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 Slab Light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Light-bold.fntdata"/><Relationship Id="rId30" Type="http://schemas.openxmlformats.org/officeDocument/2006/relationships/font" Target="fonts/RobotoSlab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7e1a724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7e1a724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7e1a724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7e1a724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7e1a724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7e1a724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7e1a724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7e1a724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7e1a724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7e1a724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7e1a724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7e1a724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7e1a724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7e1a724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7e1a724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7e1a724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7e1a724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7e1a724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7e1a724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7e1a724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7e1a72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7e1a72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7e1a724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7e1a724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8bdf9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8bdf9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7e1a72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7e1a72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62c4f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62c4f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7e1a724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7e1a724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7e1a72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7e1a72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8dc4fc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8dc4fc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7e1a72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7e1a72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7e1a724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7e1a724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7e1a724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7e1a724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3">
  <p:cSld name="AUTOLAYOUT_3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Relationship Id="rId6" Type="http://schemas.openxmlformats.org/officeDocument/2006/relationships/image" Target="../media/image24.png"/><Relationship Id="rId7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code.la/blog/ranking-lenguajes-de-programacion/" TargetMode="External"/><Relationship Id="rId4" Type="http://schemas.openxmlformats.org/officeDocument/2006/relationships/hyperlink" Target="https://www.tiobe.com/tiobe-index/?6671423=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gif"/><Relationship Id="rId4" Type="http://schemas.openxmlformats.org/officeDocument/2006/relationships/hyperlink" Target="http://es6-features.org/#Refl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6393600" y="3227350"/>
            <a:ext cx="2750400" cy="17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C4587"/>
                </a:solidFill>
              </a:rPr>
              <a:t>Grupo Charlie</a:t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 Slab Light"/>
              <a:buChar char="➔"/>
            </a:pPr>
            <a:r>
              <a:rPr lang="es" sz="1800">
                <a:solidFill>
                  <a:srgbClr val="1C458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Luis Segura</a:t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 Slab Light"/>
              <a:buChar char="➔"/>
            </a:pPr>
            <a:r>
              <a:rPr lang="es" sz="1800">
                <a:solidFill>
                  <a:srgbClr val="1C458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Daryl Chinchilla</a:t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 Slab Light"/>
              <a:buChar char="➔"/>
            </a:pPr>
            <a:r>
              <a:rPr lang="es" sz="1800">
                <a:solidFill>
                  <a:srgbClr val="1C458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Pablo Fontana</a:t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 Slab Light"/>
              <a:buChar char="➔"/>
            </a:pPr>
            <a:r>
              <a:rPr lang="es" sz="1800">
                <a:solidFill>
                  <a:srgbClr val="1C458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Anuard Luna</a:t>
            </a:r>
            <a:endParaRPr sz="1800">
              <a:solidFill>
                <a:srgbClr val="1C458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125" y="315675"/>
            <a:ext cx="1843825" cy="184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00" y="2571750"/>
            <a:ext cx="1680000" cy="16800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764" y="1408775"/>
            <a:ext cx="1680000" cy="16800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Arrow functions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74960" l="0" r="0" t="0"/>
          <a:stretch/>
        </p:blipFill>
        <p:spPr>
          <a:xfrm>
            <a:off x="1894775" y="900950"/>
            <a:ext cx="5500951" cy="9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50501" l="0" r="0" t="34301"/>
          <a:stretch/>
        </p:blipFill>
        <p:spPr>
          <a:xfrm>
            <a:off x="1894775" y="2005575"/>
            <a:ext cx="5500951" cy="5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1610" l="0" r="0" t="64490"/>
          <a:stretch/>
        </p:blipFill>
        <p:spPr>
          <a:xfrm>
            <a:off x="1894775" y="2748975"/>
            <a:ext cx="5500951" cy="12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5047" l="717" r="944" t="31540"/>
          <a:stretch/>
        </p:blipFill>
        <p:spPr>
          <a:xfrm>
            <a:off x="1390450" y="4134975"/>
            <a:ext cx="6509599" cy="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Class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497200"/>
            <a:ext cx="6505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Template string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00" y="1606675"/>
            <a:ext cx="64960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let - const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00" y="1195388"/>
            <a:ext cx="64960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100" y="3353738"/>
            <a:ext cx="64960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Binary - Octal literal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680025"/>
            <a:ext cx="64865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Map - Set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-56737" l="0" r="0" t="58166"/>
          <a:stretch/>
        </p:blipFill>
        <p:spPr>
          <a:xfrm>
            <a:off x="1747838" y="1008525"/>
            <a:ext cx="5522575" cy="4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57623" l="0" r="0" t="0"/>
          <a:stretch/>
        </p:blipFill>
        <p:spPr>
          <a:xfrm>
            <a:off x="1747838" y="2927900"/>
            <a:ext cx="5522575" cy="17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3118625" y="262900"/>
            <a:ext cx="2781000" cy="458100"/>
          </a:xfrm>
          <a:prstGeom prst="wave">
            <a:avLst>
              <a:gd fmla="val 12500" name="adj1"/>
              <a:gd fmla="val 187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Promises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627650"/>
            <a:ext cx="6477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3011850" y="256600"/>
            <a:ext cx="3120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JQuery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87475" y="1036850"/>
            <a:ext cx="4155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JQuery es una rápida y concisa Librería basada en JavaScript creada por </a:t>
            </a:r>
            <a:r>
              <a:rPr b="1" lang="es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John Resign</a:t>
            </a: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in </a:t>
            </a:r>
            <a:r>
              <a:rPr b="1" lang="es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2006</a:t>
            </a: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627800" y="1036850"/>
            <a:ext cx="4155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Última versión estable es la </a:t>
            </a:r>
            <a:r>
              <a:rPr b="1" lang="es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3.3.1</a:t>
            </a: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liberada en </a:t>
            </a:r>
            <a:r>
              <a:rPr b="1" lang="es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enero del 2018</a:t>
            </a: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0" y="1960150"/>
            <a:ext cx="1691300" cy="160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434343">
                <a:alpha val="50000"/>
              </a:srgbClr>
            </a:outerShdw>
          </a:effectLst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375" y="3201500"/>
            <a:ext cx="1691300" cy="1603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434343">
                <a:alpha val="50000"/>
              </a:srgbClr>
            </a:outerShdw>
          </a:effectLst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000" y="1887325"/>
            <a:ext cx="1691300" cy="16094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434343">
                <a:alpha val="50000"/>
              </a:srgbClr>
            </a:outerShdw>
          </a:effectLst>
        </p:spPr>
      </p:pic>
      <p:pic>
        <p:nvPicPr>
          <p:cNvPr id="221" name="Google Shape;22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9625" y="3201846"/>
            <a:ext cx="1691300" cy="16026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43434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561750" y="473825"/>
            <a:ext cx="2229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¿Por qué usar JQuery?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03650" y="2079150"/>
            <a:ext cx="31455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Fácil manipulación del DOM.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Cuenta con una gran comunidad.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Soporte para varios navegadores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Char char="➔"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Cuenta con miles de plugins.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138775" y="1566925"/>
            <a:ext cx="2804700" cy="20790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746" y="2180038"/>
            <a:ext cx="852750" cy="8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275" y="2190388"/>
            <a:ext cx="834849" cy="8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50" y="3803975"/>
            <a:ext cx="763347" cy="8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400" y="576825"/>
            <a:ext cx="1941450" cy="8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7">
            <a:alphaModFix/>
          </a:blip>
          <a:srcRect b="8831" l="10076" r="10076" t="8242"/>
          <a:stretch/>
        </p:blipFill>
        <p:spPr>
          <a:xfrm>
            <a:off x="3691150" y="2274000"/>
            <a:ext cx="1285825" cy="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966000" y="404150"/>
            <a:ext cx="2229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Iniciando con JQuery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5296825" y="404150"/>
            <a:ext cx="28785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Selectors - Events - Effects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63" y="1240850"/>
            <a:ext cx="3596575" cy="35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1037550" y="2357000"/>
            <a:ext cx="21051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¿Cómo agregar JQuery a nuestro proyecto?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"/>
              <a:buAutoNum type="arabicPeriod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De manera local.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"/>
              <a:buAutoNum type="arabicPeriod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Link a CDN.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212" y="1525625"/>
            <a:ext cx="25717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550" y="1920900"/>
            <a:ext cx="30670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600" y="1651188"/>
            <a:ext cx="35909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0550" y="1641663"/>
            <a:ext cx="4438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9175" y="1543050"/>
            <a:ext cx="35337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3400" y="2043100"/>
            <a:ext cx="45529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050" y="1365438"/>
            <a:ext cx="40100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387900" y="323075"/>
            <a:ext cx="28080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Agenda</a:t>
            </a: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0800" y="4084925"/>
            <a:ext cx="968100" cy="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67575" y="2160125"/>
            <a:ext cx="2439900" cy="1848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CCBC2C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Historia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¿Qué es JS?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Sintaxis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Frameworks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Ejemplos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05025" y="1329825"/>
            <a:ext cx="13380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07575" y="2160125"/>
            <a:ext cx="2034900" cy="1211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CCBC2C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¿Qué es ES6?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¿Por qué aprenderlo?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Novedades</a:t>
            </a:r>
            <a:r>
              <a:rPr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ES6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67275" y="1329813"/>
            <a:ext cx="13380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ES6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341088" y="1329813"/>
            <a:ext cx="13380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JQuery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14550" y="2160125"/>
            <a:ext cx="2143500" cy="19389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CCBC2C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¿Qué es JQuery?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Install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Methods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Events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Effects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Ejemplos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549825" y="1329825"/>
            <a:ext cx="13380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Actividad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310450" y="2160125"/>
            <a:ext cx="1809300" cy="78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19050">
              <a:srgbClr val="CCBC2C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Grupal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</a:pPr>
            <a:r>
              <a:rPr lang="es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Individual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>
            <a:off x="3011850" y="256600"/>
            <a:ext cx="3120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Actividad en clase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963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50" y="1240100"/>
            <a:ext cx="2663300" cy="2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1283050" y="3790950"/>
            <a:ext cx="1775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Grupal</a:t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245325" y="3903400"/>
            <a:ext cx="1775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Individual</a:t>
            </a:r>
            <a:endParaRPr b="1"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/>
        </p:nvSpPr>
        <p:spPr>
          <a:xfrm>
            <a:off x="1029850" y="2997500"/>
            <a:ext cx="6789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https://github.com/una-eif506-19G01/jquery-lab.git</a:t>
            </a:r>
            <a:endParaRPr sz="2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1029850" y="1506775"/>
            <a:ext cx="6789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https://github.com/AnuardLuna/jquery-lab-charlie.git</a:t>
            </a:r>
            <a:endParaRPr sz="2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1262025" y="313175"/>
            <a:ext cx="19374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Historia JS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90450" y="1142775"/>
            <a:ext cx="3813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1995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fue el año de aparición bajo el nombre </a:t>
            </a:r>
            <a:r>
              <a:rPr i="1"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"</a:t>
            </a:r>
            <a:r>
              <a:rPr i="1"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Mocha"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90450" y="1781775"/>
            <a:ext cx="3813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Fue creado por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Brendan Eich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en ese entonces trabajaba para Netscape.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90450" y="3957075"/>
            <a:ext cx="3813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ese mismo año pasó a llamarse LiveScript, posteriormente se renombró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JavaScript 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(abreviado comúnmente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JS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)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24" y="2570650"/>
            <a:ext cx="1249250" cy="124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7"/>
          <p:cNvSpPr/>
          <p:nvPr/>
        </p:nvSpPr>
        <p:spPr>
          <a:xfrm>
            <a:off x="6180650" y="313175"/>
            <a:ext cx="19374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¿Qué es JS?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724475" y="1142775"/>
            <a:ext cx="4287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Es un lenguaje de programación que permite implementar cosas complejas de una manera muy sencilla..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325" y="3852599"/>
            <a:ext cx="979050" cy="1014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7"/>
          <p:cNvSpPr txBox="1"/>
          <p:nvPr/>
        </p:nvSpPr>
        <p:spPr>
          <a:xfrm>
            <a:off x="7118025" y="3469275"/>
            <a:ext cx="1937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Ambientes interactivos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148450" y="1979450"/>
            <a:ext cx="177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Lenguaje interpretado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004350" y="3469275"/>
            <a:ext cx="1937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Lado del cliente | usuario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525" y="2266950"/>
            <a:ext cx="979050" cy="9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6735775" y="2596425"/>
            <a:ext cx="6357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9150" y="2288100"/>
            <a:ext cx="979050" cy="9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2300" y="3755325"/>
            <a:ext cx="1892891" cy="12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825" y="693175"/>
            <a:ext cx="4794924" cy="406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0" y="3031063"/>
            <a:ext cx="2743200" cy="1724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119" name="Google Shape;119;p18"/>
          <p:cNvSpPr/>
          <p:nvPr/>
        </p:nvSpPr>
        <p:spPr>
          <a:xfrm>
            <a:off x="1028750" y="288025"/>
            <a:ext cx="18906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Estructura Web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873" y="1158900"/>
            <a:ext cx="1752363" cy="15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3011850" y="256600"/>
            <a:ext cx="3120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Sintaxis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31483"/>
          <a:stretch/>
        </p:blipFill>
        <p:spPr>
          <a:xfrm>
            <a:off x="1367575" y="1120975"/>
            <a:ext cx="6505575" cy="10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30318"/>
          <a:stretch/>
        </p:blipFill>
        <p:spPr>
          <a:xfrm>
            <a:off x="432400" y="2715025"/>
            <a:ext cx="3314700" cy="73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</a:blip>
          <a:srcRect b="8376" l="0" r="0" t="21937"/>
          <a:stretch/>
        </p:blipFill>
        <p:spPr>
          <a:xfrm>
            <a:off x="4029925" y="2715025"/>
            <a:ext cx="4745699" cy="73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</a:blip>
          <a:srcRect b="16943" l="0" r="0" t="0"/>
          <a:stretch/>
        </p:blipFill>
        <p:spPr>
          <a:xfrm>
            <a:off x="485338" y="3988550"/>
            <a:ext cx="3208825" cy="69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8687" y="3876713"/>
            <a:ext cx="46482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3011850" y="256600"/>
            <a:ext cx="31203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Frameworks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008724" y="2683675"/>
            <a:ext cx="1890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React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Angular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VueJS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763849" y="2496625"/>
            <a:ext cx="215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Express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Koa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Meteor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Hapi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Sails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098900" y="1903550"/>
            <a:ext cx="1973400" cy="410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Front End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56088" y="1903550"/>
            <a:ext cx="1973400" cy="410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Back </a:t>
            </a: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End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516775" y="2292900"/>
            <a:ext cx="14766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ES6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883125" y="536875"/>
            <a:ext cx="46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Se trata de un acrónimo de “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uropean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omputer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anufacturers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ssociation (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ECMA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)”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883125" y="1364875"/>
            <a:ext cx="46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el año de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1997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se crea un comité (TC39) en la ECMA para estandarizar JavaScript.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883125" y="2192875"/>
            <a:ext cx="46908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No solo JavaScript se basa el lenguaje ECMAScript, por ejemplo existen otros como JScript y ActionScript que también lo hacen.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883125" y="3240175"/>
            <a:ext cx="46908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➔"/>
            </a:pP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Debido a esto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 existen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versiones propias de JavaScript, sino de su estándar contenedor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ECMAScript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que desde el </a:t>
            </a:r>
            <a:r>
              <a:rPr b="1" lang="e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2015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se encuentra en su versión número 6, esta trae cambios 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importantes </a:t>
            </a:r>
            <a:r>
              <a:rPr lang="es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la sintaxis del lenguaje..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2503650" y="334000"/>
            <a:ext cx="3656100" cy="5577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Slab"/>
                <a:ea typeface="Roboto Slab"/>
                <a:cs typeface="Roboto Slab"/>
                <a:sym typeface="Roboto Slab"/>
              </a:rPr>
              <a:t>¿Por qué aprender ES6?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42825" y="1362750"/>
            <a:ext cx="38130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Crecimiento</a:t>
            </a:r>
            <a:endParaRPr>
              <a:solidFill>
                <a:schemeClr val="dk1"/>
              </a:solidFill>
              <a:highlight>
                <a:srgbClr val="45818E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2014 JavaScript  fue premiado como el lenguaje con mayor crecimiento, hoy se encuentra dentro de uno de los</a:t>
            </a:r>
            <a:r>
              <a:rPr lang="e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3"/>
              </a:rPr>
              <a:t> lenguajes más populares</a:t>
            </a: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648200" y="1362750"/>
            <a:ext cx="3996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Mejoras en sintaxis</a:t>
            </a:r>
            <a:endParaRPr>
              <a:solidFill>
                <a:schemeClr val="dk1"/>
              </a:solidFill>
              <a:highlight>
                <a:srgbClr val="45818E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Algunos programadores saben mucho más sobre frameworks de JavaScript que del propio lenguaje en sí. Con las nuevas versiones de ECMAScript sin duda que se tomará mucho más en serio a JavaScript.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42825" y="3200800"/>
            <a:ext cx="38130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Versati</a:t>
            </a: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idad</a:t>
            </a:r>
            <a:endParaRPr sz="1200">
              <a:solidFill>
                <a:schemeClr val="dk1"/>
              </a:solidFill>
              <a:highlight>
                <a:srgbClr val="45818E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 los últimos años JavaScript se ha vuelto en uno de los lenguajes universales, es decir, lo podemos encontrar en web, servidor, hardware, dispositivos móviles, etc.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648200" y="3200800"/>
            <a:ext cx="39969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45818E"/>
                </a:highlight>
                <a:latin typeface="Roboto Slab"/>
                <a:ea typeface="Roboto Slab"/>
                <a:cs typeface="Roboto Slab"/>
                <a:sym typeface="Roboto Slab"/>
              </a:rPr>
              <a:t>Amplitud en desarrollo</a:t>
            </a:r>
            <a:endParaRPr>
              <a:solidFill>
                <a:schemeClr val="dk1"/>
              </a:solidFill>
              <a:highlight>
                <a:srgbClr val="45818E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 u="sng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  <a:hlinkClick r:id="rId4"/>
              </a:rPr>
              <a:t>Lista de lenguajes más populares aquí</a:t>
            </a:r>
            <a:endParaRPr sz="13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0" y="659950"/>
            <a:ext cx="7332899" cy="33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226600" y="4234750"/>
            <a:ext cx="4690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 u="sng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  <a:hlinkClick r:id="rId4"/>
              </a:rPr>
              <a:t>Lista completa aquí</a:t>
            </a:r>
            <a:endParaRPr sz="13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