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s/docs/Web/HTML" TargetMode="External"/><Relationship Id="rId3" Type="http://schemas.openxmlformats.org/officeDocument/2006/relationships/hyperlink" Target="https://www.w3schools.com/html/" TargetMode="External"/><Relationship Id="rId4" Type="http://schemas.openxmlformats.org/officeDocument/2006/relationships/hyperlink" Target="https://www.w3.org/People/Raggett/book4/ch02.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Glossary/HTML" TargetMode="External"/><Relationship Id="rId3" Type="http://schemas.openxmlformats.org/officeDocument/2006/relationships/hyperlink" Target="https://developer.mozilla.org/en-US/docs/Glossary/Element" TargetMode="External"/><Relationship Id="rId4" Type="http://schemas.openxmlformats.org/officeDocument/2006/relationships/hyperlink" Target="https://developer.mozilla.org/en-US/docs/Learn/HTML/Introduction_to_HTML/Getting_started"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html/html_elements.asp"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html/html_attributes.asp"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s/docs/Web/HTML/Element/Heading_Element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943b1d79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943b1d79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Recordar que HTML solo proporciona estructura, y CSS agrega lo bonito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943b1d79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943b1d79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rPr>
              <a:t>Explicar que podemos agregar un atributo de CSS a un elemento HTML a través de la propiedad “style”. Sin embargo, existen mejores formas de hacer uso de los estilos en HTML.</a:t>
            </a:r>
            <a:endParaRPr sz="1200">
              <a:solidFill>
                <a:srgbClr val="212121"/>
              </a:solidFill>
              <a:highlight>
                <a:srgbClr val="FFFFFF"/>
              </a:highlight>
            </a:endParaRPr>
          </a:p>
          <a:p>
            <a:pPr indent="0" lvl="0" marL="0" rtl="0" algn="l">
              <a:spcBef>
                <a:spcPts val="0"/>
              </a:spcBef>
              <a:spcAft>
                <a:spcPts val="0"/>
              </a:spcAft>
              <a:buNone/>
            </a:pPr>
            <a:r>
              <a:rPr lang="en" sz="1200">
                <a:solidFill>
                  <a:srgbClr val="212121"/>
                </a:solidFill>
                <a:highlight>
                  <a:srgbClr val="FFFFFF"/>
                </a:highlight>
              </a:rPr>
              <a:t>Continuar con presentación de Intro a CSS.</a:t>
            </a:r>
            <a:endParaRPr sz="1200">
              <a:solidFill>
                <a:srgbClr val="21212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68fd1b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68fd1b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Explicar que esta por lo regular es la estructura basica representada gráficamente  de una pagina web utilizando algunas etiquetas, es importante  precisar que html5 es semantico (el nombre de las etiquetas da referencia a su uso)  de esta manera cada etiqueta tiene un uso </a:t>
            </a:r>
            <a:r>
              <a:rPr lang="en"/>
              <a:t>específico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b338382d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b338382d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Explicar un poco la maquetación que se </a:t>
            </a:r>
            <a:r>
              <a:rPr lang="en"/>
              <a:t>hacía</a:t>
            </a:r>
            <a:r>
              <a:rPr lang="en"/>
              <a:t> antes con las etiquetas div vs la maquetación que se hace con las etiquetas que hay en html5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b3ba135f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b3ba135f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b3ba135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b3ba135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MAYOR INFORMACIÓN VISITA LA GUÍA QUE A CONTINUACIÓN COMPARTO: </a:t>
            </a:r>
            <a:r>
              <a:rPr b="1" lang="en" sz="1200"/>
              <a:t>https://codeguide.co/</a:t>
            </a:r>
            <a:endParaRPr b="1"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b3ba135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b3ba135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No hay como tal un </a:t>
            </a:r>
            <a:r>
              <a:rPr b="1" lang="en">
                <a:solidFill>
                  <a:schemeClr val="dk1"/>
                </a:solidFill>
                <a:latin typeface="Montserrat"/>
                <a:ea typeface="Montserrat"/>
                <a:cs typeface="Montserrat"/>
                <a:sym typeface="Montserrat"/>
              </a:rPr>
              <a:t>estándar</a:t>
            </a:r>
            <a:r>
              <a:rPr b="1" lang="en">
                <a:solidFill>
                  <a:schemeClr val="dk1"/>
                </a:solidFill>
                <a:latin typeface="Montserrat"/>
                <a:ea typeface="Montserrat"/>
                <a:cs typeface="Montserrat"/>
                <a:sym typeface="Montserrat"/>
              </a:rPr>
              <a:t> para ordenar los atributos en html, pero el ejemplo anterior hace referencia a una buena práctica cuando se trabajo en equipos de desarrollo y para hacer más legible el código, para más información: </a:t>
            </a:r>
            <a:r>
              <a:rPr b="1" lang="en" sz="1200">
                <a:solidFill>
                  <a:schemeClr val="dk1"/>
                </a:solidFill>
              </a:rPr>
              <a:t>https://codeguide.co/</a:t>
            </a:r>
            <a:endParaRPr b="1" sz="1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9b055c8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9b055c8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Platicar acerca de HTML, qué es , en qué consiste, cómo se formó y por que es importante para el internet.  </a:t>
            </a:r>
            <a:endParaRPr/>
          </a:p>
          <a:p>
            <a:pPr indent="0" lvl="0" marL="0" rtl="0" algn="l">
              <a:spcBef>
                <a:spcPts val="0"/>
              </a:spcBef>
              <a:spcAft>
                <a:spcPts val="0"/>
              </a:spcAft>
              <a:buNone/>
            </a:pPr>
            <a:r>
              <a:rPr lang="en"/>
              <a:t>Aqui algunas referencias : </a:t>
            </a:r>
            <a:r>
              <a:rPr lang="en" u="sng">
                <a:solidFill>
                  <a:schemeClr val="hlink"/>
                </a:solidFill>
                <a:hlinkClick r:id="rId2"/>
              </a:rPr>
              <a:t>https://developer.mozilla.org/es/docs/Web/HTML</a:t>
            </a:r>
            <a:r>
              <a:rPr lang="en"/>
              <a:t> </a:t>
            </a:r>
            <a:br>
              <a:rPr lang="en"/>
            </a:br>
            <a:r>
              <a:rPr lang="en" u="sng">
                <a:solidFill>
                  <a:schemeClr val="hlink"/>
                </a:solidFill>
                <a:hlinkClick r:id="rId3"/>
              </a:rPr>
              <a:t>https://www.w3schools.com/html/</a:t>
            </a:r>
            <a:br>
              <a:rPr lang="en"/>
            </a:br>
            <a:r>
              <a:rPr lang="en" u="sng">
                <a:solidFill>
                  <a:schemeClr val="hlink"/>
                </a:solidFill>
                <a:hlinkClick r:id="rId4"/>
              </a:rPr>
              <a:t>https://www.w3.org/People/Raggett/book4/ch02.html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68fd1c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68fd1c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0458B"/>
                </a:solidFill>
                <a:highlight>
                  <a:srgbClr val="FFFFFF"/>
                </a:highlight>
                <a:hlinkClick r:id="rId2">
                  <a:extLst>
                    <a:ext uri="{A12FA001-AC4F-418D-AE19-62706E023703}">
                      <ahyp:hlinkClr val="tx"/>
                    </a:ext>
                  </a:extLst>
                </a:hlinkClick>
              </a:rPr>
              <a:t>HTML</a:t>
            </a:r>
            <a:r>
              <a:rPr lang="en" sz="1200">
                <a:solidFill>
                  <a:srgbClr val="212121"/>
                </a:solidFill>
                <a:highlight>
                  <a:srgbClr val="FFFFFF"/>
                </a:highlight>
              </a:rPr>
              <a:t> (Lenguaje de marcado de hipertexto) no es un lenguaje de programación. Es un </a:t>
            </a:r>
            <a:r>
              <a:rPr i="1" lang="en" sz="1200">
                <a:solidFill>
                  <a:srgbClr val="212121"/>
                </a:solidFill>
                <a:highlight>
                  <a:srgbClr val="FFFFFF"/>
                </a:highlight>
              </a:rPr>
              <a:t>lenguaje de marcado</a:t>
            </a:r>
            <a:r>
              <a:rPr lang="en" sz="1200">
                <a:solidFill>
                  <a:srgbClr val="212121"/>
                </a:solidFill>
                <a:highlight>
                  <a:srgbClr val="FFFFFF"/>
                </a:highlight>
              </a:rPr>
              <a:t> que indica a los navegadores web cómo estructurar las páginas web que visita. Puede ser tan complicado o tan simple como el desarrollador web quiere que sea. HTML consta de una serie de </a:t>
            </a:r>
            <a:r>
              <a:rPr lang="en" sz="1200" u="sng">
                <a:solidFill>
                  <a:srgbClr val="00458B"/>
                </a:solidFill>
                <a:highlight>
                  <a:srgbClr val="FFFFFF"/>
                </a:highlight>
                <a:hlinkClick r:id="rId3">
                  <a:extLst>
                    <a:ext uri="{A12FA001-AC4F-418D-AE19-62706E023703}">
                      <ahyp:hlinkClr val="tx"/>
                    </a:ext>
                  </a:extLst>
                </a:hlinkClick>
              </a:rPr>
              <a:t>elementos,</a:t>
            </a:r>
            <a:r>
              <a:rPr lang="en" sz="1200">
                <a:solidFill>
                  <a:srgbClr val="212121"/>
                </a:solidFill>
                <a:highlight>
                  <a:srgbClr val="FFFFFF"/>
                </a:highlight>
              </a:rPr>
              <a:t>que se utilizan para encerrar, encapsular o </a:t>
            </a:r>
            <a:r>
              <a:rPr i="1" lang="en" sz="1200">
                <a:solidFill>
                  <a:srgbClr val="212121"/>
                </a:solidFill>
                <a:highlight>
                  <a:srgbClr val="FFFFFF"/>
                </a:highlight>
              </a:rPr>
              <a:t>marcar</a:t>
            </a:r>
            <a:r>
              <a:rPr lang="en" sz="1200">
                <a:solidFill>
                  <a:srgbClr val="212121"/>
                </a:solidFill>
                <a:highlight>
                  <a:srgbClr val="FFFFFF"/>
                </a:highlight>
              </a:rPr>
              <a:t> diferentes partes del contenido para hacerlo aparecer o actuar de cierta manera.  </a:t>
            </a:r>
            <a:r>
              <a:rPr b="1" lang="en" sz="1200">
                <a:solidFill>
                  <a:srgbClr val="212121"/>
                </a:solidFill>
                <a:highlight>
                  <a:srgbClr val="FFFFFF"/>
                </a:highlight>
              </a:rPr>
              <a:t>Source: </a:t>
            </a:r>
            <a:r>
              <a:rPr b="1" lang="en" u="sng">
                <a:solidFill>
                  <a:schemeClr val="hlink"/>
                </a:solidFill>
                <a:hlinkClick r:id="rId4"/>
              </a:rPr>
              <a:t>Getting started with HTML - Learn web development | MDN (mozilla.org)</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68fd1b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68fd1b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codigo esta es la estructura </a:t>
            </a:r>
            <a:r>
              <a:rPr lang="en"/>
              <a:t>básica</a:t>
            </a:r>
            <a:r>
              <a:rPr lang="en"/>
              <a:t> de un documento html, que por lo regular se llama “index.html”, explicar cada uno de los tags principales y su uso,  Nota: para los siguientes ejemplos se puede utilizar “live coding” para que los participantes empiecen a </a:t>
            </a:r>
            <a:r>
              <a:rPr lang="en"/>
              <a:t>descubrir que hace cada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Explicar que las etiquetas siguen una jerarquía. Aquí la jerarquía inicia con “html”, y dentro tenemos dos hijos “head” y “body”. Estas son las tres etiquetas básicas para un documento HTML</a:t>
            </a:r>
            <a:endParaRPr/>
          </a:p>
          <a:p>
            <a:pPr indent="0" lvl="0" marL="0" rtl="0" algn="l">
              <a:spcBef>
                <a:spcPts val="0"/>
              </a:spcBef>
              <a:spcAft>
                <a:spcPts val="0"/>
              </a:spcAft>
              <a:buNone/>
            </a:pPr>
            <a:r>
              <a:rPr lang="en"/>
              <a:t>Explicar que todo lo dentro de “head” son metadatos: datos sobre los datos</a:t>
            </a:r>
            <a:endParaRPr/>
          </a:p>
          <a:p>
            <a:pPr indent="0" lvl="0" marL="0" rtl="0" algn="l">
              <a:spcBef>
                <a:spcPts val="0"/>
              </a:spcBef>
              <a:spcAft>
                <a:spcPts val="0"/>
              </a:spcAft>
              <a:buNone/>
            </a:pPr>
            <a:r>
              <a:rPr lang="en"/>
              <a:t>Explicar que todo lo dentro de “body” es lo que visualiza el usuario en la página, literalmente el cuerpo de la página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943b1d7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43b1d7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Exploremos un poco w3schools y hablemos de su importancia para aprender desde cero, y su importancia en la vida diaria de un desarrollador que no se aprende todo de memoria y utiliza w3schools como material de consulta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68fd1c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68fd1c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Explicar que las etiquetas son llamadas ELEMENTOS HTML</a:t>
            </a:r>
            <a:br>
              <a:rPr lang="en"/>
            </a:br>
            <a:br>
              <a:rPr lang="en"/>
            </a:br>
            <a:r>
              <a:rPr lang="en" u="sng">
                <a:solidFill>
                  <a:schemeClr val="hlink"/>
                </a:solidFill>
                <a:hlinkClick r:id="rId2"/>
              </a:rPr>
              <a:t>https://www.w3schools.com/html/html_elements.asp</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43b1d79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43b1d7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Mostrar qué son los atributos de una etiqueta usando el ejemplo </a:t>
            </a:r>
            <a:br>
              <a:rPr lang="en"/>
            </a:br>
            <a:r>
              <a:rPr lang="en" sz="1200" u="sng">
                <a:solidFill>
                  <a:schemeClr val="hlink"/>
                </a:solidFill>
                <a:highlight>
                  <a:srgbClr val="FFFFFF"/>
                </a:highlight>
                <a:hlinkClick r:id="rId2"/>
              </a:rPr>
              <a:t>https://www.w3schools.com/html/html_attributes.asp</a:t>
            </a:r>
            <a:endParaRPr sz="1200">
              <a:solidFill>
                <a:srgbClr val="212121"/>
              </a:solidFill>
              <a:highlight>
                <a:srgbClr val="FFFFFF"/>
              </a:highlight>
            </a:endParaRPr>
          </a:p>
          <a:p>
            <a:pPr indent="0" lvl="0" marL="0" rtl="0" algn="l">
              <a:spcBef>
                <a:spcPts val="0"/>
              </a:spcBef>
              <a:spcAft>
                <a:spcPts val="0"/>
              </a:spcAft>
              <a:buNone/>
            </a:pPr>
            <a:r>
              <a:t/>
            </a:r>
            <a:endParaRPr sz="1200">
              <a:solidFill>
                <a:srgbClr val="21212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b338382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b338382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Hablar sobre la función de las etiquetas h1 - h6 que funcionen tiene cada una Fuente: </a:t>
            </a:r>
            <a:r>
              <a:rPr lang="en" u="sng">
                <a:solidFill>
                  <a:schemeClr val="hlink"/>
                </a:solidFill>
                <a:hlinkClick r:id="rId2"/>
              </a:rPr>
              <a:t>Elementos títulos - HTML: Lenguaje de etiquetas de hipertexto | MDN (mozilla.org)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943b1d79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943b1d79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0" name="Google Shape;10;p2"/>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1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1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3" name="Google Shape;43;p11"/>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p:cSld name="TITLE_AND_TWO_COLUMNS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311700" y="1152475"/>
            <a:ext cx="8481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7" name="Google Shape;47;p12"/>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0" name="Google Shape;50;p13"/>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p:cSld name="TITLE_ONLY_1">
    <p:bg>
      <p:bgPr>
        <a:blipFill>
          <a:blip r:embed="rId2">
            <a:alphaModFix/>
          </a:blip>
          <a:stretch>
            <a:fillRect/>
          </a:stretch>
        </a:blipFill>
      </p:bgPr>
    </p:bg>
    <p:spTree>
      <p:nvGrpSpPr>
        <p:cNvPr id="51" name="Shape 51"/>
        <p:cNvGrpSpPr/>
        <p:nvPr/>
      </p:nvGrpSpPr>
      <p:grpSpPr>
        <a:xfrm>
          <a:off x="0" y="0"/>
          <a:ext cx="0" cy="0"/>
          <a:chOff x="0" y="0"/>
          <a:chExt cx="0" cy="0"/>
        </a:xfrm>
      </p:grpSpPr>
      <p:pic>
        <p:nvPicPr>
          <p:cNvPr id="52" name="Google Shape;52;p14"/>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p:cSld name="ONE_COLUMN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5"/>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p:cSld name="ONE_COLUMN_TEX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6"/>
          <p:cNvSpPr txBox="1"/>
          <p:nvPr>
            <p:ph type="title"/>
          </p:nvPr>
        </p:nvSpPr>
        <p:spPr>
          <a:xfrm>
            <a:off x="363500"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6"/>
          <p:cNvSpPr txBox="1"/>
          <p:nvPr>
            <p:ph idx="1" type="body"/>
          </p:nvPr>
        </p:nvSpPr>
        <p:spPr>
          <a:xfrm>
            <a:off x="363500"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7CC3"/>
              </a:buClr>
              <a:buSzPts val="4800"/>
              <a:buNone/>
              <a:defRPr sz="4800">
                <a:solidFill>
                  <a:srgbClr val="8E7CC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61" name="Google Shape;61;p17"/>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18"/>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8E7CC3"/>
              </a:buClr>
              <a:buSzPts val="12000"/>
              <a:buNone/>
              <a:defRPr sz="12000">
                <a:solidFill>
                  <a:srgbClr val="8E7CC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 name="Google Shape;66;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pic>
        <p:nvPicPr>
          <p:cNvPr id="67" name="Google Shape;67;p19"/>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pic>
        <p:nvPicPr>
          <p:cNvPr id="69" name="Google Shape;69;p20"/>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in logo">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3" name="Google Shape;13;p3"/>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70" name="Shape 70"/>
        <p:cNvGrpSpPr/>
        <p:nvPr/>
      </p:nvGrpSpPr>
      <p:grpSpPr>
        <a:xfrm>
          <a:off x="0" y="0"/>
          <a:ext cx="0" cy="0"/>
          <a:chOff x="0" y="0"/>
          <a:chExt cx="0" cy="0"/>
        </a:xfrm>
      </p:grpSpPr>
      <p:sp>
        <p:nvSpPr>
          <p:cNvPr id="71" name="Google Shape;7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 name="Google Shape;7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74" name="Shape 74"/>
        <p:cNvGrpSpPr/>
        <p:nvPr/>
      </p:nvGrpSpPr>
      <p:grpSpPr>
        <a:xfrm>
          <a:off x="0" y="0"/>
          <a:ext cx="0" cy="0"/>
          <a:chOff x="0" y="0"/>
          <a:chExt cx="0" cy="0"/>
        </a:xfrm>
      </p:grpSpPr>
      <p:sp>
        <p:nvSpPr>
          <p:cNvPr id="75" name="Google Shape;75;p2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type="ctrTitle"/>
          </p:nvPr>
        </p:nvSpPr>
        <p:spPr>
          <a:xfrm>
            <a:off x="390525" y="1819275"/>
            <a:ext cx="8222100" cy="933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8" name="Google Shape;78;p2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9" name="Google Shape;7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240100" y="821550"/>
            <a:ext cx="7786800" cy="603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4"/>
          <p:cNvSpPr txBox="1"/>
          <p:nvPr>
            <p:ph idx="1" type="subTitle"/>
          </p:nvPr>
        </p:nvSpPr>
        <p:spPr>
          <a:xfrm>
            <a:off x="265500" y="1424850"/>
            <a:ext cx="54843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 name="Google Shape;17;p4"/>
          <p:cNvSpPr txBox="1"/>
          <p:nvPr>
            <p:ph idx="2" type="body"/>
          </p:nvPr>
        </p:nvSpPr>
        <p:spPr>
          <a:xfrm>
            <a:off x="311700" y="2155325"/>
            <a:ext cx="3999900" cy="241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es" type="tx">
  <p:cSld name="TITLE_AND_BOD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4293025" y="1547775"/>
            <a:ext cx="3468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 name="Google Shape;20;p5"/>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1" name="Google Shape;21;p5"/>
          <p:cNvSpPr txBox="1"/>
          <p:nvPr>
            <p:ph idx="1" type="subTitle"/>
          </p:nvPr>
        </p:nvSpPr>
        <p:spPr>
          <a:xfrm>
            <a:off x="4293025" y="2921425"/>
            <a:ext cx="26631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
  <p:cSld name="TITLE_AND_BODY_2">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id="23" name="Google Shape;23;p6"/>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4" name="Google Shape;24;p6"/>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p:cSld name="TITLE_AND_BODY_2_1">
    <p:bg>
      <p:bgPr>
        <a:blipFill>
          <a:blip r:embed="rId2">
            <a:alphaModFix/>
          </a:blip>
          <a:stretch>
            <a:fillRect/>
          </a:stretch>
        </a:blipFill>
      </p:bgPr>
    </p:bg>
    <p:spTree>
      <p:nvGrpSpPr>
        <p:cNvPr id="25" name="Shape 25"/>
        <p:cNvGrpSpPr/>
        <p:nvPr/>
      </p:nvGrpSpPr>
      <p:grpSpPr>
        <a:xfrm>
          <a:off x="0" y="0"/>
          <a:ext cx="0" cy="0"/>
          <a:chOff x="0" y="0"/>
          <a:chExt cx="0" cy="0"/>
        </a:xfrm>
      </p:grpSpPr>
      <p:pic>
        <p:nvPicPr>
          <p:cNvPr id="26" name="Google Shape;26;p7"/>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7" name="Google Shape;27;p7"/>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1">
  <p:cSld name="TITLE_AND_BODY_2_1_1">
    <p:bg>
      <p:bgPr>
        <a:blipFill>
          <a:blip r:embed="rId2">
            <a:alphaModFix/>
          </a:blip>
          <a:stretch>
            <a:fillRect/>
          </a:stretch>
        </a:blipFill>
      </p:bgPr>
    </p:bg>
    <p:spTree>
      <p:nvGrpSpPr>
        <p:cNvPr id="28" name="Shape 28"/>
        <p:cNvGrpSpPr/>
        <p:nvPr/>
      </p:nvGrpSpPr>
      <p:grpSpPr>
        <a:xfrm>
          <a:off x="0" y="0"/>
          <a:ext cx="0" cy="0"/>
          <a:chOff x="0" y="0"/>
          <a:chExt cx="0" cy="0"/>
        </a:xfrm>
      </p:grpSpPr>
      <p:pic>
        <p:nvPicPr>
          <p:cNvPr id="29" name="Google Shape;29;p8"/>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0" name="Google Shape;30;p8"/>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p:cSld name="TITLE_AND_BODY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9"/>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4" name="Google Shape;34;p9"/>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p:cSld name="TITLE_AND_BODY_1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0"/>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7" name="Google Shape;37;p10"/>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8" name="Google Shape;38;p10"/>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a 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Captura de pantalla de 2016-06-24 13:14:09.png" id="142" name="Google Shape;142;p32"/>
          <p:cNvPicPr preferRelativeResize="0"/>
          <p:nvPr/>
        </p:nvPicPr>
        <p:blipFill>
          <a:blip r:embed="rId3">
            <a:alphaModFix/>
          </a:blip>
          <a:stretch>
            <a:fillRect/>
          </a:stretch>
        </p:blipFill>
        <p:spPr>
          <a:xfrm>
            <a:off x="1962150" y="1371600"/>
            <a:ext cx="521970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Atributo “style”</a:t>
            </a:r>
            <a:endParaRPr/>
          </a:p>
        </p:txBody>
      </p:sp>
      <p:pic>
        <p:nvPicPr>
          <p:cNvPr id="148" name="Google Shape;148;p33"/>
          <p:cNvPicPr preferRelativeResize="0"/>
          <p:nvPr/>
        </p:nvPicPr>
        <p:blipFill>
          <a:blip r:embed="rId3">
            <a:alphaModFix/>
          </a:blip>
          <a:stretch>
            <a:fillRect/>
          </a:stretch>
        </p:blipFill>
        <p:spPr>
          <a:xfrm>
            <a:off x="1801525" y="1324392"/>
            <a:ext cx="4267200" cy="752475"/>
          </a:xfrm>
          <a:prstGeom prst="rect">
            <a:avLst/>
          </a:prstGeom>
          <a:noFill/>
          <a:ln>
            <a:noFill/>
          </a:ln>
        </p:spPr>
      </p:pic>
      <p:pic>
        <p:nvPicPr>
          <p:cNvPr id="149" name="Google Shape;149;p33"/>
          <p:cNvPicPr preferRelativeResize="0"/>
          <p:nvPr/>
        </p:nvPicPr>
        <p:blipFill>
          <a:blip r:embed="rId4">
            <a:alphaModFix/>
          </a:blip>
          <a:stretch>
            <a:fillRect/>
          </a:stretch>
        </p:blipFill>
        <p:spPr>
          <a:xfrm>
            <a:off x="1801525" y="2345142"/>
            <a:ext cx="5200650" cy="206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 básica </a:t>
            </a:r>
            <a:endParaRPr/>
          </a:p>
        </p:txBody>
      </p:sp>
      <p:pic>
        <p:nvPicPr>
          <p:cNvPr id="155" name="Google Shape;155;p34"/>
          <p:cNvPicPr preferRelativeResize="0"/>
          <p:nvPr/>
        </p:nvPicPr>
        <p:blipFill>
          <a:blip r:embed="rId3">
            <a:alphaModFix/>
          </a:blip>
          <a:stretch>
            <a:fillRect/>
          </a:stretch>
        </p:blipFill>
        <p:spPr>
          <a:xfrm>
            <a:off x="695175" y="986588"/>
            <a:ext cx="3688576" cy="3635301"/>
          </a:xfrm>
          <a:prstGeom prst="rect">
            <a:avLst/>
          </a:prstGeom>
          <a:noFill/>
          <a:ln>
            <a:noFill/>
          </a:ln>
        </p:spPr>
      </p:pic>
      <p:pic>
        <p:nvPicPr>
          <p:cNvPr id="156" name="Google Shape;156;p34"/>
          <p:cNvPicPr preferRelativeResize="0"/>
          <p:nvPr/>
        </p:nvPicPr>
        <p:blipFill>
          <a:blip r:embed="rId4">
            <a:alphaModFix/>
          </a:blip>
          <a:stretch>
            <a:fillRect/>
          </a:stretch>
        </p:blipFill>
        <p:spPr>
          <a:xfrm>
            <a:off x="5257775" y="834888"/>
            <a:ext cx="2699650" cy="3938725"/>
          </a:xfrm>
          <a:prstGeom prst="rect">
            <a:avLst/>
          </a:prstGeom>
          <a:noFill/>
          <a:ln>
            <a:noFill/>
          </a:ln>
        </p:spPr>
      </p:pic>
      <p:sp>
        <p:nvSpPr>
          <p:cNvPr id="157" name="Google Shape;157;p34"/>
          <p:cNvSpPr txBox="1"/>
          <p:nvPr/>
        </p:nvSpPr>
        <p:spPr>
          <a:xfrm>
            <a:off x="5513300" y="1633825"/>
            <a:ext cx="457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inicio</a:t>
            </a:r>
            <a:endParaRPr sz="700">
              <a:latin typeface="Nunito"/>
              <a:ea typeface="Nunito"/>
              <a:cs typeface="Nunito"/>
              <a:sym typeface="Nunito"/>
            </a:endParaRPr>
          </a:p>
        </p:txBody>
      </p:sp>
      <p:sp>
        <p:nvSpPr>
          <p:cNvPr id="158" name="Google Shape;158;p34"/>
          <p:cNvSpPr txBox="1"/>
          <p:nvPr/>
        </p:nvSpPr>
        <p:spPr>
          <a:xfrm>
            <a:off x="5901025" y="1633825"/>
            <a:ext cx="457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vídeos</a:t>
            </a:r>
            <a:endParaRPr sz="700">
              <a:latin typeface="Nunito"/>
              <a:ea typeface="Nunito"/>
              <a:cs typeface="Nunito"/>
              <a:sym typeface="Nunito"/>
            </a:endParaRPr>
          </a:p>
        </p:txBody>
      </p:sp>
      <p:sp>
        <p:nvSpPr>
          <p:cNvPr id="159" name="Google Shape;159;p34"/>
          <p:cNvSpPr txBox="1"/>
          <p:nvPr/>
        </p:nvSpPr>
        <p:spPr>
          <a:xfrm>
            <a:off x="6315650" y="1633825"/>
            <a:ext cx="457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correo</a:t>
            </a:r>
            <a:endParaRPr sz="700">
              <a:latin typeface="Nunito"/>
              <a:ea typeface="Nunito"/>
              <a:cs typeface="Nunito"/>
              <a:sym typeface="Nunito"/>
            </a:endParaRPr>
          </a:p>
        </p:txBody>
      </p:sp>
      <p:sp>
        <p:nvSpPr>
          <p:cNvPr id="160" name="Google Shape;160;p34"/>
          <p:cNvSpPr txBox="1"/>
          <p:nvPr/>
        </p:nvSpPr>
        <p:spPr>
          <a:xfrm>
            <a:off x="6739225" y="1633825"/>
            <a:ext cx="457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redes</a:t>
            </a:r>
            <a:endParaRPr sz="7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 básica </a:t>
            </a:r>
            <a:endParaRPr/>
          </a:p>
          <a:p>
            <a:pPr indent="0" lvl="0" marL="0" rtl="0" algn="l">
              <a:spcBef>
                <a:spcPts val="0"/>
              </a:spcBef>
              <a:spcAft>
                <a:spcPts val="0"/>
              </a:spcAft>
              <a:buNone/>
            </a:pPr>
            <a:r>
              <a:t/>
            </a:r>
            <a:endParaRPr/>
          </a:p>
        </p:txBody>
      </p:sp>
      <p:pic>
        <p:nvPicPr>
          <p:cNvPr id="166" name="Google Shape;166;p35"/>
          <p:cNvPicPr preferRelativeResize="0"/>
          <p:nvPr/>
        </p:nvPicPr>
        <p:blipFill>
          <a:blip r:embed="rId3">
            <a:alphaModFix/>
          </a:blip>
          <a:stretch>
            <a:fillRect/>
          </a:stretch>
        </p:blipFill>
        <p:spPr>
          <a:xfrm>
            <a:off x="1402975" y="1067925"/>
            <a:ext cx="5972751" cy="386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 de una landing page agresiva</a:t>
            </a:r>
            <a:endParaRPr/>
          </a:p>
        </p:txBody>
      </p:sp>
      <p:pic>
        <p:nvPicPr>
          <p:cNvPr id="172" name="Google Shape;172;p36"/>
          <p:cNvPicPr preferRelativeResize="0"/>
          <p:nvPr/>
        </p:nvPicPr>
        <p:blipFill>
          <a:blip r:embed="rId3">
            <a:alphaModFix/>
          </a:blip>
          <a:stretch>
            <a:fillRect/>
          </a:stretch>
        </p:blipFill>
        <p:spPr>
          <a:xfrm>
            <a:off x="1462650" y="976500"/>
            <a:ext cx="6092299" cy="3839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ordenar los atributos de los elementos html</a:t>
            </a:r>
            <a:endParaRPr/>
          </a:p>
        </p:txBody>
      </p:sp>
      <p:sp>
        <p:nvSpPr>
          <p:cNvPr id="178" name="Google Shape;178;p37"/>
          <p:cNvSpPr txBox="1"/>
          <p:nvPr/>
        </p:nvSpPr>
        <p:spPr>
          <a:xfrm>
            <a:off x="338600" y="2400800"/>
            <a:ext cx="3778800" cy="102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1350">
                <a:solidFill>
                  <a:srgbClr val="08090A"/>
                </a:solidFill>
                <a:highlight>
                  <a:srgbClr val="FFFFFF"/>
                </a:highlight>
                <a:latin typeface="Roboto"/>
                <a:ea typeface="Roboto"/>
                <a:cs typeface="Roboto"/>
                <a:sym typeface="Roboto"/>
              </a:rPr>
              <a:t>El objetivo de ordenar los atributos es </a:t>
            </a:r>
            <a:r>
              <a:rPr b="1" lang="en" sz="1350">
                <a:solidFill>
                  <a:srgbClr val="674EA7"/>
                </a:solidFill>
                <a:highlight>
                  <a:srgbClr val="FFFFFF"/>
                </a:highlight>
                <a:latin typeface="Roboto"/>
                <a:ea typeface="Roboto"/>
                <a:cs typeface="Roboto"/>
                <a:sym typeface="Roboto"/>
              </a:rPr>
              <a:t>facilitar la lectura del código</a:t>
            </a:r>
            <a:r>
              <a:rPr b="1" lang="en" sz="1350">
                <a:solidFill>
                  <a:srgbClr val="08090A"/>
                </a:solidFill>
                <a:highlight>
                  <a:srgbClr val="FFFFFF"/>
                </a:highlight>
                <a:latin typeface="Roboto"/>
                <a:ea typeface="Roboto"/>
                <a:cs typeface="Roboto"/>
                <a:sym typeface="Roboto"/>
              </a:rPr>
              <a:t>, es seguir una buena </a:t>
            </a:r>
            <a:r>
              <a:rPr b="1" lang="en" sz="1350">
                <a:solidFill>
                  <a:srgbClr val="08090A"/>
                </a:solidFill>
                <a:highlight>
                  <a:srgbClr val="FFFFFF"/>
                </a:highlight>
                <a:latin typeface="Roboto"/>
                <a:ea typeface="Roboto"/>
                <a:cs typeface="Roboto"/>
                <a:sym typeface="Roboto"/>
              </a:rPr>
              <a:t>práctica</a:t>
            </a:r>
            <a:r>
              <a:rPr b="1" lang="en" sz="1350">
                <a:solidFill>
                  <a:srgbClr val="08090A"/>
                </a:solidFill>
                <a:highlight>
                  <a:srgbClr val="FFFFFF"/>
                </a:highlight>
                <a:latin typeface="Roboto"/>
                <a:ea typeface="Roboto"/>
                <a:cs typeface="Roboto"/>
                <a:sym typeface="Roboto"/>
              </a:rPr>
              <a:t> o tener un código </a:t>
            </a:r>
            <a:r>
              <a:rPr b="1" lang="en" sz="1350">
                <a:solidFill>
                  <a:srgbClr val="08090A"/>
                </a:solidFill>
                <a:highlight>
                  <a:srgbClr val="FFFFFF"/>
                </a:highlight>
                <a:latin typeface="Roboto"/>
                <a:ea typeface="Roboto"/>
                <a:cs typeface="Roboto"/>
                <a:sym typeface="Roboto"/>
              </a:rPr>
              <a:t>más</a:t>
            </a:r>
            <a:r>
              <a:rPr b="1" lang="en" sz="1350">
                <a:solidFill>
                  <a:srgbClr val="08090A"/>
                </a:solidFill>
                <a:highlight>
                  <a:srgbClr val="FFFFFF"/>
                </a:highlight>
                <a:latin typeface="Roboto"/>
                <a:ea typeface="Roboto"/>
                <a:cs typeface="Roboto"/>
                <a:sym typeface="Roboto"/>
              </a:rPr>
              <a:t> limpio.</a:t>
            </a:r>
            <a:endParaRPr b="1" sz="1350">
              <a:solidFill>
                <a:srgbClr val="08090A"/>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a:latin typeface="Nunito"/>
              <a:ea typeface="Nunito"/>
              <a:cs typeface="Nunito"/>
              <a:sym typeface="Nunito"/>
            </a:endParaRPr>
          </a:p>
        </p:txBody>
      </p:sp>
      <p:pic>
        <p:nvPicPr>
          <p:cNvPr id="179" name="Google Shape;179;p37"/>
          <p:cNvPicPr preferRelativeResize="0"/>
          <p:nvPr/>
        </p:nvPicPr>
        <p:blipFill>
          <a:blip r:embed="rId3">
            <a:alphaModFix/>
          </a:blip>
          <a:stretch>
            <a:fillRect/>
          </a:stretch>
        </p:blipFill>
        <p:spPr>
          <a:xfrm>
            <a:off x="4551375" y="834117"/>
            <a:ext cx="4156985" cy="41569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Orden de atributos</a:t>
            </a:r>
            <a:endParaRPr/>
          </a:p>
        </p:txBody>
      </p:sp>
      <p:pic>
        <p:nvPicPr>
          <p:cNvPr id="185" name="Google Shape;185;p38"/>
          <p:cNvPicPr preferRelativeResize="0"/>
          <p:nvPr/>
        </p:nvPicPr>
        <p:blipFill>
          <a:blip r:embed="rId3">
            <a:alphaModFix/>
          </a:blip>
          <a:stretch>
            <a:fillRect/>
          </a:stretch>
        </p:blipFill>
        <p:spPr>
          <a:xfrm>
            <a:off x="199025" y="1091967"/>
            <a:ext cx="3938900" cy="3362176"/>
          </a:xfrm>
          <a:prstGeom prst="rect">
            <a:avLst/>
          </a:prstGeom>
          <a:noFill/>
          <a:ln>
            <a:noFill/>
          </a:ln>
        </p:spPr>
      </p:pic>
      <p:pic>
        <p:nvPicPr>
          <p:cNvPr id="186" name="Google Shape;186;p38"/>
          <p:cNvPicPr preferRelativeResize="0"/>
          <p:nvPr/>
        </p:nvPicPr>
        <p:blipFill>
          <a:blip r:embed="rId4">
            <a:alphaModFix/>
          </a:blip>
          <a:stretch>
            <a:fillRect/>
          </a:stretch>
        </p:blipFill>
        <p:spPr>
          <a:xfrm>
            <a:off x="4305173" y="1668150"/>
            <a:ext cx="4594899" cy="220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es HTML? </a:t>
            </a:r>
            <a:endParaRPr/>
          </a:p>
        </p:txBody>
      </p:sp>
      <p:pic>
        <p:nvPicPr>
          <p:cNvPr id="90" name="Google Shape;90;p24"/>
          <p:cNvPicPr preferRelativeResize="0"/>
          <p:nvPr/>
        </p:nvPicPr>
        <p:blipFill>
          <a:blip r:embed="rId3">
            <a:alphaModFix/>
          </a:blip>
          <a:stretch>
            <a:fillRect/>
          </a:stretch>
        </p:blipFill>
        <p:spPr>
          <a:xfrm>
            <a:off x="604425" y="821926"/>
            <a:ext cx="4551300" cy="4551300"/>
          </a:xfrm>
          <a:prstGeom prst="rect">
            <a:avLst/>
          </a:prstGeom>
          <a:noFill/>
          <a:ln>
            <a:noFill/>
          </a:ln>
        </p:spPr>
      </p:pic>
      <p:sp>
        <p:nvSpPr>
          <p:cNvPr id="91" name="Google Shape;91;p24"/>
          <p:cNvSpPr txBox="1"/>
          <p:nvPr>
            <p:ph idx="4294967295" type="ctrTitle"/>
          </p:nvPr>
        </p:nvSpPr>
        <p:spPr>
          <a:xfrm>
            <a:off x="5791025" y="1471225"/>
            <a:ext cx="2577900" cy="26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9900FF"/>
                </a:solidFill>
              </a:rPr>
              <a:t>H</a:t>
            </a:r>
            <a:r>
              <a:rPr lang="en" sz="3200"/>
              <a:t>yper</a:t>
            </a:r>
            <a:endParaRPr sz="3200"/>
          </a:p>
          <a:p>
            <a:pPr indent="0" lvl="0" marL="0" rtl="0" algn="l">
              <a:spcBef>
                <a:spcPts val="0"/>
              </a:spcBef>
              <a:spcAft>
                <a:spcPts val="0"/>
              </a:spcAft>
              <a:buNone/>
            </a:pPr>
            <a:r>
              <a:rPr lang="en" sz="3200">
                <a:solidFill>
                  <a:srgbClr val="9900FF"/>
                </a:solidFill>
              </a:rPr>
              <a:t>T</a:t>
            </a:r>
            <a:r>
              <a:rPr lang="en" sz="3200"/>
              <a:t>ext</a:t>
            </a:r>
            <a:endParaRPr sz="3200"/>
          </a:p>
          <a:p>
            <a:pPr indent="0" lvl="0" marL="0" rtl="0" algn="l">
              <a:spcBef>
                <a:spcPts val="0"/>
              </a:spcBef>
              <a:spcAft>
                <a:spcPts val="0"/>
              </a:spcAft>
              <a:buNone/>
            </a:pPr>
            <a:r>
              <a:rPr lang="en" sz="3200">
                <a:solidFill>
                  <a:srgbClr val="9900FF"/>
                </a:solidFill>
              </a:rPr>
              <a:t>M</a:t>
            </a:r>
            <a:r>
              <a:rPr lang="en" sz="3200"/>
              <a:t>arkup</a:t>
            </a:r>
            <a:endParaRPr sz="3200"/>
          </a:p>
          <a:p>
            <a:pPr indent="0" lvl="0" marL="0" rtl="0" algn="l">
              <a:spcBef>
                <a:spcPts val="0"/>
              </a:spcBef>
              <a:spcAft>
                <a:spcPts val="0"/>
              </a:spcAft>
              <a:buNone/>
            </a:pPr>
            <a:r>
              <a:rPr lang="en" sz="3200">
                <a:solidFill>
                  <a:srgbClr val="9900FF"/>
                </a:solidFill>
              </a:rPr>
              <a:t>L</a:t>
            </a:r>
            <a:r>
              <a:rPr lang="en" sz="3200"/>
              <a:t>anguage</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html5</a:t>
            </a:r>
            <a:endParaRPr/>
          </a:p>
        </p:txBody>
      </p:sp>
      <p:sp>
        <p:nvSpPr>
          <p:cNvPr id="97" name="Google Shape;97;p25"/>
          <p:cNvSpPr txBox="1"/>
          <p:nvPr/>
        </p:nvSpPr>
        <p:spPr>
          <a:xfrm>
            <a:off x="864225" y="1226625"/>
            <a:ext cx="4446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26262"/>
                </a:solidFill>
                <a:highlight>
                  <a:srgbClr val="EEEEEE"/>
                </a:highlight>
                <a:latin typeface="Courier New"/>
                <a:ea typeface="Courier New"/>
                <a:cs typeface="Courier New"/>
                <a:sym typeface="Courier New"/>
              </a:rPr>
              <a:t>&lt;!DOCTYPE html&gt;</a:t>
            </a:r>
            <a:endParaRPr sz="1800">
              <a:solidFill>
                <a:schemeClr val="accent2"/>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html </a:t>
            </a:r>
            <a:r>
              <a:rPr lang="en" sz="1800">
                <a:solidFill>
                  <a:srgbClr val="276738"/>
                </a:solidFill>
                <a:highlight>
                  <a:srgbClr val="EEEEEE"/>
                </a:highlight>
                <a:latin typeface="Courier New"/>
                <a:ea typeface="Courier New"/>
                <a:cs typeface="Courier New"/>
                <a:sym typeface="Courier New"/>
              </a:rPr>
              <a:t>lang</a:t>
            </a:r>
            <a:r>
              <a:rPr lang="en" sz="1800">
                <a:solidFill>
                  <a:srgbClr val="626262"/>
                </a:solidFill>
                <a:highlight>
                  <a:srgbClr val="EEEEEE"/>
                </a:highlight>
                <a:latin typeface="Courier New"/>
                <a:ea typeface="Courier New"/>
                <a:cs typeface="Courier New"/>
                <a:sym typeface="Courier New"/>
              </a:rPr>
              <a:t>="</a:t>
            </a:r>
            <a:r>
              <a:rPr lang="en" sz="1800">
                <a:solidFill>
                  <a:srgbClr val="00458B"/>
                </a:solidFill>
                <a:highlight>
                  <a:srgbClr val="EEEEEE"/>
                </a:highlight>
                <a:latin typeface="Courier New"/>
                <a:ea typeface="Courier New"/>
                <a:cs typeface="Courier New"/>
                <a:sym typeface="Courier New"/>
              </a:rPr>
              <a:t>en</a:t>
            </a:r>
            <a:r>
              <a:rPr lang="en" sz="1800">
                <a:solidFill>
                  <a:srgbClr val="626262"/>
                </a:solidFill>
                <a:highlight>
                  <a:srgbClr val="EEEEEE"/>
                </a:highlight>
                <a:latin typeface="Courier New"/>
                <a:ea typeface="Courier New"/>
                <a:cs typeface="Courier New"/>
                <a:sym typeface="Courier New"/>
              </a:rPr>
              <a:t>"&gt;</a:t>
            </a:r>
            <a:endParaRPr sz="1800">
              <a:solidFill>
                <a:schemeClr val="accent2"/>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accent2"/>
                </a:solidFill>
                <a:highlight>
                  <a:srgbClr val="EEEEEE"/>
                </a:highlight>
                <a:latin typeface="Courier New"/>
                <a:ea typeface="Courier New"/>
                <a:cs typeface="Courier New"/>
                <a:sym typeface="Courier New"/>
              </a:rPr>
              <a:t>  </a:t>
            </a: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head</a:t>
            </a:r>
            <a:r>
              <a:rPr lang="en" sz="1800">
                <a:solidFill>
                  <a:srgbClr val="626262"/>
                </a:solidFill>
                <a:highlight>
                  <a:srgbClr val="EEEEEE"/>
                </a:highlight>
                <a:latin typeface="Courier New"/>
                <a:ea typeface="Courier New"/>
                <a:cs typeface="Courier New"/>
                <a:sym typeface="Courier New"/>
              </a:rPr>
              <a:t>&gt;</a:t>
            </a:r>
            <a:endParaRPr sz="1800">
              <a:solidFill>
                <a:schemeClr val="accent2"/>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accent2"/>
                </a:solidFill>
                <a:highlight>
                  <a:srgbClr val="EEEEEE"/>
                </a:highlight>
                <a:latin typeface="Courier New"/>
                <a:ea typeface="Courier New"/>
                <a:cs typeface="Courier New"/>
                <a:sym typeface="Courier New"/>
              </a:rPr>
              <a:t>    </a:t>
            </a: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meta </a:t>
            </a:r>
            <a:r>
              <a:rPr lang="en" sz="1800">
                <a:solidFill>
                  <a:srgbClr val="276738"/>
                </a:solidFill>
                <a:highlight>
                  <a:srgbClr val="EEEEEE"/>
                </a:highlight>
                <a:latin typeface="Courier New"/>
                <a:ea typeface="Courier New"/>
                <a:cs typeface="Courier New"/>
                <a:sym typeface="Courier New"/>
              </a:rPr>
              <a:t>charset</a:t>
            </a:r>
            <a:r>
              <a:rPr lang="en" sz="1800">
                <a:solidFill>
                  <a:srgbClr val="626262"/>
                </a:solidFill>
                <a:highlight>
                  <a:srgbClr val="EEEEEE"/>
                </a:highlight>
                <a:latin typeface="Courier New"/>
                <a:ea typeface="Courier New"/>
                <a:cs typeface="Courier New"/>
                <a:sym typeface="Courier New"/>
              </a:rPr>
              <a:t>=</a:t>
            </a:r>
            <a:r>
              <a:rPr lang="en" sz="1800">
                <a:solidFill>
                  <a:srgbClr val="00458B"/>
                </a:solidFill>
                <a:highlight>
                  <a:srgbClr val="EEEEEE"/>
                </a:highlight>
                <a:latin typeface="Courier New"/>
                <a:ea typeface="Courier New"/>
                <a:cs typeface="Courier New"/>
                <a:sym typeface="Courier New"/>
              </a:rPr>
              <a:t>UTF-8</a:t>
            </a:r>
            <a:r>
              <a:rPr lang="en" sz="1800">
                <a:solidFill>
                  <a:srgbClr val="626262"/>
                </a:solidFill>
                <a:highlight>
                  <a:srgbClr val="EEEEEE"/>
                </a:highlight>
                <a:latin typeface="Courier New"/>
                <a:ea typeface="Courier New"/>
                <a:cs typeface="Courier New"/>
                <a:sym typeface="Courier New"/>
              </a:rPr>
              <a:t>&gt;</a:t>
            </a:r>
            <a:endParaRPr sz="1800">
              <a:solidFill>
                <a:schemeClr val="accent2"/>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accent2"/>
                </a:solidFill>
                <a:highlight>
                  <a:srgbClr val="EEEEEE"/>
                </a:highlight>
                <a:latin typeface="Courier New"/>
                <a:ea typeface="Courier New"/>
                <a:cs typeface="Courier New"/>
                <a:sym typeface="Courier New"/>
              </a:rPr>
              <a:t>    </a:t>
            </a: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title</a:t>
            </a:r>
            <a:r>
              <a:rPr lang="en" sz="1800">
                <a:solidFill>
                  <a:srgbClr val="626262"/>
                </a:solidFill>
                <a:highlight>
                  <a:srgbClr val="EEEEEE"/>
                </a:highlight>
                <a:latin typeface="Courier New"/>
                <a:ea typeface="Courier New"/>
                <a:cs typeface="Courier New"/>
                <a:sym typeface="Courier New"/>
              </a:rPr>
              <a:t>&gt;</a:t>
            </a:r>
            <a:r>
              <a:rPr lang="en" sz="1800">
                <a:solidFill>
                  <a:schemeClr val="accent2"/>
                </a:solidFill>
                <a:highlight>
                  <a:srgbClr val="EEEEEE"/>
                </a:highlight>
                <a:latin typeface="Courier New"/>
                <a:ea typeface="Courier New"/>
                <a:cs typeface="Courier New"/>
                <a:sym typeface="Courier New"/>
              </a:rPr>
              <a:t>Hello World!</a:t>
            </a: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title</a:t>
            </a:r>
            <a:r>
              <a:rPr lang="en" sz="1800">
                <a:solidFill>
                  <a:srgbClr val="626262"/>
                </a:solidFill>
                <a:highlight>
                  <a:srgbClr val="EEEEEE"/>
                </a:highlight>
                <a:latin typeface="Courier New"/>
                <a:ea typeface="Courier New"/>
                <a:cs typeface="Courier New"/>
                <a:sym typeface="Courier New"/>
              </a:rPr>
              <a:t>&gt;</a:t>
            </a:r>
            <a:endParaRPr sz="1800">
              <a:solidFill>
                <a:schemeClr val="accent2"/>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accent2"/>
                </a:solidFill>
                <a:highlight>
                  <a:srgbClr val="EEEEEE"/>
                </a:highlight>
                <a:latin typeface="Courier New"/>
                <a:ea typeface="Courier New"/>
                <a:cs typeface="Courier New"/>
                <a:sym typeface="Courier New"/>
              </a:rPr>
              <a:t>  </a:t>
            </a: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head</a:t>
            </a:r>
            <a:r>
              <a:rPr lang="en" sz="1800">
                <a:solidFill>
                  <a:srgbClr val="626262"/>
                </a:solidFill>
                <a:highlight>
                  <a:srgbClr val="EEEEEE"/>
                </a:highlight>
                <a:latin typeface="Courier New"/>
                <a:ea typeface="Courier New"/>
                <a:cs typeface="Courier New"/>
                <a:sym typeface="Courier New"/>
              </a:rPr>
              <a:t>&gt;</a:t>
            </a:r>
            <a:endParaRPr sz="1800">
              <a:solidFill>
                <a:schemeClr val="accent2"/>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accent2"/>
                </a:solidFill>
                <a:highlight>
                  <a:srgbClr val="EEEEEE"/>
                </a:highlight>
                <a:latin typeface="Courier New"/>
                <a:ea typeface="Courier New"/>
                <a:cs typeface="Courier New"/>
                <a:sym typeface="Courier New"/>
              </a:rPr>
              <a:t>  </a:t>
            </a: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body</a:t>
            </a:r>
            <a:r>
              <a:rPr lang="en" sz="1800">
                <a:solidFill>
                  <a:srgbClr val="626262"/>
                </a:solidFill>
                <a:highlight>
                  <a:srgbClr val="EEEEEE"/>
                </a:highlight>
                <a:latin typeface="Courier New"/>
                <a:ea typeface="Courier New"/>
                <a:cs typeface="Courier New"/>
                <a:sym typeface="Courier New"/>
              </a:rPr>
              <a:t>&gt;</a:t>
            </a:r>
            <a:endParaRPr sz="1800">
              <a:solidFill>
                <a:schemeClr val="accent2"/>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 sz="1800">
                <a:solidFill>
                  <a:schemeClr val="accent2"/>
                </a:solidFill>
                <a:highlight>
                  <a:srgbClr val="EEEEEE"/>
                </a:highlight>
                <a:latin typeface="Courier New"/>
                <a:ea typeface="Courier New"/>
                <a:cs typeface="Courier New"/>
                <a:sym typeface="Courier New"/>
              </a:rPr>
              <a:t>  </a:t>
            </a: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body</a:t>
            </a:r>
            <a:r>
              <a:rPr lang="en" sz="1800">
                <a:solidFill>
                  <a:srgbClr val="626262"/>
                </a:solidFill>
                <a:highlight>
                  <a:srgbClr val="EEEEEE"/>
                </a:highlight>
                <a:latin typeface="Courier New"/>
                <a:ea typeface="Courier New"/>
                <a:cs typeface="Courier New"/>
                <a:sym typeface="Courier New"/>
              </a:rPr>
              <a:t>&gt;</a:t>
            </a:r>
            <a:endParaRPr sz="1800">
              <a:solidFill>
                <a:schemeClr val="accent2"/>
              </a:solidFill>
              <a:highlight>
                <a:srgbClr val="EEEEEE"/>
              </a:highlight>
              <a:latin typeface="Courier New"/>
              <a:ea typeface="Courier New"/>
              <a:cs typeface="Courier New"/>
              <a:sym typeface="Courier New"/>
            </a:endParaRPr>
          </a:p>
          <a:p>
            <a:pPr indent="0" lvl="0" marL="228600" marR="228600" rtl="0" algn="l">
              <a:lnSpc>
                <a:spcPct val="140000"/>
              </a:lnSpc>
              <a:spcBef>
                <a:spcPts val="0"/>
              </a:spcBef>
              <a:spcAft>
                <a:spcPts val="1800"/>
              </a:spcAft>
              <a:buNone/>
            </a:pPr>
            <a:r>
              <a:rPr lang="en" sz="1800">
                <a:solidFill>
                  <a:srgbClr val="626262"/>
                </a:solidFill>
                <a:highlight>
                  <a:srgbClr val="EEEEEE"/>
                </a:highlight>
                <a:latin typeface="Courier New"/>
                <a:ea typeface="Courier New"/>
                <a:cs typeface="Courier New"/>
                <a:sym typeface="Courier New"/>
              </a:rPr>
              <a:t>&lt;/</a:t>
            </a:r>
            <a:r>
              <a:rPr lang="en" sz="1800">
                <a:solidFill>
                  <a:srgbClr val="95353A"/>
                </a:solidFill>
                <a:highlight>
                  <a:srgbClr val="EEEEEE"/>
                </a:highlight>
                <a:latin typeface="Courier New"/>
                <a:ea typeface="Courier New"/>
                <a:cs typeface="Courier New"/>
                <a:sym typeface="Courier New"/>
              </a:rPr>
              <a:t>html</a:t>
            </a:r>
            <a:r>
              <a:rPr lang="en" sz="1800">
                <a:solidFill>
                  <a:srgbClr val="626262"/>
                </a:solidFill>
                <a:highlight>
                  <a:srgbClr val="EEEEEE"/>
                </a:highlight>
                <a:latin typeface="Courier New"/>
                <a:ea typeface="Courier New"/>
                <a:cs typeface="Courier New"/>
                <a:sym typeface="Courier New"/>
              </a:rPr>
              <a:t>&gt;</a:t>
            </a:r>
            <a:endParaRPr sz="1800">
              <a:solidFill>
                <a:srgbClr val="626262"/>
              </a:solidFill>
              <a:highlight>
                <a:srgbClr val="EEEEEE"/>
              </a:highlight>
              <a:latin typeface="Courier New"/>
              <a:ea typeface="Courier New"/>
              <a:cs typeface="Courier New"/>
              <a:sym typeface="Courier New"/>
            </a:endParaRPr>
          </a:p>
        </p:txBody>
      </p:sp>
      <p:pic>
        <p:nvPicPr>
          <p:cNvPr id="98" name="Google Shape;98;p25"/>
          <p:cNvPicPr preferRelativeResize="0"/>
          <p:nvPr/>
        </p:nvPicPr>
        <p:blipFill rotWithShape="1">
          <a:blip r:embed="rId3">
            <a:alphaModFix/>
          </a:blip>
          <a:srcRect b="-6690" l="0" r="0" t="6690"/>
          <a:stretch/>
        </p:blipFill>
        <p:spPr>
          <a:xfrm>
            <a:off x="5455675" y="801480"/>
            <a:ext cx="3528375" cy="352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6"/>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código</a:t>
            </a:r>
            <a:endParaRPr/>
          </a:p>
        </p:txBody>
      </p:sp>
      <p:pic>
        <p:nvPicPr>
          <p:cNvPr id="104" name="Google Shape;104;p26"/>
          <p:cNvPicPr preferRelativeResize="0"/>
          <p:nvPr/>
        </p:nvPicPr>
        <p:blipFill>
          <a:blip r:embed="rId3">
            <a:alphaModFix/>
          </a:blip>
          <a:stretch>
            <a:fillRect/>
          </a:stretch>
        </p:blipFill>
        <p:spPr>
          <a:xfrm>
            <a:off x="559800" y="982250"/>
            <a:ext cx="7822700" cy="364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7"/>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W3Schools</a:t>
            </a:r>
            <a:endParaRPr/>
          </a:p>
        </p:txBody>
      </p:sp>
      <p:pic>
        <p:nvPicPr>
          <p:cNvPr id="110" name="Google Shape;110;p27"/>
          <p:cNvPicPr preferRelativeResize="0"/>
          <p:nvPr/>
        </p:nvPicPr>
        <p:blipFill>
          <a:blip r:embed="rId3">
            <a:alphaModFix/>
          </a:blip>
          <a:stretch>
            <a:fillRect/>
          </a:stretch>
        </p:blipFill>
        <p:spPr>
          <a:xfrm>
            <a:off x="620037" y="1049275"/>
            <a:ext cx="7903925" cy="370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Sintaxis</a:t>
            </a:r>
            <a:endParaRPr/>
          </a:p>
        </p:txBody>
      </p:sp>
      <p:pic>
        <p:nvPicPr>
          <p:cNvPr id="116" name="Google Shape;116;p28"/>
          <p:cNvPicPr preferRelativeResize="0"/>
          <p:nvPr/>
        </p:nvPicPr>
        <p:blipFill>
          <a:blip r:embed="rId3">
            <a:alphaModFix/>
          </a:blip>
          <a:stretch>
            <a:fillRect/>
          </a:stretch>
        </p:blipFill>
        <p:spPr>
          <a:xfrm>
            <a:off x="1643850" y="1342892"/>
            <a:ext cx="6016429" cy="28686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Atributos</a:t>
            </a:r>
            <a:endParaRPr/>
          </a:p>
        </p:txBody>
      </p:sp>
      <p:pic>
        <p:nvPicPr>
          <p:cNvPr id="122" name="Google Shape;122;p29"/>
          <p:cNvPicPr preferRelativeResize="0"/>
          <p:nvPr/>
        </p:nvPicPr>
        <p:blipFill rotWithShape="1">
          <a:blip r:embed="rId3">
            <a:alphaModFix/>
          </a:blip>
          <a:srcRect b="0" l="0" r="39914" t="0"/>
          <a:stretch/>
        </p:blipFill>
        <p:spPr>
          <a:xfrm>
            <a:off x="1128000" y="1989563"/>
            <a:ext cx="6888000" cy="760700"/>
          </a:xfrm>
          <a:prstGeom prst="rect">
            <a:avLst/>
          </a:prstGeom>
          <a:noFill/>
          <a:ln>
            <a:noFill/>
          </a:ln>
        </p:spPr>
      </p:pic>
      <p:pic>
        <p:nvPicPr>
          <p:cNvPr id="123" name="Google Shape;123;p29"/>
          <p:cNvPicPr preferRelativeResize="0"/>
          <p:nvPr/>
        </p:nvPicPr>
        <p:blipFill rotWithShape="1">
          <a:blip r:embed="rId4">
            <a:alphaModFix/>
          </a:blip>
          <a:srcRect b="0" l="0" r="22075" t="0"/>
          <a:stretch/>
        </p:blipFill>
        <p:spPr>
          <a:xfrm>
            <a:off x="1128000" y="3009638"/>
            <a:ext cx="6887999" cy="750500"/>
          </a:xfrm>
          <a:prstGeom prst="rect">
            <a:avLst/>
          </a:prstGeom>
          <a:noFill/>
          <a:ln>
            <a:noFill/>
          </a:ln>
        </p:spPr>
      </p:pic>
      <p:sp>
        <p:nvSpPr>
          <p:cNvPr id="124" name="Google Shape;124;p29"/>
          <p:cNvSpPr txBox="1"/>
          <p:nvPr/>
        </p:nvSpPr>
        <p:spPr>
          <a:xfrm>
            <a:off x="698700" y="1224150"/>
            <a:ext cx="7746600" cy="453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750">
                <a:solidFill>
                  <a:srgbClr val="08090A"/>
                </a:solidFill>
                <a:highlight>
                  <a:srgbClr val="FFFFFF"/>
                </a:highlight>
                <a:latin typeface="Lato"/>
                <a:ea typeface="Lato"/>
                <a:cs typeface="Lato"/>
                <a:sym typeface="Lato"/>
              </a:rPr>
              <a:t>Proveen informaci</a:t>
            </a:r>
            <a:r>
              <a:rPr b="1" lang="en" sz="1750">
                <a:solidFill>
                  <a:srgbClr val="08090A"/>
                </a:solidFill>
                <a:highlight>
                  <a:srgbClr val="FFFFFF"/>
                </a:highlight>
                <a:latin typeface="Lato"/>
                <a:ea typeface="Lato"/>
                <a:cs typeface="Lato"/>
                <a:sym typeface="Lato"/>
              </a:rPr>
              <a:t>ón adicional sobre el elemento.</a:t>
            </a:r>
            <a:endParaRPr b="1" sz="1750">
              <a:solidFill>
                <a:srgbClr val="08090A"/>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Accesibilidad </a:t>
            </a:r>
            <a:endParaRPr/>
          </a:p>
        </p:txBody>
      </p:sp>
      <p:pic>
        <p:nvPicPr>
          <p:cNvPr id="130" name="Google Shape;130;p30"/>
          <p:cNvPicPr preferRelativeResize="0"/>
          <p:nvPr/>
        </p:nvPicPr>
        <p:blipFill>
          <a:blip r:embed="rId3">
            <a:alphaModFix/>
          </a:blip>
          <a:stretch>
            <a:fillRect/>
          </a:stretch>
        </p:blipFill>
        <p:spPr>
          <a:xfrm>
            <a:off x="311700" y="1162717"/>
            <a:ext cx="5334000" cy="3276600"/>
          </a:xfrm>
          <a:prstGeom prst="rect">
            <a:avLst/>
          </a:prstGeom>
          <a:noFill/>
          <a:ln>
            <a:noFill/>
          </a:ln>
        </p:spPr>
      </p:pic>
      <p:sp>
        <p:nvSpPr>
          <p:cNvPr id="131" name="Google Shape;131;p30"/>
          <p:cNvSpPr txBox="1"/>
          <p:nvPr/>
        </p:nvSpPr>
        <p:spPr>
          <a:xfrm>
            <a:off x="6288050" y="1790650"/>
            <a:ext cx="2432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highlight>
                  <a:srgbClr val="FFFFFF"/>
                </a:highlight>
              </a:rPr>
              <a:t>Una forma típica de navegación que utilizan las </a:t>
            </a:r>
            <a:r>
              <a:rPr b="1" lang="en" sz="1200">
                <a:solidFill>
                  <a:srgbClr val="674EA7"/>
                </a:solidFill>
                <a:highlight>
                  <a:srgbClr val="FFFFFF"/>
                </a:highlight>
              </a:rPr>
              <a:t>personas no videntes </a:t>
            </a:r>
            <a:r>
              <a:rPr b="1" lang="en" sz="1200">
                <a:solidFill>
                  <a:schemeClr val="accent2"/>
                </a:solidFill>
                <a:highlight>
                  <a:srgbClr val="FFFFFF"/>
                </a:highlight>
              </a:rPr>
              <a:t>es moverse a través de la pantalla con las etiquetas de encabezado. De esta forma, pueden conocer rápidamente el contenido de la página en poco tiempo;</a:t>
            </a:r>
            <a:endParaRPr b="1">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idx="1" type="subTitle"/>
          </p:nvPr>
        </p:nvSpPr>
        <p:spPr>
          <a:xfrm>
            <a:off x="4385500" y="1599775"/>
            <a:ext cx="3018000" cy="16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0" lang="en" sz="1200"/>
              <a:t>Repasemos cómo crear una página personal empleando:</a:t>
            </a:r>
            <a:endParaRPr i="0" sz="1200"/>
          </a:p>
          <a:p>
            <a:pPr indent="0" lvl="0" marL="0" rtl="0" algn="l">
              <a:spcBef>
                <a:spcPts val="0"/>
              </a:spcBef>
              <a:spcAft>
                <a:spcPts val="0"/>
              </a:spcAft>
              <a:buNone/>
            </a:pPr>
            <a:r>
              <a:t/>
            </a:r>
            <a:endParaRPr i="0" sz="1200"/>
          </a:p>
          <a:p>
            <a:pPr indent="-304800" lvl="0" marL="457200" rtl="0" algn="l">
              <a:spcBef>
                <a:spcPts val="0"/>
              </a:spcBef>
              <a:spcAft>
                <a:spcPts val="0"/>
              </a:spcAft>
              <a:buSzPts val="1200"/>
              <a:buChar char="●"/>
            </a:pPr>
            <a:r>
              <a:rPr i="0" lang="en" sz="1200"/>
              <a:t>h1 - h6 (headings)</a:t>
            </a:r>
            <a:endParaRPr i="0" sz="1200"/>
          </a:p>
          <a:p>
            <a:pPr indent="-304800" lvl="0" marL="457200" rtl="0" algn="l">
              <a:spcBef>
                <a:spcPts val="0"/>
              </a:spcBef>
              <a:spcAft>
                <a:spcPts val="0"/>
              </a:spcAft>
              <a:buSzPts val="1200"/>
              <a:buChar char="●"/>
            </a:pPr>
            <a:r>
              <a:rPr i="0" lang="en" sz="1200"/>
              <a:t>p</a:t>
            </a:r>
            <a:r>
              <a:rPr i="0" lang="en" sz="1200"/>
              <a:t> (paragraphs)</a:t>
            </a:r>
            <a:endParaRPr i="0" sz="1200"/>
          </a:p>
          <a:p>
            <a:pPr indent="-304800" lvl="0" marL="457200" rtl="0" algn="l">
              <a:spcBef>
                <a:spcPts val="0"/>
              </a:spcBef>
              <a:spcAft>
                <a:spcPts val="0"/>
              </a:spcAft>
              <a:buSzPts val="1200"/>
              <a:buChar char="●"/>
            </a:pPr>
            <a:r>
              <a:rPr i="0" lang="en" sz="1200"/>
              <a:t>s</a:t>
            </a:r>
            <a:r>
              <a:rPr i="0" lang="en" sz="1200"/>
              <a:t>pan </a:t>
            </a:r>
            <a:endParaRPr i="0" sz="1200"/>
          </a:p>
          <a:p>
            <a:pPr indent="-304800" lvl="0" marL="457200" rtl="0" algn="l">
              <a:spcBef>
                <a:spcPts val="0"/>
              </a:spcBef>
              <a:spcAft>
                <a:spcPts val="0"/>
              </a:spcAft>
              <a:buSzPts val="1200"/>
              <a:buChar char="●"/>
            </a:pPr>
            <a:r>
              <a:rPr i="0" lang="en" sz="1200"/>
              <a:t>b</a:t>
            </a:r>
            <a:r>
              <a:rPr i="0" lang="en" sz="1200"/>
              <a:t>r (break) (aunque sea mala práctica)</a:t>
            </a:r>
            <a:endParaRPr i="0" sz="1200"/>
          </a:p>
          <a:p>
            <a:pPr indent="-304800" lvl="0" marL="457200" rtl="0" algn="l">
              <a:spcBef>
                <a:spcPts val="0"/>
              </a:spcBef>
              <a:spcAft>
                <a:spcPts val="0"/>
              </a:spcAft>
              <a:buSzPts val="1200"/>
              <a:buChar char="●"/>
            </a:pPr>
            <a:r>
              <a:rPr i="0" lang="en" sz="1200"/>
              <a:t>h</a:t>
            </a:r>
            <a:r>
              <a:rPr i="0" lang="en" sz="1200"/>
              <a:t>r (horizontal row)</a:t>
            </a:r>
            <a:endParaRPr i="0" sz="1200"/>
          </a:p>
          <a:p>
            <a:pPr indent="-304800" lvl="0" marL="457200" rtl="0" algn="l">
              <a:spcBef>
                <a:spcPts val="0"/>
              </a:spcBef>
              <a:spcAft>
                <a:spcPts val="0"/>
              </a:spcAft>
              <a:buSzPts val="1200"/>
              <a:buChar char="●"/>
            </a:pPr>
            <a:r>
              <a:rPr i="0" lang="en" sz="1200"/>
              <a:t>i</a:t>
            </a:r>
            <a:r>
              <a:rPr i="0" lang="en" sz="1200"/>
              <a:t>mg (image)</a:t>
            </a:r>
            <a:endParaRPr i="0" sz="1200"/>
          </a:p>
          <a:p>
            <a:pPr indent="-304800" lvl="0" marL="457200" rtl="0" algn="l">
              <a:spcBef>
                <a:spcPts val="0"/>
              </a:spcBef>
              <a:spcAft>
                <a:spcPts val="0"/>
              </a:spcAft>
              <a:buSzPts val="1200"/>
              <a:buChar char="●"/>
            </a:pPr>
            <a:r>
              <a:rPr i="0" lang="en" sz="1200"/>
              <a:t>Table</a:t>
            </a:r>
            <a:endParaRPr i="0" sz="1200"/>
          </a:p>
          <a:p>
            <a:pPr indent="-304800" lvl="0" marL="457200" rtl="0" algn="l">
              <a:spcBef>
                <a:spcPts val="0"/>
              </a:spcBef>
              <a:spcAft>
                <a:spcPts val="0"/>
              </a:spcAft>
              <a:buSzPts val="1200"/>
              <a:buChar char="●"/>
            </a:pPr>
            <a:r>
              <a:rPr i="0" lang="en" sz="1200"/>
              <a:t>Listas ordenadas</a:t>
            </a:r>
            <a:endParaRPr i="0" sz="1200"/>
          </a:p>
          <a:p>
            <a:pPr indent="-304800" lvl="0" marL="457200" rtl="0" algn="l">
              <a:spcBef>
                <a:spcPts val="0"/>
              </a:spcBef>
              <a:spcAft>
                <a:spcPts val="0"/>
              </a:spcAft>
              <a:buSzPts val="1200"/>
              <a:buChar char="●"/>
            </a:pPr>
            <a:r>
              <a:rPr i="0" lang="en" sz="1200"/>
              <a:t>Listas desordenadas</a:t>
            </a:r>
            <a:endParaRPr i="0" sz="1200"/>
          </a:p>
          <a:p>
            <a:pPr indent="0" lvl="0" marL="0" rtl="0" algn="l">
              <a:spcBef>
                <a:spcPts val="0"/>
              </a:spcBef>
              <a:spcAft>
                <a:spcPts val="0"/>
              </a:spcAft>
              <a:buNone/>
            </a:pPr>
            <a:r>
              <a:t/>
            </a:r>
            <a:endParaRPr i="0"/>
          </a:p>
        </p:txBody>
      </p:sp>
      <p:sp>
        <p:nvSpPr>
          <p:cNvPr id="137" name="Google Shape;137;p31"/>
          <p:cNvSpPr txBox="1"/>
          <p:nvPr>
            <p:ph idx="4294967295" type="ctrTitle"/>
          </p:nvPr>
        </p:nvSpPr>
        <p:spPr>
          <a:xfrm>
            <a:off x="4385500" y="965375"/>
            <a:ext cx="3298800" cy="12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Actividad</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v 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