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Nuni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regular.fntdata"/><Relationship Id="rId50" Type="http://schemas.openxmlformats.org/officeDocument/2006/relationships/font" Target="fonts/Nuni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e6e200c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e6e200c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e6e200cb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e6e200cb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68e3d59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68e3d59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68e3d590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68e3d590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68e3d59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68e3d59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68e3d590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68e3d590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68e3d590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68e3d59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6e200c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6e200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e6e200c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e6e200c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e6e200cb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e6e200c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https://developers.google.com/web/fundamentals/design-and-ux/responsive/patterns?hl=es</a:t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e6e200c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e6e200c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i="1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hyperlink" Target="https://twitter.com/b0rk/status/1286314250529640449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s.google.com/web/fundamentals/design-and-ux/responsive/pattern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mozilla.org/es/docs/Glossary/Viewpor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mozilla.org/es/docs/Web/CSS/Media_Queries/Using_media_queries#media_type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ctrTitle"/>
          </p:nvPr>
        </p:nvSpPr>
        <p:spPr>
          <a:xfrm>
            <a:off x="262825" y="1453850"/>
            <a:ext cx="85206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Responsive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5" name="Google Shape;145;p32"/>
          <p:cNvSpPr txBox="1"/>
          <p:nvPr/>
        </p:nvSpPr>
        <p:spPr>
          <a:xfrm>
            <a:off x="-606581" y="1433689"/>
            <a:ext cx="7063826" cy="1275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627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Portrait - Landscape	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570" y="1788583"/>
            <a:ext cx="47053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/>
        </p:nvSpPr>
        <p:spPr>
          <a:xfrm>
            <a:off x="891823" y="2619021"/>
            <a:ext cx="25512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*Vertical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*Horizontal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Desktop First vs Mobile First</a:t>
            </a:r>
            <a:endParaRPr/>
          </a:p>
        </p:txBody>
      </p:sp>
      <p:pic>
        <p:nvPicPr>
          <p:cNvPr id="153" name="Google Shape;1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50" y="996200"/>
            <a:ext cx="8455500" cy="35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9" name="Google Shape;159;p34"/>
          <p:cNvSpPr txBox="1"/>
          <p:nvPr/>
        </p:nvSpPr>
        <p:spPr>
          <a:xfrm>
            <a:off x="2518931" y="1749778"/>
            <a:ext cx="7063826" cy="1275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574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 First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4"/>
          <p:cNvSpPr txBox="1"/>
          <p:nvPr/>
        </p:nvSpPr>
        <p:spPr>
          <a:xfrm>
            <a:off x="2664178" y="2539998"/>
            <a:ext cx="42671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Empezar un website desde la mayor resolución soportada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6" name="Google Shape;166;p35"/>
          <p:cNvSpPr txBox="1"/>
          <p:nvPr/>
        </p:nvSpPr>
        <p:spPr>
          <a:xfrm>
            <a:off x="1265864" y="1749778"/>
            <a:ext cx="7063826" cy="1275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574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Mobile First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2664177" y="2387599"/>
            <a:ext cx="42671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Empezar un website desde la menor resolución soportada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050">
                <a:solidFill>
                  <a:srgbClr val="11182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Tipos de consultas de medios</a:t>
            </a:r>
            <a:endParaRPr b="1" sz="3050">
              <a:solidFill>
                <a:srgbClr val="11182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Ya que estamos hablando de estrategias de escritorio primero y móvil primero, este es un excelente momento para hablar sobre la diferencia entre los tipos de consultas de medios que tenemos que escribir para cada enfoque.</a:t>
            </a:r>
            <a:endParaRPr sz="15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400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Roboto"/>
              <a:buAutoNum type="arabicPeriod"/>
            </a:pPr>
            <a:r>
              <a:rPr lang="es-ES" sz="15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Ancho máximo (para escritorio primero)</a:t>
            </a:r>
            <a:endParaRPr sz="15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Roboto"/>
              <a:buAutoNum type="arabicPeriod"/>
            </a:pPr>
            <a:r>
              <a:rPr lang="es-ES" sz="15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Min-width (para mobile-first)</a:t>
            </a:r>
            <a:endParaRPr sz="15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Unidades en CSS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Unidades/Medidas en CSS</a:t>
            </a:r>
            <a:endParaRPr/>
          </a:p>
        </p:txBody>
      </p:sp>
      <p:pic>
        <p:nvPicPr>
          <p:cNvPr id="184" name="Google Shape;1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938" y="882025"/>
            <a:ext cx="5940123" cy="376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8"/>
          <p:cNvSpPr txBox="1"/>
          <p:nvPr/>
        </p:nvSpPr>
        <p:spPr>
          <a:xfrm>
            <a:off x="3347625" y="4649400"/>
            <a:ext cx="28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latin typeface="Nunito"/>
                <a:ea typeface="Nunito"/>
                <a:cs typeface="Nunito"/>
                <a:sym typeface="Nunito"/>
              </a:rPr>
              <a:t>Referencia: </a:t>
            </a:r>
            <a:r>
              <a:rPr lang="es-ES" sz="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Julia Evans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Unidades/Medidas en CSS</a:t>
            </a:r>
            <a:endParaRPr/>
          </a:p>
        </p:txBody>
      </p:sp>
      <p:sp>
        <p:nvSpPr>
          <p:cNvPr id="191" name="Google Shape;191;p39"/>
          <p:cNvSpPr txBox="1"/>
          <p:nvPr/>
        </p:nvSpPr>
        <p:spPr>
          <a:xfrm>
            <a:off x="907175" y="1053750"/>
            <a:ext cx="3409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latin typeface="Nunito"/>
                <a:ea typeface="Nunito"/>
                <a:cs typeface="Nunito"/>
                <a:sym typeface="Nunito"/>
              </a:rPr>
              <a:t>Medidas relativas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Nunito"/>
                <a:ea typeface="Nunito"/>
                <a:cs typeface="Nunito"/>
                <a:sym typeface="Nunito"/>
              </a:rPr>
              <a:t>Heredan el tamaño o se basan en algún tamaño cuyo valor irá cambiando según el tamaño de la página.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Nunito"/>
                <a:ea typeface="Nunito"/>
                <a:cs typeface="Nunito"/>
                <a:sym typeface="Nunito"/>
              </a:rPr>
              <a:t>Las medidas relativas son 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Nunito"/>
                <a:ea typeface="Nunito"/>
                <a:cs typeface="Nunito"/>
                <a:sym typeface="Nunito"/>
              </a:rPr>
              <a:t>%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Nunito"/>
                <a:ea typeface="Nunito"/>
                <a:cs typeface="Nunito"/>
                <a:sym typeface="Nunito"/>
              </a:rPr>
              <a:t>em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Nunito"/>
                <a:ea typeface="Nunito"/>
                <a:cs typeface="Nunito"/>
                <a:sym typeface="Nunito"/>
              </a:rPr>
              <a:t>rem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39"/>
          <p:cNvSpPr txBox="1"/>
          <p:nvPr/>
        </p:nvSpPr>
        <p:spPr>
          <a:xfrm>
            <a:off x="4959775" y="995300"/>
            <a:ext cx="37827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Medida absoluta</a:t>
            </a:r>
            <a:endParaRPr b="1"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 valor de este no cambia y siempre será el mismo, sin importar si la página cambia su tamaño.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Las medidas absolutas son: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mm = milimetros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cm = centimetros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= pulgada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pc = picas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px = pixel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Unidades Comunes para Texto</a:t>
            </a:r>
            <a:endParaRPr/>
          </a:p>
        </p:txBody>
      </p:sp>
      <p:pic>
        <p:nvPicPr>
          <p:cNvPr id="198" name="Google Shape;198;p40"/>
          <p:cNvPicPr preferRelativeResize="0"/>
          <p:nvPr/>
        </p:nvPicPr>
        <p:blipFill rotWithShape="1">
          <a:blip r:embed="rId3">
            <a:alphaModFix/>
          </a:blip>
          <a:srcRect b="30371" l="0" r="0" t="35414"/>
          <a:stretch/>
        </p:blipFill>
        <p:spPr>
          <a:xfrm>
            <a:off x="1220125" y="1106699"/>
            <a:ext cx="6819900" cy="12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850" y="2462075"/>
            <a:ext cx="3678425" cy="2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Unidades Comunes para Contenedores</a:t>
            </a:r>
            <a:endParaRPr/>
          </a:p>
        </p:txBody>
      </p:sp>
      <p:pic>
        <p:nvPicPr>
          <p:cNvPr id="205" name="Google Shape;205;p41"/>
          <p:cNvPicPr preferRelativeResize="0"/>
          <p:nvPr/>
        </p:nvPicPr>
        <p:blipFill rotWithShape="1">
          <a:blip r:embed="rId3">
            <a:alphaModFix/>
          </a:blip>
          <a:srcRect b="0" l="0" r="50325" t="0"/>
          <a:stretch/>
        </p:blipFill>
        <p:spPr>
          <a:xfrm>
            <a:off x="335650" y="1643450"/>
            <a:ext cx="3652401" cy="26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1"/>
          <p:cNvSpPr txBox="1"/>
          <p:nvPr/>
        </p:nvSpPr>
        <p:spPr>
          <a:xfrm>
            <a:off x="3003250" y="1028700"/>
            <a:ext cx="279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latin typeface="Nunito"/>
                <a:ea typeface="Nunito"/>
                <a:cs typeface="Nunito"/>
                <a:sym typeface="Nunito"/>
              </a:rPr>
              <a:t>PX, %, VH, VW</a:t>
            </a:r>
            <a:endParaRPr b="1" sz="2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7" name="Google Shape;2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975" y="1667849"/>
            <a:ext cx="3779851" cy="28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/>
        </p:nvSpPr>
        <p:spPr>
          <a:xfrm>
            <a:off x="60828" y="964112"/>
            <a:ext cx="80694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Son las técnicas que usamos para adaptar nuestras aplicaciones web a la mayor cantidad de pantallas</a:t>
            </a:r>
            <a:endParaRPr b="0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25" y="2304575"/>
            <a:ext cx="7312274" cy="25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</a:pPr>
            <a:r>
              <a:rPr lang="es-ES"/>
              <a:t>Unidades Relativas de medida</a:t>
            </a:r>
            <a:endParaRPr/>
          </a:p>
        </p:txBody>
      </p:sp>
      <p:sp>
        <p:nvSpPr>
          <p:cNvPr id="213" name="Google Shape;213;p42"/>
          <p:cNvSpPr txBox="1"/>
          <p:nvPr/>
        </p:nvSpPr>
        <p:spPr>
          <a:xfrm>
            <a:off x="799072" y="4743402"/>
            <a:ext cx="42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Varían según alguna condición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25" y="1050013"/>
            <a:ext cx="8336149" cy="33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type="title"/>
          </p:nvPr>
        </p:nvSpPr>
        <p:spPr>
          <a:xfrm>
            <a:off x="4270447" y="1468753"/>
            <a:ext cx="346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ES" sz="3200"/>
              <a:t>Porcentaje (%)</a:t>
            </a:r>
            <a:endParaRPr sz="3200"/>
          </a:p>
        </p:txBody>
      </p:sp>
      <p:sp>
        <p:nvSpPr>
          <p:cNvPr id="220" name="Google Shape;220;p43"/>
          <p:cNvSpPr txBox="1"/>
          <p:nvPr>
            <p:ph idx="1" type="subTitle"/>
          </p:nvPr>
        </p:nvSpPr>
        <p:spPr>
          <a:xfrm>
            <a:off x="4080142" y="2424714"/>
            <a:ext cx="3849510" cy="1029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s-ES" sz="1800"/>
              <a:t>Longitud referente al tamaño de los elementos padre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/>
          <p:nvPr>
            <p:ph type="title"/>
          </p:nvPr>
        </p:nvSpPr>
        <p:spPr>
          <a:xfrm>
            <a:off x="4326892" y="1491331"/>
            <a:ext cx="346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ES" sz="3600"/>
              <a:t>em</a:t>
            </a:r>
            <a:endParaRPr sz="3600"/>
          </a:p>
        </p:txBody>
      </p:sp>
      <p:sp>
        <p:nvSpPr>
          <p:cNvPr id="226" name="Google Shape;226;p44"/>
          <p:cNvSpPr txBox="1"/>
          <p:nvPr>
            <p:ph idx="1" type="subTitle"/>
          </p:nvPr>
        </p:nvSpPr>
        <p:spPr>
          <a:xfrm>
            <a:off x="4089824" y="2436002"/>
            <a:ext cx="4218797" cy="939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s-ES" sz="1800"/>
              <a:t>Unidad relativa al tamaño de fuente especificada más cercano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/>
          <p:nvPr/>
        </p:nvSpPr>
        <p:spPr>
          <a:xfrm>
            <a:off x="107244" y="1122878"/>
            <a:ext cx="8839202" cy="26254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562100"/>
            <a:ext cx="87153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ES" sz="3600"/>
              <a:t>rem</a:t>
            </a:r>
            <a:endParaRPr sz="3600"/>
          </a:p>
        </p:txBody>
      </p:sp>
      <p:sp>
        <p:nvSpPr>
          <p:cNvPr id="242" name="Google Shape;242;p47"/>
          <p:cNvSpPr txBox="1"/>
          <p:nvPr>
            <p:ph idx="1" type="subTitle"/>
          </p:nvPr>
        </p:nvSpPr>
        <p:spPr>
          <a:xfrm>
            <a:off x="4293025" y="2526313"/>
            <a:ext cx="4354264" cy="1142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s-ES" sz="1600"/>
              <a:t>Unidad relativa al tamaño de fuente especificada en el ancestro más lejano (html o body)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831" y="293511"/>
            <a:ext cx="7442614" cy="441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type="title"/>
          </p:nvPr>
        </p:nvSpPr>
        <p:spPr>
          <a:xfrm>
            <a:off x="4270448" y="1276841"/>
            <a:ext cx="346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ES" sz="3600"/>
              <a:t>vw - vh</a:t>
            </a:r>
            <a:endParaRPr sz="3600"/>
          </a:p>
        </p:txBody>
      </p:sp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3894668" y="2108625"/>
            <a:ext cx="4594578" cy="1526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s-ES" sz="1600"/>
              <a:t>Unidad relativa porcentual con respecto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</a:pPr>
            <a:r>
              <a:rPr lang="es-ES" sz="1600"/>
              <a:t>al Viewport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0" y="286124"/>
            <a:ext cx="7563556" cy="363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/>
          <p:nvPr/>
        </p:nvSpPr>
        <p:spPr>
          <a:xfrm>
            <a:off x="3002844" y="3804356"/>
            <a:ext cx="44365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100vw = 1024px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100vh = 437px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021" y="214489"/>
            <a:ext cx="2415608" cy="460163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1"/>
          <p:cNvSpPr txBox="1"/>
          <p:nvPr/>
        </p:nvSpPr>
        <p:spPr>
          <a:xfrm>
            <a:off x="4165600" y="1851378"/>
            <a:ext cx="44365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100vw = 437px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100vh = 1024px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</a:pPr>
            <a:r>
              <a:rPr lang="es-ES"/>
              <a:t>Patrones en Responsive Design</a:t>
            </a:r>
            <a:endParaRPr/>
          </a:p>
        </p:txBody>
      </p:sp>
      <p:sp>
        <p:nvSpPr>
          <p:cNvPr id="96" name="Google Shape;96;p25"/>
          <p:cNvSpPr txBox="1"/>
          <p:nvPr/>
        </p:nvSpPr>
        <p:spPr>
          <a:xfrm>
            <a:off x="1772705" y="1752765"/>
            <a:ext cx="4982700" cy="24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Ejemplos más comunes de cómo se ha usado Responsive Design en la práctica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/>
          <p:nvPr/>
        </p:nvSpPr>
        <p:spPr>
          <a:xfrm>
            <a:off x="1371599" y="812800"/>
            <a:ext cx="59040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Queries</a:t>
            </a:r>
            <a:endParaRPr b="1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1411109" y="2212622"/>
            <a:ext cx="582506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Gracias a este módulo de CSS existe Responsive Design ya que permite adaptar la representación del contenido a las características del dispositivo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Media queries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589200" y="1747075"/>
            <a:ext cx="7965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chemeClr val="accent2"/>
                </a:solidFill>
                <a:highlight>
                  <a:srgbClr val="FFFFFF"/>
                </a:highlight>
              </a:rPr>
              <a:t>Las </a:t>
            </a:r>
            <a:r>
              <a:rPr b="1" lang="es-ES" sz="2100">
                <a:solidFill>
                  <a:schemeClr val="accent2"/>
                </a:solidFill>
                <a:highlight>
                  <a:srgbClr val="FFFFFF"/>
                </a:highlight>
              </a:rPr>
              <a:t>media queries</a:t>
            </a:r>
            <a:r>
              <a:rPr lang="es-ES" sz="2100">
                <a:solidFill>
                  <a:schemeClr val="accent2"/>
                </a:solidFill>
                <a:highlight>
                  <a:srgbClr val="FFFFFF"/>
                </a:highlight>
              </a:rPr>
              <a:t> (</a:t>
            </a:r>
            <a:r>
              <a:rPr b="1" lang="es-ES" sz="2100">
                <a:solidFill>
                  <a:srgbClr val="351C75"/>
                </a:solidFill>
                <a:highlight>
                  <a:srgbClr val="FFFFFF"/>
                </a:highlight>
              </a:rPr>
              <a:t>en español "consultas de medios"</a:t>
            </a:r>
            <a:r>
              <a:rPr lang="es-ES" sz="2100">
                <a:solidFill>
                  <a:schemeClr val="accent2"/>
                </a:solidFill>
                <a:highlight>
                  <a:srgbClr val="FFFFFF"/>
                </a:highlight>
              </a:rPr>
              <a:t>) son útiles cuando deseas modificar tu página web o aplicación en función del tipo de dispositivo (como una impresora o una pantalla) o de características y parámetros específicos (como la resolución de la pantalla o el ancho del </a:t>
            </a:r>
            <a:r>
              <a:rPr b="1" lang="es-ES" sz="2100" u="sng">
                <a:solidFill>
                  <a:srgbClr val="351C7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viewport</a:t>
            </a:r>
            <a:r>
              <a:rPr b="1" lang="es-ES" sz="2100">
                <a:solidFill>
                  <a:srgbClr val="351C75"/>
                </a:solidFill>
              </a:rPr>
              <a:t> </a:t>
            </a:r>
            <a:r>
              <a:rPr lang="es-ES" sz="2100">
                <a:solidFill>
                  <a:schemeClr val="accent2"/>
                </a:solidFill>
                <a:highlight>
                  <a:srgbClr val="FFFFFF"/>
                </a:highlight>
              </a:rPr>
              <a:t>del navegador).</a:t>
            </a:r>
            <a:endParaRPr sz="2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/>
        </p:nvSpPr>
        <p:spPr>
          <a:xfrm>
            <a:off x="824088" y="1128889"/>
            <a:ext cx="707813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@media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8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media type </a:t>
            </a:r>
            <a:r>
              <a:rPr b="1" i="0" lang="es-E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-ES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982133" y="3036712"/>
            <a:ext cx="67620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compone de un media type y una o más condiciones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/>
        </p:nvSpPr>
        <p:spPr>
          <a:xfrm>
            <a:off x="855225" y="1160650"/>
            <a:ext cx="75504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accent2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Media Types</a:t>
            </a:r>
            <a:endParaRPr b="1" sz="2100"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800"/>
              </a:spcAft>
              <a:buNone/>
            </a:pPr>
            <a:r>
              <a:rPr b="1" lang="es-ES" sz="2000">
                <a:solidFill>
                  <a:schemeClr val="accent2"/>
                </a:solidFill>
                <a:highlight>
                  <a:srgbClr val="FFFFFF"/>
                </a:highlight>
              </a:rPr>
              <a:t>Los </a:t>
            </a:r>
            <a:r>
              <a:rPr b="1" i="1" lang="es-ES" sz="2000">
                <a:solidFill>
                  <a:schemeClr val="accent2"/>
                </a:solidFill>
                <a:highlight>
                  <a:srgbClr val="FFFFFF"/>
                </a:highlight>
              </a:rPr>
              <a:t>Media Types</a:t>
            </a:r>
            <a:r>
              <a:rPr b="1" lang="es-ES" sz="2000">
                <a:solidFill>
                  <a:schemeClr val="accent2"/>
                </a:solidFill>
                <a:highlight>
                  <a:srgbClr val="FFFFFF"/>
                </a:highlight>
              </a:rPr>
              <a:t> (tipos de medios) describen la categoría general de un dispositivo</a:t>
            </a:r>
            <a:endParaRPr b="1" sz="20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/>
        </p:nvSpPr>
        <p:spPr>
          <a:xfrm>
            <a:off x="488675" y="591900"/>
            <a:ext cx="4874700" cy="3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endParaRPr b="1" sz="15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</a:rPr>
              <a:t>Apto para todos los dispositivos.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endParaRPr b="1" sz="15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</a:rPr>
              <a:t>Destinado a material impreso y visualización de documentos en una pantalla en el modo de vista previa de impresión.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endParaRPr b="1" sz="15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</a:rPr>
              <a:t>Destinado principalmente a las pantallas.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speech</a:t>
            </a:r>
            <a:endParaRPr b="1" sz="15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</a:rPr>
              <a:t>Destinado a sintetizadores de voz.</a:t>
            </a:r>
            <a:endParaRPr sz="1500">
              <a:solidFill>
                <a:schemeClr val="dk1"/>
              </a:solidFill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7"/>
          <p:cNvSpPr txBox="1"/>
          <p:nvPr/>
        </p:nvSpPr>
        <p:spPr>
          <a:xfrm>
            <a:off x="824088" y="1128889"/>
            <a:ext cx="728133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@media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8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screen </a:t>
            </a:r>
            <a:r>
              <a:rPr b="1" i="0" lang="es-E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-ES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max-width: 768px</a:t>
            </a: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7"/>
          <p:cNvSpPr txBox="1"/>
          <p:nvPr/>
        </p:nvSpPr>
        <p:spPr>
          <a:xfrm>
            <a:off x="982133" y="3036712"/>
            <a:ext cx="67620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Todas las pantallas con un ancho inferior o igual a 768px cumplen esta condición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8"/>
          <p:cNvSpPr txBox="1"/>
          <p:nvPr/>
        </p:nvSpPr>
        <p:spPr>
          <a:xfrm>
            <a:off x="824088" y="1128889"/>
            <a:ext cx="728133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@media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8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screen </a:t>
            </a:r>
            <a:r>
              <a:rPr b="1" i="0" lang="es-E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-ES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max-width: 768px</a:t>
            </a: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s-E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-ES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min-width:480px</a:t>
            </a: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/>
          <p:nvPr/>
        </p:nvSpPr>
        <p:spPr>
          <a:xfrm>
            <a:off x="982133" y="3036712"/>
            <a:ext cx="67620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Todas las pantallas con un ancho de 480px hasta 768px cumplen esta condición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</a:pPr>
            <a:r>
              <a:rPr lang="es-ES"/>
              <a:t>Mobile First</a:t>
            </a:r>
            <a:endParaRPr/>
          </a:p>
        </p:txBody>
      </p:sp>
      <p:sp>
        <p:nvSpPr>
          <p:cNvPr id="311" name="Google Shape;311;p59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2400">
                <a:solidFill>
                  <a:srgbClr val="FFC000"/>
                </a:solidFill>
              </a:rPr>
              <a:t>@media </a:t>
            </a:r>
            <a:r>
              <a:rPr b="1" lang="es-ES" sz="2400">
                <a:solidFill>
                  <a:srgbClr val="00717D"/>
                </a:solidFill>
              </a:rPr>
              <a:t>screen</a:t>
            </a:r>
            <a:r>
              <a:rPr b="1" lang="es-ES" sz="2400"/>
              <a:t> </a:t>
            </a:r>
            <a:r>
              <a:rPr b="1" lang="es-ES" sz="2400">
                <a:solidFill>
                  <a:srgbClr val="FFC000"/>
                </a:solidFill>
              </a:rPr>
              <a:t>and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(</a:t>
            </a:r>
            <a:r>
              <a:rPr b="1" lang="es-ES" sz="2400">
                <a:solidFill>
                  <a:srgbClr val="00B050"/>
                </a:solidFill>
              </a:rPr>
              <a:t>min-width</a:t>
            </a:r>
            <a:r>
              <a:rPr b="1" lang="es-ES" sz="2400"/>
              <a:t>: </a:t>
            </a:r>
            <a:r>
              <a:rPr b="1" lang="es-ES" sz="2400">
                <a:solidFill>
                  <a:srgbClr val="00B050"/>
                </a:solidFill>
              </a:rPr>
              <a:t>320px</a:t>
            </a:r>
            <a:r>
              <a:rPr b="1" lang="es-ES" sz="2400">
                <a:solidFill>
                  <a:srgbClr val="7030A0"/>
                </a:solidFill>
              </a:rPr>
              <a:t>)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{}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2400">
                <a:solidFill>
                  <a:srgbClr val="FFC000"/>
                </a:solidFill>
              </a:rPr>
              <a:t>@media </a:t>
            </a:r>
            <a:r>
              <a:rPr b="1" lang="es-ES" sz="2400">
                <a:solidFill>
                  <a:srgbClr val="00717D"/>
                </a:solidFill>
              </a:rPr>
              <a:t>screen </a:t>
            </a:r>
            <a:r>
              <a:rPr b="1" lang="es-ES" sz="2400">
                <a:solidFill>
                  <a:srgbClr val="FFC000"/>
                </a:solidFill>
              </a:rPr>
              <a:t>and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(</a:t>
            </a:r>
            <a:r>
              <a:rPr b="1" lang="es-ES" sz="2400">
                <a:solidFill>
                  <a:srgbClr val="00B050"/>
                </a:solidFill>
              </a:rPr>
              <a:t>min-width</a:t>
            </a:r>
            <a:r>
              <a:rPr b="1" lang="es-ES" sz="2400"/>
              <a:t>: </a:t>
            </a:r>
            <a:r>
              <a:rPr b="1" lang="es-ES" sz="2400">
                <a:solidFill>
                  <a:srgbClr val="00B050"/>
                </a:solidFill>
              </a:rPr>
              <a:t>480px</a:t>
            </a:r>
            <a:r>
              <a:rPr b="1" lang="es-ES" sz="2400">
                <a:solidFill>
                  <a:srgbClr val="7030A0"/>
                </a:solidFill>
              </a:rPr>
              <a:t>)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{}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2400">
                <a:solidFill>
                  <a:srgbClr val="FFC000"/>
                </a:solidFill>
              </a:rPr>
              <a:t>@media </a:t>
            </a:r>
            <a:r>
              <a:rPr b="1" lang="es-ES" sz="2400">
                <a:solidFill>
                  <a:srgbClr val="00717D"/>
                </a:solidFill>
              </a:rPr>
              <a:t>screen </a:t>
            </a:r>
            <a:r>
              <a:rPr b="1" lang="es-ES" sz="2400">
                <a:solidFill>
                  <a:srgbClr val="FFC000"/>
                </a:solidFill>
              </a:rPr>
              <a:t>and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(</a:t>
            </a:r>
            <a:r>
              <a:rPr b="1" lang="es-ES" sz="2400">
                <a:solidFill>
                  <a:srgbClr val="00B050"/>
                </a:solidFill>
              </a:rPr>
              <a:t>min-width</a:t>
            </a:r>
            <a:r>
              <a:rPr b="1" lang="es-ES" sz="2400"/>
              <a:t>: </a:t>
            </a:r>
            <a:r>
              <a:rPr b="1" lang="es-ES" sz="2400">
                <a:solidFill>
                  <a:srgbClr val="00B050"/>
                </a:solidFill>
              </a:rPr>
              <a:t>768px</a:t>
            </a:r>
            <a:r>
              <a:rPr b="1" lang="es-ES" sz="2400">
                <a:solidFill>
                  <a:srgbClr val="7030A0"/>
                </a:solidFill>
              </a:rPr>
              <a:t>)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{}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2400">
                <a:solidFill>
                  <a:srgbClr val="FFC000"/>
                </a:solidFill>
              </a:rPr>
              <a:t>@media </a:t>
            </a:r>
            <a:r>
              <a:rPr b="1" lang="es-ES" sz="2400">
                <a:solidFill>
                  <a:srgbClr val="00717D"/>
                </a:solidFill>
              </a:rPr>
              <a:t>screen </a:t>
            </a:r>
            <a:r>
              <a:rPr b="1" lang="es-ES" sz="2400">
                <a:solidFill>
                  <a:srgbClr val="FFC000"/>
                </a:solidFill>
              </a:rPr>
              <a:t>and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(</a:t>
            </a:r>
            <a:r>
              <a:rPr b="1" lang="es-ES" sz="2400">
                <a:solidFill>
                  <a:srgbClr val="00B050"/>
                </a:solidFill>
              </a:rPr>
              <a:t>min-width</a:t>
            </a:r>
            <a:r>
              <a:rPr b="1" lang="es-ES" sz="2400"/>
              <a:t>: </a:t>
            </a:r>
            <a:r>
              <a:rPr b="1" lang="es-ES" sz="2400">
                <a:solidFill>
                  <a:srgbClr val="00B050"/>
                </a:solidFill>
              </a:rPr>
              <a:t>1024px</a:t>
            </a:r>
            <a:r>
              <a:rPr b="1" lang="es-ES" sz="2400">
                <a:solidFill>
                  <a:srgbClr val="7030A0"/>
                </a:solidFill>
              </a:rPr>
              <a:t>)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{}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2400"/>
              <a:t>Min-width = Desde</a:t>
            </a:r>
            <a:endParaRPr b="1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</a:pPr>
            <a:r>
              <a:rPr lang="es-ES"/>
              <a:t>Desktop First</a:t>
            </a:r>
            <a:endParaRPr/>
          </a:p>
        </p:txBody>
      </p:sp>
      <p:sp>
        <p:nvSpPr>
          <p:cNvPr id="317" name="Google Shape;317;p60"/>
          <p:cNvSpPr txBox="1"/>
          <p:nvPr>
            <p:ph idx="1" type="body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2400">
                <a:solidFill>
                  <a:srgbClr val="FFC000"/>
                </a:solidFill>
              </a:rPr>
              <a:t>@media </a:t>
            </a:r>
            <a:r>
              <a:rPr b="1" lang="es-ES" sz="2400">
                <a:solidFill>
                  <a:srgbClr val="00717D"/>
                </a:solidFill>
              </a:rPr>
              <a:t>screen</a:t>
            </a:r>
            <a:r>
              <a:rPr b="1" lang="es-ES" sz="2400"/>
              <a:t> </a:t>
            </a:r>
            <a:r>
              <a:rPr b="1" lang="es-ES" sz="2400">
                <a:solidFill>
                  <a:srgbClr val="FFC000"/>
                </a:solidFill>
              </a:rPr>
              <a:t>and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(</a:t>
            </a:r>
            <a:r>
              <a:rPr b="1" lang="es-ES" sz="2400">
                <a:solidFill>
                  <a:srgbClr val="00B050"/>
                </a:solidFill>
              </a:rPr>
              <a:t>max-width</a:t>
            </a:r>
            <a:r>
              <a:rPr b="1" lang="es-ES" sz="2400"/>
              <a:t>: </a:t>
            </a:r>
            <a:r>
              <a:rPr b="1" lang="es-ES" sz="2400">
                <a:solidFill>
                  <a:srgbClr val="00B050"/>
                </a:solidFill>
              </a:rPr>
              <a:t>1024px</a:t>
            </a:r>
            <a:r>
              <a:rPr b="1" lang="es-ES" sz="2400">
                <a:solidFill>
                  <a:srgbClr val="7030A0"/>
                </a:solidFill>
              </a:rPr>
              <a:t>)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{}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2400">
                <a:solidFill>
                  <a:srgbClr val="FFC000"/>
                </a:solidFill>
              </a:rPr>
              <a:t>@media </a:t>
            </a:r>
            <a:r>
              <a:rPr b="1" lang="es-ES" sz="2400">
                <a:solidFill>
                  <a:srgbClr val="00717D"/>
                </a:solidFill>
              </a:rPr>
              <a:t>screen </a:t>
            </a:r>
            <a:r>
              <a:rPr b="1" lang="es-ES" sz="2400">
                <a:solidFill>
                  <a:srgbClr val="FFC000"/>
                </a:solidFill>
              </a:rPr>
              <a:t>and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(</a:t>
            </a:r>
            <a:r>
              <a:rPr b="1" lang="es-ES" sz="2400">
                <a:solidFill>
                  <a:srgbClr val="00B050"/>
                </a:solidFill>
              </a:rPr>
              <a:t>max-width</a:t>
            </a:r>
            <a:r>
              <a:rPr b="1" lang="es-ES" sz="2400"/>
              <a:t>: </a:t>
            </a:r>
            <a:r>
              <a:rPr b="1" lang="es-ES" sz="2400">
                <a:solidFill>
                  <a:srgbClr val="00B050"/>
                </a:solidFill>
              </a:rPr>
              <a:t>768px</a:t>
            </a:r>
            <a:r>
              <a:rPr b="1" lang="es-ES" sz="2400">
                <a:solidFill>
                  <a:srgbClr val="7030A0"/>
                </a:solidFill>
              </a:rPr>
              <a:t>)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{}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2400">
                <a:solidFill>
                  <a:srgbClr val="FFC000"/>
                </a:solidFill>
              </a:rPr>
              <a:t>@media </a:t>
            </a:r>
            <a:r>
              <a:rPr b="1" lang="es-ES" sz="2400">
                <a:solidFill>
                  <a:srgbClr val="00717D"/>
                </a:solidFill>
              </a:rPr>
              <a:t>screen </a:t>
            </a:r>
            <a:r>
              <a:rPr b="1" lang="es-ES" sz="2400">
                <a:solidFill>
                  <a:srgbClr val="FFC000"/>
                </a:solidFill>
              </a:rPr>
              <a:t>and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(</a:t>
            </a:r>
            <a:r>
              <a:rPr b="1" lang="es-ES" sz="2400">
                <a:solidFill>
                  <a:srgbClr val="00B050"/>
                </a:solidFill>
              </a:rPr>
              <a:t>max-width</a:t>
            </a:r>
            <a:r>
              <a:rPr b="1" lang="es-ES" sz="2400"/>
              <a:t>: </a:t>
            </a:r>
            <a:r>
              <a:rPr b="1" lang="es-ES" sz="2400">
                <a:solidFill>
                  <a:srgbClr val="00B050"/>
                </a:solidFill>
              </a:rPr>
              <a:t>480px</a:t>
            </a:r>
            <a:r>
              <a:rPr b="1" lang="es-ES" sz="2400">
                <a:solidFill>
                  <a:srgbClr val="7030A0"/>
                </a:solidFill>
              </a:rPr>
              <a:t>)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{}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ES" sz="2400">
                <a:solidFill>
                  <a:srgbClr val="FFC000"/>
                </a:solidFill>
              </a:rPr>
              <a:t>@media </a:t>
            </a:r>
            <a:r>
              <a:rPr b="1" lang="es-ES" sz="2400">
                <a:solidFill>
                  <a:srgbClr val="00717D"/>
                </a:solidFill>
              </a:rPr>
              <a:t>screen </a:t>
            </a:r>
            <a:r>
              <a:rPr b="1" lang="es-ES" sz="2400">
                <a:solidFill>
                  <a:srgbClr val="FFC000"/>
                </a:solidFill>
              </a:rPr>
              <a:t>and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(</a:t>
            </a:r>
            <a:r>
              <a:rPr b="1" lang="es-ES" sz="2400">
                <a:solidFill>
                  <a:srgbClr val="00B050"/>
                </a:solidFill>
              </a:rPr>
              <a:t>max-width</a:t>
            </a:r>
            <a:r>
              <a:rPr b="1" lang="es-ES" sz="2400"/>
              <a:t>: </a:t>
            </a:r>
            <a:r>
              <a:rPr b="1" lang="es-ES" sz="2400">
                <a:solidFill>
                  <a:srgbClr val="00B050"/>
                </a:solidFill>
              </a:rPr>
              <a:t>320px</a:t>
            </a:r>
            <a:r>
              <a:rPr b="1" lang="es-ES" sz="2400">
                <a:solidFill>
                  <a:srgbClr val="7030A0"/>
                </a:solidFill>
              </a:rPr>
              <a:t>)</a:t>
            </a:r>
            <a:r>
              <a:rPr b="1" lang="es-ES" sz="2400"/>
              <a:t> </a:t>
            </a:r>
            <a:r>
              <a:rPr b="1" lang="es-ES" sz="2400">
                <a:solidFill>
                  <a:srgbClr val="7030A0"/>
                </a:solidFill>
              </a:rPr>
              <a:t>{}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2400"/>
              <a:t>Max-width = Hasta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/>
        </p:nvSpPr>
        <p:spPr>
          <a:xfrm>
            <a:off x="2621963" y="178095"/>
            <a:ext cx="36954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105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6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Mostly  Fluid 	</a:t>
            </a:r>
            <a:endParaRPr b="0" i="0" sz="26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2995"/>
            <a:ext cx="8839199" cy="3859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1368019" y="832050"/>
            <a:ext cx="6407944" cy="2789624"/>
          </a:xfrm>
          <a:custGeom>
            <a:rect b="b" l="l" r="r" t="t"/>
            <a:pathLst>
              <a:path extrusionOk="0" h="3719499" w="8543925">
                <a:moveTo>
                  <a:pt x="0" y="0"/>
                </a:moveTo>
                <a:lnTo>
                  <a:pt x="8543925" y="0"/>
                </a:lnTo>
                <a:lnTo>
                  <a:pt x="8543925" y="3719499"/>
                </a:lnTo>
                <a:lnTo>
                  <a:pt x="0" y="3719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7"/>
          <p:cNvSpPr/>
          <p:nvPr/>
        </p:nvSpPr>
        <p:spPr>
          <a:xfrm>
            <a:off x="1368019" y="832050"/>
            <a:ext cx="6407944" cy="28217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7"/>
          <p:cNvSpPr txBox="1"/>
          <p:nvPr/>
        </p:nvSpPr>
        <p:spPr>
          <a:xfrm>
            <a:off x="1794933" y="4111770"/>
            <a:ext cx="5599289" cy="527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105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6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Colocación de Columnas	</a:t>
            </a:r>
            <a:endParaRPr b="0" i="0" sz="26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1508756" y="1227206"/>
            <a:ext cx="6300788" cy="2157413"/>
          </a:xfrm>
          <a:custGeom>
            <a:rect b="b" l="l" r="r" t="t"/>
            <a:pathLst>
              <a:path extrusionOk="0" h="2876550" w="8401050">
                <a:moveTo>
                  <a:pt x="0" y="0"/>
                </a:moveTo>
                <a:lnTo>
                  <a:pt x="8401050" y="0"/>
                </a:lnTo>
                <a:lnTo>
                  <a:pt x="8401050" y="2876550"/>
                </a:lnTo>
                <a:lnTo>
                  <a:pt x="0" y="28765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/>
          <p:nvPr/>
        </p:nvSpPr>
        <p:spPr>
          <a:xfrm>
            <a:off x="1508756" y="1227206"/>
            <a:ext cx="6300788" cy="21574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8"/>
          <p:cNvSpPr txBox="1"/>
          <p:nvPr/>
        </p:nvSpPr>
        <p:spPr>
          <a:xfrm>
            <a:off x="2749313" y="4111770"/>
            <a:ext cx="3695381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105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6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Layout Shifter	</a:t>
            </a:r>
            <a:endParaRPr b="0" i="0" sz="26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1548047" y="1341938"/>
            <a:ext cx="6222206" cy="1285875"/>
          </a:xfrm>
          <a:custGeom>
            <a:rect b="b" l="l" r="r" t="t"/>
            <a:pathLst>
              <a:path extrusionOk="0" h="1714500" w="8296275">
                <a:moveTo>
                  <a:pt x="0" y="0"/>
                </a:moveTo>
                <a:lnTo>
                  <a:pt x="8296275" y="0"/>
                </a:lnTo>
                <a:lnTo>
                  <a:pt x="8296275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9"/>
          <p:cNvSpPr/>
          <p:nvPr/>
        </p:nvSpPr>
        <p:spPr>
          <a:xfrm>
            <a:off x="1548047" y="1341938"/>
            <a:ext cx="6222206" cy="12858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9"/>
          <p:cNvSpPr txBox="1"/>
          <p:nvPr/>
        </p:nvSpPr>
        <p:spPr>
          <a:xfrm>
            <a:off x="2715447" y="3502170"/>
            <a:ext cx="3695381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105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6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Tiny tweaks	</a:t>
            </a:r>
            <a:endParaRPr b="0" i="0" sz="26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364278" y="979594"/>
            <a:ext cx="778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ES" sz="3200"/>
              <a:t>Conceptos Útiles en Responsive Design</a:t>
            </a:r>
            <a:endParaRPr sz="3200"/>
          </a:p>
        </p:txBody>
      </p:sp>
      <p:pic>
        <p:nvPicPr>
          <p:cNvPr id="129" name="Google Shape;1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2444" y="1887475"/>
            <a:ext cx="3723528" cy="208905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0"/>
          <p:cNvSpPr txBox="1"/>
          <p:nvPr/>
        </p:nvSpPr>
        <p:spPr>
          <a:xfrm>
            <a:off x="-584004" y="2347257"/>
            <a:ext cx="3695381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627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Viewport	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0"/>
          <p:cNvSpPr txBox="1"/>
          <p:nvPr/>
        </p:nvSpPr>
        <p:spPr>
          <a:xfrm>
            <a:off x="0" y="3004263"/>
            <a:ext cx="3695381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lnSpc>
                <a:spcPct val="15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 área visible del navegador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viewport</a:t>
            </a:r>
            <a:endParaRPr/>
          </a:p>
        </p:txBody>
      </p:sp>
      <p:sp>
        <p:nvSpPr>
          <p:cNvPr id="137" name="Google Shape;137;p31"/>
          <p:cNvSpPr txBox="1"/>
          <p:nvPr>
            <p:ph idx="1" type="subTitle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introducida por apple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8" name="Google Shape;138;p31"/>
          <p:cNvSpPr txBox="1"/>
          <p:nvPr>
            <p:ph idx="2" type="body"/>
          </p:nvPr>
        </p:nvSpPr>
        <p:spPr>
          <a:xfrm>
            <a:off x="1722650" y="1984300"/>
            <a:ext cx="42750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ES" sz="18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Luego adoptada y desarrollada más allá por otros.</a:t>
            </a:r>
            <a:endParaRPr b="1" sz="1900"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150" y="2850575"/>
            <a:ext cx="6573700" cy="1791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