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Nunit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4c5985d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4c5985d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45994e15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45994e1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45994e15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45994e15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45994e15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45994e15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45994e15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45994e15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45994e15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45994e15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4c5985dd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4c5985dd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45994e1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45994e1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45994e15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45994e15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c2dc6dd6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c2dc6dd6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c2dc6dd6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c2dc6dd6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45994e15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45994e15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45994e15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45994e15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6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43" name="Google Shape;4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una columna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1152475"/>
            <a:ext cx="848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47" name="Google Shape;4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a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y una columna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4976575" y="396050"/>
            <a:ext cx="385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15"/>
          <p:cNvSpPr txBox="1"/>
          <p:nvPr>
            <p:ph idx="1" type="body"/>
          </p:nvPr>
        </p:nvSpPr>
        <p:spPr>
          <a:xfrm>
            <a:off x="4976575" y="1230050"/>
            <a:ext cx="3852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y una columna 1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363500" y="396050"/>
            <a:ext cx="385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363500" y="1230050"/>
            <a:ext cx="3852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4800"/>
              <a:buNone/>
              <a:defRPr sz="4800"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61" name="Google Shape;6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2000"/>
              <a:buNone/>
              <a:defRPr sz="12000">
                <a:solidFill>
                  <a:srgbClr val="8E7C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67" name="Google Shape;6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 sin logo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2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240100" y="821550"/>
            <a:ext cx="7786800" cy="6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265500" y="1424850"/>
            <a:ext cx="54843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311700" y="2155325"/>
            <a:ext cx="3999900" cy="24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es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293025" y="1547775"/>
            <a:ext cx="346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0" name="Google Shape;2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4293025" y="2921425"/>
            <a:ext cx="26631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">
  <p:cSld name="TITLE_AND_BOD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>
            <p:ph idx="1" type="subTitle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">
  <p:cSld name="TITLE_AND_BODY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 1">
  <p:cSld name="TITLE_AND_BODY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8"/>
          <p:cNvSpPr txBox="1"/>
          <p:nvPr>
            <p:ph idx="1" type="subTitle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ivo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3" name="Google Shape;3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ivo 1">
  <p:cSld name="TITLE_AND_BOD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7" name="Google Shape;3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ctrTitle"/>
          </p:nvPr>
        </p:nvSpPr>
        <p:spPr>
          <a:xfrm>
            <a:off x="311700" y="1569775"/>
            <a:ext cx="8520600" cy="8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y Password</a:t>
            </a:r>
            <a:endParaRPr/>
          </a:p>
        </p:txBody>
      </p:sp>
      <p:pic>
        <p:nvPicPr>
          <p:cNvPr id="144" name="Google Shape;1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925" y="1696392"/>
            <a:ext cx="33147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725" y="2314567"/>
            <a:ext cx="5210175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Radio Buttons</a:t>
            </a:r>
            <a:endParaRPr/>
          </a:p>
        </p:txBody>
      </p:sp>
      <p:pic>
        <p:nvPicPr>
          <p:cNvPr id="151" name="Google Shape;1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850" y="2832242"/>
            <a:ext cx="39243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425" y="1207967"/>
            <a:ext cx="767715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Checkbox</a:t>
            </a:r>
            <a:endParaRPr/>
          </a:p>
        </p:txBody>
      </p:sp>
      <p:pic>
        <p:nvPicPr>
          <p:cNvPr id="158" name="Google Shape;1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3161642"/>
            <a:ext cx="62865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00" y="1280317"/>
            <a:ext cx="78486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(Dropdown)</a:t>
            </a:r>
            <a:endParaRPr/>
          </a:p>
        </p:txBody>
      </p:sp>
      <p:pic>
        <p:nvPicPr>
          <p:cNvPr id="165" name="Google Shape;1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450" y="1752592"/>
            <a:ext cx="342900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900" y="1319205"/>
            <a:ext cx="47339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</a:t>
            </a:r>
            <a:endParaRPr/>
          </a:p>
        </p:txBody>
      </p:sp>
      <p:pic>
        <p:nvPicPr>
          <p:cNvPr id="172" name="Google Shape;1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563" y="2831767"/>
            <a:ext cx="33909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3088" y="1788792"/>
            <a:ext cx="545782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</a:t>
            </a:r>
            <a:endParaRPr/>
          </a:p>
        </p:txBody>
      </p:sp>
      <p:pic>
        <p:nvPicPr>
          <p:cNvPr id="90" name="Google Shape;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475" y="1041592"/>
            <a:ext cx="3524250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4"/>
          <p:cNvSpPr txBox="1"/>
          <p:nvPr/>
        </p:nvSpPr>
        <p:spPr>
          <a:xfrm>
            <a:off x="4428100" y="1674138"/>
            <a:ext cx="4542600" cy="17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111111"/>
              </a:buClr>
              <a:buSzPts val="1550"/>
              <a:buFont typeface="Times New Roman"/>
              <a:buChar char="■"/>
            </a:pPr>
            <a:r>
              <a:rPr lang="en" sz="155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Antes se usaban para alinear los elementos HTML en una </a:t>
            </a:r>
            <a:r>
              <a:rPr lang="en" sz="155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página</a:t>
            </a:r>
            <a:r>
              <a:rPr lang="en" sz="155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550">
              <a:solidFill>
                <a:srgbClr val="11111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50"/>
              <a:buFont typeface="Montserrat"/>
              <a:buChar char="■"/>
            </a:pPr>
            <a:r>
              <a:rPr lang="en" sz="155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Sus etiquetas </a:t>
            </a:r>
            <a:r>
              <a:rPr lang="en" sz="155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básicas</a:t>
            </a:r>
            <a:r>
              <a:rPr lang="en" sz="155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son table, th, tr y td.</a:t>
            </a:r>
            <a:endParaRPr sz="1550">
              <a:solidFill>
                <a:srgbClr val="11111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50"/>
              <a:buFont typeface="Montserrat"/>
              <a:buChar char="■"/>
            </a:pPr>
            <a:r>
              <a:rPr lang="en" sz="155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Etiquetas semanticas thead, tbody y tfoot</a:t>
            </a:r>
            <a:endParaRPr sz="1550">
              <a:solidFill>
                <a:srgbClr val="11111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ctrTitle"/>
          </p:nvPr>
        </p:nvSpPr>
        <p:spPr>
          <a:xfrm>
            <a:off x="311700" y="156977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Formularios</a:t>
            </a:r>
            <a:br>
              <a:rPr lang="en"/>
            </a:br>
            <a:r>
              <a:rPr lang="en"/>
              <a:t>(Forms)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075" y="636330"/>
            <a:ext cx="3655035" cy="415698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6"/>
          <p:cNvSpPr txBox="1"/>
          <p:nvPr/>
        </p:nvSpPr>
        <p:spPr>
          <a:xfrm>
            <a:off x="386300" y="950700"/>
            <a:ext cx="4542600" cy="28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111111"/>
              </a:buClr>
              <a:buSzPts val="1550"/>
              <a:buFont typeface="Times New Roman"/>
              <a:buChar char="■"/>
            </a:pPr>
            <a:r>
              <a:rPr lang="en" sz="155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Hacer lo más </a:t>
            </a:r>
            <a:r>
              <a:rPr b="1" lang="en" sz="155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sencillo</a:t>
            </a:r>
            <a:r>
              <a:rPr lang="en" sz="155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posible el proceso de inserción de datos por parte del usuario.</a:t>
            </a:r>
            <a:endParaRPr sz="1550">
              <a:solidFill>
                <a:srgbClr val="11111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50"/>
              <a:buFont typeface="Times New Roman"/>
              <a:buChar char="■"/>
            </a:pPr>
            <a:r>
              <a:rPr lang="en" sz="155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Intentar que la experiencia de usuario sea lo más </a:t>
            </a:r>
            <a:r>
              <a:rPr b="1" lang="en" sz="155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agradable</a:t>
            </a:r>
            <a:r>
              <a:rPr lang="en" sz="155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posible.</a:t>
            </a:r>
            <a:endParaRPr sz="1550">
              <a:solidFill>
                <a:srgbClr val="11111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50"/>
              <a:buFont typeface="Times New Roman"/>
              <a:buChar char="■"/>
            </a:pPr>
            <a:r>
              <a:rPr lang="en" sz="155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Intentar que los datos introducidos estén en un </a:t>
            </a:r>
            <a:r>
              <a:rPr b="1" lang="en" sz="155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formato predecible</a:t>
            </a:r>
            <a:r>
              <a:rPr lang="en" sz="155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y esperado.</a:t>
            </a:r>
            <a:endParaRPr sz="1550">
              <a:solidFill>
                <a:srgbClr val="11111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50"/>
              <a:buFont typeface="Montserrat"/>
              <a:buChar char="■"/>
            </a:pPr>
            <a:r>
              <a:rPr lang="en" sz="155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Comunicar claramente si ocurren errores al introducir datos.</a:t>
            </a:r>
            <a:endParaRPr sz="1550">
              <a:solidFill>
                <a:srgbClr val="11111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26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Formularios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y input</a:t>
            </a:r>
            <a:endParaRPr/>
          </a:p>
        </p:txBody>
      </p:sp>
      <p:pic>
        <p:nvPicPr>
          <p:cNvPr id="109" name="Google Shape;1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75" y="2064273"/>
            <a:ext cx="3756625" cy="101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575" y="2095492"/>
            <a:ext cx="35242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</a:t>
            </a:r>
            <a:endParaRPr/>
          </a:p>
        </p:txBody>
      </p:sp>
      <p:pic>
        <p:nvPicPr>
          <p:cNvPr id="116" name="Google Shape;1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8467"/>
            <a:ext cx="8839200" cy="78398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8"/>
          <p:cNvSpPr txBox="1"/>
          <p:nvPr/>
        </p:nvSpPr>
        <p:spPr>
          <a:xfrm>
            <a:off x="240450" y="1868450"/>
            <a:ext cx="8663100" cy="25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Nót</a:t>
            </a:r>
            <a:r>
              <a:rPr lang="en" sz="145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ese que se definen 3 atributos base en </a:t>
            </a:r>
            <a:r>
              <a:rPr lang="en" sz="1450">
                <a:solidFill>
                  <a:srgbClr val="3B63D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&lt;form&gt;</a:t>
            </a:r>
            <a:r>
              <a:rPr lang="en" sz="145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45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rgbClr val="111111"/>
              </a:buClr>
              <a:buSzPts val="1450"/>
              <a:buFont typeface="Montserrat"/>
              <a:buChar char="■"/>
            </a:pPr>
            <a:r>
              <a:rPr lang="en" sz="145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En </a:t>
            </a:r>
            <a:r>
              <a:rPr lang="en" sz="1450">
                <a:solidFill>
                  <a:srgbClr val="3B63D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action</a:t>
            </a:r>
            <a:r>
              <a:rPr lang="en" sz="145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se indica la dirección donde se enviarán los datos cuando el usuario pulse el botón de enviar. En caso de omitirse esta información, se enviarían los datos a la propia página actual, volviéndola a cargar.</a:t>
            </a:r>
            <a:endParaRPr sz="1450">
              <a:solidFill>
                <a:srgbClr val="11111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50"/>
              <a:buFont typeface="Montserrat"/>
              <a:buChar char="■"/>
            </a:pPr>
            <a:r>
              <a:rPr lang="en" sz="145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En </a:t>
            </a:r>
            <a:r>
              <a:rPr lang="en" sz="1450">
                <a:solidFill>
                  <a:srgbClr val="3B63D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method</a:t>
            </a:r>
            <a:r>
              <a:rPr lang="en" sz="145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se define el tipo de método HTTP a utilizar. Utilizaremos el método </a:t>
            </a:r>
            <a:r>
              <a:rPr lang="en" sz="1450">
                <a:solidFill>
                  <a:srgbClr val="3B63D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GET</a:t>
            </a:r>
            <a:r>
              <a:rPr lang="en" sz="145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cuando nos interese que los datos se envíen en la propia URL. En caso contrario, </a:t>
            </a:r>
            <a:r>
              <a:rPr lang="en" sz="1450">
                <a:solidFill>
                  <a:srgbClr val="3B63D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POST</a:t>
            </a:r>
            <a:r>
              <a:rPr lang="en" sz="145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450">
              <a:solidFill>
                <a:srgbClr val="11111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50"/>
              <a:buFont typeface="Montserrat"/>
              <a:buChar char="■"/>
            </a:pPr>
            <a:r>
              <a:rPr lang="en" sz="145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En </a:t>
            </a:r>
            <a:r>
              <a:rPr lang="en" sz="1450">
                <a:solidFill>
                  <a:srgbClr val="3B63D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name</a:t>
            </a:r>
            <a:r>
              <a:rPr lang="en" sz="145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el nombre del formulario para cuando necesitemos hacer referencia a él (</a:t>
            </a:r>
            <a:r>
              <a:rPr i="1" lang="en" sz="145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generalmente desde Javascript o desde backend</a:t>
            </a:r>
            <a:r>
              <a:rPr lang="en" sz="145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1450">
              <a:solidFill>
                <a:srgbClr val="11111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123" name="Google Shape;123;p29"/>
          <p:cNvSpPr txBox="1"/>
          <p:nvPr/>
        </p:nvSpPr>
        <p:spPr>
          <a:xfrm>
            <a:off x="337050" y="1030125"/>
            <a:ext cx="84699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Una de las etiquetas que más utilizaremos para obtener información a modo de campo de entrada de datos en un formulario es la etiqueta </a:t>
            </a:r>
            <a:r>
              <a:rPr lang="en" sz="800">
                <a:solidFill>
                  <a:srgbClr val="3B63D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&lt;input&gt;</a:t>
            </a:r>
            <a:r>
              <a:rPr lang="en" sz="145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Su funcionalidad más utilizada es la de servir como campo de texto: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938" y="1884225"/>
            <a:ext cx="6698115" cy="29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Labels</a:t>
            </a:r>
            <a:endParaRPr/>
          </a:p>
        </p:txBody>
      </p:sp>
      <p:pic>
        <p:nvPicPr>
          <p:cNvPr id="130" name="Google Shape;1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251" y="1947861"/>
            <a:ext cx="3380049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75" y="2076442"/>
            <a:ext cx="474345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Area</a:t>
            </a:r>
            <a:endParaRPr/>
          </a:p>
        </p:txBody>
      </p:sp>
      <p:pic>
        <p:nvPicPr>
          <p:cNvPr id="137" name="Google Shape;1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2769717"/>
            <a:ext cx="83629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58717"/>
            <a:ext cx="8839199" cy="1039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v F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