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5143500" type="screen16x9"/>
  <p:notesSz cx="6858000" cy="9144000"/>
  <p:embeddedFontLs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Nunito" panose="020B0604020202020204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C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.org/Style/CSS20/history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68fd1b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68fd1b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que ser claros en diferenciar los tipos de selectores, ya que estos son muy utiles al momento que estamos desarrollando sobre css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6e354e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6e354e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 cómo se usan estos selectores avanzados, para seleccionar elementos específicos  dentro del codigo 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6e354ef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6e354ef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a0b73cd3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a0b73cd3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https://developer.mozilla.org/es/docs/Learn/CSS/Building_blocks/Cascade_and_inheritance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a0b73cd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a0b73cd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94a9a19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94a9a19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https://developer.mozilla.org/es/docs/Learn/CSS/Building_blocks/Cascade_and_inheritance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94a9a190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94a9a190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https://developer.mozilla.org/es/docs/Learn/CSS/Building_blocks/Cascade_and_inheritance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c583d1e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c583d1e4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https://developer.mozilla.org/es/docs/Learn/CSS/Building_blocks/Cascade_and_inheritance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f3f5b0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f3f5b0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c3e4892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c3e4892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583d1e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583d1e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c3e4892d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c3e4892d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46e354ef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46e354ef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c565b7d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c565b7d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6e354e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6e354ef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c583d1e4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c583d1e4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9b055c8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9b055c8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Hablar de que es css, en que consiste, por que  es útil utilizarlo junto html y cual es el valor agregado que le da a html, aparte comentar un poco de la historia de css, mas info aqui: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https://developer.mozilla.org/es/docs/Web/CSS</a:t>
            </a:r>
            <a:r>
              <a:rPr lang="en"/>
              <a:t>  y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https://www.w3.org/Style/CSS20/history.html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68fd1bb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68fd1bb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importante comentar cómo es la sintaxis básica, ademas  de como se compone y que se puede hacer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0b73cd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0b73cd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0b73cd3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a0b73cd3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las 3 formas en que se puede hacer uso de CSS en un documento HTML y hacer una demostración con VS Code al respecto.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a0b73cd3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a0b73cd3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Preguntar a los alumnos sus expectativas conforme a las formas de usar CSS.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0b73cd3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0b73cd3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las recomendaciones con respecto a la forma de usar CSS, destacando las ventajas y desventajas de cada forma.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a0b73cd3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a0b73cd3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mozilla.org/es/docs/Learn/CSS/Building_blocks/Selecto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eveloper.mozilla.org/es/docs/Learn/CSS/Building_blocks/Cascade_and_inheritance" TargetMode="Externa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hyperlink" Target="https://developer.mozilla.org/es/docs/Learn/CSS/Building_blocks/Cascade_and_inheritan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cssref/css_websafe_fonts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hyperlink" Target="https://fonts.google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 selector CSS es la primera parte de una regla CSS que </a:t>
            </a:r>
            <a:r>
              <a:rPr lang="en" sz="1600" b="1"/>
              <a:t>indica al navegador qué elementos HTML se seleccionan</a:t>
            </a:r>
            <a:r>
              <a:rPr lang="en" sz="1600"/>
              <a:t> para aplicarles dicha regla.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Los más comunes son: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/>
              <a:t>Etiqueta &lt; &gt;</a:t>
            </a:r>
            <a:r>
              <a:rPr lang="en" sz="1300"/>
              <a:t>: Como h1, body, p, etc.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b="1"/>
              <a:t>Clase:</a:t>
            </a:r>
            <a:r>
              <a:rPr lang="en" sz="1300"/>
              <a:t> Indicado con el atributo </a:t>
            </a:r>
            <a:r>
              <a:rPr lang="en" sz="1300">
                <a:solidFill>
                  <a:srgbClr val="FFF2CC"/>
                </a:solidFill>
              </a:rPr>
              <a:t>class=”mi-clase”</a:t>
            </a:r>
            <a:r>
              <a:rPr lang="en" sz="1300"/>
              <a:t> en HTML.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b="1"/>
              <a:t>Id: </a:t>
            </a:r>
            <a:r>
              <a:rPr lang="en" sz="1300"/>
              <a:t>Indicado con el atributo </a:t>
            </a:r>
            <a:r>
              <a:rPr lang="en" sz="1300">
                <a:solidFill>
                  <a:srgbClr val="FFF2CC"/>
                </a:solidFill>
              </a:rPr>
              <a:t>id=”mi-id”</a:t>
            </a:r>
            <a:r>
              <a:rPr lang="en" sz="1300"/>
              <a:t> en HTML</a:t>
            </a:r>
            <a:endParaRPr sz="1300"/>
          </a:p>
        </p:txBody>
      </p: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2325"/>
            <a:ext cx="4573074" cy="406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32"/>
          <p:cNvCxnSpPr/>
          <p:nvPr/>
        </p:nvCxnSpPr>
        <p:spPr>
          <a:xfrm flipH="1">
            <a:off x="1859563" y="652525"/>
            <a:ext cx="2713500" cy="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32"/>
          <p:cNvCxnSpPr/>
          <p:nvPr/>
        </p:nvCxnSpPr>
        <p:spPr>
          <a:xfrm flipH="1">
            <a:off x="1071025" y="1453913"/>
            <a:ext cx="1949400" cy="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32"/>
          <p:cNvCxnSpPr/>
          <p:nvPr/>
        </p:nvCxnSpPr>
        <p:spPr>
          <a:xfrm rot="10800000">
            <a:off x="1164750" y="3855150"/>
            <a:ext cx="18141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32"/>
          <p:cNvSpPr txBox="1"/>
          <p:nvPr/>
        </p:nvSpPr>
        <p:spPr>
          <a:xfrm>
            <a:off x="2741025" y="1216925"/>
            <a:ext cx="2070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Por Etiqueta</a:t>
            </a:r>
            <a:endParaRPr sz="16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2956750" y="2334600"/>
            <a:ext cx="12645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Por clase</a:t>
            </a:r>
            <a:endParaRPr sz="16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2830275" y="3621000"/>
            <a:ext cx="12645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Por id</a:t>
            </a:r>
            <a:endParaRPr sz="18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4976575" y="4694975"/>
            <a:ext cx="280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2E9"/>
                </a:solidFill>
                <a:latin typeface="Nunito"/>
                <a:ea typeface="Nunito"/>
                <a:cs typeface="Nunito"/>
                <a:sym typeface="Nunito"/>
              </a:rPr>
              <a:t>Fuente: </a:t>
            </a:r>
            <a:r>
              <a:rPr lang="en" sz="1000" u="sng">
                <a:solidFill>
                  <a:srgbClr val="D9D2E9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Mozilla - Selectores</a:t>
            </a:r>
            <a:endParaRPr sz="1000">
              <a:solidFill>
                <a:srgbClr val="D9D2E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0" y="0"/>
            <a:ext cx="4578000" cy="11994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32"/>
          <p:cNvCxnSpPr/>
          <p:nvPr/>
        </p:nvCxnSpPr>
        <p:spPr>
          <a:xfrm flipH="1">
            <a:off x="1155075" y="2564425"/>
            <a:ext cx="1877400" cy="7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32"/>
          <p:cNvSpPr txBox="1"/>
          <p:nvPr/>
        </p:nvSpPr>
        <p:spPr>
          <a:xfrm>
            <a:off x="170550" y="799200"/>
            <a:ext cx="28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 CSS...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16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 avanzados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24" y="1074900"/>
            <a:ext cx="3270276" cy="34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4429575" y="1083400"/>
            <a:ext cx="42426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Se puede hacer combinación de selectores mientras cumpla la regla de que cada miembro esté dentro del miembro anterior ejemplo: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5966750" y="3398575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575" y="2297687"/>
            <a:ext cx="4353825" cy="2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Pseudo-clases y Pseudo-elementos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94400"/>
            <a:ext cx="47625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2825" cy="302509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4976575" y="512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Especificidad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4976575" y="1392300"/>
            <a:ext cx="3852300" cy="23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La especificidad es el modo que tiene el navegador de </a:t>
            </a:r>
            <a:r>
              <a:rPr lang="en" sz="2100" b="1"/>
              <a:t>decidir qué regla se aplica</a:t>
            </a:r>
            <a:r>
              <a:rPr lang="en" sz="2100"/>
              <a:t> si diversas reglas tienen selectores diferentes pero podrían aplicarse a un mismo elemento.</a:t>
            </a:r>
            <a:endParaRPr sz="2100"/>
          </a:p>
        </p:txBody>
      </p:sp>
      <p:cxnSp>
        <p:nvCxnSpPr>
          <p:cNvPr id="208" name="Google Shape;208;p35"/>
          <p:cNvCxnSpPr/>
          <p:nvPr/>
        </p:nvCxnSpPr>
        <p:spPr>
          <a:xfrm rot="10800000">
            <a:off x="1856250" y="1179800"/>
            <a:ext cx="129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35"/>
          <p:cNvCxnSpPr/>
          <p:nvPr/>
        </p:nvCxnSpPr>
        <p:spPr>
          <a:xfrm rot="10800000">
            <a:off x="1856250" y="1778650"/>
            <a:ext cx="129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25100"/>
            <a:ext cx="4582826" cy="17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4976575" y="46559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2E9"/>
                </a:solidFill>
                <a:latin typeface="Nunito"/>
                <a:ea typeface="Nunito"/>
                <a:cs typeface="Nunito"/>
                <a:sym typeface="Nunito"/>
              </a:rPr>
              <a:t>Fuente: </a:t>
            </a:r>
            <a:r>
              <a:rPr lang="en" sz="1000" u="sng">
                <a:solidFill>
                  <a:srgbClr val="D9D2E9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Mozilla - Cascada y Herencia</a:t>
            </a:r>
            <a:endParaRPr>
              <a:solidFill>
                <a:srgbClr val="D9D2E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se llaman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“en Cascada”?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4976575" y="1274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CSS: El Orden de los Factores </a:t>
            </a:r>
            <a:r>
              <a:rPr lang="en" sz="3600"/>
              <a:t>SÍ</a:t>
            </a:r>
            <a:r>
              <a:rPr lang="en"/>
              <a:t> altera el producto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4976575" y="2154300"/>
            <a:ext cx="3852300" cy="23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Cuando dos reglas tienen la misma </a:t>
            </a:r>
            <a:r>
              <a:rPr lang="en" sz="2100" b="1"/>
              <a:t>especificidad</a:t>
            </a:r>
            <a:r>
              <a:rPr lang="en" sz="2100"/>
              <a:t>, se aplica la que aparece en último lugar en el CSS.</a:t>
            </a:r>
            <a:endParaRPr sz="2100"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2825" cy="26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5050"/>
            <a:ext cx="4582826" cy="19432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7"/>
          <p:cNvCxnSpPr/>
          <p:nvPr/>
        </p:nvCxnSpPr>
        <p:spPr>
          <a:xfrm rot="10800000">
            <a:off x="1827000" y="1170050"/>
            <a:ext cx="129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37"/>
          <p:cNvCxnSpPr/>
          <p:nvPr/>
        </p:nvCxnSpPr>
        <p:spPr>
          <a:xfrm rot="10800000">
            <a:off x="1827000" y="1651900"/>
            <a:ext cx="129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2825" cy="274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4976575" y="7406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!important</a:t>
            </a:r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4976575" y="1544700"/>
            <a:ext cx="3852300" cy="19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 utiliza para </a:t>
            </a:r>
            <a:r>
              <a:rPr lang="en" sz="2100" b="1"/>
              <a:t>convertir una propiedad:valor particular en el elemento más específico</a:t>
            </a:r>
            <a:r>
              <a:rPr lang="en" sz="2100"/>
              <a:t>, de modo que se </a:t>
            </a:r>
            <a:r>
              <a:rPr lang="en" sz="2100" b="1"/>
              <a:t>invalidan</a:t>
            </a:r>
            <a:r>
              <a:rPr lang="en" sz="2100"/>
              <a:t> las reglas normales de la cascada.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 u="sng"/>
              <a:t>Usar con precaución.</a:t>
            </a:r>
            <a:endParaRPr sz="2100" u="sng"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5050"/>
            <a:ext cx="4582826" cy="19432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8"/>
          <p:cNvCxnSpPr/>
          <p:nvPr/>
        </p:nvCxnSpPr>
        <p:spPr>
          <a:xfrm rot="10800000">
            <a:off x="2338925" y="1184675"/>
            <a:ext cx="129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6" name="Google Shape;236;p38"/>
          <p:cNvPicPr preferRelativeResize="0"/>
          <p:nvPr/>
        </p:nvPicPr>
        <p:blipFill rotWithShape="1">
          <a:blip r:embed="rId5">
            <a:alphaModFix/>
          </a:blip>
          <a:srcRect b="35479"/>
          <a:stretch/>
        </p:blipFill>
        <p:spPr>
          <a:xfrm>
            <a:off x="0" y="3862503"/>
            <a:ext cx="4582826" cy="11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1604025" y="315510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Resultado de la primera regla sin !important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604025" y="4355700"/>
            <a:ext cx="280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Resultado de la primera regla con !important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2825" cy="3167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4976575" y="512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4976575" y="1392300"/>
            <a:ext cx="3852300" cy="23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Algunos </a:t>
            </a:r>
            <a:r>
              <a:rPr lang="en" sz="2100"/>
              <a:t>valores de las propiedades CSS de los </a:t>
            </a:r>
            <a:r>
              <a:rPr lang="en" sz="2100" b="1"/>
              <a:t>elementos padre</a:t>
            </a:r>
            <a:r>
              <a:rPr lang="en" sz="2100"/>
              <a:t> los heredan los </a:t>
            </a:r>
            <a:r>
              <a:rPr lang="en" sz="2100" b="1"/>
              <a:t>elementos descendientes</a:t>
            </a:r>
            <a:r>
              <a:rPr lang="en" sz="2100"/>
              <a:t>.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Por ejemplo, es buena idea definir en body el tamaño, tipo de fuente y color de fuente por defecto.</a:t>
            </a:r>
            <a:endParaRPr sz="1500"/>
          </a:p>
        </p:txBody>
      </p:sp>
      <p:cxnSp>
        <p:nvCxnSpPr>
          <p:cNvPr id="246" name="Google Shape;246;p39"/>
          <p:cNvCxnSpPr/>
          <p:nvPr/>
        </p:nvCxnSpPr>
        <p:spPr>
          <a:xfrm rot="10800000">
            <a:off x="1644163" y="1111525"/>
            <a:ext cx="129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39"/>
          <p:cNvCxnSpPr/>
          <p:nvPr/>
        </p:nvCxnSpPr>
        <p:spPr>
          <a:xfrm rot="10800000">
            <a:off x="1675850" y="1759150"/>
            <a:ext cx="129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39"/>
          <p:cNvSpPr txBox="1"/>
          <p:nvPr/>
        </p:nvSpPr>
        <p:spPr>
          <a:xfrm>
            <a:off x="4976575" y="46559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2E9"/>
                </a:solidFill>
                <a:latin typeface="Nunito"/>
                <a:ea typeface="Nunito"/>
                <a:cs typeface="Nunito"/>
                <a:sym typeface="Nunito"/>
              </a:rPr>
              <a:t>Fuente: </a:t>
            </a:r>
            <a:r>
              <a:rPr lang="en" sz="1000" u="sng">
                <a:solidFill>
                  <a:srgbClr val="D9D2E9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Mozilla - Cascada y Herencia</a:t>
            </a:r>
            <a:endParaRPr>
              <a:solidFill>
                <a:srgbClr val="D9D2E9"/>
              </a:solidFill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67357"/>
            <a:ext cx="4582824" cy="197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y Tipos de Colores en CSS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0" y="1053100"/>
            <a:ext cx="5326499" cy="36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font-family: Familias de Fuentes Web Safe</a:t>
            </a:r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700" y="1971873"/>
            <a:ext cx="1586325" cy="8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4"/>
          <p:cNvSpPr txBox="1"/>
          <p:nvPr/>
        </p:nvSpPr>
        <p:spPr>
          <a:xfrm>
            <a:off x="737450" y="1952050"/>
            <a:ext cx="3569400" cy="27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1625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Arial (sans-serif)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Verdana (sans-serif)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Helvetica (sans-serif)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Tahoma (sans-serif)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Trebuchet MS (sans-serif)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Times New Roman (serif)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Georgia (serif)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Garamond (serif)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Courier New (monospace)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Brush Script MT (cursive)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848975" y="941925"/>
            <a:ext cx="7820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La propiedad font-family nos permite escoger la fuente a utilizar. 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Las fuentes Web Safe son aquellas que normalmente vienen instaladas en los Sistemas Operativos por defecto y garantizan una correcta visualización.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3588075" y="1952050"/>
            <a:ext cx="35694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latin typeface="Nunito"/>
                <a:ea typeface="Nunito"/>
                <a:cs typeface="Nunito"/>
                <a:sym typeface="Nunito"/>
              </a:rPr>
              <a:t>font-family: </a:t>
            </a:r>
            <a:r>
              <a:rPr lang="en" sz="1150">
                <a:latin typeface="Nunito"/>
                <a:ea typeface="Nunito"/>
                <a:cs typeface="Nunito"/>
                <a:sym typeface="Nunito"/>
              </a:rPr>
              <a:t>Arial, sans-serif;</a:t>
            </a:r>
            <a:endParaRPr sz="115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latin typeface="Nunito"/>
                <a:ea typeface="Nunito"/>
                <a:cs typeface="Nunito"/>
                <a:sym typeface="Nunito"/>
              </a:rPr>
              <a:t>font-family: </a:t>
            </a:r>
            <a:r>
              <a:rPr lang="en" sz="1150">
                <a:latin typeface="Nunito"/>
                <a:ea typeface="Nunito"/>
                <a:cs typeface="Nunito"/>
                <a:sym typeface="Nunito"/>
              </a:rPr>
              <a:t>Verdana, sans-serif;</a:t>
            </a:r>
            <a:endParaRPr sz="115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latin typeface="Nunito"/>
                <a:ea typeface="Nunito"/>
                <a:cs typeface="Nunito"/>
                <a:sym typeface="Nunito"/>
              </a:rPr>
              <a:t>font-family:</a:t>
            </a:r>
            <a:r>
              <a:rPr lang="en" sz="1150">
                <a:latin typeface="Nunito"/>
                <a:ea typeface="Nunito"/>
                <a:cs typeface="Nunito"/>
                <a:sym typeface="Nunito"/>
              </a:rPr>
              <a:t> Helvetica, sans-serif;</a:t>
            </a:r>
            <a:endParaRPr sz="115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latin typeface="Nunito"/>
                <a:ea typeface="Nunito"/>
                <a:cs typeface="Nunito"/>
                <a:sym typeface="Nunito"/>
              </a:rPr>
              <a:t>font-family: </a:t>
            </a:r>
            <a:r>
              <a:rPr lang="en" sz="1150">
                <a:latin typeface="Nunito"/>
                <a:ea typeface="Nunito"/>
                <a:cs typeface="Nunito"/>
                <a:sym typeface="Nunito"/>
              </a:rPr>
              <a:t>Tahoma, sans-serif;</a:t>
            </a:r>
            <a:endParaRPr sz="115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latin typeface="Nunito"/>
                <a:ea typeface="Nunito"/>
                <a:cs typeface="Nunito"/>
                <a:sym typeface="Nunito"/>
              </a:rPr>
              <a:t>font-family:</a:t>
            </a:r>
            <a:r>
              <a:rPr lang="en" sz="1150">
                <a:latin typeface="Nunito"/>
                <a:ea typeface="Nunito"/>
                <a:cs typeface="Nunito"/>
                <a:sym typeface="Nunito"/>
              </a:rPr>
              <a:t> 'Trebuchet MS', sans-serif;</a:t>
            </a:r>
            <a:endParaRPr sz="115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latin typeface="Nunito"/>
                <a:ea typeface="Nunito"/>
                <a:cs typeface="Nunito"/>
                <a:sym typeface="Nunito"/>
              </a:rPr>
              <a:t>font-family:</a:t>
            </a:r>
            <a:r>
              <a:rPr lang="en" sz="1150">
                <a:latin typeface="Nunito"/>
                <a:ea typeface="Nunito"/>
                <a:cs typeface="Nunito"/>
                <a:sym typeface="Nunito"/>
              </a:rPr>
              <a:t> 'Times New Roman', serif;</a:t>
            </a:r>
            <a:endParaRPr sz="115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44"/>
          <p:cNvSpPr txBox="1"/>
          <p:nvPr/>
        </p:nvSpPr>
        <p:spPr>
          <a:xfrm>
            <a:off x="2349075" y="4743300"/>
            <a:ext cx="454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Referencia: </a:t>
            </a:r>
            <a:r>
              <a:rPr lang="en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W3 Schools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50" y="907073"/>
            <a:ext cx="4448050" cy="31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4"/>
          <p:cNvPicPr preferRelativeResize="0"/>
          <p:nvPr/>
        </p:nvPicPr>
        <p:blipFill rotWithShape="1">
          <a:blip r:embed="rId4">
            <a:alphaModFix/>
          </a:blip>
          <a:srcRect l="34062" r="34502"/>
          <a:stretch/>
        </p:blipFill>
        <p:spPr>
          <a:xfrm>
            <a:off x="5767000" y="850900"/>
            <a:ext cx="2625655" cy="32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font-family: Externas desde Google</a:t>
            </a:r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927800" y="991850"/>
            <a:ext cx="721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También es posible usar alguna fuente en particular que no venga por defecto en el sistema operativo. Un servicio popular es el de Google Fonts.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50" y="1758325"/>
            <a:ext cx="4421549" cy="26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5"/>
          <p:cNvSpPr txBox="1"/>
          <p:nvPr/>
        </p:nvSpPr>
        <p:spPr>
          <a:xfrm>
            <a:off x="2221275" y="4603525"/>
            <a:ext cx="454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https://fonts.google.com/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650" y="1703150"/>
            <a:ext cx="2565100" cy="2943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45"/>
          <p:cNvCxnSpPr>
            <a:endCxn id="291" idx="1"/>
          </p:cNvCxnSpPr>
          <p:nvPr/>
        </p:nvCxnSpPr>
        <p:spPr>
          <a:xfrm rot="10800000" flipH="1">
            <a:off x="5318350" y="3174663"/>
            <a:ext cx="732300" cy="7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propiedades con font</a:t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 rotWithShape="1">
          <a:blip r:embed="rId3">
            <a:alphaModFix/>
          </a:blip>
          <a:srcRect t="7963" b="7233"/>
          <a:stretch/>
        </p:blipFill>
        <p:spPr>
          <a:xfrm>
            <a:off x="1444700" y="1085850"/>
            <a:ext cx="66323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/>
        </p:nvSpPr>
        <p:spPr>
          <a:xfrm>
            <a:off x="1750000" y="4099050"/>
            <a:ext cx="4540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Nunito"/>
                <a:ea typeface="Nunito"/>
                <a:cs typeface="Nunito"/>
                <a:sym typeface="Nunito"/>
              </a:rPr>
              <a:t>font-size: 40px;</a:t>
            </a:r>
            <a:endParaRPr sz="4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text-align</a:t>
            </a:r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75" y="1102117"/>
            <a:ext cx="48672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text-decoration</a:t>
            </a:r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1385850"/>
            <a:ext cx="54959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subTitle" idx="1"/>
          </p:nvPr>
        </p:nvSpPr>
        <p:spPr>
          <a:xfrm>
            <a:off x="4485300" y="2259525"/>
            <a:ext cx="3276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¿PREGUNTAS?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CSS?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" sz="1500" b="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ascading </a:t>
            </a:r>
            <a:r>
              <a:rPr lang="en" sz="150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" sz="1500" b="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tyle </a:t>
            </a:r>
            <a:r>
              <a:rPr lang="en" sz="150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" sz="1500" b="0" i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heets</a:t>
            </a:r>
            <a:endParaRPr/>
          </a:p>
        </p:txBody>
      </p:sp>
      <p:sp>
        <p:nvSpPr>
          <p:cNvPr id="96" name="Google Shape;96;p25"/>
          <p:cNvSpPr txBox="1"/>
          <p:nvPr/>
        </p:nvSpPr>
        <p:spPr>
          <a:xfrm>
            <a:off x="729450" y="1380300"/>
            <a:ext cx="67128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Describe cómo se va a mostrar un documento</a:t>
            </a: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 en la pantalla, o cómo se va a imprimir, o cómo va a ser pronunciada la información presente a través de un dispositivo de lectura. Es decir, ofrece el </a:t>
            </a:r>
            <a:r>
              <a:rPr lang="en" sz="16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control total sobre estilo y formato de sus documentos</a:t>
            </a: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25"/>
          <p:cNvSpPr txBox="1"/>
          <p:nvPr/>
        </p:nvSpPr>
        <p:spPr>
          <a:xfrm>
            <a:off x="526675" y="3340425"/>
            <a:ext cx="1689300" cy="12051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9D2E9"/>
                </a:solidFill>
                <a:latin typeface="Lato"/>
                <a:ea typeface="Lato"/>
                <a:cs typeface="Lato"/>
                <a:sym typeface="Lato"/>
              </a:rPr>
              <a:t>DISEÑO</a:t>
            </a:r>
            <a:endParaRPr b="1">
              <a:solidFill>
                <a:srgbClr val="D9D2E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Definir fuentes, colores, estilos, disposición de elementos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25"/>
          <p:cNvSpPr txBox="1"/>
          <p:nvPr/>
        </p:nvSpPr>
        <p:spPr>
          <a:xfrm>
            <a:off x="2586525" y="3340424"/>
            <a:ext cx="1689300" cy="12051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4A7D6"/>
                </a:solidFill>
                <a:latin typeface="Lato"/>
                <a:ea typeface="Lato"/>
                <a:cs typeface="Lato"/>
                <a:sym typeface="Lato"/>
              </a:rPr>
              <a:t>RESPONSIVO</a:t>
            </a:r>
            <a:endParaRPr b="1">
              <a:solidFill>
                <a:srgbClr val="B4A7D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Adaptar la pantalla a diferentes dispositivos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25"/>
          <p:cNvSpPr txBox="1"/>
          <p:nvPr/>
        </p:nvSpPr>
        <p:spPr>
          <a:xfrm>
            <a:off x="4646375" y="3340431"/>
            <a:ext cx="1689300" cy="12051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9D2E9"/>
                </a:solidFill>
                <a:latin typeface="Lato"/>
                <a:ea typeface="Lato"/>
                <a:cs typeface="Lato"/>
                <a:sym typeface="Lato"/>
              </a:rPr>
              <a:t>INDEPENDENCIA</a:t>
            </a:r>
            <a:endParaRPr b="1">
              <a:solidFill>
                <a:srgbClr val="D9D2E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Facilidad de modificar estilos sin tocar el 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6706225" y="3340426"/>
            <a:ext cx="1877400" cy="12051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9D2E9"/>
                </a:solidFill>
                <a:latin typeface="Lato"/>
                <a:ea typeface="Lato"/>
                <a:cs typeface="Lato"/>
                <a:sym typeface="Lato"/>
              </a:rPr>
              <a:t>MANTENIMIENTO</a:t>
            </a:r>
            <a:endParaRPr b="1">
              <a:solidFill>
                <a:srgbClr val="D9D2E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Modificar múltiples páginas a través de un único archivo CSS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3205500" y="2782575"/>
            <a:ext cx="2733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l="34062" r="34502"/>
          <a:stretch/>
        </p:blipFill>
        <p:spPr>
          <a:xfrm>
            <a:off x="7792550" y="1208075"/>
            <a:ext cx="903799" cy="11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/>
        </p:nvSpPr>
        <p:spPr>
          <a:xfrm>
            <a:off x="7792550" y="515375"/>
            <a:ext cx="593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 básica 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25" y="1305025"/>
            <a:ext cx="5290976" cy="29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525675" y="2815600"/>
            <a:ext cx="3473700" cy="1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seguido de una </a:t>
            </a:r>
            <a:r>
              <a:rPr lang="en" sz="2400" b="1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DECLARACIÓN </a:t>
            </a:r>
            <a:endParaRPr sz="2400" b="1">
              <a:solidFill>
                <a:srgbClr val="674EA7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(¿QUÉ? - predicado)</a:t>
            </a:r>
            <a:endParaRPr sz="2400"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525675" y="4012750"/>
            <a:ext cx="28626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{ propiedad : valor; }</a:t>
            </a:r>
            <a:endParaRPr sz="1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494025" y="2380150"/>
            <a:ext cx="28626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¿H1?, ¿P?, ¿BODY?, ¿id?</a:t>
            </a:r>
            <a:endParaRPr sz="1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525675" y="1140125"/>
            <a:ext cx="279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Consiste en uno o más </a:t>
            </a:r>
            <a:r>
              <a:rPr lang="en" sz="2400" b="1">
                <a:solidFill>
                  <a:srgbClr val="674EA7"/>
                </a:solidFill>
                <a:latin typeface="Nunito"/>
                <a:ea typeface="Nunito"/>
                <a:cs typeface="Nunito"/>
                <a:sym typeface="Nunito"/>
              </a:rPr>
              <a:t>SELECTORES </a:t>
            </a:r>
            <a:r>
              <a:rPr lang="en" sz="2400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(¿QUIEN? - sujeto)</a:t>
            </a:r>
            <a:r>
              <a:rPr lang="en"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¿Y cómo lo uso?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puede usarse de 3 formas</a:t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6140700" y="2247000"/>
            <a:ext cx="2569200" cy="1908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&lt;link rel="stylesheet" href="estilos.css"&gt;</a:t>
            </a:r>
            <a:endParaRPr sz="1300" b="1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650" y="3245475"/>
            <a:ext cx="815400" cy="8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/>
          <p:nvPr/>
        </p:nvSpPr>
        <p:spPr>
          <a:xfrm>
            <a:off x="6402925" y="3588725"/>
            <a:ext cx="16152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Archivo con extensión .CSS</a:t>
            </a:r>
            <a:endParaRPr sz="12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472900" y="1566150"/>
            <a:ext cx="2286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EN EL HTML (INTERNO)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ENTRE EL &lt;HEAD&gt; Y &lt;/HEAD&gt;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3614525" y="1531350"/>
            <a:ext cx="17658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INLINE (EN LÍNEA) </a:t>
            </a: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CON EL HTML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6563575" y="1531350"/>
            <a:ext cx="1765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EXTERNO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REFERENCIADO EN EL &lt;HEAD&gt; Y &lt;/HEAD&gt;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352825" y="2247000"/>
            <a:ext cx="2569200" cy="1908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&lt;style type="text/css"&gt;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300" b="1">
                <a:latin typeface="Lato"/>
                <a:ea typeface="Lato"/>
                <a:cs typeface="Lato"/>
                <a:sym typeface="Lato"/>
              </a:rPr>
            </a:br>
            <a:r>
              <a:rPr lang="en" sz="1300" b="1">
                <a:latin typeface="Lato"/>
                <a:ea typeface="Lato"/>
                <a:cs typeface="Lato"/>
                <a:sym typeface="Lato"/>
              </a:rPr>
              <a:t>  		</a:t>
            </a:r>
            <a:r>
              <a:rPr lang="en" sz="13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h1</a:t>
            </a:r>
            <a:r>
              <a:rPr lang="en" sz="1300" b="1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 b="1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1300" b="1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2FFE8"/>
                </a:solidFill>
                <a:latin typeface="Lato"/>
                <a:ea typeface="Lato"/>
                <a:cs typeface="Lato"/>
                <a:sym typeface="Lato"/>
              </a:rPr>
              <a:t>      color: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red;</a:t>
            </a:r>
            <a:endParaRPr sz="13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2FFE8"/>
                </a:solidFill>
                <a:latin typeface="Lato"/>
                <a:ea typeface="Lato"/>
                <a:cs typeface="Lato"/>
                <a:sym typeface="Lato"/>
              </a:rPr>
              <a:t>      font-size: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24px;</a:t>
            </a:r>
            <a:endParaRPr sz="13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300" b="1">
                <a:latin typeface="Lato"/>
                <a:ea typeface="Lato"/>
                <a:cs typeface="Lato"/>
                <a:sym typeface="Lato"/>
              </a:rPr>
            </a:br>
            <a:r>
              <a:rPr lang="en" sz="1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&lt;/style&gt;</a:t>
            </a:r>
            <a:endParaRPr sz="1300" b="1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3241800" y="2247000"/>
            <a:ext cx="2569200" cy="1908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&lt;h1</a:t>
            </a:r>
            <a:r>
              <a:rPr lang="en" sz="1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 style=”</a:t>
            </a:r>
            <a:r>
              <a:rPr lang="en" sz="1300" b="1">
                <a:solidFill>
                  <a:srgbClr val="A2FFE8"/>
                </a:solidFill>
                <a:latin typeface="Lato"/>
                <a:ea typeface="Lato"/>
                <a:cs typeface="Lato"/>
                <a:sym typeface="Lato"/>
              </a:rPr>
              <a:t>color: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red; </a:t>
            </a:r>
            <a:r>
              <a:rPr lang="en" sz="1300" b="1">
                <a:solidFill>
                  <a:srgbClr val="A2FFE8"/>
                </a:solidFill>
                <a:latin typeface="Lato"/>
                <a:ea typeface="Lato"/>
                <a:cs typeface="Lato"/>
                <a:sym typeface="Lato"/>
              </a:rPr>
              <a:t>font-size: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24px;</a:t>
            </a:r>
            <a:r>
              <a:rPr lang="en" sz="1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r>
              <a:rPr lang="en" sz="13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endParaRPr sz="1300"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 TITULO CON ESTILO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300" b="1">
                <a:latin typeface="Lato"/>
                <a:ea typeface="Lato"/>
                <a:cs typeface="Lato"/>
                <a:sym typeface="Lato"/>
              </a:rPr>
            </a:br>
            <a:r>
              <a:rPr lang="en" sz="1300" b="1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3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&lt;/h1&gt;</a:t>
            </a:r>
            <a:endParaRPr sz="1300"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28"/>
          <p:cNvCxnSpPr>
            <a:endCxn id="126" idx="0"/>
          </p:cNvCxnSpPr>
          <p:nvPr/>
        </p:nvCxnSpPr>
        <p:spPr>
          <a:xfrm flipH="1">
            <a:off x="7210525" y="2957525"/>
            <a:ext cx="5400" cy="631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8"/>
          <p:cNvSpPr txBox="1"/>
          <p:nvPr/>
        </p:nvSpPr>
        <p:spPr>
          <a:xfrm>
            <a:off x="1504925" y="1016425"/>
            <a:ext cx="40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000"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4325400" y="1016425"/>
            <a:ext cx="40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3000"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7224300" y="1016425"/>
            <a:ext cx="40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3000"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6140700" y="4195875"/>
            <a:ext cx="28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Atajo VS Code: link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subTitle" idx="1"/>
          </p:nvPr>
        </p:nvSpPr>
        <p:spPr>
          <a:xfrm>
            <a:off x="4751300" y="11978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DISCUSIÓN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Nunito"/>
                <a:ea typeface="Nunito"/>
                <a:cs typeface="Nunito"/>
                <a:sym typeface="Nunito"/>
              </a:rPr>
              <a:t>¿CUÁL SERÍA LA FORMA MÁS RECOMENDABLE DE USAR CSS?</a:t>
            </a:r>
            <a:endParaRPr sz="25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/>
        </p:nvSpPr>
        <p:spPr>
          <a:xfrm>
            <a:off x="6140700" y="2247000"/>
            <a:ext cx="2569200" cy="1908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&lt;link rel="stylesheet" href="estilos.css"&gt;</a:t>
            </a:r>
            <a:endParaRPr sz="1300" b="1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650" y="3245475"/>
            <a:ext cx="815400" cy="8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/>
        </p:nvSpPr>
        <p:spPr>
          <a:xfrm>
            <a:off x="6402925" y="3588725"/>
            <a:ext cx="16152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Archivo con extensión .CSS</a:t>
            </a:r>
            <a:endParaRPr sz="12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511900" y="1566150"/>
            <a:ext cx="22428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EN EL HTML (INTERNO)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ENTRE EL &lt;HEAD&gt; Y &lt;/HEAD&gt;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3614525" y="1531350"/>
            <a:ext cx="17658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INLINE (EN LÍNEA) </a:t>
            </a: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CON EL HTML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6563575" y="1531350"/>
            <a:ext cx="1765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EXTERNO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REFERENCIADO EN EL &lt;HEAD&gt; Y &lt;/HEAD&gt;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352825" y="2247000"/>
            <a:ext cx="2569200" cy="1908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&lt;style type="text/css"&gt;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300" b="1">
                <a:latin typeface="Lato"/>
                <a:ea typeface="Lato"/>
                <a:cs typeface="Lato"/>
                <a:sym typeface="Lato"/>
              </a:rPr>
            </a:br>
            <a:r>
              <a:rPr lang="en" sz="1300" b="1">
                <a:latin typeface="Lato"/>
                <a:ea typeface="Lato"/>
                <a:cs typeface="Lato"/>
                <a:sym typeface="Lato"/>
              </a:rPr>
              <a:t>  		</a:t>
            </a:r>
            <a:r>
              <a:rPr lang="en" sz="13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h1</a:t>
            </a:r>
            <a:r>
              <a:rPr lang="en" sz="1300" b="1">
                <a:solidFill>
                  <a:srgbClr val="EB56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 b="1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sz="1300" b="1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2FFE8"/>
                </a:solidFill>
                <a:latin typeface="Lato"/>
                <a:ea typeface="Lato"/>
                <a:cs typeface="Lato"/>
                <a:sym typeface="Lato"/>
              </a:rPr>
              <a:t>      color: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red;</a:t>
            </a:r>
            <a:endParaRPr sz="13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2FFE8"/>
                </a:solidFill>
                <a:latin typeface="Lato"/>
                <a:ea typeface="Lato"/>
                <a:cs typeface="Lato"/>
                <a:sym typeface="Lato"/>
              </a:rPr>
              <a:t>      font-size: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24px;</a:t>
            </a:r>
            <a:endParaRPr sz="13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300" b="1">
                <a:latin typeface="Lato"/>
                <a:ea typeface="Lato"/>
                <a:cs typeface="Lato"/>
                <a:sym typeface="Lato"/>
              </a:rPr>
            </a:br>
            <a:r>
              <a:rPr lang="en" sz="1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&lt;/style&gt;</a:t>
            </a:r>
            <a:endParaRPr sz="1300" b="1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3241800" y="2247000"/>
            <a:ext cx="2569200" cy="1908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&lt;h1</a:t>
            </a:r>
            <a:r>
              <a:rPr lang="en" sz="1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 style=”</a:t>
            </a:r>
            <a:r>
              <a:rPr lang="en" sz="1300" b="1">
                <a:solidFill>
                  <a:srgbClr val="A2FFE8"/>
                </a:solidFill>
                <a:latin typeface="Lato"/>
                <a:ea typeface="Lato"/>
                <a:cs typeface="Lato"/>
                <a:sym typeface="Lato"/>
              </a:rPr>
              <a:t>color: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red; </a:t>
            </a:r>
            <a:r>
              <a:rPr lang="en" sz="1300" b="1">
                <a:solidFill>
                  <a:srgbClr val="A2FFE8"/>
                </a:solidFill>
                <a:latin typeface="Lato"/>
                <a:ea typeface="Lato"/>
                <a:cs typeface="Lato"/>
                <a:sym typeface="Lato"/>
              </a:rPr>
              <a:t>font-size: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24px;</a:t>
            </a:r>
            <a:r>
              <a:rPr lang="en" sz="1300" b="1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r>
              <a:rPr lang="en" sz="13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endParaRPr sz="1300"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 TITULO CON ESTILO</a:t>
            </a:r>
            <a:r>
              <a:rPr lang="en" sz="1300" b="1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300" b="1">
                <a:latin typeface="Lato"/>
                <a:ea typeface="Lato"/>
                <a:cs typeface="Lato"/>
                <a:sym typeface="Lato"/>
              </a:rPr>
            </a:br>
            <a:r>
              <a:rPr lang="en" sz="1300" b="1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300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&lt;/h1&gt;</a:t>
            </a:r>
            <a:endParaRPr sz="1300"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B8A2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endParaRPr sz="1300" b="1">
              <a:solidFill>
                <a:srgbClr val="FFB8A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30"/>
          <p:cNvCxnSpPr>
            <a:endCxn id="148" idx="0"/>
          </p:cNvCxnSpPr>
          <p:nvPr/>
        </p:nvCxnSpPr>
        <p:spPr>
          <a:xfrm flipH="1">
            <a:off x="7210525" y="2957525"/>
            <a:ext cx="5400" cy="6312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30"/>
          <p:cNvSpPr txBox="1"/>
          <p:nvPr/>
        </p:nvSpPr>
        <p:spPr>
          <a:xfrm>
            <a:off x="1504925" y="1016425"/>
            <a:ext cx="40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000"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4325400" y="1016425"/>
            <a:ext cx="40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3000"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7224300" y="1016425"/>
            <a:ext cx="40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3000"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de Uso de CSS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349" y="3746998"/>
            <a:ext cx="604401" cy="81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299" y="3795247"/>
            <a:ext cx="815400" cy="71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1400" y="3809250"/>
            <a:ext cx="690900" cy="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1911150" y="473397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1150575" y="4739375"/>
            <a:ext cx="6552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Nota: Esto hablando de HTML con CSS puro, puede variar dependiendo la tecnología.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311700" y="14217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Hablemos de Selectores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(El ¿Quién?)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Office PowerPoint</Application>
  <PresentationFormat>Presentación en pantalla (16:9)</PresentationFormat>
  <Paragraphs>145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Lato</vt:lpstr>
      <vt:lpstr>Montserrat</vt:lpstr>
      <vt:lpstr>Nunito</vt:lpstr>
      <vt:lpstr>Verdana</vt:lpstr>
      <vt:lpstr>Dev F</vt:lpstr>
      <vt:lpstr>Introducción a CSS</vt:lpstr>
      <vt:lpstr>Presentación de PowerPoint</vt:lpstr>
      <vt:lpstr>¿Qué es CSS?   Cascading Style Sheets</vt:lpstr>
      <vt:lpstr>Sintaxis básica </vt:lpstr>
      <vt:lpstr>¿Y cómo lo uso?</vt:lpstr>
      <vt:lpstr>CSS puede usarse de 3 formas</vt:lpstr>
      <vt:lpstr>Presentación de PowerPoint</vt:lpstr>
      <vt:lpstr>Recomendaciones de Uso de CSS</vt:lpstr>
      <vt:lpstr>Hablemos de Selectores (El ¿Quién?)</vt:lpstr>
      <vt:lpstr>Selectores</vt:lpstr>
      <vt:lpstr>Selectores avanzados</vt:lpstr>
      <vt:lpstr>Pseudo-clases y Pseudo-elementos</vt:lpstr>
      <vt:lpstr>Especificidad</vt:lpstr>
      <vt:lpstr>¿Por qué se llaman  “en Cascada”?</vt:lpstr>
      <vt:lpstr>En CSS: El Orden de los Factores SÍ altera el producto</vt:lpstr>
      <vt:lpstr>Propiedad !important</vt:lpstr>
      <vt:lpstr>Herencia</vt:lpstr>
      <vt:lpstr>Color y Tipos de Colores en CSS</vt:lpstr>
      <vt:lpstr>font-family: Familias de Fuentes Web Safe</vt:lpstr>
      <vt:lpstr>font-family: Externas desde Google</vt:lpstr>
      <vt:lpstr>Otras propiedades con font</vt:lpstr>
      <vt:lpstr>text-align</vt:lpstr>
      <vt:lpstr>text-decoration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CSS</dc:title>
  <cp:lastModifiedBy>Salvador Glez. S.</cp:lastModifiedBy>
  <cp:revision>1</cp:revision>
  <dcterms:modified xsi:type="dcterms:W3CDTF">2022-04-30T01:48:54Z</dcterms:modified>
</cp:coreProperties>
</file>