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7" Type="http://schemas.openxmlformats.org/officeDocument/2006/relationships/image" Target="../media/image37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9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2.png"/><Relationship Id="rId7" Type="http://schemas.openxmlformats.org/officeDocument/2006/relationships/image" Target="../media/image36.png"/><Relationship Id="rId8" Type="http://schemas.openxmlformats.org/officeDocument/2006/relationships/image" Target="../media/image4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10895" y="214884"/>
            <a:ext cx="748665" cy="91440"/>
            <a:chOff x="310895" y="214884"/>
            <a:chExt cx="748665" cy="91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214884"/>
              <a:ext cx="722375" cy="9144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48512" y="275843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4" h="10795">
                  <a:moveTo>
                    <a:pt x="10667" y="10668"/>
                  </a:moveTo>
                  <a:lnTo>
                    <a:pt x="0" y="10668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44500" y="347229"/>
            <a:ext cx="2807970" cy="704215"/>
          </a:xfrm>
          <a:prstGeom prst="rect">
            <a:avLst/>
          </a:prstGeom>
        </p:spPr>
        <p:txBody>
          <a:bodyPr wrap="square" lIns="0" tIns="9525" rIns="0" bIns="0" rtlCol="0" vert="horz">
            <a:spAutoFit/>
          </a:bodyPr>
          <a:lstStyle/>
          <a:p>
            <a:pPr marL="43815" marR="488950" indent="-31750">
              <a:lnSpc>
                <a:spcPct val="101800"/>
              </a:lnSpc>
              <a:spcBef>
                <a:spcPts val="75"/>
              </a:spcBef>
            </a:pPr>
            <a:r>
              <a:rPr dirty="0" sz="1100">
                <a:latin typeface="Calibri"/>
                <a:cs typeface="Calibri"/>
              </a:rPr>
              <a:t>Universidad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San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Carlos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</a:t>
            </a:r>
            <a:r>
              <a:rPr dirty="0" sz="1100" spc="-10">
                <a:latin typeface="Calibri"/>
                <a:cs typeface="Calibri"/>
              </a:rPr>
              <a:t> Guatemala </a:t>
            </a:r>
            <a:r>
              <a:rPr dirty="0" sz="1100">
                <a:latin typeface="Calibri"/>
                <a:cs typeface="Calibri"/>
              </a:rPr>
              <a:t>Facultad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Ingeniería</a:t>
            </a:r>
            <a:endParaRPr sz="1100">
              <a:latin typeface="Calibri"/>
              <a:cs typeface="Calibri"/>
            </a:endParaRPr>
          </a:p>
          <a:p>
            <a:pPr marL="43815">
              <a:lnSpc>
                <a:spcPct val="100000"/>
              </a:lnSpc>
              <a:spcBef>
                <a:spcPts val="15"/>
              </a:spcBef>
            </a:pPr>
            <a:r>
              <a:rPr dirty="0" sz="1100">
                <a:latin typeface="Calibri"/>
                <a:cs typeface="Calibri"/>
              </a:rPr>
              <a:t>Escuela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Ciencias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Sistemas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100">
                <a:latin typeface="Calibri"/>
                <a:cs typeface="Calibri"/>
              </a:rPr>
              <a:t>Curso: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Sistemas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Organizacionales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y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Gerenciales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5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95" y="9788652"/>
            <a:ext cx="6057899" cy="96011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3957828" y="213360"/>
            <a:ext cx="1021080" cy="93345"/>
            <a:chOff x="3957828" y="213360"/>
            <a:chExt cx="1021080" cy="9334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2876" y="214884"/>
              <a:ext cx="256031" cy="7315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957828" y="213372"/>
              <a:ext cx="723900" cy="93345"/>
            </a:xfrm>
            <a:custGeom>
              <a:avLst/>
              <a:gdLst/>
              <a:ahLst/>
              <a:cxnLst/>
              <a:rect l="l" t="t" r="r" b="b"/>
              <a:pathLst>
                <a:path w="723900" h="93345">
                  <a:moveTo>
                    <a:pt x="57912" y="0"/>
                  </a:moveTo>
                  <a:lnTo>
                    <a:pt x="47244" y="0"/>
                  </a:lnTo>
                  <a:lnTo>
                    <a:pt x="47244" y="50292"/>
                  </a:lnTo>
                  <a:lnTo>
                    <a:pt x="45720" y="56388"/>
                  </a:lnTo>
                  <a:lnTo>
                    <a:pt x="42672" y="59423"/>
                  </a:lnTo>
                  <a:lnTo>
                    <a:pt x="39624" y="64008"/>
                  </a:lnTo>
                  <a:lnTo>
                    <a:pt x="35052" y="65532"/>
                  </a:lnTo>
                  <a:lnTo>
                    <a:pt x="24371" y="65532"/>
                  </a:lnTo>
                  <a:lnTo>
                    <a:pt x="15240" y="60947"/>
                  </a:lnTo>
                  <a:lnTo>
                    <a:pt x="12192" y="57912"/>
                  </a:lnTo>
                  <a:lnTo>
                    <a:pt x="12192" y="54864"/>
                  </a:lnTo>
                  <a:lnTo>
                    <a:pt x="10668" y="53340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8768"/>
                  </a:lnTo>
                  <a:lnTo>
                    <a:pt x="1524" y="54864"/>
                  </a:lnTo>
                  <a:lnTo>
                    <a:pt x="4572" y="64008"/>
                  </a:lnTo>
                  <a:lnTo>
                    <a:pt x="7620" y="67056"/>
                  </a:lnTo>
                  <a:lnTo>
                    <a:pt x="16764" y="73152"/>
                  </a:lnTo>
                  <a:lnTo>
                    <a:pt x="36563" y="73152"/>
                  </a:lnTo>
                  <a:lnTo>
                    <a:pt x="45720" y="70104"/>
                  </a:lnTo>
                  <a:lnTo>
                    <a:pt x="50292" y="67056"/>
                  </a:lnTo>
                  <a:lnTo>
                    <a:pt x="51816" y="65532"/>
                  </a:lnTo>
                  <a:lnTo>
                    <a:pt x="53340" y="64008"/>
                  </a:lnTo>
                  <a:lnTo>
                    <a:pt x="57912" y="54864"/>
                  </a:lnTo>
                  <a:lnTo>
                    <a:pt x="57912" y="0"/>
                  </a:lnTo>
                  <a:close/>
                </a:path>
                <a:path w="723900" h="93345">
                  <a:moveTo>
                    <a:pt x="115824" y="36576"/>
                  </a:moveTo>
                  <a:lnTo>
                    <a:pt x="114300" y="33528"/>
                  </a:lnTo>
                  <a:lnTo>
                    <a:pt x="114300" y="25908"/>
                  </a:lnTo>
                  <a:lnTo>
                    <a:pt x="111252" y="24371"/>
                  </a:lnTo>
                  <a:lnTo>
                    <a:pt x="111252" y="22847"/>
                  </a:lnTo>
                  <a:lnTo>
                    <a:pt x="108204" y="21323"/>
                  </a:lnTo>
                  <a:lnTo>
                    <a:pt x="106680" y="19812"/>
                  </a:lnTo>
                  <a:lnTo>
                    <a:pt x="103632" y="19812"/>
                  </a:lnTo>
                  <a:lnTo>
                    <a:pt x="100571" y="18288"/>
                  </a:lnTo>
                  <a:lnTo>
                    <a:pt x="91440" y="18288"/>
                  </a:lnTo>
                  <a:lnTo>
                    <a:pt x="83820" y="21323"/>
                  </a:lnTo>
                  <a:lnTo>
                    <a:pt x="80772" y="27432"/>
                  </a:lnTo>
                  <a:lnTo>
                    <a:pt x="80772" y="19812"/>
                  </a:lnTo>
                  <a:lnTo>
                    <a:pt x="73152" y="19812"/>
                  </a:lnTo>
                  <a:lnTo>
                    <a:pt x="73152" y="73152"/>
                  </a:lnTo>
                  <a:lnTo>
                    <a:pt x="80772" y="73152"/>
                  </a:lnTo>
                  <a:lnTo>
                    <a:pt x="80772" y="36576"/>
                  </a:lnTo>
                  <a:lnTo>
                    <a:pt x="82296" y="32004"/>
                  </a:lnTo>
                  <a:lnTo>
                    <a:pt x="85344" y="30480"/>
                  </a:lnTo>
                  <a:lnTo>
                    <a:pt x="88392" y="27432"/>
                  </a:lnTo>
                  <a:lnTo>
                    <a:pt x="91440" y="25908"/>
                  </a:lnTo>
                  <a:lnTo>
                    <a:pt x="99060" y="25908"/>
                  </a:lnTo>
                  <a:lnTo>
                    <a:pt x="99060" y="27432"/>
                  </a:lnTo>
                  <a:lnTo>
                    <a:pt x="103632" y="27432"/>
                  </a:lnTo>
                  <a:lnTo>
                    <a:pt x="106680" y="30480"/>
                  </a:lnTo>
                  <a:lnTo>
                    <a:pt x="106680" y="73152"/>
                  </a:lnTo>
                  <a:lnTo>
                    <a:pt x="115824" y="73152"/>
                  </a:lnTo>
                  <a:lnTo>
                    <a:pt x="115824" y="36576"/>
                  </a:lnTo>
                  <a:close/>
                </a:path>
                <a:path w="723900" h="93345">
                  <a:moveTo>
                    <a:pt x="149352" y="19812"/>
                  </a:moveTo>
                  <a:lnTo>
                    <a:pt x="140208" y="19812"/>
                  </a:lnTo>
                  <a:lnTo>
                    <a:pt x="140208" y="1511"/>
                  </a:lnTo>
                  <a:lnTo>
                    <a:pt x="131064" y="6096"/>
                  </a:lnTo>
                  <a:lnTo>
                    <a:pt x="131064" y="19812"/>
                  </a:lnTo>
                  <a:lnTo>
                    <a:pt x="123444" y="19812"/>
                  </a:lnTo>
                  <a:lnTo>
                    <a:pt x="123444" y="27432"/>
                  </a:lnTo>
                  <a:lnTo>
                    <a:pt x="131064" y="27432"/>
                  </a:lnTo>
                  <a:lnTo>
                    <a:pt x="131064" y="67056"/>
                  </a:lnTo>
                  <a:lnTo>
                    <a:pt x="137160" y="73152"/>
                  </a:lnTo>
                  <a:lnTo>
                    <a:pt x="149352" y="73152"/>
                  </a:lnTo>
                  <a:lnTo>
                    <a:pt x="149352" y="64008"/>
                  </a:lnTo>
                  <a:lnTo>
                    <a:pt x="141732" y="64008"/>
                  </a:lnTo>
                  <a:lnTo>
                    <a:pt x="141732" y="60947"/>
                  </a:lnTo>
                  <a:lnTo>
                    <a:pt x="140208" y="59423"/>
                  </a:lnTo>
                  <a:lnTo>
                    <a:pt x="140208" y="27432"/>
                  </a:lnTo>
                  <a:lnTo>
                    <a:pt x="149352" y="27432"/>
                  </a:lnTo>
                  <a:lnTo>
                    <a:pt x="149352" y="19812"/>
                  </a:lnTo>
                  <a:close/>
                </a:path>
                <a:path w="723900" h="93345">
                  <a:moveTo>
                    <a:pt x="167640" y="19812"/>
                  </a:moveTo>
                  <a:lnTo>
                    <a:pt x="156972" y="19812"/>
                  </a:lnTo>
                  <a:lnTo>
                    <a:pt x="156972" y="73152"/>
                  </a:lnTo>
                  <a:lnTo>
                    <a:pt x="167640" y="73152"/>
                  </a:lnTo>
                  <a:lnTo>
                    <a:pt x="167640" y="19812"/>
                  </a:lnTo>
                  <a:close/>
                </a:path>
                <a:path w="723900" h="93345">
                  <a:moveTo>
                    <a:pt x="167640" y="0"/>
                  </a:moveTo>
                  <a:lnTo>
                    <a:pt x="156972" y="0"/>
                  </a:lnTo>
                  <a:lnTo>
                    <a:pt x="156972" y="10668"/>
                  </a:lnTo>
                  <a:lnTo>
                    <a:pt x="167640" y="10668"/>
                  </a:lnTo>
                  <a:lnTo>
                    <a:pt x="167640" y="0"/>
                  </a:lnTo>
                  <a:close/>
                </a:path>
                <a:path w="723900" h="93345">
                  <a:moveTo>
                    <a:pt x="201168" y="19812"/>
                  </a:moveTo>
                  <a:lnTo>
                    <a:pt x="190500" y="19812"/>
                  </a:lnTo>
                  <a:lnTo>
                    <a:pt x="190500" y="1511"/>
                  </a:lnTo>
                  <a:lnTo>
                    <a:pt x="182880" y="6096"/>
                  </a:lnTo>
                  <a:lnTo>
                    <a:pt x="182880" y="19812"/>
                  </a:lnTo>
                  <a:lnTo>
                    <a:pt x="175260" y="19812"/>
                  </a:lnTo>
                  <a:lnTo>
                    <a:pt x="175260" y="27432"/>
                  </a:lnTo>
                  <a:lnTo>
                    <a:pt x="182880" y="27432"/>
                  </a:lnTo>
                  <a:lnTo>
                    <a:pt x="182880" y="68580"/>
                  </a:lnTo>
                  <a:lnTo>
                    <a:pt x="187452" y="73152"/>
                  </a:lnTo>
                  <a:lnTo>
                    <a:pt x="198120" y="73152"/>
                  </a:lnTo>
                  <a:lnTo>
                    <a:pt x="201168" y="71628"/>
                  </a:lnTo>
                  <a:lnTo>
                    <a:pt x="201168" y="64008"/>
                  </a:lnTo>
                  <a:lnTo>
                    <a:pt x="193548" y="64008"/>
                  </a:lnTo>
                  <a:lnTo>
                    <a:pt x="190500" y="62471"/>
                  </a:lnTo>
                  <a:lnTo>
                    <a:pt x="190500" y="27432"/>
                  </a:lnTo>
                  <a:lnTo>
                    <a:pt x="201168" y="27432"/>
                  </a:lnTo>
                  <a:lnTo>
                    <a:pt x="201168" y="19812"/>
                  </a:lnTo>
                  <a:close/>
                </a:path>
                <a:path w="723900" h="93345">
                  <a:moveTo>
                    <a:pt x="217932" y="0"/>
                  </a:moveTo>
                  <a:lnTo>
                    <a:pt x="208788" y="0"/>
                  </a:lnTo>
                  <a:lnTo>
                    <a:pt x="208788" y="73152"/>
                  </a:lnTo>
                  <a:lnTo>
                    <a:pt x="217932" y="73152"/>
                  </a:lnTo>
                  <a:lnTo>
                    <a:pt x="217932" y="0"/>
                  </a:lnTo>
                  <a:close/>
                </a:path>
                <a:path w="723900" h="93345">
                  <a:moveTo>
                    <a:pt x="277368" y="36576"/>
                  </a:moveTo>
                  <a:lnTo>
                    <a:pt x="274320" y="30480"/>
                  </a:lnTo>
                  <a:lnTo>
                    <a:pt x="271272" y="25908"/>
                  </a:lnTo>
                  <a:lnTo>
                    <a:pt x="266700" y="22847"/>
                  </a:lnTo>
                  <a:lnTo>
                    <a:pt x="266700" y="33528"/>
                  </a:lnTo>
                  <a:lnTo>
                    <a:pt x="266700" y="41135"/>
                  </a:lnTo>
                  <a:lnTo>
                    <a:pt x="239268" y="41135"/>
                  </a:lnTo>
                  <a:lnTo>
                    <a:pt x="239268" y="36576"/>
                  </a:lnTo>
                  <a:lnTo>
                    <a:pt x="240792" y="32004"/>
                  </a:lnTo>
                  <a:lnTo>
                    <a:pt x="243840" y="30480"/>
                  </a:lnTo>
                  <a:lnTo>
                    <a:pt x="243840" y="27432"/>
                  </a:lnTo>
                  <a:lnTo>
                    <a:pt x="249936" y="25908"/>
                  </a:lnTo>
                  <a:lnTo>
                    <a:pt x="257556" y="25908"/>
                  </a:lnTo>
                  <a:lnTo>
                    <a:pt x="262128" y="27432"/>
                  </a:lnTo>
                  <a:lnTo>
                    <a:pt x="265163" y="30480"/>
                  </a:lnTo>
                  <a:lnTo>
                    <a:pt x="266700" y="33528"/>
                  </a:lnTo>
                  <a:lnTo>
                    <a:pt x="266700" y="22847"/>
                  </a:lnTo>
                  <a:lnTo>
                    <a:pt x="266700" y="21323"/>
                  </a:lnTo>
                  <a:lnTo>
                    <a:pt x="259080" y="18288"/>
                  </a:lnTo>
                  <a:lnTo>
                    <a:pt x="246888" y="18288"/>
                  </a:lnTo>
                  <a:lnTo>
                    <a:pt x="240792" y="21323"/>
                  </a:lnTo>
                  <a:lnTo>
                    <a:pt x="231648" y="30480"/>
                  </a:lnTo>
                  <a:lnTo>
                    <a:pt x="228600" y="38100"/>
                  </a:lnTo>
                  <a:lnTo>
                    <a:pt x="228600" y="54864"/>
                  </a:lnTo>
                  <a:lnTo>
                    <a:pt x="231648" y="62471"/>
                  </a:lnTo>
                  <a:lnTo>
                    <a:pt x="240792" y="71628"/>
                  </a:lnTo>
                  <a:lnTo>
                    <a:pt x="246888" y="73152"/>
                  </a:lnTo>
                  <a:lnTo>
                    <a:pt x="259080" y="73152"/>
                  </a:lnTo>
                  <a:lnTo>
                    <a:pt x="265163" y="71628"/>
                  </a:lnTo>
                  <a:lnTo>
                    <a:pt x="269748" y="68580"/>
                  </a:lnTo>
                  <a:lnTo>
                    <a:pt x="272796" y="65532"/>
                  </a:lnTo>
                  <a:lnTo>
                    <a:pt x="277368" y="56388"/>
                  </a:lnTo>
                  <a:lnTo>
                    <a:pt x="266700" y="54864"/>
                  </a:lnTo>
                  <a:lnTo>
                    <a:pt x="266700" y="59423"/>
                  </a:lnTo>
                  <a:lnTo>
                    <a:pt x="265163" y="62471"/>
                  </a:lnTo>
                  <a:lnTo>
                    <a:pt x="259080" y="65532"/>
                  </a:lnTo>
                  <a:lnTo>
                    <a:pt x="249936" y="65532"/>
                  </a:lnTo>
                  <a:lnTo>
                    <a:pt x="243840" y="64008"/>
                  </a:lnTo>
                  <a:lnTo>
                    <a:pt x="240792" y="57912"/>
                  </a:lnTo>
                  <a:lnTo>
                    <a:pt x="236220" y="54864"/>
                  </a:lnTo>
                  <a:lnTo>
                    <a:pt x="236220" y="48768"/>
                  </a:lnTo>
                  <a:lnTo>
                    <a:pt x="277368" y="48768"/>
                  </a:lnTo>
                  <a:lnTo>
                    <a:pt x="277368" y="41135"/>
                  </a:lnTo>
                  <a:lnTo>
                    <a:pt x="277368" y="36576"/>
                  </a:lnTo>
                  <a:close/>
                </a:path>
                <a:path w="723900" h="93345">
                  <a:moveTo>
                    <a:pt x="330708" y="0"/>
                  </a:moveTo>
                  <a:lnTo>
                    <a:pt x="323088" y="0"/>
                  </a:lnTo>
                  <a:lnTo>
                    <a:pt x="323088" y="39611"/>
                  </a:lnTo>
                  <a:lnTo>
                    <a:pt x="323088" y="53340"/>
                  </a:lnTo>
                  <a:lnTo>
                    <a:pt x="321564" y="57912"/>
                  </a:lnTo>
                  <a:lnTo>
                    <a:pt x="315468" y="64008"/>
                  </a:lnTo>
                  <a:lnTo>
                    <a:pt x="312420" y="65532"/>
                  </a:lnTo>
                  <a:lnTo>
                    <a:pt x="304800" y="65532"/>
                  </a:lnTo>
                  <a:lnTo>
                    <a:pt x="301752" y="64008"/>
                  </a:lnTo>
                  <a:lnTo>
                    <a:pt x="295656" y="57912"/>
                  </a:lnTo>
                  <a:lnTo>
                    <a:pt x="294132" y="53340"/>
                  </a:lnTo>
                  <a:lnTo>
                    <a:pt x="294132" y="39611"/>
                  </a:lnTo>
                  <a:lnTo>
                    <a:pt x="295656" y="33528"/>
                  </a:lnTo>
                  <a:lnTo>
                    <a:pt x="301752" y="27432"/>
                  </a:lnTo>
                  <a:lnTo>
                    <a:pt x="304800" y="25908"/>
                  </a:lnTo>
                  <a:lnTo>
                    <a:pt x="312420" y="25908"/>
                  </a:lnTo>
                  <a:lnTo>
                    <a:pt x="315468" y="27432"/>
                  </a:lnTo>
                  <a:lnTo>
                    <a:pt x="318516" y="30480"/>
                  </a:lnTo>
                  <a:lnTo>
                    <a:pt x="321564" y="35052"/>
                  </a:lnTo>
                  <a:lnTo>
                    <a:pt x="323088" y="39611"/>
                  </a:lnTo>
                  <a:lnTo>
                    <a:pt x="323088" y="0"/>
                  </a:lnTo>
                  <a:lnTo>
                    <a:pt x="321564" y="0"/>
                  </a:lnTo>
                  <a:lnTo>
                    <a:pt x="321564" y="25908"/>
                  </a:lnTo>
                  <a:lnTo>
                    <a:pt x="320040" y="24371"/>
                  </a:lnTo>
                  <a:lnTo>
                    <a:pt x="318516" y="21323"/>
                  </a:lnTo>
                  <a:lnTo>
                    <a:pt x="315468" y="19812"/>
                  </a:lnTo>
                  <a:lnTo>
                    <a:pt x="313944" y="19812"/>
                  </a:lnTo>
                  <a:lnTo>
                    <a:pt x="310896" y="18288"/>
                  </a:lnTo>
                  <a:lnTo>
                    <a:pt x="303263" y="18288"/>
                  </a:lnTo>
                  <a:lnTo>
                    <a:pt x="298704" y="19812"/>
                  </a:lnTo>
                  <a:lnTo>
                    <a:pt x="295656" y="21323"/>
                  </a:lnTo>
                  <a:lnTo>
                    <a:pt x="289560" y="27432"/>
                  </a:lnTo>
                  <a:lnTo>
                    <a:pt x="284988" y="41135"/>
                  </a:lnTo>
                  <a:lnTo>
                    <a:pt x="284988" y="51816"/>
                  </a:lnTo>
                  <a:lnTo>
                    <a:pt x="288036" y="60947"/>
                  </a:lnTo>
                  <a:lnTo>
                    <a:pt x="289560" y="64008"/>
                  </a:lnTo>
                  <a:lnTo>
                    <a:pt x="295656" y="70104"/>
                  </a:lnTo>
                  <a:lnTo>
                    <a:pt x="300228" y="73152"/>
                  </a:lnTo>
                  <a:lnTo>
                    <a:pt x="313944" y="73152"/>
                  </a:lnTo>
                  <a:lnTo>
                    <a:pt x="318516" y="71628"/>
                  </a:lnTo>
                  <a:lnTo>
                    <a:pt x="323088" y="65532"/>
                  </a:lnTo>
                  <a:lnTo>
                    <a:pt x="323088" y="73152"/>
                  </a:lnTo>
                  <a:lnTo>
                    <a:pt x="330708" y="73152"/>
                  </a:lnTo>
                  <a:lnTo>
                    <a:pt x="330708" y="0"/>
                  </a:lnTo>
                  <a:close/>
                </a:path>
                <a:path w="723900" h="93345">
                  <a:moveTo>
                    <a:pt x="388620" y="13716"/>
                  </a:moveTo>
                  <a:lnTo>
                    <a:pt x="387096" y="9144"/>
                  </a:lnTo>
                  <a:lnTo>
                    <a:pt x="384048" y="6096"/>
                  </a:lnTo>
                  <a:lnTo>
                    <a:pt x="379463" y="1511"/>
                  </a:lnTo>
                  <a:lnTo>
                    <a:pt x="373380" y="0"/>
                  </a:lnTo>
                  <a:lnTo>
                    <a:pt x="359664" y="0"/>
                  </a:lnTo>
                  <a:lnTo>
                    <a:pt x="353568" y="1511"/>
                  </a:lnTo>
                  <a:lnTo>
                    <a:pt x="345948" y="9144"/>
                  </a:lnTo>
                  <a:lnTo>
                    <a:pt x="342900" y="13716"/>
                  </a:lnTo>
                  <a:lnTo>
                    <a:pt x="342900" y="19812"/>
                  </a:lnTo>
                  <a:lnTo>
                    <a:pt x="352044" y="21323"/>
                  </a:lnTo>
                  <a:lnTo>
                    <a:pt x="352044" y="16764"/>
                  </a:lnTo>
                  <a:lnTo>
                    <a:pt x="353568" y="13716"/>
                  </a:lnTo>
                  <a:lnTo>
                    <a:pt x="356616" y="10668"/>
                  </a:lnTo>
                  <a:lnTo>
                    <a:pt x="358140" y="7620"/>
                  </a:lnTo>
                  <a:lnTo>
                    <a:pt x="362712" y="6096"/>
                  </a:lnTo>
                  <a:lnTo>
                    <a:pt x="370332" y="6096"/>
                  </a:lnTo>
                  <a:lnTo>
                    <a:pt x="373380" y="7620"/>
                  </a:lnTo>
                  <a:lnTo>
                    <a:pt x="376428" y="10668"/>
                  </a:lnTo>
                  <a:lnTo>
                    <a:pt x="379463" y="12192"/>
                  </a:lnTo>
                  <a:lnTo>
                    <a:pt x="379463" y="22847"/>
                  </a:lnTo>
                  <a:lnTo>
                    <a:pt x="377952" y="25908"/>
                  </a:lnTo>
                  <a:lnTo>
                    <a:pt x="376428" y="30480"/>
                  </a:lnTo>
                  <a:lnTo>
                    <a:pt x="367284" y="39611"/>
                  </a:lnTo>
                  <a:lnTo>
                    <a:pt x="359664" y="45720"/>
                  </a:lnTo>
                  <a:lnTo>
                    <a:pt x="355092" y="50292"/>
                  </a:lnTo>
                  <a:lnTo>
                    <a:pt x="350520" y="53340"/>
                  </a:lnTo>
                  <a:lnTo>
                    <a:pt x="347472" y="56388"/>
                  </a:lnTo>
                  <a:lnTo>
                    <a:pt x="345948" y="59423"/>
                  </a:lnTo>
                  <a:lnTo>
                    <a:pt x="342900" y="62471"/>
                  </a:lnTo>
                  <a:lnTo>
                    <a:pt x="342900" y="65532"/>
                  </a:lnTo>
                  <a:lnTo>
                    <a:pt x="341363" y="68580"/>
                  </a:lnTo>
                  <a:lnTo>
                    <a:pt x="341363" y="73152"/>
                  </a:lnTo>
                  <a:lnTo>
                    <a:pt x="388620" y="73152"/>
                  </a:lnTo>
                  <a:lnTo>
                    <a:pt x="388620" y="64008"/>
                  </a:lnTo>
                  <a:lnTo>
                    <a:pt x="353568" y="64008"/>
                  </a:lnTo>
                  <a:lnTo>
                    <a:pt x="384048" y="33528"/>
                  </a:lnTo>
                  <a:lnTo>
                    <a:pt x="387096" y="27432"/>
                  </a:lnTo>
                  <a:lnTo>
                    <a:pt x="388620" y="25908"/>
                  </a:lnTo>
                  <a:lnTo>
                    <a:pt x="388620" y="13716"/>
                  </a:lnTo>
                  <a:close/>
                </a:path>
                <a:path w="723900" h="93345">
                  <a:moveTo>
                    <a:pt x="414528" y="62471"/>
                  </a:moveTo>
                  <a:lnTo>
                    <a:pt x="403860" y="62471"/>
                  </a:lnTo>
                  <a:lnTo>
                    <a:pt x="403860" y="73152"/>
                  </a:lnTo>
                  <a:lnTo>
                    <a:pt x="414528" y="73152"/>
                  </a:lnTo>
                  <a:lnTo>
                    <a:pt x="414528" y="62471"/>
                  </a:lnTo>
                  <a:close/>
                </a:path>
                <a:path w="723900" h="93345">
                  <a:moveTo>
                    <a:pt x="438912" y="19812"/>
                  </a:moveTo>
                  <a:lnTo>
                    <a:pt x="429768" y="19812"/>
                  </a:lnTo>
                  <a:lnTo>
                    <a:pt x="429768" y="73152"/>
                  </a:lnTo>
                  <a:lnTo>
                    <a:pt x="438912" y="73152"/>
                  </a:lnTo>
                  <a:lnTo>
                    <a:pt x="438912" y="19812"/>
                  </a:lnTo>
                  <a:close/>
                </a:path>
                <a:path w="723900" h="93345">
                  <a:moveTo>
                    <a:pt x="438912" y="0"/>
                  </a:moveTo>
                  <a:lnTo>
                    <a:pt x="429768" y="0"/>
                  </a:lnTo>
                  <a:lnTo>
                    <a:pt x="429768" y="10668"/>
                  </a:lnTo>
                  <a:lnTo>
                    <a:pt x="438912" y="10668"/>
                  </a:lnTo>
                  <a:lnTo>
                    <a:pt x="438912" y="0"/>
                  </a:lnTo>
                  <a:close/>
                </a:path>
                <a:path w="723900" h="93345">
                  <a:moveTo>
                    <a:pt x="498348" y="41135"/>
                  </a:moveTo>
                  <a:lnTo>
                    <a:pt x="493763" y="27432"/>
                  </a:lnTo>
                  <a:lnTo>
                    <a:pt x="489204" y="22847"/>
                  </a:lnTo>
                  <a:lnTo>
                    <a:pt x="489204" y="39611"/>
                  </a:lnTo>
                  <a:lnTo>
                    <a:pt x="489204" y="53340"/>
                  </a:lnTo>
                  <a:lnTo>
                    <a:pt x="487680" y="57912"/>
                  </a:lnTo>
                  <a:lnTo>
                    <a:pt x="481584" y="64008"/>
                  </a:lnTo>
                  <a:lnTo>
                    <a:pt x="478536" y="65532"/>
                  </a:lnTo>
                  <a:lnTo>
                    <a:pt x="470916" y="65532"/>
                  </a:lnTo>
                  <a:lnTo>
                    <a:pt x="466344" y="64008"/>
                  </a:lnTo>
                  <a:lnTo>
                    <a:pt x="464820" y="60947"/>
                  </a:lnTo>
                  <a:lnTo>
                    <a:pt x="461772" y="57912"/>
                  </a:lnTo>
                  <a:lnTo>
                    <a:pt x="460248" y="53340"/>
                  </a:lnTo>
                  <a:lnTo>
                    <a:pt x="460248" y="39611"/>
                  </a:lnTo>
                  <a:lnTo>
                    <a:pt x="461772" y="35052"/>
                  </a:lnTo>
                  <a:lnTo>
                    <a:pt x="464820" y="30480"/>
                  </a:lnTo>
                  <a:lnTo>
                    <a:pt x="467868" y="27432"/>
                  </a:lnTo>
                  <a:lnTo>
                    <a:pt x="470916" y="25908"/>
                  </a:lnTo>
                  <a:lnTo>
                    <a:pt x="478536" y="25908"/>
                  </a:lnTo>
                  <a:lnTo>
                    <a:pt x="481584" y="27432"/>
                  </a:lnTo>
                  <a:lnTo>
                    <a:pt x="487680" y="33528"/>
                  </a:lnTo>
                  <a:lnTo>
                    <a:pt x="489204" y="39611"/>
                  </a:lnTo>
                  <a:lnTo>
                    <a:pt x="489204" y="22847"/>
                  </a:lnTo>
                  <a:lnTo>
                    <a:pt x="487680" y="21323"/>
                  </a:lnTo>
                  <a:lnTo>
                    <a:pt x="484632" y="19812"/>
                  </a:lnTo>
                  <a:lnTo>
                    <a:pt x="480060" y="18288"/>
                  </a:lnTo>
                  <a:lnTo>
                    <a:pt x="472440" y="18288"/>
                  </a:lnTo>
                  <a:lnTo>
                    <a:pt x="469392" y="19812"/>
                  </a:lnTo>
                  <a:lnTo>
                    <a:pt x="466344" y="19812"/>
                  </a:lnTo>
                  <a:lnTo>
                    <a:pt x="460248" y="25908"/>
                  </a:lnTo>
                  <a:lnTo>
                    <a:pt x="460248" y="19812"/>
                  </a:lnTo>
                  <a:lnTo>
                    <a:pt x="452628" y="19812"/>
                  </a:lnTo>
                  <a:lnTo>
                    <a:pt x="452628" y="92964"/>
                  </a:lnTo>
                  <a:lnTo>
                    <a:pt x="461772" y="92964"/>
                  </a:lnTo>
                  <a:lnTo>
                    <a:pt x="461772" y="67056"/>
                  </a:lnTo>
                  <a:lnTo>
                    <a:pt x="466344" y="71628"/>
                  </a:lnTo>
                  <a:lnTo>
                    <a:pt x="469392" y="73152"/>
                  </a:lnTo>
                  <a:lnTo>
                    <a:pt x="483108" y="73152"/>
                  </a:lnTo>
                  <a:lnTo>
                    <a:pt x="486156" y="70104"/>
                  </a:lnTo>
                  <a:lnTo>
                    <a:pt x="490728" y="68580"/>
                  </a:lnTo>
                  <a:lnTo>
                    <a:pt x="490728" y="67056"/>
                  </a:lnTo>
                  <a:lnTo>
                    <a:pt x="492252" y="65532"/>
                  </a:lnTo>
                  <a:lnTo>
                    <a:pt x="492252" y="64008"/>
                  </a:lnTo>
                  <a:lnTo>
                    <a:pt x="495300" y="60947"/>
                  </a:lnTo>
                  <a:lnTo>
                    <a:pt x="496824" y="56388"/>
                  </a:lnTo>
                  <a:lnTo>
                    <a:pt x="498348" y="50292"/>
                  </a:lnTo>
                  <a:lnTo>
                    <a:pt x="498348" y="41135"/>
                  </a:lnTo>
                  <a:close/>
                </a:path>
                <a:path w="723900" h="93345">
                  <a:moveTo>
                    <a:pt x="551688" y="19812"/>
                  </a:moveTo>
                  <a:lnTo>
                    <a:pt x="542544" y="19812"/>
                  </a:lnTo>
                  <a:lnTo>
                    <a:pt x="530352" y="54864"/>
                  </a:lnTo>
                  <a:lnTo>
                    <a:pt x="528828" y="57912"/>
                  </a:lnTo>
                  <a:lnTo>
                    <a:pt x="527304" y="62471"/>
                  </a:lnTo>
                  <a:lnTo>
                    <a:pt x="527304" y="57912"/>
                  </a:lnTo>
                  <a:lnTo>
                    <a:pt x="525780" y="53340"/>
                  </a:lnTo>
                  <a:lnTo>
                    <a:pt x="524256" y="50292"/>
                  </a:lnTo>
                  <a:lnTo>
                    <a:pt x="513588" y="19812"/>
                  </a:lnTo>
                  <a:lnTo>
                    <a:pt x="502920" y="19812"/>
                  </a:lnTo>
                  <a:lnTo>
                    <a:pt x="522732" y="73152"/>
                  </a:lnTo>
                  <a:lnTo>
                    <a:pt x="522732" y="74676"/>
                  </a:lnTo>
                  <a:lnTo>
                    <a:pt x="521208" y="77711"/>
                  </a:lnTo>
                  <a:lnTo>
                    <a:pt x="521208" y="80759"/>
                  </a:lnTo>
                  <a:lnTo>
                    <a:pt x="519684" y="80759"/>
                  </a:lnTo>
                  <a:lnTo>
                    <a:pt x="519684" y="82296"/>
                  </a:lnTo>
                  <a:lnTo>
                    <a:pt x="518160" y="83820"/>
                  </a:lnTo>
                  <a:lnTo>
                    <a:pt x="516636" y="83820"/>
                  </a:lnTo>
                  <a:lnTo>
                    <a:pt x="515112" y="85344"/>
                  </a:lnTo>
                  <a:lnTo>
                    <a:pt x="509016" y="85344"/>
                  </a:lnTo>
                  <a:lnTo>
                    <a:pt x="507492" y="83820"/>
                  </a:lnTo>
                  <a:lnTo>
                    <a:pt x="507492" y="91440"/>
                  </a:lnTo>
                  <a:lnTo>
                    <a:pt x="521208" y="91440"/>
                  </a:lnTo>
                  <a:lnTo>
                    <a:pt x="522732" y="89916"/>
                  </a:lnTo>
                  <a:lnTo>
                    <a:pt x="525780" y="88392"/>
                  </a:lnTo>
                  <a:lnTo>
                    <a:pt x="527304" y="85344"/>
                  </a:lnTo>
                  <a:lnTo>
                    <a:pt x="527304" y="82296"/>
                  </a:lnTo>
                  <a:lnTo>
                    <a:pt x="531863" y="73152"/>
                  </a:lnTo>
                  <a:lnTo>
                    <a:pt x="535838" y="62471"/>
                  </a:lnTo>
                  <a:lnTo>
                    <a:pt x="551688" y="19812"/>
                  </a:lnTo>
                  <a:close/>
                </a:path>
                <a:path w="723900" h="93345">
                  <a:moveTo>
                    <a:pt x="601980" y="32004"/>
                  </a:moveTo>
                  <a:lnTo>
                    <a:pt x="600456" y="28956"/>
                  </a:lnTo>
                  <a:lnTo>
                    <a:pt x="600456" y="25908"/>
                  </a:lnTo>
                  <a:lnTo>
                    <a:pt x="595884" y="21323"/>
                  </a:lnTo>
                  <a:lnTo>
                    <a:pt x="592836" y="19812"/>
                  </a:lnTo>
                  <a:lnTo>
                    <a:pt x="589788" y="19812"/>
                  </a:lnTo>
                  <a:lnTo>
                    <a:pt x="586740" y="18288"/>
                  </a:lnTo>
                  <a:lnTo>
                    <a:pt x="576072" y="18288"/>
                  </a:lnTo>
                  <a:lnTo>
                    <a:pt x="571500" y="21323"/>
                  </a:lnTo>
                  <a:lnTo>
                    <a:pt x="566928" y="27432"/>
                  </a:lnTo>
                  <a:lnTo>
                    <a:pt x="566928" y="19812"/>
                  </a:lnTo>
                  <a:lnTo>
                    <a:pt x="559308" y="19812"/>
                  </a:lnTo>
                  <a:lnTo>
                    <a:pt x="559308" y="73152"/>
                  </a:lnTo>
                  <a:lnTo>
                    <a:pt x="568452" y="73152"/>
                  </a:lnTo>
                  <a:lnTo>
                    <a:pt x="568452" y="36576"/>
                  </a:lnTo>
                  <a:lnTo>
                    <a:pt x="569963" y="32004"/>
                  </a:lnTo>
                  <a:lnTo>
                    <a:pt x="573024" y="30480"/>
                  </a:lnTo>
                  <a:lnTo>
                    <a:pt x="574548" y="27432"/>
                  </a:lnTo>
                  <a:lnTo>
                    <a:pt x="579120" y="25908"/>
                  </a:lnTo>
                  <a:lnTo>
                    <a:pt x="585216" y="25908"/>
                  </a:lnTo>
                  <a:lnTo>
                    <a:pt x="586740" y="27432"/>
                  </a:lnTo>
                  <a:lnTo>
                    <a:pt x="588264" y="27432"/>
                  </a:lnTo>
                  <a:lnTo>
                    <a:pt x="592836" y="32004"/>
                  </a:lnTo>
                  <a:lnTo>
                    <a:pt x="592836" y="73152"/>
                  </a:lnTo>
                  <a:lnTo>
                    <a:pt x="601980" y="73152"/>
                  </a:lnTo>
                  <a:lnTo>
                    <a:pt x="601980" y="32004"/>
                  </a:lnTo>
                  <a:close/>
                </a:path>
                <a:path w="723900" h="93345">
                  <a:moveTo>
                    <a:pt x="661416" y="38100"/>
                  </a:moveTo>
                  <a:lnTo>
                    <a:pt x="659892" y="35052"/>
                  </a:lnTo>
                  <a:lnTo>
                    <a:pt x="658368" y="30480"/>
                  </a:lnTo>
                  <a:lnTo>
                    <a:pt x="656844" y="28956"/>
                  </a:lnTo>
                  <a:lnTo>
                    <a:pt x="655320" y="25908"/>
                  </a:lnTo>
                  <a:lnTo>
                    <a:pt x="652272" y="22847"/>
                  </a:lnTo>
                  <a:lnTo>
                    <a:pt x="652272" y="39611"/>
                  </a:lnTo>
                  <a:lnTo>
                    <a:pt x="652272" y="53340"/>
                  </a:lnTo>
                  <a:lnTo>
                    <a:pt x="650748" y="57912"/>
                  </a:lnTo>
                  <a:lnTo>
                    <a:pt x="644652" y="64008"/>
                  </a:lnTo>
                  <a:lnTo>
                    <a:pt x="641604" y="65532"/>
                  </a:lnTo>
                  <a:lnTo>
                    <a:pt x="632460" y="65532"/>
                  </a:lnTo>
                  <a:lnTo>
                    <a:pt x="629412" y="64008"/>
                  </a:lnTo>
                  <a:lnTo>
                    <a:pt x="626364" y="59423"/>
                  </a:lnTo>
                  <a:lnTo>
                    <a:pt x="624840" y="56388"/>
                  </a:lnTo>
                  <a:lnTo>
                    <a:pt x="623316" y="51816"/>
                  </a:lnTo>
                  <a:lnTo>
                    <a:pt x="623316" y="39611"/>
                  </a:lnTo>
                  <a:lnTo>
                    <a:pt x="624840" y="35052"/>
                  </a:lnTo>
                  <a:lnTo>
                    <a:pt x="627888" y="30480"/>
                  </a:lnTo>
                  <a:lnTo>
                    <a:pt x="630936" y="27432"/>
                  </a:lnTo>
                  <a:lnTo>
                    <a:pt x="633984" y="25908"/>
                  </a:lnTo>
                  <a:lnTo>
                    <a:pt x="641604" y="25908"/>
                  </a:lnTo>
                  <a:lnTo>
                    <a:pt x="646163" y="27432"/>
                  </a:lnTo>
                  <a:lnTo>
                    <a:pt x="647700" y="30480"/>
                  </a:lnTo>
                  <a:lnTo>
                    <a:pt x="650748" y="33528"/>
                  </a:lnTo>
                  <a:lnTo>
                    <a:pt x="652272" y="39611"/>
                  </a:lnTo>
                  <a:lnTo>
                    <a:pt x="652272" y="22847"/>
                  </a:lnTo>
                  <a:lnTo>
                    <a:pt x="650748" y="21323"/>
                  </a:lnTo>
                  <a:lnTo>
                    <a:pt x="647700" y="19812"/>
                  </a:lnTo>
                  <a:lnTo>
                    <a:pt x="644652" y="19812"/>
                  </a:lnTo>
                  <a:lnTo>
                    <a:pt x="641604" y="18288"/>
                  </a:lnTo>
                  <a:lnTo>
                    <a:pt x="633984" y="18288"/>
                  </a:lnTo>
                  <a:lnTo>
                    <a:pt x="627888" y="21323"/>
                  </a:lnTo>
                  <a:lnTo>
                    <a:pt x="624840" y="25908"/>
                  </a:lnTo>
                  <a:lnTo>
                    <a:pt x="624840" y="0"/>
                  </a:lnTo>
                  <a:lnTo>
                    <a:pt x="615696" y="0"/>
                  </a:lnTo>
                  <a:lnTo>
                    <a:pt x="615696" y="73152"/>
                  </a:lnTo>
                  <a:lnTo>
                    <a:pt x="623316" y="73152"/>
                  </a:lnTo>
                  <a:lnTo>
                    <a:pt x="623316" y="65532"/>
                  </a:lnTo>
                  <a:lnTo>
                    <a:pt x="627888" y="71628"/>
                  </a:lnTo>
                  <a:lnTo>
                    <a:pt x="632460" y="73152"/>
                  </a:lnTo>
                  <a:lnTo>
                    <a:pt x="644652" y="73152"/>
                  </a:lnTo>
                  <a:lnTo>
                    <a:pt x="650748" y="71628"/>
                  </a:lnTo>
                  <a:lnTo>
                    <a:pt x="655320" y="65532"/>
                  </a:lnTo>
                  <a:lnTo>
                    <a:pt x="659892" y="60947"/>
                  </a:lnTo>
                  <a:lnTo>
                    <a:pt x="661416" y="54864"/>
                  </a:lnTo>
                  <a:lnTo>
                    <a:pt x="661416" y="38100"/>
                  </a:lnTo>
                  <a:close/>
                </a:path>
                <a:path w="723900" h="93345">
                  <a:moveTo>
                    <a:pt x="723887" y="41135"/>
                  </a:moveTo>
                  <a:lnTo>
                    <a:pt x="696468" y="41135"/>
                  </a:lnTo>
                  <a:lnTo>
                    <a:pt x="696468" y="50279"/>
                  </a:lnTo>
                  <a:lnTo>
                    <a:pt x="723887" y="50279"/>
                  </a:lnTo>
                  <a:lnTo>
                    <a:pt x="723887" y="411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3366008" y="5121921"/>
            <a:ext cx="1043305" cy="19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Título: Práctica</a:t>
            </a:r>
            <a:r>
              <a:rPr dirty="0" sz="1100" spc="-10">
                <a:latin typeface="Calibri"/>
                <a:cs typeface="Calibri"/>
              </a:rPr>
              <a:t> </a:t>
            </a:r>
            <a:r>
              <a:rPr dirty="0" sz="1100" spc="-25">
                <a:latin typeface="Calibri"/>
                <a:cs typeface="Calibri"/>
              </a:rPr>
              <a:t>#1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467603" y="8020570"/>
            <a:ext cx="1861185" cy="876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Calibri"/>
                <a:cs typeface="Calibri"/>
              </a:rPr>
              <a:t>Guatemala,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Septiembre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de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20">
                <a:latin typeface="Calibri"/>
                <a:cs typeface="Calibri"/>
              </a:rPr>
              <a:t>2025</a:t>
            </a:r>
            <a:endParaRPr sz="1100">
              <a:latin typeface="Calibri"/>
              <a:cs typeface="Calibri"/>
            </a:endParaRPr>
          </a:p>
          <a:p>
            <a:pPr marL="1210310" marR="5080" indent="13335">
              <a:lnSpc>
                <a:spcPct val="203600"/>
              </a:lnSpc>
            </a:pPr>
            <a:r>
              <a:rPr dirty="0" sz="1100">
                <a:latin typeface="Calibri"/>
                <a:cs typeface="Calibri"/>
              </a:rPr>
              <a:t>Luis</a:t>
            </a:r>
            <a:r>
              <a:rPr dirty="0" sz="1100" spc="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Godoy 200418365</a:t>
            </a:r>
            <a:endParaRPr sz="1100">
              <a:latin typeface="Calibri"/>
              <a:cs typeface="Calibri"/>
            </a:endParaRPr>
          </a:p>
        </p:txBody>
      </p:sp>
      <p:pic>
        <p:nvPicPr>
          <p:cNvPr id="12" name="object 1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33488" y="368808"/>
            <a:ext cx="67055" cy="2743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47203" y="9788652"/>
            <a:ext cx="132588" cy="7772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208" y="9741407"/>
            <a:ext cx="33528" cy="57912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9747504"/>
            <a:ext cx="64008" cy="5181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7072" y="9735311"/>
            <a:ext cx="237744" cy="6400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84375" y="9741407"/>
            <a:ext cx="36575" cy="5791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52016" y="9735311"/>
            <a:ext cx="173736" cy="6400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38527" y="9735311"/>
            <a:ext cx="33527" cy="6400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29255" y="9729216"/>
            <a:ext cx="195071" cy="7924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88335" y="9741407"/>
            <a:ext cx="185927" cy="11887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221735" y="9854183"/>
            <a:ext cx="18287" cy="82296"/>
          </a:xfrm>
          <a:prstGeom prst="rect">
            <a:avLst/>
          </a:prstGeom>
        </p:spPr>
      </p:pic>
      <p:grpSp>
        <p:nvGrpSpPr>
          <p:cNvPr id="11" name="object 11" descr=""/>
          <p:cNvGrpSpPr/>
          <p:nvPr/>
        </p:nvGrpSpPr>
        <p:grpSpPr>
          <a:xfrm>
            <a:off x="478536" y="9729216"/>
            <a:ext cx="2472055" cy="207645"/>
            <a:chOff x="478536" y="9729216"/>
            <a:chExt cx="2472055" cy="207645"/>
          </a:xfrm>
        </p:grpSpPr>
        <p:pic>
          <p:nvPicPr>
            <p:cNvPr id="12" name="object 1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09087" y="9805416"/>
              <a:ext cx="341375" cy="13106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8536" y="9729216"/>
              <a:ext cx="2282952" cy="146304"/>
            </a:xfrm>
            <a:prstGeom prst="rect">
              <a:avLst/>
            </a:prstGeom>
          </p:spPr>
        </p:pic>
      </p:grpSp>
      <p:sp>
        <p:nvSpPr>
          <p:cNvPr id="14" name="object 14" descr=""/>
          <p:cNvSpPr txBox="1"/>
          <p:nvPr/>
        </p:nvSpPr>
        <p:spPr>
          <a:xfrm>
            <a:off x="293716" y="168909"/>
            <a:ext cx="783590" cy="1549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50" spc="-30">
                <a:latin typeface="Arial MT"/>
                <a:cs typeface="Arial MT"/>
              </a:rPr>
              <a:t>5/9/25,</a:t>
            </a:r>
            <a:r>
              <a:rPr dirty="0" sz="850" spc="-10">
                <a:latin typeface="Arial MT"/>
                <a:cs typeface="Arial MT"/>
              </a:rPr>
              <a:t> </a:t>
            </a:r>
            <a:r>
              <a:rPr dirty="0" sz="850" spc="-30">
                <a:solidFill>
                  <a:srgbClr val="181818"/>
                </a:solidFill>
                <a:latin typeface="Arial MT"/>
                <a:cs typeface="Arial MT"/>
              </a:rPr>
              <a:t>5:10</a:t>
            </a:r>
            <a:r>
              <a:rPr dirty="0" sz="850" spc="-1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850" spc="-20">
                <a:latin typeface="Arial MT"/>
                <a:cs typeface="Arial MT"/>
              </a:rPr>
              <a:t>p.m.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04787" y="1146301"/>
            <a:ext cx="1635125" cy="636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875" marR="542925">
              <a:lnSpc>
                <a:spcPct val="109300"/>
              </a:lnSpc>
              <a:spcBef>
                <a:spcPts val="100"/>
              </a:spcBef>
            </a:pPr>
            <a:r>
              <a:rPr dirty="0" sz="750">
                <a:solidFill>
                  <a:srgbClr val="2F2F2F"/>
                </a:solidFill>
                <a:latin typeface="Calibri"/>
                <a:cs typeface="Calibri"/>
              </a:rPr>
              <a:t>import</a:t>
            </a:r>
            <a:r>
              <a:rPr dirty="0" sz="750" spc="35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414141"/>
                </a:solidFill>
                <a:latin typeface="Calibri"/>
                <a:cs typeface="Calibri"/>
              </a:rPr>
              <a:t>pandas</a:t>
            </a:r>
            <a:r>
              <a:rPr dirty="0" sz="750" spc="330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4D4D4D"/>
                </a:solidFill>
                <a:latin typeface="Calibri"/>
                <a:cs typeface="Calibri"/>
              </a:rPr>
              <a:t>as</a:t>
            </a:r>
            <a:r>
              <a:rPr dirty="0" sz="750" spc="35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3B3B3B"/>
                </a:solidFill>
                <a:latin typeface="Calibri"/>
                <a:cs typeface="Calibri"/>
              </a:rPr>
              <a:t>pd</a:t>
            </a:r>
            <a:r>
              <a:rPr dirty="0" sz="750" spc="55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750" spc="55">
                <a:solidFill>
                  <a:srgbClr val="494949"/>
                </a:solidFill>
                <a:latin typeface="Calibri"/>
                <a:cs typeface="Calibri"/>
              </a:rPr>
              <a:t>inport</a:t>
            </a:r>
            <a:r>
              <a:rPr dirty="0" sz="750" spc="235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750" spc="-30">
                <a:solidFill>
                  <a:srgbClr val="181818"/>
                </a:solidFill>
                <a:latin typeface="Calibri"/>
                <a:cs typeface="Calibri"/>
              </a:rPr>
              <a:t>mysqT</a:t>
            </a:r>
            <a:r>
              <a:rPr dirty="0" sz="750" spc="-25">
                <a:solidFill>
                  <a:srgbClr val="181818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313131"/>
                </a:solidFill>
                <a:latin typeface="Calibri"/>
                <a:cs typeface="Calibri"/>
              </a:rPr>
              <a:t>.</a:t>
            </a:r>
            <a:r>
              <a:rPr dirty="0" sz="750" spc="1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313131"/>
                </a:solidFill>
                <a:latin typeface="Calibri"/>
                <a:cs typeface="Calibri"/>
              </a:rPr>
              <a:t>connector</a:t>
            </a:r>
            <a:endParaRPr sz="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 sz="750" spc="-35">
                <a:solidFill>
                  <a:srgbClr val="797979"/>
                </a:solidFill>
                <a:latin typeface="Consolas"/>
                <a:cs typeface="Consolas"/>
              </a:rPr>
              <a:t>from</a:t>
            </a:r>
            <a:r>
              <a:rPr dirty="0" sz="750" spc="-45">
                <a:solidFill>
                  <a:srgbClr val="797979"/>
                </a:solidFill>
                <a:latin typeface="Consolas"/>
                <a:cs typeface="Consolas"/>
              </a:rPr>
              <a:t> </a:t>
            </a:r>
            <a:r>
              <a:rPr dirty="0" sz="750" spc="-35">
                <a:solidFill>
                  <a:srgbClr val="3D3D3D"/>
                </a:solidFill>
                <a:latin typeface="Consolas"/>
                <a:cs typeface="Consolas"/>
              </a:rPr>
              <a:t>mysql.connector</a:t>
            </a:r>
            <a:r>
              <a:rPr dirty="0" sz="750" spc="45">
                <a:solidFill>
                  <a:srgbClr val="3D3D3D"/>
                </a:solidFill>
                <a:latin typeface="Consolas"/>
                <a:cs typeface="Consolas"/>
              </a:rPr>
              <a:t> </a:t>
            </a:r>
            <a:r>
              <a:rPr dirty="0" sz="750" spc="-55">
                <a:solidFill>
                  <a:srgbClr val="343434"/>
                </a:solidFill>
                <a:latin typeface="Consolas"/>
                <a:cs typeface="Consolas"/>
              </a:rPr>
              <a:t>imgort</a:t>
            </a:r>
            <a:r>
              <a:rPr dirty="0" sz="750" spc="-5">
                <a:solidFill>
                  <a:srgbClr val="343434"/>
                </a:solidFill>
                <a:latin typeface="Consolas"/>
                <a:cs typeface="Consolas"/>
              </a:rPr>
              <a:t> </a:t>
            </a:r>
            <a:r>
              <a:rPr dirty="0" sz="750" spc="-10">
                <a:solidFill>
                  <a:srgbClr val="1F1F1F"/>
                </a:solidFill>
                <a:latin typeface="Consolas"/>
                <a:cs typeface="Consolas"/>
              </a:rPr>
              <a:t>Error</a:t>
            </a:r>
            <a:endParaRPr sz="750">
              <a:latin typeface="Consolas"/>
              <a:cs typeface="Consolas"/>
            </a:endParaRPr>
          </a:p>
          <a:p>
            <a:pPr marL="16510">
              <a:lnSpc>
                <a:spcPct val="100000"/>
              </a:lnSpc>
              <a:spcBef>
                <a:spcPts val="110"/>
              </a:spcBef>
            </a:pPr>
            <a:r>
              <a:rPr dirty="0" sz="700" spc="-10">
                <a:solidFill>
                  <a:srgbClr val="2D2D2D"/>
                </a:solidFill>
                <a:latin typeface="Calibri"/>
                <a:cs typeface="Calibri"/>
              </a:rPr>
              <a:t>impo</a:t>
            </a:r>
            <a:r>
              <a:rPr dirty="0" sz="700" spc="-80">
                <a:solidFill>
                  <a:srgbClr val="2D2D2D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nt</a:t>
            </a:r>
            <a:r>
              <a:rPr dirty="0" sz="700" spc="190">
                <a:solidFill>
                  <a:srgbClr val="1F1F1F"/>
                </a:solidFill>
                <a:latin typeface="Calibri"/>
                <a:cs typeface="Calibri"/>
              </a:rPr>
              <a:t>  </a:t>
            </a:r>
            <a:r>
              <a:rPr dirty="0" sz="700">
                <a:solidFill>
                  <a:srgbClr val="595959"/>
                </a:solidFill>
                <a:latin typeface="Calibri"/>
                <a:cs typeface="Calibri"/>
              </a:rPr>
              <a:t>s</a:t>
            </a:r>
            <a:r>
              <a:rPr dirty="0" sz="700">
                <a:solidFill>
                  <a:srgbClr val="3D3D3D"/>
                </a:solidFill>
                <a:latin typeface="Calibri"/>
                <a:cs typeface="Calibri"/>
              </a:rPr>
              <a:t>eaborn</a:t>
            </a:r>
            <a:r>
              <a:rPr dirty="0" sz="700" spc="330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dirty="0" sz="700" spc="50">
                <a:solidFill>
                  <a:srgbClr val="505050"/>
                </a:solidFill>
                <a:latin typeface="Calibri"/>
                <a:cs typeface="Calibri"/>
              </a:rPr>
              <a:t>a</a:t>
            </a:r>
            <a:r>
              <a:rPr dirty="0" sz="700" spc="50">
                <a:solidFill>
                  <a:srgbClr val="575757"/>
                </a:solidFill>
                <a:latin typeface="Calibri"/>
                <a:cs typeface="Calibri"/>
              </a:rPr>
              <a:t>s</a:t>
            </a:r>
            <a:r>
              <a:rPr dirty="0" sz="700" spc="445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26262"/>
                </a:solidFill>
                <a:latin typeface="Calibri"/>
                <a:cs typeface="Calibri"/>
              </a:rPr>
              <a:t>s</a:t>
            </a:r>
            <a:r>
              <a:rPr dirty="0" sz="700" spc="-80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700" spc="-25">
                <a:solidFill>
                  <a:srgbClr val="525252"/>
                </a:solidFill>
                <a:latin typeface="Calibri"/>
                <a:cs typeface="Calibri"/>
              </a:rPr>
              <a:t>nS</a:t>
            </a:r>
            <a:endParaRPr sz="70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120"/>
              </a:spcBef>
            </a:pPr>
            <a:r>
              <a:rPr dirty="0" sz="700" spc="55">
                <a:solidFill>
                  <a:srgbClr val="3F3F3F"/>
                </a:solidFill>
                <a:latin typeface="Calibri"/>
                <a:cs typeface="Calibri"/>
              </a:rPr>
              <a:t>lnpo</a:t>
            </a:r>
            <a:r>
              <a:rPr dirty="0" sz="700" spc="55">
                <a:solidFill>
                  <a:srgbClr val="606060"/>
                </a:solidFill>
                <a:latin typeface="Calibri"/>
                <a:cs typeface="Calibri"/>
              </a:rPr>
              <a:t>rt</a:t>
            </a:r>
            <a:r>
              <a:rPr dirty="0" sz="700" spc="409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484848"/>
                </a:solidFill>
                <a:latin typeface="Calibri"/>
                <a:cs typeface="Calibri"/>
              </a:rPr>
              <a:t>mat</a:t>
            </a:r>
            <a:r>
              <a:rPr dirty="0" sz="700" spc="-85">
                <a:solidFill>
                  <a:srgbClr val="484848"/>
                </a:solidFill>
                <a:latin typeface="Calibri"/>
                <a:cs typeface="Calibri"/>
              </a:rPr>
              <a:t> </a:t>
            </a:r>
            <a:r>
              <a:rPr dirty="0" sz="700" spc="75">
                <a:solidFill>
                  <a:srgbClr val="343434"/>
                </a:solidFill>
                <a:latin typeface="Calibri"/>
                <a:cs typeface="Calibri"/>
              </a:rPr>
              <a:t>plot1</a:t>
            </a:r>
            <a:r>
              <a:rPr dirty="0" sz="700" spc="75">
                <a:solidFill>
                  <a:srgbClr val="494949"/>
                </a:solidFill>
                <a:latin typeface="Calibri"/>
                <a:cs typeface="Calibri"/>
              </a:rPr>
              <a:t>i</a:t>
            </a:r>
            <a:r>
              <a:rPr dirty="0" sz="700" spc="-5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82828"/>
                </a:solidFill>
                <a:latin typeface="Calibri"/>
                <a:cs typeface="Calibri"/>
              </a:rPr>
              <a:t>b</a:t>
            </a:r>
            <a:r>
              <a:rPr dirty="0" sz="70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46464"/>
                </a:solidFill>
                <a:latin typeface="Calibri"/>
                <a:cs typeface="Calibri"/>
              </a:rPr>
              <a:t>.</a:t>
            </a:r>
            <a:r>
              <a:rPr dirty="0" sz="700" spc="-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62626"/>
                </a:solidFill>
                <a:latin typeface="Calibri"/>
                <a:cs typeface="Calibri"/>
              </a:rPr>
              <a:t>pyp</a:t>
            </a:r>
            <a:r>
              <a:rPr dirty="0" sz="700">
                <a:solidFill>
                  <a:srgbClr val="484848"/>
                </a:solidFill>
                <a:latin typeface="Calibri"/>
                <a:cs typeface="Calibri"/>
              </a:rPr>
              <a:t>1</a:t>
            </a:r>
            <a:r>
              <a:rPr dirty="0" sz="700">
                <a:solidFill>
                  <a:srgbClr val="5B5B5B"/>
                </a:solidFill>
                <a:latin typeface="Calibri"/>
                <a:cs typeface="Calibri"/>
              </a:rPr>
              <a:t>ot</a:t>
            </a:r>
            <a:r>
              <a:rPr dirty="0" sz="700" spc="484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94949"/>
                </a:solidFill>
                <a:latin typeface="Calibri"/>
                <a:cs typeface="Calibri"/>
              </a:rPr>
              <a:t>as</a:t>
            </a:r>
            <a:r>
              <a:rPr dirty="0" sz="700" spc="459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A3A3A"/>
                </a:solidFill>
                <a:latin typeface="Calibri"/>
                <a:cs typeface="Calibri"/>
              </a:rPr>
              <a:t>p</a:t>
            </a:r>
            <a:r>
              <a:rPr dirty="0" sz="700" spc="-7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700" spc="-25">
                <a:solidFill>
                  <a:srgbClr val="3B3B3B"/>
                </a:solidFill>
                <a:latin typeface="Calibri"/>
                <a:cs typeface="Calibri"/>
              </a:rPr>
              <a:t>Tt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01562" y="2815717"/>
            <a:ext cx="3646804" cy="498411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10820">
              <a:lnSpc>
                <a:spcPct val="100000"/>
              </a:lnSpc>
              <a:spcBef>
                <a:spcPts val="240"/>
              </a:spcBef>
            </a:pPr>
            <a:r>
              <a:rPr dirty="0" sz="650" spc="50">
                <a:solidFill>
                  <a:srgbClr val="1F1F1F"/>
                </a:solidFill>
                <a:latin typeface="Calibri"/>
                <a:cs typeface="Calibri"/>
              </a:rPr>
              <a:t>conn</a:t>
            </a:r>
            <a:r>
              <a:rPr dirty="0" sz="650" spc="27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808080"/>
                </a:solidFill>
                <a:latin typeface="Calibri"/>
                <a:cs typeface="Calibri"/>
              </a:rPr>
              <a:t>=</a:t>
            </a:r>
            <a:r>
              <a:rPr dirty="0" sz="650" spc="204">
                <a:solidFill>
                  <a:srgbClr val="808080"/>
                </a:solidFill>
                <a:latin typeface="Calibri"/>
                <a:cs typeface="Calibri"/>
              </a:rPr>
              <a:t> </a:t>
            </a:r>
            <a:r>
              <a:rPr dirty="0" sz="650" spc="-45">
                <a:solidFill>
                  <a:srgbClr val="1F1F1F"/>
                </a:solidFill>
                <a:latin typeface="Calibri"/>
                <a:cs typeface="Calibri"/>
              </a:rPr>
              <a:t>my</a:t>
            </a:r>
            <a:r>
              <a:rPr dirty="0" sz="650" spc="-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 spc="-20">
                <a:solidFill>
                  <a:srgbClr val="333333"/>
                </a:solidFill>
                <a:latin typeface="Calibri"/>
                <a:cs typeface="Calibri"/>
              </a:rPr>
              <a:t>sq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I</a:t>
            </a:r>
            <a:r>
              <a:rPr dirty="0" sz="650" spc="15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6E6E6E"/>
                </a:solidFill>
                <a:latin typeface="Calibri"/>
                <a:cs typeface="Calibri"/>
              </a:rPr>
              <a:t>.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con</a:t>
            </a:r>
            <a:r>
              <a:rPr dirty="0" sz="650" spc="8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232323"/>
                </a:solidFill>
                <a:latin typeface="Calibri"/>
                <a:cs typeface="Calibri"/>
              </a:rPr>
              <a:t>ne</a:t>
            </a:r>
            <a:r>
              <a:rPr dirty="0" sz="650" spc="3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650" spc="-20">
                <a:solidFill>
                  <a:srgbClr val="1F1F1F"/>
                </a:solidFill>
                <a:latin typeface="Calibri"/>
                <a:cs typeface="Calibri"/>
              </a:rPr>
              <a:t>c</a:t>
            </a:r>
            <a:r>
              <a:rPr dirty="0" sz="650" spc="-3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363636"/>
                </a:solidFill>
                <a:latin typeface="Calibri"/>
                <a:cs typeface="Calibri"/>
              </a:rPr>
              <a:t>t</a:t>
            </a:r>
            <a:r>
              <a:rPr dirty="0" sz="650" spc="3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2B2B2B"/>
                </a:solidFill>
                <a:latin typeface="Calibri"/>
                <a:cs typeface="Calibri"/>
              </a:rPr>
              <a:t>o</a:t>
            </a:r>
            <a:r>
              <a:rPr dirty="0" sz="650">
                <a:solidFill>
                  <a:srgbClr val="696969"/>
                </a:solidFill>
                <a:latin typeface="Calibri"/>
                <a:cs typeface="Calibri"/>
              </a:rPr>
              <a:t>r</a:t>
            </a:r>
            <a:r>
              <a:rPr dirty="0" sz="650" spc="55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650" spc="-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con</a:t>
            </a:r>
            <a:r>
              <a:rPr dirty="0" sz="650" spc="5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383838"/>
                </a:solidFill>
                <a:latin typeface="Calibri"/>
                <a:cs typeface="Calibri"/>
              </a:rPr>
              <a:t>nes</a:t>
            </a:r>
            <a:r>
              <a:rPr dirty="0" sz="650" spc="10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505050"/>
                </a:solidFill>
                <a:latin typeface="Calibri"/>
                <a:cs typeface="Calibri"/>
              </a:rPr>
              <a:t>t</a:t>
            </a:r>
            <a:r>
              <a:rPr dirty="0" sz="650" spc="55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650" spc="-50">
                <a:solidFill>
                  <a:srgbClr val="2B2B2B"/>
                </a:solidFill>
                <a:latin typeface="Calibri"/>
                <a:cs typeface="Calibri"/>
              </a:rPr>
              <a:t>(</a:t>
            </a:r>
            <a:endParaRPr sz="650">
              <a:latin typeface="Calibri"/>
              <a:cs typeface="Calibri"/>
            </a:endParaRPr>
          </a:p>
          <a:p>
            <a:pPr marL="402590">
              <a:lnSpc>
                <a:spcPct val="100000"/>
              </a:lnSpc>
              <a:spcBef>
                <a:spcPts val="155"/>
              </a:spcBef>
            </a:pPr>
            <a:r>
              <a:rPr dirty="0" sz="700" spc="50">
                <a:solidFill>
                  <a:srgbClr val="1F1F1F"/>
                </a:solidFill>
                <a:latin typeface="Calibri"/>
                <a:cs typeface="Calibri"/>
              </a:rPr>
              <a:t>host=host,</a:t>
            </a:r>
            <a:endParaRPr sz="700">
              <a:latin typeface="Calibri"/>
              <a:cs typeface="Calibri"/>
            </a:endParaRPr>
          </a:p>
          <a:p>
            <a:pPr marL="403225">
              <a:lnSpc>
                <a:spcPct val="100000"/>
              </a:lnSpc>
              <a:spcBef>
                <a:spcPts val="145"/>
              </a:spcBef>
            </a:pPr>
            <a:r>
              <a:rPr dirty="0" sz="650" spc="75">
                <a:solidFill>
                  <a:srgbClr val="828282"/>
                </a:solidFill>
                <a:latin typeface="Calibri"/>
                <a:cs typeface="Calibri"/>
              </a:rPr>
              <a:t>u</a:t>
            </a:r>
            <a:r>
              <a:rPr dirty="0" sz="650" spc="75">
                <a:solidFill>
                  <a:srgbClr val="262626"/>
                </a:solidFill>
                <a:latin typeface="Calibri"/>
                <a:cs typeface="Calibri"/>
              </a:rPr>
              <a:t>se</a:t>
            </a:r>
            <a:r>
              <a:rPr dirty="0" sz="650" spc="75">
                <a:solidFill>
                  <a:srgbClr val="6B6B6B"/>
                </a:solidFill>
                <a:latin typeface="Calibri"/>
                <a:cs typeface="Calibri"/>
              </a:rPr>
              <a:t>n-u</a:t>
            </a:r>
            <a:r>
              <a:rPr dirty="0" sz="650" spc="-50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dirty="0" sz="650" spc="60">
                <a:solidFill>
                  <a:srgbClr val="1F1F1F"/>
                </a:solidFill>
                <a:latin typeface="Calibri"/>
                <a:cs typeface="Calibri"/>
              </a:rPr>
              <a:t>se</a:t>
            </a:r>
            <a:r>
              <a:rPr dirty="0" sz="650" spc="-8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 spc="-2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dirty="0" sz="650" spc="-4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650" spc="-50">
                <a:solidFill>
                  <a:srgbClr val="1F1F1F"/>
                </a:solidFill>
                <a:latin typeface="Calibri"/>
                <a:cs typeface="Calibri"/>
              </a:rPr>
              <a:t>,</a:t>
            </a:r>
            <a:endParaRPr sz="650">
              <a:latin typeface="Calibri"/>
              <a:cs typeface="Calibri"/>
            </a:endParaRPr>
          </a:p>
          <a:p>
            <a:pPr marL="405765" marR="2375535" indent="-2540">
              <a:lnSpc>
                <a:spcPct val="120000"/>
              </a:lnSpc>
            </a:pP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pas</a:t>
            </a:r>
            <a:r>
              <a:rPr dirty="0" sz="650" spc="33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swo</a:t>
            </a:r>
            <a:r>
              <a:rPr dirty="0" sz="650">
                <a:solidFill>
                  <a:srgbClr val="363636"/>
                </a:solidFill>
                <a:latin typeface="Calibri"/>
                <a:cs typeface="Calibri"/>
              </a:rPr>
              <a:t>rd=p</a:t>
            </a:r>
            <a:r>
              <a:rPr dirty="0" sz="650" spc="-60">
                <a:solidFill>
                  <a:srgbClr val="363636"/>
                </a:solidFill>
                <a:latin typeface="Calibri"/>
                <a:cs typeface="Calibri"/>
              </a:rPr>
              <a:t> </a:t>
            </a:r>
            <a:r>
              <a:rPr dirty="0" sz="650" spc="50">
                <a:solidFill>
                  <a:srgbClr val="1F1F1F"/>
                </a:solidFill>
                <a:latin typeface="Calibri"/>
                <a:cs typeface="Calibri"/>
              </a:rPr>
              <a:t>as</a:t>
            </a:r>
            <a:r>
              <a:rPr dirty="0" sz="650" spc="-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2D2D2D"/>
                </a:solidFill>
                <a:latin typeface="Calibri"/>
                <a:cs typeface="Calibri"/>
              </a:rPr>
              <a:t>kwon</a:t>
            </a:r>
            <a:r>
              <a:rPr dirty="0" sz="650">
                <a:solidFill>
                  <a:srgbClr val="8C8C8C"/>
                </a:solidFill>
                <a:latin typeface="Calibri"/>
                <a:cs typeface="Calibri"/>
              </a:rPr>
              <a:t>o</a:t>
            </a:r>
            <a:r>
              <a:rPr dirty="0" sz="650" spc="75">
                <a:solidFill>
                  <a:srgbClr val="8C8C8C"/>
                </a:solidFill>
                <a:latin typeface="Calibri"/>
                <a:cs typeface="Calibri"/>
              </a:rPr>
              <a:t> </a:t>
            </a:r>
            <a:r>
              <a:rPr dirty="0" sz="650" spc="-50">
                <a:solidFill>
                  <a:srgbClr val="383838"/>
                </a:solidFill>
                <a:latin typeface="Calibri"/>
                <a:cs typeface="Calibri"/>
              </a:rPr>
              <a:t>,</a:t>
            </a:r>
            <a:r>
              <a:rPr dirty="0" sz="650" spc="50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dat</a:t>
            </a:r>
            <a:r>
              <a:rPr dirty="0" sz="650" spc="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 spc="-10">
                <a:solidFill>
                  <a:srgbClr val="505050"/>
                </a:solidFill>
                <a:latin typeface="Calibri"/>
                <a:cs typeface="Calibri"/>
              </a:rPr>
              <a:t>0</a:t>
            </a:r>
            <a:r>
              <a:rPr dirty="0" sz="650" spc="-10">
                <a:solidFill>
                  <a:srgbClr val="595959"/>
                </a:solidFill>
                <a:latin typeface="Calibri"/>
                <a:cs typeface="Calibri"/>
              </a:rPr>
              <a:t>ba</a:t>
            </a:r>
            <a:r>
              <a:rPr dirty="0" sz="650" spc="14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650" spc="55">
                <a:solidFill>
                  <a:srgbClr val="1F1F1F"/>
                </a:solidFill>
                <a:latin typeface="Calibri"/>
                <a:cs typeface="Calibri"/>
              </a:rPr>
              <a:t>se=d</a:t>
            </a:r>
            <a:r>
              <a:rPr dirty="0" sz="650" spc="55">
                <a:solidFill>
                  <a:srgbClr val="2F2F2F"/>
                </a:solidFill>
                <a:latin typeface="Calibri"/>
                <a:cs typeface="Calibri"/>
              </a:rPr>
              <a:t>ata</a:t>
            </a:r>
            <a:r>
              <a:rPr dirty="0" sz="650" spc="3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650" spc="40">
                <a:solidFill>
                  <a:srgbClr val="575757"/>
                </a:solidFill>
                <a:latin typeface="Calibri"/>
                <a:cs typeface="Calibri"/>
              </a:rPr>
              <a:t>ba</a:t>
            </a:r>
            <a:r>
              <a:rPr dirty="0" sz="650" spc="40">
                <a:solidFill>
                  <a:srgbClr val="545454"/>
                </a:solidFill>
                <a:latin typeface="Calibri"/>
                <a:cs typeface="Calibri"/>
              </a:rPr>
              <a:t>s</a:t>
            </a:r>
            <a:r>
              <a:rPr dirty="0" sz="650" spc="40">
                <a:solidFill>
                  <a:srgbClr val="494949"/>
                </a:solidFill>
                <a:latin typeface="Calibri"/>
                <a:cs typeface="Calibri"/>
              </a:rPr>
              <a:t>e</a:t>
            </a: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650">
              <a:latin typeface="Calibri"/>
              <a:cs typeface="Calibri"/>
            </a:endParaRPr>
          </a:p>
          <a:p>
            <a:pPr marL="210185" marR="1234440">
              <a:lnSpc>
                <a:spcPct val="114300"/>
              </a:lnSpc>
              <a:tabLst>
                <a:tab pos="1526540" algn="l"/>
              </a:tabLst>
            </a:pPr>
            <a:r>
              <a:rPr dirty="0" sz="700" spc="-10">
                <a:solidFill>
                  <a:srgbClr val="383838"/>
                </a:solidFill>
                <a:latin typeface="Calibri"/>
                <a:cs typeface="Calibri"/>
              </a:rPr>
              <a:t>que</a:t>
            </a:r>
            <a:r>
              <a:rPr dirty="0" sz="700" spc="-5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 spc="55">
                <a:solidFill>
                  <a:srgbClr val="676767"/>
                </a:solidFill>
                <a:latin typeface="Calibri"/>
                <a:cs typeface="Calibri"/>
              </a:rPr>
              <a:t>ry_c</a:t>
            </a:r>
            <a:r>
              <a:rPr dirty="0" sz="700" spc="-75">
                <a:solidFill>
                  <a:srgbClr val="676767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12121"/>
                </a:solidFill>
                <a:latin typeface="Calibri"/>
                <a:cs typeface="Calibri"/>
              </a:rPr>
              <a:t>1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vent</a:t>
            </a:r>
            <a:r>
              <a:rPr dirty="0" sz="700" spc="-8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55">
                <a:solidFill>
                  <a:srgbClr val="262626"/>
                </a:solidFill>
                <a:latin typeface="Calibri"/>
                <a:cs typeface="Calibri"/>
              </a:rPr>
              <a:t>e</a:t>
            </a:r>
            <a:r>
              <a:rPr dirty="0" sz="700" spc="55">
                <a:solidFill>
                  <a:srgbClr val="898989"/>
                </a:solidFill>
                <a:latin typeface="Calibri"/>
                <a:cs typeface="Calibri"/>
              </a:rPr>
              <a:t>s</a:t>
            </a:r>
            <a:r>
              <a:rPr dirty="0" sz="700" spc="365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96969"/>
                </a:solidFill>
                <a:latin typeface="Calibri"/>
                <a:cs typeface="Calibri"/>
              </a:rPr>
              <a:t>-</a:t>
            </a:r>
            <a:r>
              <a:rPr dirty="0" sz="700" spc="215">
                <a:solidFill>
                  <a:srgbClr val="696969"/>
                </a:solidFill>
                <a:latin typeface="Calibri"/>
                <a:cs typeface="Calibri"/>
              </a:rPr>
              <a:t> 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”</a:t>
            </a:r>
            <a:r>
              <a:rPr dirty="0" sz="700">
                <a:solidFill>
                  <a:srgbClr val="484848"/>
                </a:solidFill>
                <a:latin typeface="Calibri"/>
                <a:cs typeface="Calibri"/>
              </a:rPr>
              <a:t>SE</a:t>
            </a:r>
            <a:r>
              <a:rPr dirty="0" sz="700" spc="-45">
                <a:solidFill>
                  <a:srgbClr val="484848"/>
                </a:solidFill>
                <a:latin typeface="Calibri"/>
                <a:cs typeface="Calibri"/>
              </a:rPr>
              <a:t> </a:t>
            </a:r>
            <a:r>
              <a:rPr dirty="0" sz="700" spc="-25">
                <a:solidFill>
                  <a:srgbClr val="1F1F1F"/>
                </a:solidFill>
                <a:latin typeface="Calibri"/>
                <a:cs typeface="Calibri"/>
              </a:rPr>
              <a:t>LEC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	F</a:t>
            </a:r>
            <a:r>
              <a:rPr dirty="0" sz="700" spc="-9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alibri"/>
                <a:cs typeface="Calibri"/>
              </a:rPr>
              <a:t>RON</a:t>
            </a:r>
            <a:r>
              <a:rPr dirty="0" sz="700" spc="2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45454"/>
                </a:solidFill>
                <a:latin typeface="Calibri"/>
                <a:cs typeface="Calibri"/>
              </a:rPr>
              <a:t>c</a:t>
            </a:r>
            <a:r>
              <a:rPr dirty="0" sz="700" spc="355">
                <a:solidFill>
                  <a:srgbClr val="545454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D4D4D"/>
                </a:solidFill>
                <a:latin typeface="Calibri"/>
                <a:cs typeface="Calibri"/>
              </a:rPr>
              <a:t>ven</a:t>
            </a:r>
            <a:r>
              <a:rPr dirty="0" sz="700">
                <a:solidFill>
                  <a:srgbClr val="262626"/>
                </a:solidFill>
                <a:latin typeface="Calibri"/>
                <a:cs typeface="Calibri"/>
              </a:rPr>
              <a:t>te</a:t>
            </a:r>
            <a:r>
              <a:rPr dirty="0" sz="700" spc="20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700" spc="75">
                <a:solidFill>
                  <a:srgbClr val="1F1F1F"/>
                </a:solidFill>
                <a:latin typeface="Calibri"/>
                <a:cs typeface="Calibri"/>
              </a:rPr>
              <a:t>s</a:t>
            </a:r>
            <a:r>
              <a:rPr dirty="0" sz="700" spc="75">
                <a:solidFill>
                  <a:srgbClr val="565656"/>
                </a:solidFill>
                <a:latin typeface="Calibri"/>
                <a:cs typeface="Calibri"/>
              </a:rPr>
              <a:t>;</a:t>
            </a:r>
            <a:r>
              <a:rPr dirty="0" sz="700" spc="-30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dirty="0" sz="700" spc="45">
                <a:solidFill>
                  <a:srgbClr val="383838"/>
                </a:solidFill>
                <a:latin typeface="Calibri"/>
                <a:cs typeface="Calibri"/>
              </a:rPr>
              <a:t>"</a:t>
            </a:r>
            <a:r>
              <a:rPr dirty="0" sz="700" spc="50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484848"/>
                </a:solidFill>
                <a:latin typeface="Calibri"/>
                <a:cs typeface="Calibri"/>
              </a:rPr>
              <a:t>que</a:t>
            </a:r>
            <a:r>
              <a:rPr dirty="0" sz="700" spc="-65">
                <a:solidFill>
                  <a:srgbClr val="48484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ry_produc</a:t>
            </a:r>
            <a:r>
              <a:rPr dirty="0" sz="700" spc="-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dirty="0" sz="700" spc="-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o</a:t>
            </a:r>
            <a:r>
              <a:rPr dirty="0" sz="700">
                <a:solidFill>
                  <a:srgbClr val="838383"/>
                </a:solidFill>
                <a:latin typeface="Calibri"/>
                <a:cs typeface="Calibri"/>
              </a:rPr>
              <a:t>s</a:t>
            </a:r>
            <a:r>
              <a:rPr dirty="0" sz="700" spc="430">
                <a:solidFill>
                  <a:srgbClr val="838383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E5E5E"/>
                </a:solidFill>
                <a:latin typeface="Calibri"/>
                <a:cs typeface="Calibri"/>
              </a:rPr>
              <a:t>-</a:t>
            </a:r>
            <a:r>
              <a:rPr dirty="0" sz="700" spc="490">
                <a:solidFill>
                  <a:srgbClr val="5E5E5E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96969"/>
                </a:solidFill>
                <a:latin typeface="Calibri"/>
                <a:cs typeface="Calibri"/>
              </a:rPr>
              <a:t>"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SEL</a:t>
            </a:r>
            <a:r>
              <a:rPr dirty="0" sz="700" spc="8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65656"/>
                </a:solidFill>
                <a:latin typeface="Calibri"/>
                <a:cs typeface="Calibri"/>
              </a:rPr>
              <a:t>Era</a:t>
            </a:r>
            <a:r>
              <a:rPr dirty="0" sz="700" spc="180">
                <a:solidFill>
                  <a:srgbClr val="565656"/>
                </a:solidFill>
                <a:latin typeface="Calibri"/>
                <a:cs typeface="Calibri"/>
              </a:rPr>
              <a:t> 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“</a:t>
            </a:r>
            <a:r>
              <a:rPr dirty="0" sz="700" spc="37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828282"/>
                </a:solidFill>
                <a:latin typeface="Calibri"/>
                <a:cs typeface="Calibri"/>
              </a:rPr>
              <a:t>r</a:t>
            </a:r>
            <a:r>
              <a:rPr dirty="0" sz="700" spc="-45">
                <a:solidFill>
                  <a:srgbClr val="82828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Rol</a:t>
            </a:r>
            <a:r>
              <a:rPr dirty="0" sz="700" spc="210">
                <a:solidFill>
                  <a:srgbClr val="1F1F1F"/>
                </a:solidFill>
                <a:latin typeface="Calibri"/>
                <a:cs typeface="Calibri"/>
              </a:rPr>
              <a:t>  </a:t>
            </a:r>
            <a:r>
              <a:rPr dirty="0" sz="700">
                <a:solidFill>
                  <a:srgbClr val="343434"/>
                </a:solidFill>
                <a:latin typeface="Calibri"/>
                <a:cs typeface="Calibri"/>
              </a:rPr>
              <a:t>pnoduc</a:t>
            </a:r>
            <a:r>
              <a:rPr dirty="0" sz="700" spc="-1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dirty="0" sz="700" spc="15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06060"/>
                </a:solidFill>
                <a:latin typeface="Calibri"/>
                <a:cs typeface="Calibri"/>
              </a:rPr>
              <a:t>s</a:t>
            </a:r>
            <a:r>
              <a:rPr dirty="0" sz="700" spc="-10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j</a:t>
            </a:r>
            <a:r>
              <a:rPr dirty="0" sz="700" spc="3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-50">
                <a:solidFill>
                  <a:srgbClr val="9C9C9C"/>
                </a:solidFill>
                <a:latin typeface="Calibri"/>
                <a:cs typeface="Calibri"/>
              </a:rPr>
              <a:t>"</a:t>
            </a:r>
            <a:r>
              <a:rPr dirty="0" sz="700" spc="500">
                <a:solidFill>
                  <a:srgbClr val="9C9C9C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alibri"/>
                <a:cs typeface="Calibri"/>
              </a:rPr>
              <a:t>que</a:t>
            </a:r>
            <a:r>
              <a:rPr dirty="0" sz="700" spc="-7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ny</a:t>
            </a:r>
            <a:r>
              <a:rPr dirty="0" sz="700" spc="2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505050"/>
                </a:solidFill>
                <a:latin typeface="Calibri"/>
                <a:cs typeface="Calibri"/>
              </a:rPr>
              <a:t>metodo</a:t>
            </a:r>
            <a:r>
              <a:rPr dirty="0" sz="700" spc="-45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747474"/>
                </a:solidFill>
                <a:latin typeface="Calibri"/>
                <a:cs typeface="Calibri"/>
              </a:rPr>
              <a:t>s</a:t>
            </a:r>
            <a:r>
              <a:rPr dirty="0" sz="700" spc="340">
                <a:solidFill>
                  <a:srgbClr val="747474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BFBFBF"/>
                </a:solidFill>
                <a:latin typeface="Calibri"/>
                <a:cs typeface="Calibri"/>
              </a:rPr>
              <a:t>=</a:t>
            </a:r>
            <a:r>
              <a:rPr dirty="0" sz="700" spc="380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"</a:t>
            </a:r>
            <a:r>
              <a:rPr dirty="0" sz="700">
                <a:solidFill>
                  <a:srgbClr val="646464"/>
                </a:solidFill>
                <a:latin typeface="Calibri"/>
                <a:cs typeface="Calibri"/>
              </a:rPr>
              <a:t>SE</a:t>
            </a:r>
            <a:r>
              <a:rPr dirty="0" sz="700" spc="-6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LECT</a:t>
            </a:r>
            <a:r>
              <a:rPr dirty="0" sz="700" spc="3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B3B3B"/>
                </a:solidFill>
                <a:latin typeface="Calibri"/>
                <a:cs typeface="Calibri"/>
              </a:rPr>
              <a:t>*</a:t>
            </a:r>
            <a:r>
              <a:rPr dirty="0" sz="700" spc="30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700" spc="-35">
                <a:solidFill>
                  <a:srgbClr val="383838"/>
                </a:solidFill>
                <a:latin typeface="Calibri"/>
                <a:cs typeface="Calibri"/>
              </a:rPr>
              <a:t>FROM</a:t>
            </a:r>
            <a:r>
              <a:rPr dirty="0" sz="700" spc="27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 spc="-45">
                <a:solidFill>
                  <a:srgbClr val="232323"/>
                </a:solidFill>
                <a:latin typeface="Calibri"/>
                <a:cs typeface="Calibri"/>
              </a:rPr>
              <a:t>mes</a:t>
            </a:r>
            <a:r>
              <a:rPr dirty="0" sz="700" spc="-6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747474"/>
                </a:solidFill>
                <a:latin typeface="Calibri"/>
                <a:cs typeface="Calibri"/>
              </a:rPr>
              <a:t>odos</a:t>
            </a:r>
            <a:r>
              <a:rPr dirty="0" sz="700" spc="335">
                <a:solidFill>
                  <a:srgbClr val="747474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pogo;</a:t>
            </a:r>
            <a:r>
              <a:rPr dirty="0" sz="700" spc="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-50">
                <a:solidFill>
                  <a:srgbClr val="383838"/>
                </a:solidFill>
                <a:latin typeface="Calibri"/>
                <a:cs typeface="Calibri"/>
              </a:rPr>
              <a:t>"</a:t>
            </a:r>
            <a:r>
              <a:rPr dirty="0" sz="700" spc="50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g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ue</a:t>
            </a:r>
            <a:r>
              <a:rPr dirty="0" sz="700" spc="-8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ry_ordene</a:t>
            </a:r>
            <a:r>
              <a:rPr dirty="0" sz="700" spc="-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05050"/>
                </a:solidFill>
                <a:latin typeface="Calibri"/>
                <a:cs typeface="Calibri"/>
              </a:rPr>
              <a:t>s</a:t>
            </a:r>
            <a:r>
              <a:rPr dirty="0" sz="700" spc="415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E6E6E"/>
                </a:solidFill>
                <a:latin typeface="Calibri"/>
                <a:cs typeface="Calibri"/>
              </a:rPr>
              <a:t>=</a:t>
            </a:r>
            <a:r>
              <a:rPr dirty="0" sz="700" spc="475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12121"/>
                </a:solidFill>
                <a:latin typeface="Calibri"/>
                <a:cs typeface="Calibri"/>
              </a:rPr>
              <a:t>”SE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LECT</a:t>
            </a:r>
            <a:r>
              <a:rPr dirty="0" sz="700" spc="4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84848"/>
                </a:solidFill>
                <a:latin typeface="Calibri"/>
                <a:cs typeface="Calibri"/>
              </a:rPr>
              <a:t>*</a:t>
            </a:r>
            <a:r>
              <a:rPr dirty="0" sz="700" spc="370">
                <a:solidFill>
                  <a:srgbClr val="484848"/>
                </a:solidFill>
                <a:latin typeface="Calibri"/>
                <a:cs typeface="Calibri"/>
              </a:rPr>
              <a:t> </a:t>
            </a:r>
            <a:r>
              <a:rPr dirty="0" sz="700" spc="-30">
                <a:solidFill>
                  <a:srgbClr val="383838"/>
                </a:solidFill>
                <a:latin typeface="Calibri"/>
                <a:cs typeface="Calibri"/>
              </a:rPr>
              <a:t>FROM</a:t>
            </a:r>
            <a:r>
              <a:rPr dirty="0" sz="700" spc="38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26262"/>
                </a:solidFill>
                <a:latin typeface="Calibri"/>
                <a:cs typeface="Calibri"/>
              </a:rPr>
              <a:t>o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rdenes</a:t>
            </a:r>
            <a:r>
              <a:rPr dirty="0" sz="700" spc="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82828"/>
                </a:solidFill>
                <a:latin typeface="Calibri"/>
                <a:cs typeface="Calibri"/>
              </a:rPr>
              <a:t>; </a:t>
            </a:r>
            <a:r>
              <a:rPr dirty="0" sz="700" spc="-50">
                <a:solidFill>
                  <a:srgbClr val="696969"/>
                </a:solidFill>
                <a:latin typeface="Calibri"/>
                <a:cs typeface="Calibri"/>
              </a:rPr>
              <a:t>"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0"/>
              </a:spcBef>
            </a:pPr>
            <a:endParaRPr sz="700">
              <a:latin typeface="Calibri"/>
              <a:cs typeface="Calibri"/>
            </a:endParaRPr>
          </a:p>
          <a:p>
            <a:pPr marL="207645" marR="1123950">
              <a:lnSpc>
                <a:spcPct val="109800"/>
              </a:lnSpc>
            </a:pPr>
            <a:r>
              <a:rPr dirty="0" sz="700">
                <a:solidFill>
                  <a:srgbClr val="1F1F1F"/>
                </a:solidFill>
                <a:latin typeface="Consolas"/>
                <a:cs typeface="Consolas"/>
              </a:rPr>
              <a:t>clientes</a:t>
            </a:r>
            <a:r>
              <a:rPr dirty="0" sz="700" spc="20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828282"/>
                </a:solidFill>
                <a:latin typeface="Consolas"/>
                <a:cs typeface="Consolas"/>
              </a:rPr>
              <a:t>-</a:t>
            </a:r>
            <a:r>
              <a:rPr dirty="0" sz="700" spc="20">
                <a:solidFill>
                  <a:srgbClr val="828282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onsolas"/>
                <a:cs typeface="Consolas"/>
              </a:rPr>
              <a:t>pd.read_sql(query_clientes,</a:t>
            </a:r>
            <a:r>
              <a:rPr dirty="0" sz="700" spc="20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onsolas"/>
                <a:cs typeface="Consolas"/>
              </a:rPr>
              <a:t>conn) </a:t>
            </a:r>
            <a:r>
              <a:rPr dirty="0" sz="700">
                <a:solidFill>
                  <a:srgbClr val="1F1F1F"/>
                </a:solidFill>
                <a:latin typeface="Consolas"/>
                <a:cs typeface="Consolas"/>
              </a:rPr>
              <a:t>productos</a:t>
            </a:r>
            <a:r>
              <a:rPr dirty="0" sz="700" spc="85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262626"/>
                </a:solidFill>
                <a:latin typeface="Consolas"/>
                <a:cs typeface="Consolas"/>
              </a:rPr>
              <a:t>=</a:t>
            </a:r>
            <a:r>
              <a:rPr dirty="0" sz="700" spc="20">
                <a:solidFill>
                  <a:srgbClr val="262626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onsolas"/>
                <a:cs typeface="Consolas"/>
              </a:rPr>
              <a:t>pd.read_sOl(query_productos,</a:t>
            </a:r>
            <a:r>
              <a:rPr dirty="0" sz="700" spc="-30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onsolas"/>
                <a:cs typeface="Consolas"/>
              </a:rPr>
              <a:t>conn) </a:t>
            </a:r>
            <a:r>
              <a:rPr dirty="0" sz="750" spc="-40">
                <a:solidFill>
                  <a:srgbClr val="444444"/>
                </a:solidFill>
                <a:latin typeface="Consolas"/>
                <a:cs typeface="Consolas"/>
              </a:rPr>
              <a:t>metodos</a:t>
            </a:r>
            <a:r>
              <a:rPr dirty="0" sz="750" spc="-65">
                <a:solidFill>
                  <a:srgbClr val="444444"/>
                </a:solidFill>
                <a:latin typeface="Consolas"/>
                <a:cs typeface="Consolas"/>
              </a:rPr>
              <a:t> </a:t>
            </a:r>
            <a:r>
              <a:rPr dirty="0" sz="750" spc="-30">
                <a:solidFill>
                  <a:srgbClr val="444444"/>
                </a:solidFill>
                <a:latin typeface="Consolas"/>
                <a:cs typeface="Consolas"/>
              </a:rPr>
              <a:t>pago</a:t>
            </a:r>
            <a:r>
              <a:rPr dirty="0" sz="750" spc="-75">
                <a:solidFill>
                  <a:srgbClr val="444444"/>
                </a:solidFill>
                <a:latin typeface="Consolas"/>
                <a:cs typeface="Consolas"/>
              </a:rPr>
              <a:t> </a:t>
            </a:r>
            <a:r>
              <a:rPr dirty="0" sz="750">
                <a:solidFill>
                  <a:srgbClr val="575757"/>
                </a:solidFill>
                <a:latin typeface="Consolas"/>
                <a:cs typeface="Consolas"/>
              </a:rPr>
              <a:t>-</a:t>
            </a:r>
            <a:r>
              <a:rPr dirty="0" sz="750" spc="-20">
                <a:solidFill>
                  <a:srgbClr val="575757"/>
                </a:solidFill>
                <a:latin typeface="Consolas"/>
                <a:cs typeface="Consolas"/>
              </a:rPr>
              <a:t> </a:t>
            </a:r>
            <a:r>
              <a:rPr dirty="0" sz="750" spc="-30">
                <a:solidFill>
                  <a:srgbClr val="1F1F1F"/>
                </a:solidFill>
                <a:latin typeface="Consolas"/>
                <a:cs typeface="Consolas"/>
              </a:rPr>
              <a:t>pd.read </a:t>
            </a:r>
            <a:r>
              <a:rPr dirty="0" sz="750" spc="-35">
                <a:solidFill>
                  <a:srgbClr val="1F1F1F"/>
                </a:solidFill>
                <a:latin typeface="Consolas"/>
                <a:cs typeface="Consolas"/>
              </a:rPr>
              <a:t>sql(quory</a:t>
            </a:r>
            <a:r>
              <a:rPr dirty="0" sz="750" spc="-20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50" spc="-30">
                <a:solidFill>
                  <a:srgbClr val="1F1F1F"/>
                </a:solidFill>
                <a:latin typeface="Consolas"/>
                <a:cs typeface="Consolas"/>
              </a:rPr>
              <a:t>metodos,</a:t>
            </a:r>
            <a:r>
              <a:rPr dirty="0" sz="750" spc="-25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50" spc="-10">
                <a:solidFill>
                  <a:srgbClr val="464646"/>
                </a:solidFill>
                <a:latin typeface="Consolas"/>
                <a:cs typeface="Consolas"/>
              </a:rPr>
              <a:t>conn) </a:t>
            </a:r>
            <a:r>
              <a:rPr dirty="0" sz="750" spc="-35">
                <a:solidFill>
                  <a:srgbClr val="1F1F1F"/>
                </a:solidFill>
                <a:latin typeface="Consolas"/>
                <a:cs typeface="Consolas"/>
              </a:rPr>
              <a:t>ordenes</a:t>
            </a:r>
            <a:r>
              <a:rPr dirty="0" sz="750" spc="40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50">
                <a:solidFill>
                  <a:srgbClr val="1F1F1F"/>
                </a:solidFill>
                <a:latin typeface="Consolas"/>
                <a:cs typeface="Consolas"/>
              </a:rPr>
              <a:t>-</a:t>
            </a:r>
            <a:r>
              <a:rPr dirty="0" sz="750" spc="-35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50" spc="-40">
                <a:solidFill>
                  <a:srgbClr val="1F1F1F"/>
                </a:solidFill>
                <a:latin typeface="Consolas"/>
                <a:cs typeface="Consolas"/>
              </a:rPr>
              <a:t>pd.nead_sql(Ouery_ordenes,</a:t>
            </a:r>
            <a:r>
              <a:rPr dirty="0" sz="750" spc="35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50" spc="-10">
                <a:solidFill>
                  <a:srgbClr val="1F1F1F"/>
                </a:solidFill>
                <a:latin typeface="Consolas"/>
                <a:cs typeface="Consolas"/>
              </a:rPr>
              <a:t>conn)</a:t>
            </a:r>
            <a:endParaRPr sz="75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700">
              <a:latin typeface="Consolas"/>
              <a:cs typeface="Consolas"/>
            </a:endParaRPr>
          </a:p>
          <a:p>
            <a:pPr marL="722630">
              <a:lnSpc>
                <a:spcPct val="100000"/>
              </a:lnSpc>
            </a:pPr>
            <a:r>
              <a:rPr dirty="0" sz="700">
                <a:solidFill>
                  <a:srgbClr val="1F1F1F"/>
                </a:solidFill>
                <a:latin typeface="Consolas"/>
                <a:cs typeface="Consolas"/>
              </a:rPr>
              <a:t>Tablas</a:t>
            </a:r>
            <a:r>
              <a:rPr dirty="0" sz="700" spc="-55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1F1F1F"/>
                </a:solidFill>
                <a:latin typeface="Consolas"/>
                <a:cs typeface="Consolas"/>
              </a:rPr>
              <a:t>cargadas</a:t>
            </a:r>
            <a:r>
              <a:rPr dirty="0" sz="700" spc="-50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onsolas"/>
                <a:cs typeface="Consolas"/>
              </a:rPr>
              <a:t>correctamente“)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700">
              <a:latin typeface="Consolas"/>
              <a:cs typeface="Consolas"/>
            </a:endParaRPr>
          </a:p>
          <a:p>
            <a:pPr algn="ctr" marR="36195">
              <a:lnSpc>
                <a:spcPct val="100000"/>
              </a:lnSpc>
            </a:pPr>
            <a:r>
              <a:rPr dirty="0" sz="700" spc="-25">
                <a:solidFill>
                  <a:srgbClr val="212121"/>
                </a:solidFill>
                <a:latin typeface="Consolas"/>
                <a:cs typeface="Consolas"/>
              </a:rPr>
              <a:t>e)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60"/>
              </a:spcBef>
            </a:pPr>
            <a:endParaRPr sz="700">
              <a:latin typeface="Consolas"/>
              <a:cs typeface="Consolas"/>
            </a:endParaRPr>
          </a:p>
          <a:p>
            <a:pPr marL="15875">
              <a:lnSpc>
                <a:spcPct val="100000"/>
              </a:lnSpc>
            </a:pPr>
            <a:r>
              <a:rPr dirty="0" sz="700" spc="-10">
                <a:solidFill>
                  <a:srgbClr val="1F1F1F"/>
                </a:solidFill>
                <a:latin typeface="Consolas"/>
                <a:cs typeface="Consolas"/>
              </a:rPr>
              <a:t>finally:</a:t>
            </a:r>
            <a:endParaRPr sz="700">
              <a:latin typeface="Consolas"/>
              <a:cs typeface="Consolas"/>
            </a:endParaRPr>
          </a:p>
          <a:p>
            <a:pPr marL="408305" marR="1200785" indent="-201930">
              <a:lnSpc>
                <a:spcPct val="104000"/>
              </a:lnSpc>
              <a:spcBef>
                <a:spcPts val="55"/>
              </a:spcBef>
            </a:pP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If</a:t>
            </a:r>
            <a:r>
              <a:rPr dirty="0" sz="750" spc="290">
                <a:solidFill>
                  <a:srgbClr val="1F1F1F"/>
                </a:solidFill>
                <a:latin typeface="Calibri"/>
                <a:cs typeface="Calibri"/>
              </a:rPr>
              <a:t>  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'</a:t>
            </a:r>
            <a:r>
              <a:rPr dirty="0" sz="750" spc="-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F1F1F"/>
                </a:solidFill>
                <a:latin typeface="Calibri"/>
                <a:cs typeface="Calibri"/>
              </a:rPr>
              <a:t>conn</a:t>
            </a:r>
            <a:r>
              <a:rPr dirty="0" sz="750" spc="-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'</a:t>
            </a:r>
            <a:r>
              <a:rPr dirty="0" sz="750" spc="49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C7C7C"/>
                </a:solidFill>
                <a:latin typeface="Calibri"/>
                <a:cs typeface="Calibri"/>
              </a:rPr>
              <a:t>S</a:t>
            </a:r>
            <a:r>
              <a:rPr dirty="0" sz="750">
                <a:solidFill>
                  <a:srgbClr val="595959"/>
                </a:solidFill>
                <a:latin typeface="Calibri"/>
                <a:cs typeface="Calibri"/>
              </a:rPr>
              <a:t>n</a:t>
            </a:r>
            <a:r>
              <a:rPr dirty="0" sz="750" spc="335">
                <a:solidFill>
                  <a:srgbClr val="595959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5D5D5D"/>
                </a:solidFill>
                <a:latin typeface="Calibri"/>
                <a:cs typeface="Calibri"/>
              </a:rPr>
              <a:t>Loca</a:t>
            </a:r>
            <a:r>
              <a:rPr dirty="0" sz="750">
                <a:solidFill>
                  <a:srgbClr val="595959"/>
                </a:solidFill>
                <a:latin typeface="Calibri"/>
                <a:cs typeface="Calibri"/>
              </a:rPr>
              <a:t>1s(</a:t>
            </a:r>
            <a:r>
              <a:rPr dirty="0" sz="750" spc="350">
                <a:solidFill>
                  <a:srgbClr val="595959"/>
                </a:solidFill>
                <a:latin typeface="Calibri"/>
                <a:cs typeface="Calibri"/>
              </a:rPr>
              <a:t>  </a:t>
            </a:r>
            <a:r>
              <a:rPr dirty="0" sz="750">
                <a:solidFill>
                  <a:srgbClr val="424242"/>
                </a:solidFill>
                <a:latin typeface="Calibri"/>
                <a:cs typeface="Calibri"/>
              </a:rPr>
              <a:t>and</a:t>
            </a:r>
            <a:r>
              <a:rPr dirty="0" sz="750" spc="28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12121"/>
                </a:solidFill>
                <a:latin typeface="Calibri"/>
                <a:cs typeface="Calibri"/>
              </a:rPr>
              <a:t>conn.</a:t>
            </a:r>
            <a:r>
              <a:rPr dirty="0" sz="750" spc="-4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E6E6E"/>
                </a:solidFill>
                <a:latin typeface="Calibri"/>
                <a:cs typeface="Calibri"/>
              </a:rPr>
              <a:t>t</a:t>
            </a:r>
            <a:r>
              <a:rPr dirty="0" sz="750" spc="-45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333333"/>
                </a:solidFill>
                <a:latin typeface="Calibri"/>
                <a:cs typeface="Calibri"/>
              </a:rPr>
              <a:t>s_connec</a:t>
            </a:r>
            <a:r>
              <a:rPr dirty="0" sz="750" spc="-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32323"/>
                </a:solidFill>
                <a:latin typeface="Calibri"/>
                <a:cs typeface="Calibri"/>
              </a:rPr>
              <a:t>ted</a:t>
            </a:r>
            <a:r>
              <a:rPr dirty="0" sz="750" spc="4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464646"/>
                </a:solidFill>
                <a:latin typeface="Calibri"/>
                <a:cs typeface="Calibri"/>
              </a:rPr>
              <a:t>(</a:t>
            </a:r>
            <a:r>
              <a:rPr dirty="0" sz="750" spc="25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750" spc="-25">
                <a:solidFill>
                  <a:srgbClr val="3F3F3F"/>
                </a:solidFill>
                <a:latin typeface="Calibri"/>
                <a:cs typeface="Calibri"/>
              </a:rPr>
              <a:t>):</a:t>
            </a:r>
            <a:r>
              <a:rPr dirty="0" sz="750" spc="50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2F2F2F"/>
                </a:solidFill>
                <a:latin typeface="Calibri"/>
                <a:cs typeface="Calibri"/>
              </a:rPr>
              <a:t>conn.</a:t>
            </a:r>
            <a:r>
              <a:rPr dirty="0" sz="750" spc="-6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AFAFAF"/>
                </a:solidFill>
                <a:latin typeface="Calibri"/>
                <a:cs typeface="Calibri"/>
              </a:rPr>
              <a:t>c</a:t>
            </a:r>
            <a:r>
              <a:rPr dirty="0" sz="750" spc="-55">
                <a:solidFill>
                  <a:srgbClr val="AFAFA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26262"/>
                </a:solidFill>
                <a:latin typeface="Calibri"/>
                <a:cs typeface="Calibri"/>
              </a:rPr>
              <a:t>To</a:t>
            </a:r>
            <a:r>
              <a:rPr dirty="0" sz="750">
                <a:solidFill>
                  <a:srgbClr val="757575"/>
                </a:solidFill>
                <a:latin typeface="Calibri"/>
                <a:cs typeface="Calibri"/>
              </a:rPr>
              <a:t>se(</a:t>
            </a:r>
            <a:r>
              <a:rPr dirty="0" sz="750" spc="190">
                <a:solidFill>
                  <a:srgbClr val="757575"/>
                </a:solidFill>
                <a:latin typeface="Calibri"/>
                <a:cs typeface="Calibri"/>
              </a:rPr>
              <a:t> </a:t>
            </a:r>
            <a:r>
              <a:rPr dirty="0" sz="750" spc="-50">
                <a:solidFill>
                  <a:srgbClr val="747474"/>
                </a:solidFill>
                <a:latin typeface="Calibri"/>
                <a:cs typeface="Calibri"/>
              </a:rPr>
              <a:t>)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75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5"/>
              </a:spcBef>
            </a:pP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d+</a:t>
            </a:r>
            <a:r>
              <a:rPr dirty="0" sz="750" spc="2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A3A3A3"/>
                </a:solidFill>
                <a:latin typeface="Calibri"/>
                <a:cs typeface="Calibri"/>
              </a:rPr>
              <a:t>=</a:t>
            </a:r>
            <a:r>
              <a:rPr dirty="0" sz="750" spc="300">
                <a:solidFill>
                  <a:srgbClr val="A3A3A3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3F3F3F"/>
                </a:solidFill>
                <a:latin typeface="Calibri"/>
                <a:cs typeface="Calibri"/>
              </a:rPr>
              <a:t>ordene</a:t>
            </a:r>
            <a:r>
              <a:rPr dirty="0" sz="750" spc="-4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750" spc="-30">
                <a:solidFill>
                  <a:srgbClr val="505050"/>
                </a:solidFill>
                <a:latin typeface="Calibri"/>
                <a:cs typeface="Calibri"/>
              </a:rPr>
              <a:t>s</a:t>
            </a:r>
            <a:r>
              <a:rPr dirty="0" sz="750" spc="-25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F1F1F"/>
                </a:solidFill>
                <a:latin typeface="Calibri"/>
                <a:cs typeface="Calibri"/>
              </a:rPr>
              <a:t>.merge</a:t>
            </a:r>
            <a:r>
              <a:rPr dirty="0" sz="750" spc="-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 spc="-40">
                <a:solidFill>
                  <a:srgbClr val="6E6E6E"/>
                </a:solidFill>
                <a:latin typeface="Calibri"/>
                <a:cs typeface="Calibri"/>
              </a:rPr>
              <a:t>t</a:t>
            </a:r>
            <a:r>
              <a:rPr dirty="0" sz="750" spc="-65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dirty="0" sz="750" spc="50">
                <a:solidFill>
                  <a:srgbClr val="676767"/>
                </a:solidFill>
                <a:latin typeface="Calibri"/>
                <a:cs typeface="Calibri"/>
              </a:rPr>
              <a:t>c</a:t>
            </a:r>
            <a:r>
              <a:rPr dirty="0" sz="750" spc="50">
                <a:solidFill>
                  <a:srgbClr val="464646"/>
                </a:solidFill>
                <a:latin typeface="Calibri"/>
                <a:cs typeface="Calibri"/>
              </a:rPr>
              <a:t>I</a:t>
            </a:r>
            <a:r>
              <a:rPr dirty="0" sz="750" spc="30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96969"/>
                </a:solidFill>
                <a:latin typeface="Calibri"/>
                <a:cs typeface="Calibri"/>
              </a:rPr>
              <a:t>i</a:t>
            </a:r>
            <a:r>
              <a:rPr dirty="0" sz="750" spc="-5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383838"/>
                </a:solidFill>
                <a:latin typeface="Calibri"/>
                <a:cs typeface="Calibri"/>
              </a:rPr>
              <a:t>ente</a:t>
            </a:r>
            <a:r>
              <a:rPr dirty="0" sz="750" spc="-9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s</a:t>
            </a:r>
            <a:r>
              <a:rPr dirty="0" sz="750" spc="-3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96969"/>
                </a:solidFill>
                <a:latin typeface="Calibri"/>
                <a:cs typeface="Calibri"/>
              </a:rPr>
              <a:t>,</a:t>
            </a:r>
            <a:r>
              <a:rPr dirty="0" sz="750" spc="320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3B3B3B"/>
                </a:solidFill>
                <a:latin typeface="Calibri"/>
                <a:cs typeface="Calibri"/>
              </a:rPr>
              <a:t>on=</a:t>
            </a:r>
            <a:r>
              <a:rPr dirty="0" sz="750" spc="6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464646"/>
                </a:solidFill>
                <a:latin typeface="Calibri"/>
                <a:cs typeface="Calibri"/>
              </a:rPr>
              <a:t>'cust</a:t>
            </a:r>
            <a:r>
              <a:rPr dirty="0" sz="750" spc="-10">
                <a:solidFill>
                  <a:srgbClr val="505050"/>
                </a:solidFill>
                <a:latin typeface="Calibri"/>
                <a:cs typeface="Calibri"/>
              </a:rPr>
              <a:t>ome</a:t>
            </a:r>
            <a:r>
              <a:rPr dirty="0" sz="750" spc="-10">
                <a:solidFill>
                  <a:srgbClr val="696969"/>
                </a:solidFill>
                <a:latin typeface="Calibri"/>
                <a:cs typeface="Calibri"/>
              </a:rPr>
              <a:t>ryu</a:t>
            </a:r>
            <a:r>
              <a:rPr dirty="0" sz="750" spc="175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BFBFBF"/>
                </a:solidFill>
                <a:latin typeface="Calibri"/>
                <a:cs typeface="Calibri"/>
              </a:rPr>
              <a:t>d</a:t>
            </a:r>
            <a:r>
              <a:rPr dirty="0" sz="750">
                <a:solidFill>
                  <a:srgbClr val="282828"/>
                </a:solidFill>
                <a:latin typeface="Calibri"/>
                <a:cs typeface="Calibri"/>
              </a:rPr>
              <a:t>"</a:t>
            </a:r>
            <a:r>
              <a:rPr dirty="0" sz="750" spc="-65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696969"/>
                </a:solidFill>
                <a:latin typeface="Calibri"/>
                <a:cs typeface="Calibri"/>
              </a:rPr>
              <a:t>,</a:t>
            </a:r>
            <a:r>
              <a:rPr dirty="0" sz="750" spc="340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3F3F3F"/>
                </a:solidFill>
                <a:latin typeface="Calibri"/>
                <a:cs typeface="Calibri"/>
              </a:rPr>
              <a:t>nov=</a:t>
            </a:r>
            <a:r>
              <a:rPr dirty="0" sz="750">
                <a:solidFill>
                  <a:srgbClr val="696969"/>
                </a:solidFill>
                <a:latin typeface="Calibri"/>
                <a:cs typeface="Calibri"/>
              </a:rPr>
              <a:t>'</a:t>
            </a:r>
            <a:r>
              <a:rPr dirty="0" sz="750" spc="-25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750" spc="70">
                <a:solidFill>
                  <a:srgbClr val="1F1F1F"/>
                </a:solidFill>
                <a:latin typeface="Calibri"/>
                <a:cs typeface="Calibri"/>
              </a:rPr>
              <a:t>Ie+t</a:t>
            </a:r>
            <a:r>
              <a:rPr dirty="0" sz="750" spc="-7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77777"/>
                </a:solidFill>
                <a:latin typeface="Calibri"/>
                <a:cs typeface="Calibri"/>
              </a:rPr>
              <a:t>"</a:t>
            </a:r>
            <a:r>
              <a:rPr dirty="0" sz="750">
                <a:solidFill>
                  <a:srgbClr val="333333"/>
                </a:solidFill>
                <a:latin typeface="Calibri"/>
                <a:cs typeface="Calibri"/>
              </a:rPr>
              <a:t>)</a:t>
            </a:r>
            <a:r>
              <a:rPr dirty="0" sz="750" spc="45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50" spc="-50">
                <a:solidFill>
                  <a:srgbClr val="606060"/>
                </a:solidFill>
                <a:latin typeface="Calibri"/>
                <a:cs typeface="Calibri"/>
              </a:rPr>
              <a:t>\</a:t>
            </a:r>
            <a:endParaRPr sz="750">
              <a:latin typeface="Calibri"/>
              <a:cs typeface="Calibri"/>
            </a:endParaRPr>
          </a:p>
          <a:p>
            <a:pPr marL="609600">
              <a:lnSpc>
                <a:spcPct val="100000"/>
              </a:lnSpc>
              <a:spcBef>
                <a:spcPts val="35"/>
              </a:spcBef>
            </a:pPr>
            <a:r>
              <a:rPr dirty="0" sz="750" spc="-40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750" spc="-6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rlerge</a:t>
            </a:r>
            <a:r>
              <a:rPr dirty="0" sz="750">
                <a:solidFill>
                  <a:srgbClr val="6E6E6E"/>
                </a:solidFill>
                <a:latin typeface="Calibri"/>
                <a:cs typeface="Calibri"/>
              </a:rPr>
              <a:t>(</a:t>
            </a:r>
            <a:r>
              <a:rPr dirty="0" sz="750" spc="-65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produc</a:t>
            </a:r>
            <a:r>
              <a:rPr dirty="0" sz="750" spc="-3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707070"/>
                </a:solidFill>
                <a:latin typeface="Calibri"/>
                <a:cs typeface="Calibri"/>
              </a:rPr>
              <a:t>tos</a:t>
            </a:r>
            <a:r>
              <a:rPr dirty="0" sz="750" spc="125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,</a:t>
            </a:r>
            <a:r>
              <a:rPr dirty="0" sz="750" spc="165">
                <a:solidFill>
                  <a:srgbClr val="1F1F1F"/>
                </a:solidFill>
                <a:latin typeface="Calibri"/>
                <a:cs typeface="Calibri"/>
              </a:rPr>
              <a:t>  </a:t>
            </a:r>
            <a:r>
              <a:rPr dirty="0" sz="750" spc="-40">
                <a:solidFill>
                  <a:srgbClr val="383838"/>
                </a:solidFill>
                <a:latin typeface="Calibri"/>
                <a:cs typeface="Calibri"/>
              </a:rPr>
              <a:t>on</a:t>
            </a:r>
            <a:r>
              <a:rPr dirty="0" sz="750" spc="-6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C1C1C1"/>
                </a:solidFill>
                <a:latin typeface="Calibri"/>
                <a:cs typeface="Calibri"/>
              </a:rPr>
              <a:t>-</a:t>
            </a:r>
            <a:r>
              <a:rPr dirty="0" sz="750">
                <a:solidFill>
                  <a:srgbClr val="494949"/>
                </a:solidFill>
                <a:latin typeface="Calibri"/>
                <a:cs typeface="Calibri"/>
              </a:rPr>
              <a:t>"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product_name</a:t>
            </a:r>
            <a:r>
              <a:rPr dirty="0" sz="750">
                <a:solidFill>
                  <a:srgbClr val="383838"/>
                </a:solidFill>
                <a:latin typeface="Calibri"/>
                <a:cs typeface="Calibri"/>
              </a:rPr>
              <a:t>"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,</a:t>
            </a:r>
            <a:r>
              <a:rPr dirty="0" sz="750" spc="165">
                <a:solidFill>
                  <a:srgbClr val="1F1F1F"/>
                </a:solidFill>
                <a:latin typeface="Calibri"/>
                <a:cs typeface="Calibri"/>
              </a:rPr>
              <a:t>  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nov-</a:t>
            </a:r>
            <a:r>
              <a:rPr dirty="0" sz="750">
                <a:solidFill>
                  <a:srgbClr val="505050"/>
                </a:solidFill>
                <a:latin typeface="Calibri"/>
                <a:cs typeface="Calibri"/>
              </a:rPr>
              <a:t>“</a:t>
            </a:r>
            <a:r>
              <a:rPr dirty="0" sz="750">
                <a:solidFill>
                  <a:srgbClr val="3F3F3F"/>
                </a:solidFill>
                <a:latin typeface="Calibri"/>
                <a:cs typeface="Calibri"/>
              </a:rPr>
              <a:t>Ie*t</a:t>
            </a:r>
            <a:r>
              <a:rPr dirty="0" sz="750" spc="35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750" spc="-45">
                <a:solidFill>
                  <a:srgbClr val="B6B6B6"/>
                </a:solidFill>
                <a:latin typeface="Calibri"/>
                <a:cs typeface="Calibri"/>
              </a:rPr>
              <a:t>"</a:t>
            </a:r>
            <a:r>
              <a:rPr dirty="0" sz="750" spc="10">
                <a:solidFill>
                  <a:srgbClr val="B6B6B6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383838"/>
                </a:solidFill>
                <a:latin typeface="Calibri"/>
                <a:cs typeface="Calibri"/>
              </a:rPr>
              <a:t>)</a:t>
            </a:r>
            <a:r>
              <a:rPr dirty="0" sz="750" spc="175">
                <a:solidFill>
                  <a:srgbClr val="383838"/>
                </a:solidFill>
                <a:latin typeface="Calibri"/>
                <a:cs typeface="Calibri"/>
              </a:rPr>
              <a:t>  </a:t>
            </a:r>
            <a:r>
              <a:rPr dirty="0" sz="750" spc="-50">
                <a:solidFill>
                  <a:srgbClr val="3B3B3B"/>
                </a:solidFill>
                <a:latin typeface="Calibri"/>
                <a:cs typeface="Calibri"/>
              </a:rPr>
              <a:t>\</a:t>
            </a:r>
            <a:endParaRPr sz="750">
              <a:latin typeface="Calibri"/>
              <a:cs typeface="Calibri"/>
            </a:endParaRPr>
          </a:p>
          <a:p>
            <a:pPr marL="609600">
              <a:lnSpc>
                <a:spcPct val="100000"/>
              </a:lnSpc>
              <a:spcBef>
                <a:spcPts val="60"/>
              </a:spcBef>
            </a:pPr>
            <a:r>
              <a:rPr dirty="0" sz="750" spc="-10">
                <a:solidFill>
                  <a:srgbClr val="1F1F1F"/>
                </a:solidFill>
                <a:latin typeface="Calibri"/>
                <a:cs typeface="Calibri"/>
              </a:rPr>
              <a:t>.menge</a:t>
            </a:r>
            <a:r>
              <a:rPr dirty="0" sz="750" spc="-10">
                <a:solidFill>
                  <a:srgbClr val="505050"/>
                </a:solidFill>
                <a:latin typeface="Calibri"/>
                <a:cs typeface="Calibri"/>
              </a:rPr>
              <a:t>(ne</a:t>
            </a:r>
            <a:r>
              <a:rPr dirty="0" sz="750" spc="25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9A9A9A"/>
                </a:solidFill>
                <a:latin typeface="Calibri"/>
                <a:cs typeface="Calibri"/>
              </a:rPr>
              <a:t>t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odos_pago,</a:t>
            </a:r>
            <a:r>
              <a:rPr dirty="0" sz="750" spc="200">
                <a:solidFill>
                  <a:srgbClr val="1F1F1F"/>
                </a:solidFill>
                <a:latin typeface="Calibri"/>
                <a:cs typeface="Calibri"/>
              </a:rPr>
              <a:t>  </a:t>
            </a:r>
            <a:r>
              <a:rPr dirty="0" sz="750">
                <a:solidFill>
                  <a:srgbClr val="383838"/>
                </a:solidFill>
                <a:latin typeface="Calibri"/>
                <a:cs typeface="Calibri"/>
              </a:rPr>
              <a:t>on=</a:t>
            </a:r>
            <a:r>
              <a:rPr dirty="0" sz="750">
                <a:solidFill>
                  <a:srgbClr val="A5A5A5"/>
                </a:solidFill>
                <a:latin typeface="Calibri"/>
                <a:cs typeface="Calibri"/>
              </a:rPr>
              <a:t>”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paymei1t_irethod_id”,</a:t>
            </a:r>
            <a:r>
              <a:rPr dirty="0" sz="750" spc="47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505050"/>
                </a:solidFill>
                <a:latin typeface="Calibri"/>
                <a:cs typeface="Calibri"/>
              </a:rPr>
              <a:t>how=</a:t>
            </a:r>
            <a:r>
              <a:rPr dirty="0" sz="750">
                <a:solidFill>
                  <a:srgbClr val="B3B3B3"/>
                </a:solidFill>
                <a:latin typeface="Calibri"/>
                <a:cs typeface="Calibri"/>
              </a:rPr>
              <a:t>”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Ie-</a:t>
            </a:r>
            <a:r>
              <a:rPr dirty="0" sz="750" spc="-20">
                <a:solidFill>
                  <a:srgbClr val="1F1F1F"/>
                </a:solidFill>
                <a:latin typeface="Calibri"/>
                <a:cs typeface="Calibri"/>
              </a:rPr>
              <a:t>Et</a:t>
            </a:r>
            <a:r>
              <a:rPr dirty="0" sz="750" spc="-20">
                <a:solidFill>
                  <a:srgbClr val="828282"/>
                </a:solidFill>
                <a:latin typeface="Calibri"/>
                <a:cs typeface="Calibri"/>
              </a:rPr>
              <a:t>"</a:t>
            </a:r>
            <a:r>
              <a:rPr dirty="0" sz="750" spc="-20">
                <a:solidFill>
                  <a:srgbClr val="1F1F1F"/>
                </a:solidFill>
                <a:latin typeface="Calibri"/>
                <a:cs typeface="Calibri"/>
              </a:rPr>
              <a:t>)</a:t>
            </a: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750">
              <a:latin typeface="Calibri"/>
              <a:cs typeface="Calibri"/>
            </a:endParaRPr>
          </a:p>
          <a:p>
            <a:pPr marL="15240">
              <a:lnSpc>
                <a:spcPct val="100000"/>
              </a:lnSpc>
            </a:pPr>
            <a:r>
              <a:rPr dirty="0" sz="700" spc="60">
                <a:solidFill>
                  <a:srgbClr val="909090"/>
                </a:solidFill>
                <a:latin typeface="Calibri"/>
                <a:cs typeface="Calibri"/>
              </a:rPr>
              <a:t>df</a:t>
            </a:r>
            <a:r>
              <a:rPr dirty="0" sz="700" spc="80">
                <a:solidFill>
                  <a:srgbClr val="909090"/>
                </a:solidFill>
                <a:latin typeface="Calibri"/>
                <a:cs typeface="Calibri"/>
              </a:rPr>
              <a:t> </a:t>
            </a:r>
            <a:r>
              <a:rPr dirty="0" sz="700" spc="-135">
                <a:solidFill>
                  <a:srgbClr val="696969"/>
                </a:solidFill>
                <a:latin typeface="Calibri"/>
                <a:cs typeface="Calibri"/>
              </a:rPr>
              <a:t>t</a:t>
            </a:r>
            <a:r>
              <a:rPr dirty="0" sz="700" spc="45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46464"/>
                </a:solidFill>
                <a:latin typeface="Calibri"/>
                <a:cs typeface="Calibri"/>
              </a:rPr>
              <a:t>"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purch</a:t>
            </a:r>
            <a:r>
              <a:rPr dirty="0" sz="700" spc="2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ase_da</a:t>
            </a:r>
            <a:r>
              <a:rPr dirty="0" sz="700" spc="-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62626"/>
                </a:solidFill>
                <a:latin typeface="Calibri"/>
                <a:cs typeface="Calibri"/>
              </a:rPr>
              <a:t>te"</a:t>
            </a:r>
            <a:r>
              <a:rPr dirty="0" sz="700" spc="145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96969"/>
                </a:solidFill>
                <a:latin typeface="Calibri"/>
                <a:cs typeface="Calibri"/>
              </a:rPr>
              <a:t>]</a:t>
            </a:r>
            <a:r>
              <a:rPr dirty="0" sz="700" spc="440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=</a:t>
            </a:r>
            <a:r>
              <a:rPr dirty="0" sz="700" spc="38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pd</a:t>
            </a:r>
            <a:r>
              <a:rPr dirty="0" sz="700" spc="-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700" spc="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to_dat</a:t>
            </a:r>
            <a:r>
              <a:rPr dirty="0" sz="700" spc="-3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80">
                <a:solidFill>
                  <a:srgbClr val="1F1F1F"/>
                </a:solidFill>
                <a:latin typeface="Calibri"/>
                <a:cs typeface="Calibri"/>
              </a:rPr>
              <a:t>etine(df</a:t>
            </a:r>
            <a:r>
              <a:rPr dirty="0" sz="700" spc="4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70">
                <a:solidFill>
                  <a:srgbClr val="1F1F1F"/>
                </a:solidFill>
                <a:latin typeface="Calibri"/>
                <a:cs typeface="Calibri"/>
              </a:rPr>
              <a:t>[</a:t>
            </a:r>
            <a:r>
              <a:rPr dirty="0" sz="700" spc="-4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65656"/>
                </a:solidFill>
                <a:latin typeface="Calibri"/>
                <a:cs typeface="Calibri"/>
              </a:rPr>
              <a:t>"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pu</a:t>
            </a:r>
            <a:r>
              <a:rPr dirty="0" sz="700" i="1">
                <a:solidFill>
                  <a:srgbClr val="1F1F1F"/>
                </a:solidFill>
                <a:latin typeface="Calibri"/>
                <a:cs typeface="Calibri"/>
              </a:rPr>
              <a:t>re</a:t>
            </a:r>
            <a:r>
              <a:rPr dirty="0" sz="700" spc="25" i="1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-35" i="1">
                <a:solidFill>
                  <a:srgbClr val="898989"/>
                </a:solidFill>
                <a:latin typeface="Calibri"/>
                <a:cs typeface="Calibri"/>
              </a:rPr>
              <a:t>h</a:t>
            </a:r>
            <a:r>
              <a:rPr dirty="0" sz="700" spc="-35" i="1">
                <a:solidFill>
                  <a:srgbClr val="3A3A3A"/>
                </a:solidFill>
                <a:latin typeface="Calibri"/>
                <a:cs typeface="Calibri"/>
              </a:rPr>
              <a:t>a</a:t>
            </a:r>
            <a:r>
              <a:rPr dirty="0" sz="700" spc="-55" i="1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700" i="1">
                <a:solidFill>
                  <a:srgbClr val="232323"/>
                </a:solidFill>
                <a:latin typeface="Calibri"/>
                <a:cs typeface="Calibri"/>
              </a:rPr>
              <a:t>se_0a</a:t>
            </a:r>
            <a:r>
              <a:rPr dirty="0" sz="700" spc="-65" i="1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700" i="1">
                <a:solidFill>
                  <a:srgbClr val="383838"/>
                </a:solidFill>
                <a:latin typeface="Calibri"/>
                <a:cs typeface="Calibri"/>
              </a:rPr>
              <a:t>t</a:t>
            </a:r>
            <a:r>
              <a:rPr dirty="0" sz="700" spc="45" i="1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 i="1">
                <a:solidFill>
                  <a:srgbClr val="4F4F4F"/>
                </a:solidFill>
                <a:latin typeface="Calibri"/>
                <a:cs typeface="Calibri"/>
              </a:rPr>
              <a:t>e"</a:t>
            </a:r>
            <a:r>
              <a:rPr dirty="0" sz="700" spc="220" i="1">
                <a:solidFill>
                  <a:srgbClr val="4F4F4F"/>
                </a:solidFill>
                <a:latin typeface="Calibri"/>
                <a:cs typeface="Calibri"/>
              </a:rPr>
              <a:t>  </a:t>
            </a:r>
            <a:r>
              <a:rPr dirty="0" sz="700">
                <a:solidFill>
                  <a:srgbClr val="212121"/>
                </a:solidFill>
                <a:latin typeface="Calibri"/>
                <a:cs typeface="Calibri"/>
              </a:rPr>
              <a:t>,</a:t>
            </a:r>
            <a:r>
              <a:rPr dirty="0" sz="700" spc="39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B5B5B"/>
                </a:solidFill>
                <a:latin typeface="Calibri"/>
                <a:cs typeface="Calibri"/>
              </a:rPr>
              <a:t>er</a:t>
            </a:r>
            <a:r>
              <a:rPr dirty="0" sz="700" spc="9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dirty="0" sz="700" i="1">
                <a:solidFill>
                  <a:srgbClr val="505050"/>
                </a:solidFill>
                <a:latin typeface="Calibri"/>
                <a:cs typeface="Calibri"/>
              </a:rPr>
              <a:t>ror</a:t>
            </a:r>
            <a:r>
              <a:rPr dirty="0" sz="700" spc="165" i="1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700" spc="55">
                <a:solidFill>
                  <a:srgbClr val="1F1F1F"/>
                </a:solidFill>
                <a:latin typeface="Calibri"/>
                <a:cs typeface="Calibri"/>
              </a:rPr>
              <a:t>s</a:t>
            </a:r>
            <a:r>
              <a:rPr dirty="0" sz="700" spc="55">
                <a:solidFill>
                  <a:srgbClr val="383838"/>
                </a:solidFill>
                <a:latin typeface="Calibri"/>
                <a:cs typeface="Calibri"/>
              </a:rPr>
              <a:t>=</a:t>
            </a:r>
            <a:r>
              <a:rPr dirty="0" sz="700" spc="55">
                <a:solidFill>
                  <a:srgbClr val="4D4D4D"/>
                </a:solidFill>
                <a:latin typeface="Calibri"/>
                <a:cs typeface="Calibri"/>
              </a:rPr>
              <a:t>"</a:t>
            </a:r>
            <a:r>
              <a:rPr dirty="0" sz="700" spc="55">
                <a:solidFill>
                  <a:srgbClr val="1F1F1F"/>
                </a:solidFill>
                <a:latin typeface="Calibri"/>
                <a:cs typeface="Calibri"/>
              </a:rPr>
              <a:t>coe</a:t>
            </a:r>
            <a:r>
              <a:rPr dirty="0" sz="700" spc="55">
                <a:solidFill>
                  <a:srgbClr val="696969"/>
                </a:solidFill>
                <a:latin typeface="Calibri"/>
                <a:cs typeface="Calibri"/>
              </a:rPr>
              <a:t>r</a:t>
            </a:r>
            <a:r>
              <a:rPr dirty="0" sz="700" spc="-55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700" spc="50">
                <a:solidFill>
                  <a:srgbClr val="1F1F1F"/>
                </a:solidFill>
                <a:latin typeface="Calibri"/>
                <a:cs typeface="Calibri"/>
              </a:rPr>
              <a:t>ce</a:t>
            </a:r>
            <a:r>
              <a:rPr dirty="0" sz="700" spc="50">
                <a:solidFill>
                  <a:srgbClr val="676767"/>
                </a:solidFill>
                <a:latin typeface="Calibri"/>
                <a:cs typeface="Calibri"/>
              </a:rPr>
              <a:t>"</a:t>
            </a:r>
            <a:r>
              <a:rPr dirty="0" sz="700" spc="-20">
                <a:solidFill>
                  <a:srgbClr val="676767"/>
                </a:solidFill>
                <a:latin typeface="Calibri"/>
                <a:cs typeface="Calibri"/>
              </a:rPr>
              <a:t> </a:t>
            </a:r>
            <a:r>
              <a:rPr dirty="0" sz="700" spc="-50">
                <a:solidFill>
                  <a:srgbClr val="5D5D5D"/>
                </a:solid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7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</a:pPr>
            <a:r>
              <a:rPr dirty="0" sz="700">
                <a:solidFill>
                  <a:srgbClr val="2A2A2A"/>
                </a:solidFill>
                <a:latin typeface="Consolas"/>
                <a:cs typeface="Consolas"/>
              </a:rPr>
              <a:t>#media,</a:t>
            </a:r>
            <a:r>
              <a:rPr dirty="0" sz="700" spc="-40">
                <a:solidFill>
                  <a:srgbClr val="2A2A2A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232323"/>
                </a:solidFill>
                <a:latin typeface="Consolas"/>
                <a:cs typeface="Consolas"/>
              </a:rPr>
              <a:t>medizua,</a:t>
            </a:r>
            <a:r>
              <a:rPr dirty="0" sz="700" spc="-35">
                <a:solidFill>
                  <a:srgbClr val="232323"/>
                </a:solidFill>
                <a:latin typeface="Consolas"/>
                <a:cs typeface="Consolas"/>
              </a:rPr>
              <a:t> </a:t>
            </a:r>
            <a:r>
              <a:rPr dirty="0" sz="700" spc="-20">
                <a:solidFill>
                  <a:srgbClr val="1F1F1F"/>
                </a:solidFill>
                <a:latin typeface="Consolas"/>
                <a:cs typeface="Consolas"/>
              </a:rPr>
              <a:t>moda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28955" algn="l"/>
              </a:tabLst>
            </a:pPr>
            <a:r>
              <a:rPr dirty="0" sz="700" spc="-10">
                <a:solidFill>
                  <a:srgbClr val="212121"/>
                </a:solidFill>
                <a:latin typeface="Consolas"/>
                <a:cs typeface="Consolas"/>
              </a:rPr>
              <a:t>print(’</a:t>
            </a:r>
            <a:r>
              <a:rPr dirty="0" sz="700">
                <a:solidFill>
                  <a:srgbClr val="212121"/>
                </a:solidFill>
                <a:latin typeface="Consolas"/>
                <a:cs typeface="Consolas"/>
              </a:rPr>
              <a:t>	</a:t>
            </a:r>
            <a:r>
              <a:rPr dirty="0" sz="700" spc="-10">
                <a:solidFill>
                  <a:srgbClr val="333333"/>
                </a:solidFill>
                <a:latin typeface="Consolas"/>
                <a:cs typeface="Consolas"/>
              </a:rPr>
              <a:t>Estadísticas</a:t>
            </a:r>
            <a:r>
              <a:rPr dirty="0" sz="700">
                <a:solidFill>
                  <a:srgbClr val="333333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262626"/>
                </a:solidFill>
                <a:latin typeface="Consolas"/>
                <a:cs typeface="Consolas"/>
              </a:rPr>
              <a:t>Básicas:”)</a:t>
            </a:r>
            <a:endParaRPr sz="700">
              <a:latin typeface="Consolas"/>
              <a:cs typeface="Consolas"/>
            </a:endParaRPr>
          </a:p>
          <a:p>
            <a:pPr marL="210820" marR="115570" indent="-198120">
              <a:lnSpc>
                <a:spcPct val="114300"/>
              </a:lnSpc>
            </a:pPr>
            <a:r>
              <a:rPr dirty="0" sz="700">
                <a:solidFill>
                  <a:srgbClr val="565656"/>
                </a:solidFill>
                <a:latin typeface="Calibri"/>
                <a:cs typeface="Calibri"/>
              </a:rPr>
              <a:t>lon</a:t>
            </a:r>
            <a:r>
              <a:rPr dirty="0" sz="700" spc="245">
                <a:solidFill>
                  <a:srgbClr val="565656"/>
                </a:solidFill>
                <a:latin typeface="Calibri"/>
                <a:cs typeface="Calibri"/>
              </a:rPr>
              <a:t>  </a:t>
            </a:r>
            <a:r>
              <a:rPr dirty="0" sz="700">
                <a:solidFill>
                  <a:srgbClr val="3A3A3A"/>
                </a:solidFill>
                <a:latin typeface="Calibri"/>
                <a:cs typeface="Calibri"/>
              </a:rPr>
              <a:t>co</a:t>
            </a:r>
            <a:r>
              <a:rPr dirty="0" sz="700" spc="2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24242"/>
                </a:solidFill>
                <a:latin typeface="Calibri"/>
                <a:cs typeface="Calibri"/>
              </a:rPr>
              <a:t>I</a:t>
            </a:r>
            <a:r>
              <a:rPr dirty="0" sz="700" spc="180">
                <a:solidFill>
                  <a:srgbClr val="424242"/>
                </a:solidFill>
                <a:latin typeface="Calibri"/>
                <a:cs typeface="Calibri"/>
              </a:rPr>
              <a:t>  </a:t>
            </a:r>
            <a:r>
              <a:rPr dirty="0" sz="700">
                <a:solidFill>
                  <a:srgbClr val="363636"/>
                </a:solidFill>
                <a:latin typeface="Calibri"/>
                <a:cs typeface="Calibri"/>
              </a:rPr>
              <a:t>in</a:t>
            </a:r>
            <a:r>
              <a:rPr dirty="0" sz="700" spc="245">
                <a:solidFill>
                  <a:srgbClr val="363636"/>
                </a:solidFill>
                <a:latin typeface="Calibri"/>
                <a:cs typeface="Calibri"/>
              </a:rPr>
              <a:t>  </a:t>
            </a:r>
            <a:r>
              <a:rPr dirty="0" sz="700">
                <a:solidFill>
                  <a:srgbClr val="3D3D3D"/>
                </a:solidFill>
                <a:latin typeface="Calibri"/>
                <a:cs typeface="Calibri"/>
              </a:rPr>
              <a:t>[ </a:t>
            </a:r>
            <a:r>
              <a:rPr dirty="0" sz="700">
                <a:solidFill>
                  <a:srgbClr val="5E5E5E"/>
                </a:solidFill>
                <a:latin typeface="Calibri"/>
                <a:cs typeface="Calibri"/>
              </a:rPr>
              <a:t>"c</a:t>
            </a:r>
            <a:r>
              <a:rPr dirty="0" sz="700" spc="40">
                <a:solidFill>
                  <a:srgbClr val="5E5E5E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707070"/>
                </a:solidFill>
                <a:latin typeface="Calibri"/>
                <a:cs typeface="Calibri"/>
              </a:rPr>
              <a:t>u</a:t>
            </a:r>
            <a:r>
              <a:rPr dirty="0" sz="700" spc="-80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F2F2F"/>
                </a:solidFill>
                <a:latin typeface="Calibri"/>
                <a:cs typeface="Calibri"/>
              </a:rPr>
              <a:t>stomer_age</a:t>
            </a:r>
            <a:r>
              <a:rPr dirty="0" sz="700">
                <a:solidFill>
                  <a:srgbClr val="545454"/>
                </a:solidFill>
                <a:latin typeface="Calibri"/>
                <a:cs typeface="Calibri"/>
              </a:rPr>
              <a:t>"</a:t>
            </a:r>
            <a:r>
              <a:rPr dirty="0" sz="700">
                <a:solidFill>
                  <a:srgbClr val="707070"/>
                </a:solidFill>
                <a:latin typeface="Calibri"/>
                <a:cs typeface="Calibri"/>
              </a:rPr>
              <a:t>,</a:t>
            </a:r>
            <a:r>
              <a:rPr dirty="0" sz="700" spc="180">
                <a:solidFill>
                  <a:srgbClr val="707070"/>
                </a:solidFill>
                <a:latin typeface="Calibri"/>
                <a:cs typeface="Calibri"/>
              </a:rPr>
              <a:t>  </a:t>
            </a:r>
            <a:r>
              <a:rPr dirty="0" sz="700" spc="50">
                <a:solidFill>
                  <a:srgbClr val="6E6E6E"/>
                </a:solidFill>
                <a:latin typeface="Calibri"/>
                <a:cs typeface="Calibri"/>
              </a:rPr>
              <a:t>"</a:t>
            </a:r>
            <a:r>
              <a:rPr dirty="0" sz="700" spc="50">
                <a:solidFill>
                  <a:srgbClr val="3A3A3A"/>
                </a:solidFill>
                <a:latin typeface="Calibri"/>
                <a:cs typeface="Calibri"/>
              </a:rPr>
              <a:t>p</a:t>
            </a:r>
            <a:r>
              <a:rPr dirty="0" sz="700" spc="50">
                <a:solidFill>
                  <a:srgbClr val="3F3F3F"/>
                </a:solidFill>
                <a:latin typeface="Calibri"/>
                <a:cs typeface="Calibri"/>
              </a:rPr>
              <a:t>rodu</a:t>
            </a:r>
            <a:r>
              <a:rPr dirty="0" sz="700" spc="50">
                <a:solidFill>
                  <a:srgbClr val="424242"/>
                </a:solidFill>
                <a:latin typeface="Calibri"/>
                <a:cs typeface="Calibri"/>
              </a:rPr>
              <a:t>ct_pr</a:t>
            </a:r>
            <a:r>
              <a:rPr dirty="0" sz="700" spc="-6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75757"/>
                </a:solidFill>
                <a:latin typeface="Calibri"/>
                <a:cs typeface="Calibri"/>
              </a:rPr>
              <a:t>i</a:t>
            </a:r>
            <a:r>
              <a:rPr dirty="0" sz="700" spc="45">
                <a:solidFill>
                  <a:srgbClr val="575757"/>
                </a:solidFill>
                <a:latin typeface="Calibri"/>
                <a:cs typeface="Calibri"/>
              </a:rPr>
              <a:t> </a:t>
            </a:r>
            <a:r>
              <a:rPr dirty="0" sz="700" spc="80">
                <a:solidFill>
                  <a:srgbClr val="3D3D3D"/>
                </a:solidFill>
                <a:latin typeface="Calibri"/>
                <a:cs typeface="Calibri"/>
              </a:rPr>
              <a:t>ce",</a:t>
            </a:r>
            <a:r>
              <a:rPr dirty="0" sz="700" spc="345">
                <a:solidFill>
                  <a:srgbClr val="3D3D3D"/>
                </a:solidFill>
                <a:latin typeface="Calibri"/>
                <a:cs typeface="Calibri"/>
              </a:rPr>
              <a:t> </a:t>
            </a:r>
            <a:r>
              <a:rPr dirty="0" sz="700" spc="80">
                <a:solidFill>
                  <a:srgbClr val="212121"/>
                </a:solidFill>
                <a:latin typeface="Calibri"/>
                <a:cs typeface="Calibri"/>
              </a:rPr>
              <a:t>"quantity",</a:t>
            </a:r>
            <a:r>
              <a:rPr dirty="0" sz="700" spc="175">
                <a:solidFill>
                  <a:srgbClr val="212121"/>
                </a:solidFill>
                <a:latin typeface="Calibri"/>
                <a:cs typeface="Calibri"/>
              </a:rPr>
              <a:t>  </a:t>
            </a:r>
            <a:r>
              <a:rPr dirty="0" sz="700">
                <a:solidFill>
                  <a:srgbClr val="363636"/>
                </a:solidFill>
                <a:latin typeface="Calibri"/>
                <a:cs typeface="Calibri"/>
              </a:rPr>
              <a:t>"or</a:t>
            </a:r>
            <a:r>
              <a:rPr dirty="0" sz="700">
                <a:solidFill>
                  <a:srgbClr val="5E5E5E"/>
                </a:solidFill>
                <a:latin typeface="Calibri"/>
                <a:cs typeface="Calibri"/>
              </a:rPr>
              <a:t>de</a:t>
            </a:r>
            <a:r>
              <a:rPr dirty="0" sz="700">
                <a:solidFill>
                  <a:srgbClr val="464646"/>
                </a:solidFill>
                <a:latin typeface="Calibri"/>
                <a:cs typeface="Calibri"/>
              </a:rPr>
              <a:t>r_t</a:t>
            </a:r>
            <a:r>
              <a:rPr dirty="0" sz="700" spc="229">
                <a:solidFill>
                  <a:srgbClr val="464646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24242"/>
                </a:solidFill>
                <a:latin typeface="Calibri"/>
                <a:cs typeface="Calibri"/>
              </a:rPr>
              <a:t>ata</a:t>
            </a:r>
            <a:r>
              <a:rPr dirty="0" sz="700" spc="4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I"</a:t>
            </a:r>
            <a:r>
              <a:rPr dirty="0" sz="700" spc="290">
                <a:solidFill>
                  <a:srgbClr val="1F1F1F"/>
                </a:solidFill>
                <a:latin typeface="Calibri"/>
                <a:cs typeface="Calibri"/>
              </a:rPr>
              <a:t>  </a:t>
            </a:r>
            <a:r>
              <a:rPr dirty="0" sz="700" spc="-50">
                <a:solidFill>
                  <a:srgbClr val="494949"/>
                </a:solidFill>
                <a:latin typeface="Calibri"/>
                <a:cs typeface="Calibri"/>
              </a:rPr>
              <a:t>:</a:t>
            </a:r>
            <a:r>
              <a:rPr dirty="0" sz="700" spc="50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700" spc="-30">
                <a:solidFill>
                  <a:srgbClr val="242424"/>
                </a:solidFill>
                <a:latin typeface="Calibri"/>
                <a:cs typeface="Calibri"/>
              </a:rPr>
              <a:t>me</a:t>
            </a:r>
            <a:r>
              <a:rPr dirty="0" sz="700" spc="-30">
                <a:solidFill>
                  <a:srgbClr val="646464"/>
                </a:solidFill>
                <a:latin typeface="Calibri"/>
                <a:cs typeface="Calibri"/>
              </a:rPr>
              <a:t>di</a:t>
            </a:r>
            <a:r>
              <a:rPr dirty="0" sz="700" spc="210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96969"/>
                </a:solidFill>
                <a:latin typeface="Calibri"/>
                <a:cs typeface="Calibri"/>
              </a:rPr>
              <a:t>a</a:t>
            </a:r>
            <a:r>
              <a:rPr dirty="0" sz="700" spc="430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B1B1B1"/>
                </a:solidFill>
                <a:latin typeface="Calibri"/>
                <a:cs typeface="Calibri"/>
              </a:rPr>
              <a:t>-</a:t>
            </a:r>
            <a:r>
              <a:rPr dirty="0" sz="700" spc="475">
                <a:solidFill>
                  <a:srgbClr val="B1B1B1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E5E5E"/>
                </a:solidFill>
                <a:latin typeface="Calibri"/>
                <a:cs typeface="Calibri"/>
              </a:rPr>
              <a:t>d</a:t>
            </a:r>
            <a:r>
              <a:rPr dirty="0" sz="700">
                <a:solidFill>
                  <a:srgbClr val="979797"/>
                </a:solidFill>
                <a:latin typeface="Calibri"/>
                <a:cs typeface="Calibri"/>
              </a:rPr>
              <a:t>F</a:t>
            </a:r>
            <a:r>
              <a:rPr dirty="0" sz="700">
                <a:solidFill>
                  <a:srgbClr val="676767"/>
                </a:solidFill>
                <a:latin typeface="Calibri"/>
                <a:cs typeface="Calibri"/>
              </a:rPr>
              <a:t>[co</a:t>
            </a:r>
            <a:r>
              <a:rPr dirty="0" sz="700" spc="105">
                <a:solidFill>
                  <a:srgbClr val="676767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25252"/>
                </a:solidFill>
                <a:latin typeface="Calibri"/>
                <a:cs typeface="Calibri"/>
              </a:rPr>
              <a:t>1J</a:t>
            </a:r>
            <a:r>
              <a:rPr dirty="0" sz="700" spc="3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14141"/>
                </a:solidFill>
                <a:latin typeface="Calibri"/>
                <a:cs typeface="Calibri"/>
              </a:rPr>
              <a:t>.</a:t>
            </a:r>
            <a:r>
              <a:rPr dirty="0" sz="700" spc="-85">
                <a:solidFill>
                  <a:srgbClr val="414141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26262"/>
                </a:solidFill>
                <a:latin typeface="Calibri"/>
                <a:cs typeface="Calibri"/>
              </a:rPr>
              <a:t>nean</a:t>
            </a:r>
            <a:r>
              <a:rPr dirty="0" sz="700">
                <a:solidFill>
                  <a:srgbClr val="A8A8A8"/>
                </a:solidFill>
                <a:latin typeface="Calibri"/>
                <a:cs typeface="Calibri"/>
              </a:rPr>
              <a:t>(</a:t>
            </a:r>
            <a:r>
              <a:rPr dirty="0" sz="700" spc="20">
                <a:solidFill>
                  <a:srgbClr val="A8A8A8"/>
                </a:solidFill>
                <a:latin typeface="Calibri"/>
                <a:cs typeface="Calibri"/>
              </a:rPr>
              <a:t> </a:t>
            </a:r>
            <a:r>
              <a:rPr dirty="0" sz="700" spc="-50">
                <a:solidFill>
                  <a:srgbClr val="757575"/>
                </a:solid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  <a:p>
            <a:pPr marL="210820">
              <a:lnSpc>
                <a:spcPct val="100000"/>
              </a:lnSpc>
              <a:spcBef>
                <a:spcPts val="95"/>
              </a:spcBef>
            </a:pPr>
            <a:r>
              <a:rPr dirty="0" sz="700" spc="-35">
                <a:solidFill>
                  <a:srgbClr val="232323"/>
                </a:solidFill>
                <a:latin typeface="Calibri"/>
                <a:cs typeface="Calibri"/>
              </a:rPr>
              <a:t>me</a:t>
            </a:r>
            <a:r>
              <a:rPr dirty="0" sz="700" spc="-35">
                <a:solidFill>
                  <a:srgbClr val="525252"/>
                </a:solidFill>
                <a:latin typeface="Calibri"/>
                <a:cs typeface="Calibri"/>
              </a:rPr>
              <a:t>di</a:t>
            </a:r>
            <a:r>
              <a:rPr dirty="0" sz="700" spc="12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an</a:t>
            </a:r>
            <a:r>
              <a:rPr dirty="0" sz="700">
                <a:solidFill>
                  <a:srgbClr val="4F4F4F"/>
                </a:solidFill>
                <a:latin typeface="Calibri"/>
                <a:cs typeface="Calibri"/>
              </a:rPr>
              <a:t>a</a:t>
            </a:r>
            <a:r>
              <a:rPr dirty="0" sz="700" spc="185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D4D4D"/>
                </a:solidFill>
                <a:latin typeface="Calibri"/>
                <a:cs typeface="Calibri"/>
              </a:rPr>
              <a:t>=</a:t>
            </a:r>
            <a:r>
              <a:rPr dirty="0" sz="700" spc="22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00" spc="85">
                <a:solidFill>
                  <a:srgbClr val="444444"/>
                </a:solidFill>
                <a:latin typeface="Calibri"/>
                <a:cs typeface="Calibri"/>
              </a:rPr>
              <a:t>d£[col</a:t>
            </a:r>
            <a:r>
              <a:rPr dirty="0" sz="700" spc="-65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700" spc="65">
                <a:solidFill>
                  <a:srgbClr val="707070"/>
                </a:solidFill>
                <a:latin typeface="Calibri"/>
                <a:cs typeface="Calibri"/>
              </a:rPr>
              <a:t>]</a:t>
            </a:r>
            <a:r>
              <a:rPr dirty="0" sz="700" spc="-55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700" spc="55">
                <a:solidFill>
                  <a:srgbClr val="232323"/>
                </a:solidFill>
                <a:latin typeface="Calibri"/>
                <a:cs typeface="Calibri"/>
              </a:rPr>
              <a:t>.</a:t>
            </a:r>
            <a:r>
              <a:rPr dirty="0" sz="700" spc="-105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700" spc="-40">
                <a:solidFill>
                  <a:srgbClr val="575757"/>
                </a:solidFill>
                <a:latin typeface="Calibri"/>
                <a:cs typeface="Calibri"/>
              </a:rPr>
              <a:t>me</a:t>
            </a:r>
            <a:r>
              <a:rPr dirty="0" sz="700" spc="-40">
                <a:solidFill>
                  <a:srgbClr val="313131"/>
                </a:solidFill>
                <a:latin typeface="Calibri"/>
                <a:cs typeface="Calibri"/>
              </a:rPr>
              <a:t>di</a:t>
            </a:r>
            <a:r>
              <a:rPr dirty="0" sz="700" spc="19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343434"/>
                </a:solidFill>
                <a:latin typeface="Calibri"/>
                <a:cs typeface="Calibri"/>
              </a:rPr>
              <a:t>an(</a:t>
            </a:r>
            <a:r>
              <a:rPr dirty="0" sz="700" spc="275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dirty="0" sz="700" spc="-50">
                <a:solidFill>
                  <a:srgbClr val="898989"/>
                </a:solid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  <a:p>
            <a:pPr marL="213360">
              <a:lnSpc>
                <a:spcPct val="100000"/>
              </a:lnSpc>
              <a:spcBef>
                <a:spcPts val="70"/>
              </a:spcBef>
            </a:pPr>
            <a:r>
              <a:rPr dirty="0" sz="750" spc="-25">
                <a:solidFill>
                  <a:srgbClr val="242424"/>
                </a:solidFill>
                <a:latin typeface="Consolas"/>
                <a:cs typeface="Consolas"/>
              </a:rPr>
              <a:t>moda</a:t>
            </a:r>
            <a:r>
              <a:rPr dirty="0" sz="750" spc="-55">
                <a:solidFill>
                  <a:srgbClr val="242424"/>
                </a:solidFill>
                <a:latin typeface="Consolas"/>
                <a:cs typeface="Consolas"/>
              </a:rPr>
              <a:t> </a:t>
            </a:r>
            <a:r>
              <a:rPr dirty="0" sz="750">
                <a:solidFill>
                  <a:srgbClr val="595959"/>
                </a:solidFill>
                <a:latin typeface="Consolas"/>
                <a:cs typeface="Consolas"/>
              </a:rPr>
              <a:t>=</a:t>
            </a:r>
            <a:r>
              <a:rPr dirty="0" sz="750" spc="-25">
                <a:solidFill>
                  <a:srgbClr val="595959"/>
                </a:solidFill>
                <a:latin typeface="Consolas"/>
                <a:cs typeface="Consolas"/>
              </a:rPr>
              <a:t> </a:t>
            </a:r>
            <a:r>
              <a:rPr dirty="0" sz="750" spc="-35">
                <a:solidFill>
                  <a:srgbClr val="282828"/>
                </a:solidFill>
                <a:latin typeface="Consolas"/>
                <a:cs typeface="Consolas"/>
              </a:rPr>
              <a:t>df(col).code()</a:t>
            </a:r>
            <a:r>
              <a:rPr dirty="0" sz="750" spc="-40">
                <a:solidFill>
                  <a:srgbClr val="282828"/>
                </a:solidFill>
                <a:latin typeface="Consolas"/>
                <a:cs typeface="Consolas"/>
              </a:rPr>
              <a:t> </a:t>
            </a:r>
            <a:r>
              <a:rPr dirty="0" sz="750" spc="-25">
                <a:solidFill>
                  <a:srgbClr val="282828"/>
                </a:solidFill>
                <a:latin typeface="Consolas"/>
                <a:cs typeface="Consolas"/>
              </a:rPr>
              <a:t>0]</a:t>
            </a:r>
            <a:endParaRPr sz="750">
              <a:latin typeface="Consolas"/>
              <a:cs typeface="Consolas"/>
            </a:endParaRPr>
          </a:p>
          <a:p>
            <a:pPr marL="217170">
              <a:lnSpc>
                <a:spcPct val="100000"/>
              </a:lnSpc>
              <a:spcBef>
                <a:spcPts val="110"/>
              </a:spcBef>
            </a:pPr>
            <a:r>
              <a:rPr dirty="0" sz="700">
                <a:solidFill>
                  <a:srgbClr val="525252"/>
                </a:solidFill>
                <a:latin typeface="Calibri"/>
                <a:cs typeface="Calibri"/>
              </a:rPr>
              <a:t>pr</a:t>
            </a:r>
            <a:r>
              <a:rPr dirty="0" sz="700" spc="10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05050"/>
                </a:solidFill>
                <a:latin typeface="Calibri"/>
                <a:cs typeface="Calibri"/>
              </a:rPr>
              <a:t>i</a:t>
            </a:r>
            <a:r>
              <a:rPr dirty="0" sz="700" spc="9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700" spc="110">
                <a:solidFill>
                  <a:srgbClr val="5D5D5D"/>
                </a:solidFill>
                <a:latin typeface="Calibri"/>
                <a:cs typeface="Calibri"/>
              </a:rPr>
              <a:t>nt(f"</a:t>
            </a:r>
            <a:r>
              <a:rPr dirty="0" sz="700" spc="-55">
                <a:solidFill>
                  <a:srgbClr val="5D5D5D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06060"/>
                </a:solidFill>
                <a:latin typeface="Calibri"/>
                <a:cs typeface="Calibri"/>
              </a:rPr>
              <a:t>{c</a:t>
            </a:r>
            <a:r>
              <a:rPr dirty="0" sz="700">
                <a:solidFill>
                  <a:srgbClr val="707070"/>
                </a:solidFill>
                <a:latin typeface="Calibri"/>
                <a:cs typeface="Calibri"/>
              </a:rPr>
              <a:t>o</a:t>
            </a:r>
            <a:r>
              <a:rPr dirty="0" sz="700">
                <a:solidFill>
                  <a:srgbClr val="646464"/>
                </a:solidFill>
                <a:latin typeface="Calibri"/>
                <a:cs typeface="Calibri"/>
              </a:rPr>
              <a:t>1}</a:t>
            </a:r>
            <a:r>
              <a:rPr dirty="0" sz="700" spc="14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25252"/>
                </a:solidFill>
                <a:latin typeface="Calibri"/>
                <a:cs typeface="Calibri"/>
              </a:rPr>
              <a:t>:</a:t>
            </a:r>
            <a:r>
              <a:rPr dirty="0" sz="700" spc="43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Pleola</a:t>
            </a:r>
            <a:r>
              <a:rPr dirty="0" sz="700" spc="-7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898989"/>
                </a:solidFill>
                <a:latin typeface="Calibri"/>
                <a:cs typeface="Calibri"/>
              </a:rPr>
              <a:t>-</a:t>
            </a:r>
            <a:r>
              <a:rPr dirty="0" sz="700">
                <a:solidFill>
                  <a:srgbClr val="313131"/>
                </a:solidFill>
                <a:latin typeface="Calibri"/>
                <a:cs typeface="Calibri"/>
              </a:rPr>
              <a:t>(media</a:t>
            </a:r>
            <a:r>
              <a:rPr dirty="0" sz="700" spc="300">
                <a:solidFill>
                  <a:srgbClr val="313131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43434"/>
                </a:solidFill>
                <a:latin typeface="Calibri"/>
                <a:cs typeface="Calibri"/>
              </a:rPr>
              <a:t>:</a:t>
            </a:r>
            <a:r>
              <a:rPr dirty="0" sz="700" spc="80">
                <a:solidFill>
                  <a:srgbClr val="343434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F2F2F"/>
                </a:solidFill>
                <a:latin typeface="Calibri"/>
                <a:cs typeface="Calibri"/>
              </a:rPr>
              <a:t>.</a:t>
            </a:r>
            <a:r>
              <a:rPr dirty="0" sz="700" spc="-20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A3A3A"/>
                </a:solidFill>
                <a:latin typeface="Calibri"/>
                <a:cs typeface="Calibri"/>
              </a:rPr>
              <a:t>2</a:t>
            </a:r>
            <a:r>
              <a:rPr dirty="0" sz="700" spc="-7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94949"/>
                </a:solidFill>
                <a:latin typeface="Calibri"/>
                <a:cs typeface="Calibri"/>
              </a:rPr>
              <a:t>f}</a:t>
            </a:r>
            <a:r>
              <a:rPr dirty="0" sz="700" spc="31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26262"/>
                </a:solidFill>
                <a:latin typeface="Calibri"/>
                <a:cs typeface="Calibri"/>
              </a:rPr>
              <a:t>,</a:t>
            </a:r>
            <a:r>
              <a:rPr dirty="0" sz="700" spc="434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B3B3B"/>
                </a:solidFill>
                <a:latin typeface="Calibri"/>
                <a:cs typeface="Calibri"/>
              </a:rPr>
              <a:t>Ftedi</a:t>
            </a:r>
            <a:r>
              <a:rPr dirty="0" sz="700" spc="-8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ana</a:t>
            </a:r>
            <a:r>
              <a:rPr dirty="0" sz="700">
                <a:solidFill>
                  <a:srgbClr val="494949"/>
                </a:solidFill>
                <a:latin typeface="Calibri"/>
                <a:cs typeface="Calibri"/>
              </a:rPr>
              <a:t>-</a:t>
            </a:r>
            <a:r>
              <a:rPr dirty="0" sz="700" spc="65">
                <a:solidFill>
                  <a:srgbClr val="494949"/>
                </a:solidFill>
                <a:latin typeface="Calibri"/>
                <a:cs typeface="Calibri"/>
              </a:rPr>
              <a:t>(nedi</a:t>
            </a:r>
            <a:r>
              <a:rPr dirty="0" sz="700" spc="65">
                <a:solidFill>
                  <a:srgbClr val="424242"/>
                </a:solidFill>
                <a:latin typeface="Calibri"/>
                <a:cs typeface="Calibri"/>
              </a:rPr>
              <a:t>ana</a:t>
            </a:r>
            <a:r>
              <a:rPr dirty="0" sz="700" spc="-3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7C7C7C"/>
                </a:solidFill>
                <a:latin typeface="Calibri"/>
                <a:cs typeface="Calibri"/>
              </a:rPr>
              <a:t>:</a:t>
            </a:r>
            <a:r>
              <a:rPr dirty="0" sz="700" spc="80">
                <a:solidFill>
                  <a:srgbClr val="7C7C7C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13131"/>
                </a:solidFill>
                <a:latin typeface="Calibri"/>
                <a:cs typeface="Calibri"/>
              </a:rPr>
              <a:t>. </a:t>
            </a:r>
            <a:r>
              <a:rPr dirty="0" sz="700" spc="105">
                <a:solidFill>
                  <a:srgbClr val="2A2A2A"/>
                </a:solidFill>
                <a:latin typeface="Calibri"/>
                <a:cs typeface="Calibri"/>
              </a:rPr>
              <a:t>2f},</a:t>
            </a:r>
            <a:r>
              <a:rPr dirty="0" sz="700" spc="34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343434"/>
                </a:solidFill>
                <a:latin typeface="Calibri"/>
                <a:cs typeface="Calibri"/>
              </a:rPr>
              <a:t>Noda={noda}"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35696" y="175514"/>
            <a:ext cx="105727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 spc="20">
                <a:latin typeface="Calibri"/>
                <a:cs typeface="Calibri"/>
              </a:rPr>
              <a:t>UntitIed2.ipynb</a:t>
            </a:r>
            <a:r>
              <a:rPr dirty="0" sz="750" spc="100">
                <a:latin typeface="Calibri"/>
                <a:cs typeface="Calibri"/>
              </a:rPr>
              <a:t> </a:t>
            </a:r>
            <a:r>
              <a:rPr dirty="0" sz="750" spc="20">
                <a:latin typeface="Calibri"/>
                <a:cs typeface="Calibri"/>
              </a:rPr>
              <a:t>-</a:t>
            </a:r>
            <a:r>
              <a:rPr dirty="0" sz="750" spc="160">
                <a:latin typeface="Calibri"/>
                <a:cs typeface="Calibri"/>
              </a:rPr>
              <a:t> </a:t>
            </a:r>
            <a:r>
              <a:rPr dirty="0" sz="750" spc="50">
                <a:latin typeface="Calibri"/>
                <a:cs typeface="Calibri"/>
              </a:rPr>
              <a:t>üolab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501392" y="8801607"/>
            <a:ext cx="3644265" cy="782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93165" indent="5080">
              <a:lnSpc>
                <a:spcPct val="114300"/>
              </a:lnSpc>
              <a:spcBef>
                <a:spcPts val="100"/>
              </a:spcBef>
            </a:pPr>
            <a:r>
              <a:rPr dirty="0" sz="700">
                <a:solidFill>
                  <a:srgbClr val="4F4F4F"/>
                </a:solidFill>
                <a:latin typeface="Calibri"/>
                <a:cs typeface="Calibri"/>
              </a:rPr>
              <a:t>#</a:t>
            </a:r>
            <a:r>
              <a:rPr dirty="0" sz="700" spc="320">
                <a:solidFill>
                  <a:srgbClr val="4F4F4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Dust</a:t>
            </a:r>
            <a:r>
              <a:rPr dirty="0" sz="700" spc="4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z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buc</a:t>
            </a:r>
            <a:r>
              <a:rPr dirty="0" sz="700">
                <a:solidFill>
                  <a:srgbClr val="959595"/>
                </a:solidFill>
                <a:latin typeface="Calibri"/>
                <a:cs typeface="Calibri"/>
              </a:rPr>
              <a:t>i</a:t>
            </a:r>
            <a:r>
              <a:rPr dirty="0" sz="700" spc="80">
                <a:solidFill>
                  <a:srgbClr val="959595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B3B3B"/>
                </a:solidFill>
                <a:latin typeface="Calibri"/>
                <a:cs typeface="Calibri"/>
              </a:rPr>
              <a:t>ón</a:t>
            </a:r>
            <a:r>
              <a:rPr dirty="0" sz="700" spc="31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dirty="0" sz="700" spc="32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vent</a:t>
            </a:r>
            <a:r>
              <a:rPr dirty="0" sz="700" spc="-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as</a:t>
            </a:r>
            <a:r>
              <a:rPr dirty="0" sz="700" spc="38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B2B2B"/>
                </a:solidFill>
                <a:latin typeface="Calibri"/>
                <a:cs typeface="Calibri"/>
              </a:rPr>
              <a:t>por</a:t>
            </a:r>
            <a:r>
              <a:rPr dirty="0" sz="700" spc="40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700" spc="-15">
                <a:solidFill>
                  <a:srgbClr val="9A9A9A"/>
                </a:solidFill>
                <a:latin typeface="Calibri"/>
                <a:cs typeface="Calibri"/>
              </a:rPr>
              <a:t>c</a:t>
            </a:r>
            <a:r>
              <a:rPr dirty="0" sz="700" spc="-75">
                <a:solidFill>
                  <a:srgbClr val="9A9A9A"/>
                </a:solidFill>
                <a:latin typeface="Calibri"/>
                <a:cs typeface="Calibri"/>
              </a:rPr>
              <a:t> </a:t>
            </a:r>
            <a:r>
              <a:rPr dirty="0" sz="700" spc="85">
                <a:solidFill>
                  <a:srgbClr val="1F1F1F"/>
                </a:solidFill>
                <a:latin typeface="Calibri"/>
                <a:cs typeface="Calibri"/>
              </a:rPr>
              <a:t>ategori</a:t>
            </a:r>
            <a:r>
              <a:rPr dirty="0" sz="700" spc="85">
                <a:solidFill>
                  <a:srgbClr val="B8B8B8"/>
                </a:solidFill>
                <a:latin typeface="Calibri"/>
                <a:cs typeface="Calibri"/>
              </a:rPr>
              <a:t>a</a:t>
            </a:r>
            <a:r>
              <a:rPr dirty="0" sz="700" spc="245">
                <a:solidFill>
                  <a:srgbClr val="B8B8B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dirty="0" sz="700" spc="37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383838"/>
                </a:solidFill>
                <a:latin typeface="Calibri"/>
                <a:cs typeface="Calibri"/>
              </a:rPr>
              <a:t>prOducto</a:t>
            </a:r>
            <a:r>
              <a:rPr dirty="0" sz="700" spc="50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pit</a:t>
            </a:r>
            <a:r>
              <a:rPr dirty="0" sz="700" spc="3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700" spc="-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85">
                <a:solidFill>
                  <a:srgbClr val="1F1F1F"/>
                </a:solidFill>
                <a:latin typeface="Calibri"/>
                <a:cs typeface="Calibri"/>
              </a:rPr>
              <a:t>figune(f</a:t>
            </a:r>
            <a:r>
              <a:rPr dirty="0" sz="700" spc="-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75">
                <a:solidFill>
                  <a:srgbClr val="1F1F1F"/>
                </a:solidFill>
                <a:latin typeface="Calibri"/>
                <a:cs typeface="Calibri"/>
              </a:rPr>
              <a:t>ig</a:t>
            </a:r>
            <a:r>
              <a:rPr dirty="0" sz="700" spc="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B3B3B"/>
                </a:solidFill>
                <a:latin typeface="Calibri"/>
                <a:cs typeface="Calibri"/>
              </a:rPr>
              <a:t>s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i</a:t>
            </a:r>
            <a:r>
              <a:rPr dirty="0" sz="700" spc="7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55">
                <a:solidFill>
                  <a:srgbClr val="1F1F1F"/>
                </a:solidFill>
                <a:latin typeface="Calibri"/>
                <a:cs typeface="Calibri"/>
              </a:rPr>
              <a:t>ze</a:t>
            </a:r>
            <a:r>
              <a:rPr dirty="0" sz="700" spc="55">
                <a:solidFill>
                  <a:srgbClr val="545454"/>
                </a:solidFill>
                <a:latin typeface="Calibri"/>
                <a:cs typeface="Calibri"/>
              </a:rPr>
              <a:t>=</a:t>
            </a:r>
            <a:r>
              <a:rPr dirty="0" sz="700" spc="55">
                <a:solidFill>
                  <a:srgbClr val="1F1F1F"/>
                </a:solidFill>
                <a:latin typeface="Calibri"/>
                <a:cs typeface="Calibri"/>
              </a:rPr>
              <a:t>(8,</a:t>
            </a:r>
            <a:r>
              <a:rPr dirty="0" sz="700" spc="9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50">
                <a:solidFill>
                  <a:srgbClr val="1F1F1F"/>
                </a:solidFill>
                <a:latin typeface="Calibri"/>
                <a:cs typeface="Calibri"/>
              </a:rPr>
              <a:t>4)</a:t>
            </a:r>
            <a:r>
              <a:rPr dirty="0" sz="700" spc="3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-50">
                <a:solidFill>
                  <a:srgbClr val="646464"/>
                </a:solid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  <a:p>
            <a:pPr marL="12700" marR="5080" indent="2540">
              <a:lnSpc>
                <a:spcPts val="960"/>
              </a:lnSpc>
              <a:spcBef>
                <a:spcPts val="25"/>
              </a:spcBef>
            </a:pPr>
            <a:r>
              <a:rPr dirty="0" sz="700" spc="60">
                <a:solidFill>
                  <a:srgbClr val="1F1F1F"/>
                </a:solidFill>
                <a:latin typeface="Calibri"/>
                <a:cs typeface="Calibri"/>
              </a:rPr>
              <a:t>s</a:t>
            </a:r>
            <a:r>
              <a:rPr dirty="0" sz="700" spc="60">
                <a:solidFill>
                  <a:srgbClr val="494949"/>
                </a:solidFill>
                <a:latin typeface="Calibri"/>
                <a:cs typeface="Calibri"/>
              </a:rPr>
              <a:t>n</a:t>
            </a:r>
            <a:r>
              <a:rPr dirty="0" sz="700" spc="60">
                <a:solidFill>
                  <a:srgbClr val="333333"/>
                </a:solidFill>
                <a:latin typeface="Calibri"/>
                <a:cs typeface="Calibri"/>
              </a:rPr>
              <a:t>s</a:t>
            </a:r>
            <a:r>
              <a:rPr dirty="0" sz="700" spc="-25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700" spc="-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65">
                <a:solidFill>
                  <a:srgbClr val="1F1F1F"/>
                </a:solidFill>
                <a:latin typeface="Calibri"/>
                <a:cs typeface="Calibri"/>
              </a:rPr>
              <a:t>baoptat(dat</a:t>
            </a:r>
            <a:r>
              <a:rPr dirty="0" sz="700" spc="-4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B3B3B"/>
                </a:solidFill>
                <a:latin typeface="Calibri"/>
                <a:cs typeface="Calibri"/>
              </a:rPr>
              <a:t>a=d•f,</a:t>
            </a:r>
            <a:r>
              <a:rPr dirty="0" sz="700" spc="47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x="</a:t>
            </a:r>
            <a:r>
              <a:rPr dirty="0" sz="700" spc="13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60">
                <a:solidFill>
                  <a:srgbClr val="828282"/>
                </a:solidFill>
                <a:latin typeface="Calibri"/>
                <a:cs typeface="Calibri"/>
              </a:rPr>
              <a:t>p</a:t>
            </a:r>
            <a:r>
              <a:rPr dirty="0" sz="700" spc="60">
                <a:solidFill>
                  <a:srgbClr val="1F1F1F"/>
                </a:solidFill>
                <a:latin typeface="Calibri"/>
                <a:cs typeface="Calibri"/>
              </a:rPr>
              <a:t>roduct_ca‹egory</a:t>
            </a:r>
            <a:r>
              <a:rPr dirty="0" sz="700" spc="60">
                <a:solidFill>
                  <a:srgbClr val="505050"/>
                </a:solidFill>
                <a:latin typeface="Calibri"/>
                <a:cs typeface="Calibri"/>
              </a:rPr>
              <a:t>"</a:t>
            </a:r>
            <a:r>
              <a:rPr dirty="0" sz="700" spc="60">
                <a:solidFill>
                  <a:srgbClr val="1F1F1F"/>
                </a:solidFill>
                <a:latin typeface="Calibri"/>
                <a:cs typeface="Calibri"/>
              </a:rPr>
              <a:t>,</a:t>
            </a:r>
            <a:r>
              <a:rPr dirty="0" sz="700" spc="175">
                <a:solidFill>
                  <a:srgbClr val="1F1F1F"/>
                </a:solidFill>
                <a:latin typeface="Calibri"/>
                <a:cs typeface="Calibri"/>
              </a:rPr>
              <a:t> 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y=”onder_t</a:t>
            </a:r>
            <a:r>
              <a:rPr dirty="0" sz="700" spc="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100">
                <a:solidFill>
                  <a:srgbClr val="1F1F1F"/>
                </a:solidFill>
                <a:latin typeface="Calibri"/>
                <a:cs typeface="Calibri"/>
              </a:rPr>
              <a:t>otal</a:t>
            </a:r>
            <a:r>
              <a:rPr dirty="0" sz="700" spc="100">
                <a:solidFill>
                  <a:srgbClr val="828282"/>
                </a:solidFill>
                <a:latin typeface="Calibri"/>
                <a:cs typeface="Calibri"/>
              </a:rPr>
              <a:t>“</a:t>
            </a:r>
            <a:r>
              <a:rPr dirty="0" sz="700" spc="100">
                <a:solidFill>
                  <a:srgbClr val="1F1F1F"/>
                </a:solidFill>
                <a:latin typeface="Calibri"/>
                <a:cs typeface="Calibri"/>
              </a:rPr>
              <a:t>,</a:t>
            </a:r>
            <a:r>
              <a:rPr dirty="0" sz="700" spc="210">
                <a:solidFill>
                  <a:srgbClr val="1F1F1F"/>
                </a:solidFill>
                <a:latin typeface="Calibri"/>
                <a:cs typeface="Calibri"/>
              </a:rPr>
              <a:t>  </a:t>
            </a:r>
            <a:r>
              <a:rPr dirty="0" sz="700" spc="55">
                <a:solidFill>
                  <a:srgbClr val="1F1F1F"/>
                </a:solidFill>
                <a:latin typeface="Calibri"/>
                <a:cs typeface="Calibri"/>
              </a:rPr>
              <a:t>est</a:t>
            </a:r>
            <a:r>
              <a:rPr dirty="0" sz="700" spc="55">
                <a:solidFill>
                  <a:srgbClr val="2B2B2B"/>
                </a:solidFill>
                <a:latin typeface="Calibri"/>
                <a:cs typeface="Calibri"/>
              </a:rPr>
              <a:t>imat</a:t>
            </a:r>
            <a:r>
              <a:rPr dirty="0" sz="700" spc="-8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nr=</a:t>
            </a:r>
            <a:r>
              <a:rPr dirty="0" sz="700" spc="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-20">
                <a:solidFill>
                  <a:srgbClr val="505050"/>
                </a:solidFill>
                <a:latin typeface="Calibri"/>
                <a:cs typeface="Calibri"/>
              </a:rPr>
              <a:t>s</a:t>
            </a:r>
            <a:r>
              <a:rPr dirty="0" sz="700" spc="-20">
                <a:solidFill>
                  <a:srgbClr val="1F1F1F"/>
                </a:solidFill>
                <a:latin typeface="Calibri"/>
                <a:cs typeface="Calibri"/>
              </a:rPr>
              <a:t>um)</a:t>
            </a:r>
            <a:r>
              <a:rPr dirty="0" sz="700" spc="50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pit</a:t>
            </a:r>
            <a:r>
              <a:rPr dirty="0" sz="700" spc="39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700" spc="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979797"/>
                </a:solidFill>
                <a:latin typeface="Calibri"/>
                <a:cs typeface="Calibri"/>
              </a:rPr>
              <a:t>t</a:t>
            </a:r>
            <a:r>
              <a:rPr dirty="0" sz="700" spc="25">
                <a:solidFill>
                  <a:srgbClr val="979797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858585"/>
                </a:solidFill>
                <a:latin typeface="Calibri"/>
                <a:cs typeface="Calibri"/>
              </a:rPr>
              <a:t>it</a:t>
            </a:r>
            <a:r>
              <a:rPr dirty="0" sz="700" spc="240">
                <a:solidFill>
                  <a:srgbClr val="858585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D4D4D"/>
                </a:solidFill>
                <a:latin typeface="Calibri"/>
                <a:cs typeface="Calibri"/>
              </a:rPr>
              <a:t>de</a:t>
            </a:r>
            <a:r>
              <a:rPr dirty="0" sz="700">
                <a:solidFill>
                  <a:srgbClr val="878787"/>
                </a:solidFill>
                <a:latin typeface="Calibri"/>
                <a:cs typeface="Calibri"/>
              </a:rPr>
              <a:t>( </a:t>
            </a:r>
            <a:r>
              <a:rPr dirty="0" sz="700">
                <a:solidFill>
                  <a:srgbClr val="BFBFBF"/>
                </a:solidFill>
                <a:latin typeface="Calibri"/>
                <a:cs typeface="Calibri"/>
              </a:rPr>
              <a:t>"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Vent</a:t>
            </a:r>
            <a:r>
              <a:rPr dirty="0" sz="700" spc="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12121"/>
                </a:solidFill>
                <a:latin typeface="Calibri"/>
                <a:cs typeface="Calibri"/>
              </a:rPr>
              <a:t>a</a:t>
            </a:r>
            <a:r>
              <a:rPr dirty="0" sz="700">
                <a:solidFill>
                  <a:srgbClr val="5B5B5B"/>
                </a:solidFill>
                <a:latin typeface="Calibri"/>
                <a:cs typeface="Calibri"/>
              </a:rPr>
              <a:t>s</a:t>
            </a:r>
            <a:r>
              <a:rPr dirty="0" sz="700" spc="365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12121"/>
                </a:solidFill>
                <a:latin typeface="Calibri"/>
                <a:cs typeface="Calibri"/>
              </a:rPr>
              <a:t>t</a:t>
            </a:r>
            <a:r>
              <a:rPr dirty="0" sz="700" spc="2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700" spc="75">
                <a:solidFill>
                  <a:srgbClr val="494949"/>
                </a:solidFill>
                <a:latin typeface="Calibri"/>
                <a:cs typeface="Calibri"/>
              </a:rPr>
              <a:t>otale</a:t>
            </a:r>
            <a:r>
              <a:rPr dirty="0" sz="700" spc="-65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838383"/>
                </a:solidFill>
                <a:latin typeface="Calibri"/>
                <a:cs typeface="Calibri"/>
              </a:rPr>
              <a:t>s</a:t>
            </a:r>
            <a:r>
              <a:rPr dirty="0" sz="700" spc="305">
                <a:solidFill>
                  <a:srgbClr val="838383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84848"/>
                </a:solidFill>
                <a:latin typeface="Calibri"/>
                <a:cs typeface="Calibri"/>
              </a:rPr>
              <a:t>po</a:t>
            </a:r>
            <a:r>
              <a:rPr dirty="0" sz="700">
                <a:solidFill>
                  <a:srgbClr val="444444"/>
                </a:solidFill>
                <a:latin typeface="Calibri"/>
                <a:cs typeface="Calibri"/>
              </a:rPr>
              <a:t>r</a:t>
            </a:r>
            <a:r>
              <a:rPr dirty="0" sz="700" spc="400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25252"/>
                </a:solidFill>
                <a:latin typeface="Calibri"/>
                <a:cs typeface="Calibri"/>
              </a:rPr>
              <a:t>ca </a:t>
            </a:r>
            <a:r>
              <a:rPr dirty="0" sz="700" spc="-10">
                <a:solidFill>
                  <a:srgbClr val="505050"/>
                </a:solidFill>
                <a:latin typeface="Calibri"/>
                <a:cs typeface="Calibri"/>
              </a:rPr>
              <a:t>t</a:t>
            </a:r>
            <a:r>
              <a:rPr dirty="0" sz="700" spc="-5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egor</a:t>
            </a:r>
            <a:r>
              <a:rPr dirty="0" sz="700" spc="-8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828282"/>
                </a:solidFill>
                <a:latin typeface="Calibri"/>
                <a:cs typeface="Calibri"/>
              </a:rPr>
              <a:t>I</a:t>
            </a:r>
            <a:r>
              <a:rPr dirty="0" sz="700" spc="40">
                <a:solidFill>
                  <a:srgbClr val="82828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65656"/>
                </a:solidFill>
                <a:latin typeface="Calibri"/>
                <a:cs typeface="Calibri"/>
              </a:rPr>
              <a:t>a</a:t>
            </a:r>
            <a:r>
              <a:rPr dirty="0" sz="700" spc="285">
                <a:solidFill>
                  <a:srgbClr val="565656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7E7E7E"/>
                </a:solidFill>
                <a:latin typeface="Calibri"/>
                <a:cs typeface="Calibri"/>
              </a:rPr>
              <a:t>de</a:t>
            </a:r>
            <a:r>
              <a:rPr dirty="0" sz="700" spc="240">
                <a:solidFill>
                  <a:srgbClr val="7E7E7E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96969"/>
                </a:solidFill>
                <a:latin typeface="Calibri"/>
                <a:cs typeface="Calibri"/>
              </a:rPr>
              <a:t>p</a:t>
            </a:r>
            <a:r>
              <a:rPr dirty="0" sz="700">
                <a:solidFill>
                  <a:srgbClr val="212121"/>
                </a:solidFill>
                <a:latin typeface="Calibri"/>
                <a:cs typeface="Calibri"/>
              </a:rPr>
              <a:t>nodu</a:t>
            </a:r>
            <a:r>
              <a:rPr dirty="0" sz="700" spc="-7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700" spc="55">
                <a:solidFill>
                  <a:srgbClr val="1F1F1F"/>
                </a:solidFill>
                <a:latin typeface="Calibri"/>
                <a:cs typeface="Calibri"/>
              </a:rPr>
              <a:t>cto"</a:t>
            </a:r>
            <a:r>
              <a:rPr dirty="0" sz="700" spc="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-50">
                <a:solidFill>
                  <a:srgbClr val="9C9C9C"/>
                </a:solid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  <a:p>
            <a:pPr marL="12700">
              <a:lnSpc>
                <a:spcPts val="894"/>
              </a:lnSpc>
            </a:pPr>
            <a:r>
              <a:rPr dirty="0" sz="750">
                <a:solidFill>
                  <a:srgbClr val="282828"/>
                </a:solidFill>
                <a:latin typeface="Calibri"/>
                <a:cs typeface="Calibri"/>
              </a:rPr>
              <a:t>pit</a:t>
            </a:r>
            <a:r>
              <a:rPr dirty="0" sz="750" spc="130">
                <a:solidFill>
                  <a:srgbClr val="282828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750" spc="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383838"/>
                </a:solidFill>
                <a:latin typeface="Calibri"/>
                <a:cs typeface="Calibri"/>
              </a:rPr>
              <a:t>xt</a:t>
            </a:r>
            <a:r>
              <a:rPr dirty="0" sz="750" spc="11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50" spc="85">
                <a:solidFill>
                  <a:srgbClr val="1F1F1F"/>
                </a:solidFill>
                <a:latin typeface="Calibri"/>
                <a:cs typeface="Calibri"/>
              </a:rPr>
              <a:t>icks</a:t>
            </a:r>
            <a:r>
              <a:rPr dirty="0" sz="750" spc="-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(matat</a:t>
            </a:r>
            <a:r>
              <a:rPr dirty="0" sz="750" spc="-8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62626"/>
                </a:solidFill>
                <a:latin typeface="Calibri"/>
                <a:cs typeface="Calibri"/>
              </a:rPr>
              <a:t>bon=45)</a:t>
            </a:r>
            <a:endParaRPr sz="750">
              <a:latin typeface="Calibri"/>
              <a:cs typeface="Calibri"/>
            </a:endParaRPr>
          </a:p>
          <a:p>
            <a:pPr marL="15875">
              <a:lnSpc>
                <a:spcPct val="100000"/>
              </a:lnSpc>
              <a:spcBef>
                <a:spcPts val="300"/>
              </a:spcBef>
            </a:pPr>
            <a:r>
              <a:rPr dirty="0" sz="750" spc="75">
                <a:solidFill>
                  <a:srgbClr val="1F1F1F"/>
                </a:solidFill>
                <a:latin typeface="Calibri"/>
                <a:cs typeface="Calibri"/>
              </a:rPr>
              <a:t>9!gi</a:t>
            </a:r>
            <a:r>
              <a:rPr dirty="0" sz="750" spc="-8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 spc="10">
                <a:solidFill>
                  <a:srgbClr val="1F1F1F"/>
                </a:solidFill>
                <a:latin typeface="Calibri"/>
                <a:cs typeface="Calibri"/>
              </a:rPr>
              <a:t>\gPYáác</a:t>
            </a:r>
            <a:r>
              <a:rPr dirty="0" sz="750" spc="-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 spc="20">
                <a:solidFill>
                  <a:srgbClr val="4D4D4D"/>
                </a:solidFill>
                <a:latin typeface="Calibri"/>
                <a:cs typeface="Calibri"/>
              </a:rPr>
              <a:t>con</a:t>
            </a:r>
            <a:r>
              <a:rPr dirty="0" sz="750" spc="20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50" spc="20">
                <a:solidFill>
                  <a:srgbClr val="2B2B2B"/>
                </a:solidFill>
                <a:latin typeface="Calibri"/>
                <a:cs typeface="Calibri"/>
              </a:rPr>
              <a:t>oe</a:t>
            </a:r>
            <a:r>
              <a:rPr dirty="0" sz="750" spc="210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750" spc="20">
                <a:solidFill>
                  <a:srgbClr val="383838"/>
                </a:solidFill>
                <a:latin typeface="Calibri"/>
                <a:cs typeface="Calibri"/>
              </a:rPr>
              <a:t>venta</a:t>
            </a:r>
            <a:r>
              <a:rPr dirty="0" sz="750" spc="-8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50" spc="20">
                <a:solidFill>
                  <a:srgbClr val="BCBCBC"/>
                </a:solidFill>
                <a:latin typeface="Calibri"/>
                <a:cs typeface="Calibri"/>
              </a:rPr>
              <a:t>s</a:t>
            </a:r>
            <a:r>
              <a:rPr dirty="0" sz="750" spc="215">
                <a:solidFill>
                  <a:srgbClr val="BCBCBC"/>
                </a:solidFill>
                <a:latin typeface="Calibri"/>
                <a:cs typeface="Calibri"/>
              </a:rPr>
              <a:t> </a:t>
            </a:r>
            <a:r>
              <a:rPr dirty="0" sz="750" spc="20">
                <a:solidFill>
                  <a:srgbClr val="1F1F1F"/>
                </a:solidFill>
                <a:latin typeface="Calibri"/>
                <a:cs typeface="Calibri"/>
              </a:rPr>
              <a:t>por</a:t>
            </a:r>
            <a:r>
              <a:rPr dirty="0" sz="750" spc="27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1F1F1F"/>
                </a:solidFill>
                <a:latin typeface="Calibri"/>
                <a:cs typeface="Calibri"/>
              </a:rPr>
              <a:t>reglon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39331" y="9569450"/>
            <a:ext cx="1707514" cy="380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3685">
              <a:lnSpc>
                <a:spcPct val="100000"/>
              </a:lnSpc>
              <a:spcBef>
                <a:spcPts val="100"/>
              </a:spcBef>
              <a:tabLst>
                <a:tab pos="1210945" algn="l"/>
                <a:tab pos="1624965" algn="l"/>
              </a:tabLst>
            </a:pPr>
            <a:r>
              <a:rPr dirty="0" sz="750" spc="20">
                <a:solidFill>
                  <a:srgbClr val="1F1F1F"/>
                </a:solidFill>
                <a:latin typeface="Calibri"/>
                <a:cs typeface="Calibri"/>
              </a:rPr>
              <a:t>BJte/ügoceá</a:t>
            </a:r>
            <a:r>
              <a:rPr dirty="0" sz="750" spc="13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50" spc="-10">
                <a:solidFill>
                  <a:srgbClr val="282828"/>
                </a:solidFill>
                <a:latin typeface="Calibri"/>
                <a:cs typeface="Calibri"/>
              </a:rPr>
              <a:t>fiigs</a:t>
            </a:r>
            <a:r>
              <a:rPr dirty="0" sz="750">
                <a:solidFill>
                  <a:srgbClr val="282828"/>
                </a:solidFill>
                <a:latin typeface="Calibri"/>
                <a:cs typeface="Calibri"/>
              </a:rPr>
              <a:t>	</a:t>
            </a:r>
            <a:r>
              <a:rPr dirty="0" sz="750" spc="45">
                <a:solidFill>
                  <a:srgbClr val="424242"/>
                </a:solidFill>
                <a:latin typeface="Calibri"/>
                <a:cs typeface="Calibri"/>
              </a:rPr>
              <a:t>(@</a:t>
            </a:r>
            <a:r>
              <a:rPr dirty="0" sz="750" spc="45">
                <a:solidFill>
                  <a:srgbClr val="1F1F1F"/>
                </a:solidFill>
                <a:latin typeface="Calibri"/>
                <a:cs typeface="Calibri"/>
              </a:rPr>
              <a:t>lta</a:t>
            </a:r>
            <a:r>
              <a:rPr dirty="0" sz="750">
                <a:solidFill>
                  <a:srgbClr val="1F1F1F"/>
                </a:solidFill>
                <a:latin typeface="Calibri"/>
                <a:cs typeface="Calibri"/>
              </a:rPr>
              <a:t>	</a:t>
            </a:r>
            <a:r>
              <a:rPr dirty="0" sz="750">
                <a:solidFill>
                  <a:srgbClr val="383838"/>
                </a:solidFill>
                <a:latin typeface="Calibri"/>
                <a:cs typeface="Calibri"/>
              </a:rPr>
              <a:t>s</a:t>
            </a:r>
            <a:endParaRPr sz="75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869"/>
              </a:spcBef>
            </a:pPr>
            <a:r>
              <a:rPr dirty="0" baseline="29411" sz="1275" spc="-30">
                <a:latin typeface="Calibri"/>
                <a:cs typeface="Calibri"/>
              </a:rPr>
              <a:t>http</a:t>
            </a:r>
            <a:r>
              <a:rPr dirty="0" baseline="29411" sz="1275" spc="135">
                <a:latin typeface="Calibri"/>
                <a:cs typeface="Calibri"/>
              </a:rPr>
              <a:t> </a:t>
            </a:r>
            <a:r>
              <a:rPr dirty="0" sz="750" spc="-65">
                <a:solidFill>
                  <a:srgbClr val="1F1F1F"/>
                </a:solidFill>
                <a:latin typeface="Courier New"/>
                <a:cs typeface="Courier New"/>
              </a:rPr>
              <a:t>pD6ttstde</a:t>
            </a:r>
            <a:r>
              <a:rPr dirty="0" sz="750" spc="-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50" spc="-10">
                <a:solidFill>
                  <a:srgbClr val="1F1F1F"/>
                </a:solidFill>
                <a:latin typeface="Courier New"/>
                <a:cs typeface="Courier New"/>
              </a:rPr>
              <a:t>it&amp;oit$lqjhzm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933940" y="9807193"/>
            <a:ext cx="658495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4190" algn="l"/>
              </a:tabLst>
            </a:pPr>
            <a:r>
              <a:rPr dirty="0" sz="750" spc="-50">
                <a:solidFill>
                  <a:srgbClr val="1F1F1F"/>
                </a:solidFill>
                <a:latin typeface="Courier New"/>
                <a:cs typeface="Courier New"/>
              </a:rPr>
              <a:t>'</a:t>
            </a:r>
            <a:r>
              <a:rPr dirty="0" sz="750">
                <a:solidFill>
                  <a:srgbClr val="1F1F1F"/>
                </a:solidFill>
                <a:latin typeface="Courier New"/>
                <a:cs typeface="Courier New"/>
              </a:rPr>
              <a:t>	</a:t>
            </a:r>
            <a:r>
              <a:rPr dirty="0" sz="750" spc="-70">
                <a:solidFill>
                  <a:srgbClr val="1F1F1F"/>
                </a:solidFill>
                <a:latin typeface="Courier New"/>
                <a:cs typeface="Courier New"/>
              </a:rPr>
              <a:t>der</a:t>
            </a:r>
            <a:endParaRPr sz="750">
              <a:latin typeface="Courier New"/>
              <a:cs typeface="Courier New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2886076" y="9730231"/>
            <a:ext cx="3516629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750" spc="-220">
                <a:latin typeface="Calibri"/>
                <a:cs typeface="Calibri"/>
              </a:rPr>
              <a:t>M</a:t>
            </a:r>
            <a:r>
              <a:rPr dirty="0" baseline="-24691" sz="1350" spc="-330">
                <a:solidFill>
                  <a:srgbClr val="464646"/>
                </a:solidFill>
                <a:latin typeface="Consolas"/>
                <a:cs typeface="Consolas"/>
              </a:rPr>
              <a:t>,</a:t>
            </a:r>
            <a:r>
              <a:rPr dirty="0" sz="750" spc="-220">
                <a:latin typeface="Calibri"/>
                <a:cs typeface="Calibri"/>
              </a:rPr>
              <a:t>x</a:t>
            </a:r>
            <a:r>
              <a:rPr dirty="0" baseline="-24691" sz="1350" spc="-330">
                <a:solidFill>
                  <a:srgbClr val="464646"/>
                </a:solidFill>
                <a:latin typeface="Consolas"/>
                <a:cs typeface="Consolas"/>
              </a:rPr>
              <a:t>«</a:t>
            </a:r>
            <a:r>
              <a:rPr dirty="0" sz="750" spc="-220">
                <a:latin typeface="Calibri"/>
                <a:cs typeface="Calibri"/>
              </a:rPr>
              <a:t>m</a:t>
            </a:r>
            <a:r>
              <a:rPr dirty="0" baseline="-24691" sz="1350" spc="-330">
                <a:solidFill>
                  <a:srgbClr val="464646"/>
                </a:solidFill>
                <a:latin typeface="Consolas"/>
                <a:cs typeface="Consolas"/>
              </a:rPr>
              <a:t>m(</a:t>
            </a:r>
            <a:r>
              <a:rPr dirty="0" sz="750" spc="-220">
                <a:latin typeface="Calibri"/>
                <a:cs typeface="Calibri"/>
              </a:rPr>
              <a:t>-</a:t>
            </a:r>
            <a:r>
              <a:rPr dirty="0" sz="750" spc="65">
                <a:latin typeface="Calibri"/>
                <a:cs typeface="Calibri"/>
              </a:rPr>
              <a:t>KXVr5QT</a:t>
            </a:r>
            <a:r>
              <a:rPr dirty="0" sz="750" spc="395">
                <a:latin typeface="Calibri"/>
                <a:cs typeface="Calibri"/>
              </a:rPr>
              <a:t>    </a:t>
            </a:r>
            <a:r>
              <a:rPr dirty="0" sz="750" spc="-10">
                <a:latin typeface="Calibri"/>
                <a:cs typeface="Calibri"/>
              </a:rPr>
              <a:t>gjdlg4?authuser=2#scroIITo=6c41HImHFxgh&amp;printMode=true</a:t>
            </a:r>
            <a:endParaRPr sz="75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81154" y="9932416"/>
            <a:ext cx="489585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sz="700" spc="-35">
                <a:solidFill>
                  <a:srgbClr val="1F1F1F"/>
                </a:solidFill>
                <a:latin typeface="Courier New"/>
                <a:cs typeface="Courier New"/>
              </a:rPr>
              <a:t>p&amp;6taB_</a:t>
            </a:r>
            <a:r>
              <a:rPr dirty="0" sz="700" spc="27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60">
                <a:solidFill>
                  <a:srgbClr val="1F1F1F"/>
                </a:solidFill>
                <a:latin typeface="Courier New"/>
                <a:cs typeface="Courier New"/>
              </a:rPr>
              <a:t>üsuales.plot(kiud=”line”,</a:t>
            </a:r>
            <a:r>
              <a:rPr dirty="0" sz="700" spc="-4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40">
                <a:solidFill>
                  <a:srgbClr val="1F1F1F"/>
                </a:solidFill>
                <a:latin typeface="Courier New"/>
                <a:cs typeface="Courier New"/>
              </a:rPr>
              <a:t>marker-</a:t>
            </a:r>
            <a:r>
              <a:rPr dirty="0" sz="700" spc="-30">
                <a:solidFill>
                  <a:srgbClr val="1F1F1F"/>
                </a:solidFill>
                <a:latin typeface="Courier New"/>
                <a:cs typeface="Courier New"/>
              </a:rPr>
              <a:t>”%</a:t>
            </a:r>
            <a:r>
              <a:rPr dirty="0" sz="700" spc="-8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>
                <a:solidFill>
                  <a:srgbClr val="1F1F1F"/>
                </a:solidFill>
                <a:latin typeface="Courier New"/>
                <a:cs typeface="Courier New"/>
              </a:rPr>
              <a:t>°%#</a:t>
            </a:r>
            <a:r>
              <a:rPr dirty="0" sz="700" spc="229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25">
                <a:solidFill>
                  <a:srgbClr val="1F1F1F"/>
                </a:solidFill>
                <a:latin typeface="Courier New"/>
                <a:cs typeface="Courier New"/>
              </a:rPr>
              <a:t>az8Í(ÍB;4}}</a:t>
            </a:r>
            <a:r>
              <a:rPr dirty="0" sz="700" spc="24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35">
                <a:solidFill>
                  <a:srgbClr val="1F1F1F"/>
                </a:solidFill>
                <a:latin typeface="Courier New"/>
                <a:cs typeface="Courier New"/>
              </a:rPr>
              <a:t>f3€?#-</a:t>
            </a:r>
            <a:r>
              <a:rPr dirty="0" baseline="18518" sz="900">
                <a:solidFill>
                  <a:srgbClr val="1F1F1F"/>
                </a:solidFill>
                <a:latin typeface="Courier New"/>
                <a:cs typeface="Courier New"/>
              </a:rPr>
              <a:t>5</a:t>
            </a:r>
            <a:r>
              <a:rPr dirty="0" sz="700">
                <a:solidFill>
                  <a:srgbClr val="1F1F1F"/>
                </a:solidFill>
                <a:latin typeface="Courier New"/>
                <a:cs typeface="Courier New"/>
              </a:rPr>
              <a:t>*</a:t>
            </a:r>
            <a:r>
              <a:rPr dirty="0" sz="700" spc="15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45">
                <a:solidFill>
                  <a:srgbClr val="1F1F1F"/>
                </a:solidFill>
                <a:latin typeface="Courier New"/>
                <a:cs typeface="Courier New"/>
              </a:rPr>
              <a:t>dencia</a:t>
            </a:r>
            <a:r>
              <a:rPr dirty="0" sz="700" spc="-1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60">
                <a:solidFill>
                  <a:srgbClr val="1F1F1F"/>
                </a:solidFill>
                <a:latin typeface="Courier New"/>
                <a:cs typeface="Courier New"/>
              </a:rPr>
              <a:t>mensual</a:t>
            </a:r>
            <a:r>
              <a:rPr dirty="0" sz="700" spc="-3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10">
                <a:solidFill>
                  <a:srgbClr val="6B6B6B"/>
                </a:solidFill>
                <a:latin typeface="Courier New"/>
                <a:cs typeface="Courier New"/>
              </a:rPr>
              <a:t>de</a:t>
            </a:r>
            <a:r>
              <a:rPr dirty="0" sz="700" spc="-65">
                <a:solidFill>
                  <a:srgbClr val="6B6B6B"/>
                </a:solidFill>
                <a:latin typeface="Courier New"/>
                <a:cs typeface="Courier New"/>
              </a:rPr>
              <a:t> </a:t>
            </a:r>
            <a:r>
              <a:rPr dirty="0" sz="700" spc="-10">
                <a:solidFill>
                  <a:srgbClr val="2D2D2D"/>
                </a:solidFill>
                <a:latin typeface="Courier New"/>
                <a:cs typeface="Courier New"/>
              </a:rPr>
              <a:t>ventas“)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323318" y="9729978"/>
            <a:ext cx="168910" cy="1701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50" spc="-140">
                <a:latin typeface="Consolas"/>
                <a:cs typeface="Consolas"/>
              </a:rPr>
              <a:t>3/3</a:t>
            </a:r>
            <a:endParaRPr sz="95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055" y="6004559"/>
            <a:ext cx="5340096" cy="4005071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208" y="1996439"/>
            <a:ext cx="472440" cy="8839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45680" y="9787128"/>
            <a:ext cx="134111" cy="79248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294506" y="187959"/>
            <a:ext cx="78486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20">
                <a:solidFill>
                  <a:srgbClr val="0E0E0E"/>
                </a:solidFill>
                <a:latin typeface="Arial MT"/>
                <a:cs typeface="Arial MT"/>
              </a:rPr>
              <a:t>5/9/25,</a:t>
            </a:r>
            <a:r>
              <a:rPr dirty="0" sz="700" spc="65">
                <a:solidFill>
                  <a:srgbClr val="0E0E0E"/>
                </a:solidFill>
                <a:latin typeface="Arial MT"/>
                <a:cs typeface="Arial MT"/>
              </a:rPr>
              <a:t> </a:t>
            </a:r>
            <a:r>
              <a:rPr dirty="0" sz="700" spc="50">
                <a:solidFill>
                  <a:srgbClr val="181818"/>
                </a:solidFill>
                <a:latin typeface="Arial MT"/>
                <a:cs typeface="Arial MT"/>
              </a:rPr>
              <a:t>íi:10</a:t>
            </a:r>
            <a:r>
              <a:rPr dirty="0" sz="700" spc="80">
                <a:solidFill>
                  <a:srgbClr val="181818"/>
                </a:solidFill>
                <a:latin typeface="Arial MT"/>
                <a:cs typeface="Arial MT"/>
              </a:rPr>
              <a:t> </a:t>
            </a:r>
            <a:r>
              <a:rPr dirty="0" sz="700" spc="-20">
                <a:latin typeface="Arial MT"/>
                <a:cs typeface="Arial MT"/>
              </a:rPr>
              <a:t>p.m.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494945" y="620776"/>
            <a:ext cx="6356985" cy="36468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13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solidFill>
                  <a:srgbClr val="1F1F1F"/>
                </a:solidFill>
                <a:latin typeface="Courier New"/>
                <a:cs typeface="Courier New"/>
              </a:rPr>
              <a:t>pdt.show()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0"/>
              </a:spcBef>
            </a:pPr>
            <a:endParaRPr sz="700">
              <a:latin typeface="Courier New"/>
              <a:cs typeface="Courier New"/>
            </a:endParaRPr>
          </a:p>
          <a:p>
            <a:pPr marL="24130">
              <a:lnSpc>
                <a:spcPct val="100000"/>
              </a:lnSpc>
            </a:pPr>
            <a:r>
              <a:rPr dirty="0" sz="700">
                <a:solidFill>
                  <a:srgbClr val="626262"/>
                </a:solidFill>
                <a:latin typeface="Calibri"/>
                <a:cs typeface="Calibri"/>
              </a:rPr>
              <a:t>#</a:t>
            </a:r>
            <a:r>
              <a:rPr dirty="0" sz="700" spc="190">
                <a:solidFill>
                  <a:srgbClr val="626262"/>
                </a:solidFill>
                <a:latin typeface="Calibri"/>
                <a:cs typeface="Calibri"/>
              </a:rPr>
              <a:t> </a:t>
            </a:r>
            <a:r>
              <a:rPr dirty="0" sz="700" spc="50">
                <a:solidFill>
                  <a:srgbClr val="1F1F1F"/>
                </a:solidFill>
                <a:latin typeface="Calibri"/>
                <a:cs typeface="Calibri"/>
              </a:rPr>
              <a:t>Product</a:t>
            </a:r>
            <a:r>
              <a:rPr dirty="0" sz="700" spc="-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-45">
                <a:solidFill>
                  <a:srgbClr val="1F1F1F"/>
                </a:solidFill>
                <a:latin typeface="Calibri"/>
                <a:cs typeface="Calibri"/>
              </a:rPr>
              <a:t>o</a:t>
            </a:r>
            <a:r>
              <a:rPr dirty="0" sz="700" spc="-6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05050"/>
                </a:solidFill>
                <a:latin typeface="Calibri"/>
                <a:cs typeface="Calibri"/>
              </a:rPr>
              <a:t>s</a:t>
            </a:r>
            <a:r>
              <a:rPr dirty="0" sz="700" spc="20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84848"/>
                </a:solidFill>
                <a:latin typeface="Calibri"/>
                <a:cs typeface="Calibri"/>
              </a:rPr>
              <a:t>ma</a:t>
            </a:r>
            <a:r>
              <a:rPr dirty="0" sz="700">
                <a:solidFill>
                  <a:srgbClr val="3B3B3B"/>
                </a:solidFill>
                <a:latin typeface="Calibri"/>
                <a:cs typeface="Calibri"/>
              </a:rPr>
              <a:t>s</a:t>
            </a:r>
            <a:r>
              <a:rPr dirty="0" sz="700" spc="33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alibri"/>
                <a:cs typeface="Calibri"/>
              </a:rPr>
              <a:t>v</a:t>
            </a:r>
            <a:r>
              <a:rPr dirty="0" sz="700" spc="-7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40">
                <a:solidFill>
                  <a:srgbClr val="1F1F1F"/>
                </a:solidFill>
                <a:latin typeface="Calibri"/>
                <a:cs typeface="Calibri"/>
              </a:rPr>
              <a:t>endidos</a:t>
            </a:r>
            <a:endParaRPr sz="7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145"/>
              </a:spcBef>
            </a:pP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I</a:t>
            </a:r>
            <a:r>
              <a:rPr dirty="0" sz="650" spc="10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op_p</a:t>
            </a:r>
            <a:r>
              <a:rPr dirty="0" sz="650" spc="-7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Nadu</a:t>
            </a:r>
            <a:r>
              <a:rPr dirty="0" sz="650" spc="-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6B6B6B"/>
                </a:solidFill>
                <a:latin typeface="Calibri"/>
                <a:cs typeface="Calibri"/>
              </a:rPr>
              <a:t>c</a:t>
            </a:r>
            <a:r>
              <a:rPr dirty="0" sz="650" spc="-35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2F2F2F"/>
                </a:solidFill>
                <a:latin typeface="Calibri"/>
                <a:cs typeface="Calibri"/>
              </a:rPr>
              <a:t>tos</a:t>
            </a:r>
            <a:r>
              <a:rPr dirty="0" sz="650" spc="310">
                <a:solidFill>
                  <a:srgbClr val="2F2F2F"/>
                </a:solidFill>
                <a:latin typeface="Calibri"/>
                <a:cs typeface="Calibri"/>
              </a:rPr>
              <a:t>  </a:t>
            </a:r>
            <a:r>
              <a:rPr dirty="0" sz="650">
                <a:solidFill>
                  <a:srgbClr val="979797"/>
                </a:solidFill>
                <a:latin typeface="Calibri"/>
                <a:cs typeface="Calibri"/>
              </a:rPr>
              <a:t>=</a:t>
            </a:r>
            <a:r>
              <a:rPr dirty="0" sz="650" spc="370">
                <a:solidFill>
                  <a:srgbClr val="979797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d</a:t>
            </a:r>
            <a:r>
              <a:rPr dirty="0" sz="650">
                <a:solidFill>
                  <a:srgbClr val="B3B3B3"/>
                </a:solidFill>
                <a:latin typeface="Calibri"/>
                <a:cs typeface="Calibri"/>
              </a:rPr>
              <a:t>I</a:t>
            </a:r>
            <a:r>
              <a:rPr dirty="0" sz="650" spc="240">
                <a:solidFill>
                  <a:srgbClr val="B3B3B3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650" spc="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gno</a:t>
            </a:r>
            <a:r>
              <a:rPr dirty="0" sz="650" spc="1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upby</a:t>
            </a:r>
            <a:r>
              <a:rPr dirty="0" sz="650" spc="8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9A9A9A"/>
                </a:solidFill>
                <a:latin typeface="Calibri"/>
                <a:cs typeface="Calibri"/>
              </a:rPr>
              <a:t>(</a:t>
            </a:r>
            <a:r>
              <a:rPr dirty="0" sz="650" spc="45">
                <a:solidFill>
                  <a:srgbClr val="9A9A9A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696969"/>
                </a:solidFill>
                <a:latin typeface="Calibri"/>
                <a:cs typeface="Calibri"/>
              </a:rPr>
              <a:t>"p</a:t>
            </a:r>
            <a:r>
              <a:rPr dirty="0" sz="650" spc="15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noduct_name</a:t>
            </a:r>
            <a:r>
              <a:rPr dirty="0" sz="650" spc="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696969"/>
                </a:solidFill>
                <a:latin typeface="Calibri"/>
                <a:cs typeface="Calibri"/>
              </a:rPr>
              <a:t>"</a:t>
            </a:r>
            <a:r>
              <a:rPr dirty="0" sz="650" spc="5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)</a:t>
            </a:r>
            <a:r>
              <a:rPr dirty="0" sz="650" spc="-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262626"/>
                </a:solidFill>
                <a:latin typeface="Calibri"/>
                <a:cs typeface="Calibri"/>
              </a:rPr>
              <a:t>[</a:t>
            </a:r>
            <a:r>
              <a:rPr dirty="0" sz="650" spc="75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650" spc="55">
                <a:solidFill>
                  <a:srgbClr val="383838"/>
                </a:solidFill>
                <a:latin typeface="Calibri"/>
                <a:cs typeface="Calibri"/>
              </a:rPr>
              <a:t>"qua</a:t>
            </a:r>
            <a:r>
              <a:rPr dirty="0" sz="650" spc="55">
                <a:solidFill>
                  <a:srgbClr val="1F1F1F"/>
                </a:solidFill>
                <a:latin typeface="Calibri"/>
                <a:cs typeface="Calibri"/>
              </a:rPr>
              <a:t>nt</a:t>
            </a:r>
            <a:r>
              <a:rPr dirty="0" sz="650" spc="-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ity</a:t>
            </a:r>
            <a:r>
              <a:rPr dirty="0" sz="650" spc="38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2F2F2F"/>
                </a:solidFill>
                <a:latin typeface="Calibri"/>
                <a:cs typeface="Calibri"/>
              </a:rPr>
              <a:t>"</a:t>
            </a:r>
            <a:r>
              <a:rPr dirty="0" sz="650" spc="35">
                <a:solidFill>
                  <a:srgbClr val="2F2F2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]</a:t>
            </a:r>
            <a:r>
              <a:rPr dirty="0" sz="650" spc="5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650" spc="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sum(</a:t>
            </a:r>
            <a:r>
              <a:rPr dirty="0" sz="650" spc="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)</a:t>
            </a:r>
            <a:r>
              <a:rPr dirty="0" sz="650" spc="1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650" spc="-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383838"/>
                </a:solidFill>
                <a:latin typeface="Calibri"/>
                <a:cs typeface="Calibri"/>
              </a:rPr>
              <a:t>n1</a:t>
            </a:r>
            <a:r>
              <a:rPr dirty="0" sz="650" spc="-6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2F2F2F"/>
                </a:solidFill>
                <a:latin typeface="Calibri"/>
                <a:cs typeface="Calibri"/>
              </a:rPr>
              <a:t>a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age</a:t>
            </a:r>
            <a:r>
              <a:rPr dirty="0" sz="650" spc="6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383838"/>
                </a:solidFill>
                <a:latin typeface="Calibri"/>
                <a:cs typeface="Calibri"/>
              </a:rPr>
              <a:t>s</a:t>
            </a:r>
            <a:r>
              <a:rPr dirty="0" sz="650" spc="-8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444444"/>
                </a:solidFill>
                <a:latin typeface="Calibri"/>
                <a:cs typeface="Calibri"/>
              </a:rPr>
              <a:t>I</a:t>
            </a:r>
            <a:r>
              <a:rPr dirty="0" sz="650" spc="229">
                <a:solidFill>
                  <a:srgbClr val="444444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6E6E6E"/>
                </a:solidFill>
                <a:latin typeface="Calibri"/>
                <a:cs typeface="Calibri"/>
              </a:rPr>
              <a:t>(</a:t>
            </a:r>
            <a:r>
              <a:rPr dirty="0" sz="650" spc="-10">
                <a:solidFill>
                  <a:srgbClr val="6E6E6E"/>
                </a:solidFill>
                <a:latin typeface="Calibri"/>
                <a:cs typeface="Calibri"/>
              </a:rPr>
              <a:t> </a:t>
            </a:r>
            <a:r>
              <a:rPr dirty="0" sz="650" spc="-25">
                <a:solidFill>
                  <a:srgbClr val="1F1F1F"/>
                </a:solidFill>
                <a:latin typeface="Calibri"/>
                <a:cs typeface="Calibri"/>
              </a:rPr>
              <a:t>10)</a:t>
            </a:r>
            <a:endParaRPr sz="650">
              <a:latin typeface="Calibri"/>
              <a:cs typeface="Calibri"/>
            </a:endParaRPr>
          </a:p>
          <a:p>
            <a:pPr marL="19050" marR="2171700" indent="5080">
              <a:lnSpc>
                <a:spcPct val="111400"/>
              </a:lnSpc>
              <a:spcBef>
                <a:spcPts val="60"/>
              </a:spcBef>
            </a:pP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t</a:t>
            </a:r>
            <a:r>
              <a:rPr dirty="0" sz="700" spc="-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op_p</a:t>
            </a:r>
            <a:r>
              <a:rPr dirty="0" sz="700" spc="28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odd</a:t>
            </a:r>
            <a:r>
              <a:rPr dirty="0" sz="700">
                <a:solidFill>
                  <a:srgbClr val="4D4D4D"/>
                </a:solidFill>
                <a:latin typeface="Calibri"/>
                <a:cs typeface="Calibri"/>
              </a:rPr>
              <a:t>c</a:t>
            </a:r>
            <a:r>
              <a:rPr dirty="0" sz="700" spc="-65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F3F3F"/>
                </a:solidFill>
                <a:latin typeface="Calibri"/>
                <a:cs typeface="Calibri"/>
              </a:rPr>
              <a:t>tos</a:t>
            </a:r>
            <a:r>
              <a:rPr dirty="0" sz="700" spc="22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505050"/>
                </a:solidFill>
                <a:latin typeface="Calibri"/>
                <a:cs typeface="Calibri"/>
              </a:rPr>
              <a:t>.</a:t>
            </a:r>
            <a:r>
              <a:rPr dirty="0" sz="700" spc="-35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24242"/>
                </a:solidFill>
                <a:latin typeface="Calibri"/>
                <a:cs typeface="Calibri"/>
              </a:rPr>
              <a:t>p1o</a:t>
            </a:r>
            <a:r>
              <a:rPr dirty="0" sz="700" spc="-6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700" spc="60">
                <a:solidFill>
                  <a:srgbClr val="484848"/>
                </a:solidFill>
                <a:latin typeface="Calibri"/>
                <a:cs typeface="Calibri"/>
              </a:rPr>
              <a:t>t</a:t>
            </a:r>
            <a:r>
              <a:rPr dirty="0" sz="700" spc="60">
                <a:solidFill>
                  <a:srgbClr val="262626"/>
                </a:solidFill>
                <a:latin typeface="Calibri"/>
                <a:cs typeface="Calibri"/>
              </a:rPr>
              <a:t>(kind</a:t>
            </a:r>
            <a:r>
              <a:rPr dirty="0" sz="700" spc="60">
                <a:solidFill>
                  <a:srgbClr val="AAAAAA"/>
                </a:solidFill>
                <a:latin typeface="Calibri"/>
                <a:cs typeface="Calibri"/>
              </a:rPr>
              <a:t>=</a:t>
            </a:r>
            <a:r>
              <a:rPr dirty="0" sz="700" spc="60">
                <a:solidFill>
                  <a:srgbClr val="424242"/>
                </a:solidFill>
                <a:latin typeface="Calibri"/>
                <a:cs typeface="Calibri"/>
              </a:rPr>
              <a:t>"</a:t>
            </a:r>
            <a:r>
              <a:rPr dirty="0" sz="700" spc="60">
                <a:solidFill>
                  <a:srgbClr val="484848"/>
                </a:solidFill>
                <a:latin typeface="Calibri"/>
                <a:cs typeface="Calibri"/>
              </a:rPr>
              <a:t>b</a:t>
            </a:r>
            <a:r>
              <a:rPr dirty="0" sz="700" spc="60">
                <a:solidFill>
                  <a:srgbClr val="383838"/>
                </a:solidFill>
                <a:latin typeface="Calibri"/>
                <a:cs typeface="Calibri"/>
              </a:rPr>
              <a:t>ar‘</a:t>
            </a:r>
            <a:r>
              <a:rPr dirty="0" sz="700" spc="32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,</a:t>
            </a:r>
            <a:r>
              <a:rPr dirty="0" sz="700" spc="350">
                <a:solidFill>
                  <a:srgbClr val="1F1F1F"/>
                </a:solidFill>
                <a:latin typeface="Calibri"/>
                <a:cs typeface="Calibri"/>
              </a:rPr>
              <a:t>  </a:t>
            </a:r>
            <a:r>
              <a:rPr dirty="0" sz="700" i="1">
                <a:solidFill>
                  <a:srgbClr val="212121"/>
                </a:solidFill>
                <a:latin typeface="Calibri"/>
                <a:cs typeface="Calibri"/>
              </a:rPr>
              <a:t>Lgs</a:t>
            </a:r>
            <a:r>
              <a:rPr dirty="0" sz="700" spc="75" i="1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700" spc="50">
                <a:solidFill>
                  <a:srgbClr val="3B3B3B"/>
                </a:solidFill>
                <a:latin typeface="Calibri"/>
                <a:cs typeface="Calibri"/>
              </a:rPr>
              <a:t>1ze</a:t>
            </a:r>
            <a:r>
              <a:rPr dirty="0" sz="700" spc="50">
                <a:solidFill>
                  <a:srgbClr val="B8B8B8"/>
                </a:solidFill>
                <a:latin typeface="Calibri"/>
                <a:cs typeface="Calibri"/>
              </a:rPr>
              <a:t>=</a:t>
            </a:r>
            <a:r>
              <a:rPr dirty="0" sz="700" spc="50">
                <a:solidFill>
                  <a:srgbClr val="3B3B3B"/>
                </a:solidFill>
                <a:latin typeface="Calibri"/>
                <a:cs typeface="Calibri"/>
              </a:rPr>
              <a:t>(</a:t>
            </a:r>
            <a:r>
              <a:rPr dirty="0" sz="700" spc="-60">
                <a:solidFill>
                  <a:srgbClr val="3B3B3B"/>
                </a:solidFill>
                <a:latin typeface="Calibri"/>
                <a:cs typeface="Calibri"/>
              </a:rPr>
              <a:t> </a:t>
            </a:r>
            <a:r>
              <a:rPr dirty="0" sz="700" spc="50">
                <a:solidFill>
                  <a:srgbClr val="383838"/>
                </a:solidFill>
                <a:latin typeface="Calibri"/>
                <a:cs typeface="Calibri"/>
              </a:rPr>
              <a:t>10,</a:t>
            </a:r>
            <a:r>
              <a:rPr dirty="0" sz="700" spc="-4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4)</a:t>
            </a:r>
            <a:r>
              <a:rPr dirty="0" sz="700" spc="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25252"/>
                </a:solidFill>
                <a:latin typeface="Calibri"/>
                <a:cs typeface="Calibri"/>
              </a:rPr>
              <a:t>,</a:t>
            </a:r>
            <a:r>
              <a:rPr dirty="0" sz="700" spc="40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84848"/>
                </a:solidFill>
                <a:latin typeface="Calibri"/>
                <a:cs typeface="Calibri"/>
              </a:rPr>
              <a:t>ti</a:t>
            </a:r>
            <a:r>
              <a:rPr dirty="0" sz="700" spc="140">
                <a:solidFill>
                  <a:srgbClr val="48484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F4F4F"/>
                </a:solidFill>
                <a:latin typeface="Calibri"/>
                <a:cs typeface="Calibri"/>
              </a:rPr>
              <a:t>C1e=</a:t>
            </a:r>
            <a:r>
              <a:rPr dirty="0" sz="700">
                <a:solidFill>
                  <a:srgbClr val="828282"/>
                </a:solidFill>
                <a:latin typeface="Calibri"/>
                <a:cs typeface="Calibri"/>
              </a:rPr>
              <a:t>"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Top</a:t>
            </a:r>
            <a:r>
              <a:rPr dirty="0" sz="700" spc="31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16</a:t>
            </a:r>
            <a:r>
              <a:rPr dirty="0" sz="700" spc="2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pr</a:t>
            </a:r>
            <a:r>
              <a:rPr dirty="0" sz="700" spc="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95959"/>
                </a:solidFill>
                <a:latin typeface="Calibri"/>
                <a:cs typeface="Calibri"/>
              </a:rPr>
              <a:t>od</a:t>
            </a:r>
            <a:r>
              <a:rPr dirty="0" sz="700">
                <a:solidFill>
                  <a:srgbClr val="5D5D5D"/>
                </a:solidFill>
                <a:latin typeface="Calibri"/>
                <a:cs typeface="Calibri"/>
              </a:rPr>
              <a:t>uc</a:t>
            </a:r>
            <a:r>
              <a:rPr dirty="0" sz="700" spc="-35">
                <a:solidFill>
                  <a:srgbClr val="5D5D5D"/>
                </a:solidFill>
                <a:latin typeface="Calibri"/>
                <a:cs typeface="Calibri"/>
              </a:rPr>
              <a:t> </a:t>
            </a:r>
            <a:r>
              <a:rPr dirty="0" sz="700" spc="-25">
                <a:solidFill>
                  <a:srgbClr val="383838"/>
                </a:solidFill>
                <a:latin typeface="Calibri"/>
                <a:cs typeface="Calibri"/>
              </a:rPr>
              <a:t>Co</a:t>
            </a:r>
            <a:r>
              <a:rPr dirty="0" sz="700" spc="-8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707070"/>
                </a:solidFill>
                <a:latin typeface="Calibri"/>
                <a:cs typeface="Calibri"/>
              </a:rPr>
              <a:t>s</a:t>
            </a:r>
            <a:r>
              <a:rPr dirty="0" sz="700" spc="315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757575"/>
                </a:solidFill>
                <a:latin typeface="Calibri"/>
                <a:cs typeface="Calibri"/>
              </a:rPr>
              <a:t>mâ</a:t>
            </a:r>
            <a:r>
              <a:rPr dirty="0" sz="700">
                <a:solidFill>
                  <a:srgbClr val="5E5E5E"/>
                </a:solidFill>
                <a:latin typeface="Calibri"/>
                <a:cs typeface="Calibri"/>
              </a:rPr>
              <a:t>s</a:t>
            </a:r>
            <a:r>
              <a:rPr dirty="0" sz="700" spc="415">
                <a:solidFill>
                  <a:srgbClr val="5E5E5E"/>
                </a:solidFill>
                <a:latin typeface="Calibri"/>
                <a:cs typeface="Calibri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alibri"/>
                <a:cs typeface="Calibri"/>
              </a:rPr>
              <a:t>v</a:t>
            </a:r>
            <a:r>
              <a:rPr dirty="0" sz="700" spc="-6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50">
                <a:solidFill>
                  <a:srgbClr val="1F1F1F"/>
                </a:solidFill>
                <a:latin typeface="Calibri"/>
                <a:cs typeface="Calibri"/>
              </a:rPr>
              <a:t>eno</a:t>
            </a:r>
            <a:r>
              <a:rPr dirty="0" sz="700" spc="50">
                <a:solidFill>
                  <a:srgbClr val="383838"/>
                </a:solidFill>
                <a:latin typeface="Calibri"/>
                <a:cs typeface="Calibri"/>
              </a:rPr>
              <a:t>ldos</a:t>
            </a:r>
            <a:r>
              <a:rPr dirty="0" sz="700" spc="50">
                <a:solidFill>
                  <a:srgbClr val="9C9C9C"/>
                </a:solidFill>
                <a:latin typeface="Calibri"/>
                <a:cs typeface="Calibri"/>
              </a:rPr>
              <a:t>”</a:t>
            </a:r>
            <a:r>
              <a:rPr dirty="0" sz="700" spc="50">
                <a:solidFill>
                  <a:srgbClr val="1F1F1F"/>
                </a:solidFill>
                <a:latin typeface="Calibri"/>
                <a:cs typeface="Calibri"/>
              </a:rPr>
              <a:t>) </a:t>
            </a:r>
            <a:r>
              <a:rPr dirty="0" sz="700" spc="80">
                <a:solidFill>
                  <a:srgbClr val="1F1F1F"/>
                </a:solidFill>
                <a:latin typeface="Calibri"/>
                <a:cs typeface="Calibri"/>
              </a:rPr>
              <a:t>p1t.</a:t>
            </a:r>
            <a:r>
              <a:rPr dirty="0" sz="700" spc="-3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show(</a:t>
            </a:r>
            <a:r>
              <a:rPr dirty="0" sz="700" spc="5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-50">
                <a:solidFill>
                  <a:srgbClr val="1F1F1F"/>
                </a:solid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700">
              <a:latin typeface="Calibri"/>
              <a:cs typeface="Calibri"/>
            </a:endParaRPr>
          </a:p>
          <a:p>
            <a:pPr marL="24130">
              <a:lnSpc>
                <a:spcPct val="100000"/>
              </a:lnSpc>
            </a:pPr>
            <a:r>
              <a:rPr dirty="0" sz="700">
                <a:solidFill>
                  <a:srgbClr val="3A3A3A"/>
                </a:solidFill>
                <a:latin typeface="Calibri"/>
                <a:cs typeface="Calibri"/>
              </a:rPr>
              <a:t>#</a:t>
            </a:r>
            <a:r>
              <a:rPr dirty="0" sz="700" spc="300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Segment</a:t>
            </a:r>
            <a:r>
              <a:rPr dirty="0" sz="700" spc="-3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25252"/>
                </a:solidFill>
                <a:latin typeface="Calibri"/>
                <a:cs typeface="Calibri"/>
              </a:rPr>
              <a:t>ac</a:t>
            </a:r>
            <a:r>
              <a:rPr dirty="0" sz="700" spc="-20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ión</a:t>
            </a:r>
            <a:r>
              <a:rPr dirty="0" sz="700" spc="49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4F4F4F"/>
                </a:solidFill>
                <a:latin typeface="Calibri"/>
                <a:cs typeface="Calibri"/>
              </a:rPr>
              <a:t>po</a:t>
            </a:r>
            <a:r>
              <a:rPr dirty="0" sz="700" i="1">
                <a:solidFill>
                  <a:srgbClr val="1F1F1F"/>
                </a:solidFill>
                <a:latin typeface="Calibri"/>
                <a:cs typeface="Calibri"/>
              </a:rPr>
              <a:t>r</a:t>
            </a:r>
            <a:r>
              <a:rPr dirty="0" sz="700" spc="320" i="1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-20">
                <a:solidFill>
                  <a:srgbClr val="262626"/>
                </a:solidFill>
                <a:latin typeface="Calibri"/>
                <a:cs typeface="Calibri"/>
              </a:rPr>
              <a:t>edad</a:t>
            </a:r>
            <a:endParaRPr sz="700">
              <a:latin typeface="Calibri"/>
              <a:cs typeface="Calibri"/>
            </a:endParaRPr>
          </a:p>
          <a:p>
            <a:pPr marL="17145" marR="3819525" indent="1905">
              <a:lnSpc>
                <a:spcPct val="112900"/>
              </a:lnSpc>
              <a:spcBef>
                <a:spcPts val="35"/>
              </a:spcBef>
            </a:pPr>
            <a:r>
              <a:rPr dirty="0" sz="700" spc="-10">
                <a:solidFill>
                  <a:srgbClr val="1F1F1F"/>
                </a:solidFill>
                <a:latin typeface="Consolas"/>
                <a:cs typeface="Consolas"/>
              </a:rPr>
              <a:t>pdt.fiBure(fiBsize=(8,4lJ </a:t>
            </a:r>
            <a:r>
              <a:rPr dirty="0" sz="700" spc="-50">
                <a:solidFill>
                  <a:srgbClr val="1F1F1F"/>
                </a:solidFill>
                <a:latin typeface="Courier New"/>
                <a:cs typeface="Courier New"/>
              </a:rPr>
              <a:t>sns.histplot(df[”customer_age"],</a:t>
            </a:r>
            <a:r>
              <a:rPr dirty="0" sz="700" spc="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55">
                <a:solidFill>
                  <a:srgbClr val="1F1F1F"/>
                </a:solidFill>
                <a:latin typeface="Courier New"/>
                <a:cs typeface="Courier New"/>
              </a:rPr>
              <a:t>oins=l5,</a:t>
            </a:r>
            <a:r>
              <a:rPr dirty="0" sz="700" spc="14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ourier New"/>
                <a:cs typeface="Courier New"/>
              </a:rPr>
              <a:t>kde=True) </a:t>
            </a:r>
            <a:r>
              <a:rPr dirty="0" sz="700" spc="-55">
                <a:solidFill>
                  <a:srgbClr val="1F1F1F"/>
                </a:solidFill>
                <a:latin typeface="Courier New"/>
                <a:cs typeface="Courier New"/>
              </a:rPr>
              <a:t>pdt.title("Distribución</a:t>
            </a:r>
            <a:r>
              <a:rPr dirty="0" sz="700" spc="-7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>
                <a:solidFill>
                  <a:srgbClr val="747474"/>
                </a:solidFill>
                <a:latin typeface="Courier New"/>
                <a:cs typeface="Courier New"/>
              </a:rPr>
              <a:t>de</a:t>
            </a:r>
            <a:r>
              <a:rPr dirty="0" sz="700" spc="-50">
                <a:solidFill>
                  <a:srgbClr val="747474"/>
                </a:solidFill>
                <a:latin typeface="Courier New"/>
                <a:cs typeface="Courier New"/>
              </a:rPr>
              <a:t> </a:t>
            </a:r>
            <a:r>
              <a:rPr dirty="0" sz="700" spc="-45">
                <a:solidFill>
                  <a:srgbClr val="383838"/>
                </a:solidFill>
                <a:latin typeface="Courier New"/>
                <a:cs typeface="Courier New"/>
              </a:rPr>
              <a:t>clientes</a:t>
            </a:r>
            <a:r>
              <a:rPr dirty="0" sz="700" spc="60">
                <a:solidFill>
                  <a:srgbClr val="383838"/>
                </a:solidFill>
                <a:latin typeface="Courier New"/>
                <a:cs typeface="Courier New"/>
              </a:rPr>
              <a:t> </a:t>
            </a:r>
            <a:r>
              <a:rPr dirty="0" sz="700" spc="-45">
                <a:solidFill>
                  <a:srgbClr val="696969"/>
                </a:solidFill>
                <a:latin typeface="Courier New"/>
                <a:cs typeface="Courier New"/>
              </a:rPr>
              <a:t>por</a:t>
            </a:r>
            <a:r>
              <a:rPr dirty="0" sz="700" spc="-20">
                <a:solidFill>
                  <a:srgbClr val="696969"/>
                </a:solidFill>
                <a:latin typeface="Courier New"/>
                <a:cs typeface="Courier New"/>
              </a:rPr>
              <a:t> </a:t>
            </a:r>
            <a:r>
              <a:rPr dirty="0" sz="700" spc="-10">
                <a:solidFill>
                  <a:srgbClr val="444444"/>
                </a:solidFill>
                <a:latin typeface="Courier New"/>
                <a:cs typeface="Courier New"/>
              </a:rPr>
              <a:t>edad")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endParaRPr sz="700">
              <a:latin typeface="Courier New"/>
              <a:cs typeface="Courier New"/>
            </a:endParaRPr>
          </a:p>
          <a:p>
            <a:pPr marL="20955">
              <a:lnSpc>
                <a:spcPct val="100000"/>
              </a:lnSpc>
            </a:pPr>
            <a:r>
              <a:rPr dirty="0" sz="700">
                <a:solidFill>
                  <a:srgbClr val="525252"/>
                </a:solidFill>
                <a:latin typeface="Cambria"/>
                <a:cs typeface="Cambria"/>
              </a:rPr>
              <a:t>If</a:t>
            </a:r>
            <a:r>
              <a:rPr dirty="0" sz="700" spc="245">
                <a:solidFill>
                  <a:srgbClr val="525252"/>
                </a:solidFill>
                <a:latin typeface="Cambria"/>
                <a:cs typeface="Cambria"/>
              </a:rPr>
              <a:t> </a:t>
            </a:r>
            <a:r>
              <a:rPr dirty="0" sz="700" spc="-45">
                <a:solidFill>
                  <a:srgbClr val="424242"/>
                </a:solidFill>
                <a:latin typeface="Cambria"/>
                <a:cs typeface="Cambria"/>
              </a:rPr>
              <a:t>Comp</a:t>
            </a:r>
            <a:r>
              <a:rPr dirty="0" sz="700" spc="250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dirty="0" sz="700">
                <a:solidFill>
                  <a:srgbClr val="494949"/>
                </a:solidFill>
                <a:latin typeface="Cambria"/>
                <a:cs typeface="Cambria"/>
              </a:rPr>
              <a:t>as</a:t>
            </a:r>
            <a:r>
              <a:rPr dirty="0" sz="700" spc="245">
                <a:solidFill>
                  <a:srgbClr val="494949"/>
                </a:solidFill>
                <a:latin typeface="Cambria"/>
                <a:cs typeface="Cambria"/>
              </a:rPr>
              <a:t> </a:t>
            </a:r>
            <a:r>
              <a:rPr dirty="0" sz="700" spc="-35">
                <a:solidFill>
                  <a:srgbClr val="9C9C9C"/>
                </a:solidFill>
                <a:latin typeface="Cambria"/>
                <a:cs typeface="Cambria"/>
              </a:rPr>
              <a:t>po</a:t>
            </a:r>
            <a:r>
              <a:rPr dirty="0" sz="700" spc="-85">
                <a:solidFill>
                  <a:srgbClr val="9C9C9C"/>
                </a:solidFill>
                <a:latin typeface="Cambria"/>
                <a:cs typeface="Cambria"/>
              </a:rPr>
              <a:t> </a:t>
            </a:r>
            <a:r>
              <a:rPr dirty="0" sz="700">
                <a:solidFill>
                  <a:srgbClr val="A7A7A7"/>
                </a:solidFill>
                <a:latin typeface="Cambria"/>
                <a:cs typeface="Cambria"/>
              </a:rPr>
              <a:t>r</a:t>
            </a:r>
            <a:r>
              <a:rPr dirty="0" sz="700" spc="250">
                <a:solidFill>
                  <a:srgbClr val="A7A7A7"/>
                </a:solidFill>
                <a:latin typeface="Cambria"/>
                <a:cs typeface="Cambria"/>
              </a:rPr>
              <a:t> </a:t>
            </a:r>
            <a:r>
              <a:rPr dirty="0" sz="700" spc="-20">
                <a:solidFill>
                  <a:srgbClr val="696969"/>
                </a:solidFill>
                <a:latin typeface="Cambria"/>
                <a:cs typeface="Cambria"/>
              </a:rPr>
              <a:t>gen</a:t>
            </a:r>
            <a:r>
              <a:rPr dirty="0" sz="700" spc="-75">
                <a:solidFill>
                  <a:srgbClr val="696969"/>
                </a:solidFill>
                <a:latin typeface="Cambria"/>
                <a:cs typeface="Cambria"/>
              </a:rPr>
              <a:t> </a:t>
            </a:r>
            <a:r>
              <a:rPr dirty="0" sz="700" spc="-25">
                <a:solidFill>
                  <a:srgbClr val="3B3B3B"/>
                </a:solidFill>
                <a:latin typeface="Cambria"/>
                <a:cs typeface="Cambria"/>
              </a:rPr>
              <a:t>ero</a:t>
            </a:r>
            <a:endParaRPr sz="700">
              <a:latin typeface="Cambria"/>
              <a:cs typeface="Cambria"/>
            </a:endParaRPr>
          </a:p>
          <a:p>
            <a:pPr marL="18415" marR="2722880">
              <a:lnSpc>
                <a:spcPct val="111400"/>
              </a:lnSpc>
              <a:tabLst>
                <a:tab pos="1922145" algn="l"/>
              </a:tabLst>
            </a:pPr>
            <a:r>
              <a:rPr dirty="0" sz="700" spc="-50">
                <a:solidFill>
                  <a:srgbClr val="1F1F1F"/>
                </a:solidFill>
                <a:latin typeface="Courier New"/>
                <a:cs typeface="Courier New"/>
              </a:rPr>
              <a:t>compras_genero</a:t>
            </a:r>
            <a:r>
              <a:rPr dirty="0" sz="700" spc="2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155">
                <a:solidFill>
                  <a:srgbClr val="505050"/>
                </a:solidFill>
                <a:latin typeface="Courier New"/>
                <a:cs typeface="Courier New"/>
              </a:rPr>
              <a:t>=</a:t>
            </a:r>
            <a:r>
              <a:rPr dirty="0" sz="700" spc="10">
                <a:solidFill>
                  <a:srgbClr val="505050"/>
                </a:solidFill>
                <a:latin typeface="Courier New"/>
                <a:cs typeface="Courier New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ourier New"/>
                <a:cs typeface="Courier New"/>
              </a:rPr>
              <a:t>dC.groupby("rustome</a:t>
            </a:r>
            <a:r>
              <a:rPr dirty="0" sz="700">
                <a:solidFill>
                  <a:srgbClr val="1F1F1F"/>
                </a:solidFill>
                <a:latin typeface="Courier New"/>
                <a:cs typeface="Courier New"/>
              </a:rPr>
              <a:t>	</a:t>
            </a:r>
            <a:r>
              <a:rPr dirty="0" sz="700" spc="-25">
                <a:solidFill>
                  <a:srgbClr val="1F1F1F"/>
                </a:solidFill>
                <a:latin typeface="Courier New"/>
                <a:cs typeface="Courier New"/>
              </a:rPr>
              <a:t>euder”)[”order_total“).sum() </a:t>
            </a:r>
            <a:r>
              <a:rPr dirty="0" sz="700" spc="-55">
                <a:solidFill>
                  <a:srgbClr val="1F1F1F"/>
                </a:solidFill>
                <a:latin typeface="Courier New"/>
                <a:cs typeface="Courier New"/>
              </a:rPr>
              <a:t>comoras_genero.plot(kind=”bar“,</a:t>
            </a:r>
            <a:r>
              <a:rPr dirty="0" sz="700" spc="1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50">
                <a:solidFill>
                  <a:srgbClr val="1F1F1F"/>
                </a:solidFill>
                <a:latin typeface="Courier New"/>
                <a:cs typeface="Courier New"/>
              </a:rPr>
              <a:t>figsize=(6,4),</a:t>
            </a:r>
            <a:r>
              <a:rPr dirty="0" sz="700" spc="-4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50">
                <a:solidFill>
                  <a:srgbClr val="1F1F1F"/>
                </a:solidFill>
                <a:latin typeface="Courier New"/>
                <a:cs typeface="Courier New"/>
              </a:rPr>
              <a:t>titTe=“Compras</a:t>
            </a:r>
            <a:r>
              <a:rPr dirty="0" sz="700" spc="-2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45">
                <a:solidFill>
                  <a:srgbClr val="2F2F2F"/>
                </a:solidFill>
                <a:latin typeface="Courier New"/>
                <a:cs typeface="Courier New"/>
              </a:rPr>
              <a:t>por</a:t>
            </a:r>
            <a:r>
              <a:rPr dirty="0" sz="700" spc="35">
                <a:solidFill>
                  <a:srgbClr val="2F2F2F"/>
                </a:solidFill>
                <a:latin typeface="Courier New"/>
                <a:cs typeface="Courier New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ourier New"/>
                <a:cs typeface="Courier New"/>
              </a:rPr>
              <a:t>góuero")</a:t>
            </a:r>
            <a:endParaRPr sz="700">
              <a:latin typeface="Courier New"/>
              <a:cs typeface="Courier New"/>
            </a:endParaRPr>
          </a:p>
          <a:p>
            <a:pPr marL="24130">
              <a:lnSpc>
                <a:spcPct val="100000"/>
              </a:lnSpc>
              <a:spcBef>
                <a:spcPts val="145"/>
              </a:spcBef>
            </a:pPr>
            <a:r>
              <a:rPr dirty="0" sz="700" spc="-10">
                <a:solidFill>
                  <a:srgbClr val="1F1F1F"/>
                </a:solidFill>
                <a:latin typeface="Courier New"/>
                <a:cs typeface="Courier New"/>
              </a:rPr>
              <a:t>pdt.show()</a:t>
            </a:r>
            <a:endParaRPr sz="7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700">
              <a:latin typeface="Courier New"/>
              <a:cs typeface="Courier New"/>
            </a:endParaRPr>
          </a:p>
          <a:p>
            <a:pPr marL="24765">
              <a:lnSpc>
                <a:spcPct val="100000"/>
              </a:lnSpc>
            </a:pPr>
            <a:r>
              <a:rPr dirty="0" sz="650">
                <a:solidFill>
                  <a:srgbClr val="606060"/>
                </a:solidFill>
                <a:latin typeface="Calibri"/>
                <a:cs typeface="Calibri"/>
              </a:rPr>
              <a:t>ff</a:t>
            </a:r>
            <a:r>
              <a:rPr dirty="0" sz="650" spc="285">
                <a:solidFill>
                  <a:srgbClr val="606060"/>
                </a:solidFill>
                <a:latin typeface="Calibri"/>
                <a:cs typeface="Calibri"/>
              </a:rPr>
              <a:t> </a:t>
            </a:r>
            <a:r>
              <a:rPr dirty="0" sz="650" spc="-35">
                <a:solidFill>
                  <a:srgbClr val="1F1F1F"/>
                </a:solidFill>
                <a:latin typeface="Calibri"/>
                <a:cs typeface="Calibri"/>
              </a:rPr>
              <a:t>Can</a:t>
            </a:r>
            <a:r>
              <a:rPr dirty="0" sz="650" spc="28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 spc="-20">
                <a:solidFill>
                  <a:srgbClr val="383838"/>
                </a:solidFill>
                <a:latin typeface="Calibri"/>
                <a:cs typeface="Calibri"/>
              </a:rPr>
              <a:t>se</a:t>
            </a:r>
            <a:r>
              <a:rPr dirty="0" sz="650" spc="160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650" spc="-10">
                <a:solidFill>
                  <a:srgbClr val="505050"/>
                </a:solidFill>
                <a:latin typeface="Calibri"/>
                <a:cs typeface="Calibri"/>
              </a:rPr>
              <a:t>1</a:t>
            </a:r>
            <a:r>
              <a:rPr dirty="0" sz="650" spc="-85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6B6B6B"/>
                </a:solidFill>
                <a:latin typeface="Calibri"/>
                <a:cs typeface="Calibri"/>
              </a:rPr>
              <a:t>a</a:t>
            </a:r>
            <a:r>
              <a:rPr dirty="0" sz="650">
                <a:solidFill>
                  <a:srgbClr val="4D4D4D"/>
                </a:solidFill>
                <a:latin typeface="Calibri"/>
                <a:cs typeface="Calibri"/>
              </a:rPr>
              <a:t>c</a:t>
            </a:r>
            <a:r>
              <a:rPr dirty="0" sz="650" spc="-30">
                <a:solidFill>
                  <a:srgbClr val="4D4D4D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ian</a:t>
            </a:r>
            <a:r>
              <a:rPr dirty="0" sz="650" spc="28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:</a:t>
            </a:r>
            <a:r>
              <a:rPr dirty="0" sz="650" spc="34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2B2B2B"/>
                </a:solidFill>
                <a:latin typeface="Calibri"/>
                <a:cs typeface="Calibri"/>
              </a:rPr>
              <a:t>ed</a:t>
            </a:r>
            <a:r>
              <a:rPr dirty="0" sz="650" spc="-75">
                <a:solidFill>
                  <a:srgbClr val="2B2B2B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383838"/>
                </a:solidFill>
                <a:latin typeface="Calibri"/>
                <a:cs typeface="Calibri"/>
              </a:rPr>
              <a:t>ad</a:t>
            </a:r>
            <a:r>
              <a:rPr dirty="0" sz="650" spc="31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3A3A3A"/>
                </a:solidFill>
                <a:latin typeface="Calibri"/>
                <a:cs typeface="Calibri"/>
              </a:rPr>
              <a:t>vs</a:t>
            </a:r>
            <a:r>
              <a:rPr dirty="0" sz="650" spc="415">
                <a:solidFill>
                  <a:srgbClr val="3A3A3A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A3A3A3"/>
                </a:solidFill>
                <a:latin typeface="Calibri"/>
                <a:cs typeface="Calibri"/>
              </a:rPr>
              <a:t>t</a:t>
            </a:r>
            <a:r>
              <a:rPr dirty="0" sz="650" spc="5">
                <a:solidFill>
                  <a:srgbClr val="A3A3A3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1F1F1F"/>
                </a:solidFill>
                <a:latin typeface="Calibri"/>
                <a:cs typeface="Calibri"/>
              </a:rPr>
              <a:t>ata</a:t>
            </a:r>
            <a:r>
              <a:rPr dirty="0" sz="650" spc="1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383838"/>
                </a:solidFill>
                <a:latin typeface="Calibri"/>
                <a:cs typeface="Calibri"/>
              </a:rPr>
              <a:t>1</a:t>
            </a:r>
            <a:r>
              <a:rPr dirty="0" sz="650" spc="27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650">
                <a:solidFill>
                  <a:srgbClr val="212121"/>
                </a:solidFill>
                <a:latin typeface="Calibri"/>
                <a:cs typeface="Calibri"/>
              </a:rPr>
              <a:t>de</a:t>
            </a:r>
            <a:r>
              <a:rPr dirty="0" sz="650" spc="385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650" spc="-20" i="1">
                <a:solidFill>
                  <a:srgbClr val="AFAFAF"/>
                </a:solidFill>
                <a:latin typeface="Calibri"/>
                <a:cs typeface="Calibri"/>
              </a:rPr>
              <a:t>o</a:t>
            </a:r>
            <a:r>
              <a:rPr dirty="0" sz="650" spc="-40" i="1">
                <a:solidFill>
                  <a:srgbClr val="AFAFAF"/>
                </a:solidFill>
                <a:latin typeface="Calibri"/>
                <a:cs typeface="Calibri"/>
              </a:rPr>
              <a:t> </a:t>
            </a:r>
            <a:r>
              <a:rPr dirty="0" sz="650" spc="-20" i="1">
                <a:solidFill>
                  <a:srgbClr val="1F1F1F"/>
                </a:solidFill>
                <a:latin typeface="Calibri"/>
                <a:cs typeface="Calibri"/>
              </a:rPr>
              <a:t>rÓen</a:t>
            </a:r>
            <a:endParaRPr sz="65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155"/>
              </a:spcBef>
            </a:pPr>
            <a:r>
              <a:rPr dirty="0" sz="700" spc="-10">
                <a:solidFill>
                  <a:srgbClr val="1F1F1F"/>
                </a:solidFill>
                <a:latin typeface="Consolas"/>
                <a:cs typeface="Consolas"/>
              </a:rPr>
              <a:t>pIt.figure(figsize=(6,*))</a:t>
            </a:r>
            <a:endParaRPr sz="700">
              <a:latin typeface="Consolas"/>
              <a:cs typeface="Consolas"/>
            </a:endParaRPr>
          </a:p>
          <a:p>
            <a:pPr marL="22225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s</a:t>
            </a:r>
            <a:r>
              <a:rPr dirty="0" sz="700" spc="-4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n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s</a:t>
            </a:r>
            <a:r>
              <a:rPr dirty="0" sz="700" spc="-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12121"/>
                </a:solidFill>
                <a:latin typeface="Calibri"/>
                <a:cs typeface="Calibri"/>
              </a:rPr>
              <a:t>.</a:t>
            </a:r>
            <a:r>
              <a:rPr dirty="0" sz="700" spc="1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s</a:t>
            </a:r>
            <a:r>
              <a:rPr dirty="0" sz="700" spc="-3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-15">
                <a:solidFill>
                  <a:srgbClr val="BFBFBF"/>
                </a:solidFill>
                <a:latin typeface="Calibri"/>
                <a:cs typeface="Calibri"/>
              </a:rPr>
              <a:t>c</a:t>
            </a:r>
            <a:r>
              <a:rPr dirty="0" sz="700" spc="-75">
                <a:solidFill>
                  <a:srgbClr val="BFBFB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att</a:t>
            </a:r>
            <a:r>
              <a:rPr dirty="0" sz="700" spc="3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05050"/>
                </a:solidFill>
                <a:latin typeface="Calibri"/>
                <a:cs typeface="Calibri"/>
              </a:rPr>
              <a:t>e</a:t>
            </a:r>
            <a:r>
              <a:rPr dirty="0" sz="700">
                <a:solidFill>
                  <a:srgbClr val="707070"/>
                </a:solidFill>
                <a:latin typeface="Calibri"/>
                <a:cs typeface="Calibri"/>
              </a:rPr>
              <a:t>r</a:t>
            </a:r>
            <a:r>
              <a:rPr dirty="0" sz="700" spc="-25">
                <a:solidFill>
                  <a:srgbClr val="70707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p1ot</a:t>
            </a:r>
            <a:r>
              <a:rPr dirty="0" sz="700" spc="-1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75">
                <a:solidFill>
                  <a:srgbClr val="262626"/>
                </a:solidFill>
                <a:latin typeface="Calibri"/>
                <a:cs typeface="Calibri"/>
              </a:rPr>
              <a:t>(data=df,</a:t>
            </a:r>
            <a:r>
              <a:rPr dirty="0" sz="700" spc="175">
                <a:solidFill>
                  <a:srgbClr val="262626"/>
                </a:solidFill>
                <a:latin typeface="Calibri"/>
                <a:cs typeface="Calibri"/>
              </a:rPr>
              <a:t>  </a:t>
            </a:r>
            <a:r>
              <a:rPr dirty="0" sz="700" spc="95">
                <a:solidFill>
                  <a:srgbClr val="383838"/>
                </a:solidFill>
                <a:latin typeface="Calibri"/>
                <a:cs typeface="Calibri"/>
              </a:rPr>
              <a:t>x-</a:t>
            </a:r>
            <a:r>
              <a:rPr dirty="0" sz="700" spc="110">
                <a:solidFill>
                  <a:srgbClr val="696969"/>
                </a:solidFill>
                <a:latin typeface="Calibri"/>
                <a:cs typeface="Calibri"/>
              </a:rPr>
              <a:t>"</a:t>
            </a:r>
            <a:r>
              <a:rPr dirty="0" sz="700" spc="-90">
                <a:solidFill>
                  <a:srgbClr val="696969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AFAFAF"/>
                </a:solidFill>
                <a:latin typeface="Calibri"/>
                <a:cs typeface="Calibri"/>
              </a:rPr>
              <a:t>c</a:t>
            </a:r>
            <a:r>
              <a:rPr dirty="0" sz="700">
                <a:solidFill>
                  <a:srgbClr val="A3A3A3"/>
                </a:solidFill>
                <a:latin typeface="Calibri"/>
                <a:cs typeface="Calibri"/>
              </a:rPr>
              <a:t>u</a:t>
            </a:r>
            <a:r>
              <a:rPr dirty="0" sz="700" spc="-60">
                <a:solidFill>
                  <a:srgbClr val="A3A3A3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A2A2A"/>
                </a:solidFill>
                <a:latin typeface="Calibri"/>
                <a:cs typeface="Calibri"/>
              </a:rPr>
              <a:t>stome</a:t>
            </a:r>
            <a:r>
              <a:rPr dirty="0" sz="700" spc="-65">
                <a:solidFill>
                  <a:srgbClr val="2A2A2A"/>
                </a:solidFill>
                <a:latin typeface="Calibri"/>
                <a:cs typeface="Calibri"/>
              </a:rPr>
              <a:t> </a:t>
            </a:r>
            <a:r>
              <a:rPr dirty="0" sz="700" spc="65">
                <a:solidFill>
                  <a:srgbClr val="383838"/>
                </a:solidFill>
                <a:latin typeface="Calibri"/>
                <a:cs typeface="Calibri"/>
              </a:rPr>
              <a:t>r_age",</a:t>
            </a:r>
            <a:r>
              <a:rPr dirty="0" sz="700" spc="484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 spc="75">
                <a:solidFill>
                  <a:srgbClr val="383838"/>
                </a:solidFill>
                <a:latin typeface="Calibri"/>
                <a:cs typeface="Calibri"/>
              </a:rPr>
              <a:t>y-</a:t>
            </a:r>
            <a:r>
              <a:rPr dirty="0" sz="700" spc="90">
                <a:solidFill>
                  <a:srgbClr val="696969"/>
                </a:solidFill>
                <a:latin typeface="Calibri"/>
                <a:cs typeface="Calibri"/>
              </a:rPr>
              <a:t>"</a:t>
            </a:r>
            <a:r>
              <a:rPr dirty="0" sz="700" spc="90">
                <a:solidFill>
                  <a:srgbClr val="7B7B7B"/>
                </a:solidFill>
                <a:latin typeface="Calibri"/>
                <a:cs typeface="Calibri"/>
              </a:rPr>
              <a:t>a</a:t>
            </a:r>
            <a:r>
              <a:rPr dirty="0" sz="700" spc="90">
                <a:solidFill>
                  <a:srgbClr val="424242"/>
                </a:solidFill>
                <a:latin typeface="Calibri"/>
                <a:cs typeface="Calibri"/>
              </a:rPr>
              <a:t>rJe</a:t>
            </a:r>
            <a:r>
              <a:rPr dirty="0" sz="700" spc="-75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747474"/>
                </a:solidFill>
                <a:latin typeface="Calibri"/>
                <a:cs typeface="Calibri"/>
              </a:rPr>
              <a:t>n_t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ot</a:t>
            </a:r>
            <a:r>
              <a:rPr dirty="0" sz="700">
                <a:solidFill>
                  <a:srgbClr val="999999"/>
                </a:solidFill>
                <a:latin typeface="Calibri"/>
                <a:cs typeface="Calibri"/>
              </a:rPr>
              <a:t>a</a:t>
            </a:r>
            <a:r>
              <a:rPr dirty="0" sz="700">
                <a:solidFill>
                  <a:srgbClr val="464646"/>
                </a:solidFill>
                <a:latin typeface="Calibri"/>
                <a:cs typeface="Calibri"/>
              </a:rPr>
              <a:t>I“,</a:t>
            </a:r>
            <a:r>
              <a:rPr dirty="0" sz="700" spc="434">
                <a:solidFill>
                  <a:srgbClr val="464646"/>
                </a:solidFill>
                <a:latin typeface="Calibri"/>
                <a:cs typeface="Calibri"/>
              </a:rPr>
              <a:t>  </a:t>
            </a:r>
            <a:r>
              <a:rPr dirty="0" sz="700" spc="-35">
                <a:solidFill>
                  <a:srgbClr val="525252"/>
                </a:solidFill>
                <a:latin typeface="Calibri"/>
                <a:cs typeface="Calibri"/>
              </a:rPr>
              <a:t>a</a:t>
            </a:r>
            <a:r>
              <a:rPr dirty="0" sz="700" spc="-55">
                <a:solidFill>
                  <a:srgbClr val="525252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I</a:t>
            </a:r>
            <a:r>
              <a:rPr dirty="0" sz="700" spc="10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A3A3A"/>
                </a:solidFill>
                <a:latin typeface="Calibri"/>
                <a:cs typeface="Calibri"/>
              </a:rPr>
              <a:t>aha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-e</a:t>
            </a:r>
            <a:r>
              <a:rPr dirty="0" sz="700" spc="15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. </a:t>
            </a:r>
            <a:r>
              <a:rPr dirty="0" sz="700" spc="-25">
                <a:solidFill>
                  <a:srgbClr val="1F1F1F"/>
                </a:solidFill>
                <a:latin typeface="Calibri"/>
                <a:cs typeface="Calibri"/>
              </a:rPr>
              <a:t>5)</a:t>
            </a:r>
            <a:endParaRPr sz="700">
              <a:latin typeface="Calibri"/>
              <a:cs typeface="Calibri"/>
            </a:endParaRPr>
          </a:p>
          <a:p>
            <a:pPr marL="19050">
              <a:lnSpc>
                <a:spcPct val="100000"/>
              </a:lnSpc>
              <a:spcBef>
                <a:spcPts val="120"/>
              </a:spcBef>
            </a:pPr>
            <a:r>
              <a:rPr dirty="0" sz="700">
                <a:solidFill>
                  <a:srgbClr val="1F1F1F"/>
                </a:solidFill>
                <a:latin typeface="Consolas"/>
                <a:cs typeface="Consolas"/>
              </a:rPr>
              <a:t>pdt.title(“Relacion</a:t>
            </a:r>
            <a:r>
              <a:rPr dirty="0" sz="700" spc="-45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1F1F1F"/>
                </a:solidFill>
                <a:latin typeface="Consolas"/>
                <a:cs typeface="Consolas"/>
              </a:rPr>
              <a:t>entre</a:t>
            </a:r>
            <a:r>
              <a:rPr dirty="0" sz="700" spc="-25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1F1F1F"/>
                </a:solidFill>
                <a:latin typeface="Consolas"/>
                <a:cs typeface="Consolas"/>
              </a:rPr>
              <a:t>edad</a:t>
            </a:r>
            <a:r>
              <a:rPr dirty="0" sz="700" spc="-5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545454"/>
                </a:solidFill>
                <a:latin typeface="Consolas"/>
                <a:cs typeface="Consolas"/>
              </a:rPr>
              <a:t>del</a:t>
            </a:r>
            <a:r>
              <a:rPr dirty="0" sz="700" spc="-55">
                <a:solidFill>
                  <a:srgbClr val="545454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505050"/>
                </a:solidFill>
                <a:latin typeface="Consolas"/>
                <a:cs typeface="Consolas"/>
              </a:rPr>
              <a:t>cliente</a:t>
            </a:r>
            <a:r>
              <a:rPr dirty="0" sz="700" spc="-5">
                <a:solidFill>
                  <a:srgbClr val="505050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1F1F1F"/>
                </a:solidFill>
                <a:latin typeface="Consolas"/>
                <a:cs typeface="Consolas"/>
              </a:rPr>
              <a:t>y</a:t>
            </a:r>
            <a:r>
              <a:rPr dirty="0" sz="700" spc="-20">
                <a:solidFill>
                  <a:srgbClr val="1F1F1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3F3F3F"/>
                </a:solidFill>
                <a:latin typeface="Consolas"/>
                <a:cs typeface="Consolas"/>
              </a:rPr>
              <a:t>total</a:t>
            </a:r>
            <a:r>
              <a:rPr dirty="0" sz="700" spc="-35">
                <a:solidFill>
                  <a:srgbClr val="3F3F3F"/>
                </a:solidFill>
                <a:latin typeface="Consolas"/>
                <a:cs typeface="Consolas"/>
              </a:rPr>
              <a:t> </a:t>
            </a:r>
            <a:r>
              <a:rPr dirty="0" sz="700">
                <a:solidFill>
                  <a:srgbClr val="212121"/>
                </a:solidFill>
                <a:latin typeface="Consolas"/>
                <a:cs typeface="Consolas"/>
              </a:rPr>
              <a:t>de</a:t>
            </a:r>
            <a:r>
              <a:rPr dirty="0" sz="700" spc="-6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onsolas"/>
                <a:cs typeface="Consolas"/>
              </a:rPr>
              <a:t>orden”)</a:t>
            </a:r>
            <a:endParaRPr sz="7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III</a:t>
            </a:r>
            <a:r>
              <a:rPr dirty="0" sz="700" spc="210">
                <a:solidFill>
                  <a:srgbClr val="383838"/>
                </a:solidFill>
                <a:latin typeface="Calibri"/>
                <a:cs typeface="Calibri"/>
              </a:rPr>
              <a:t> 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700" spc="-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646464"/>
                </a:solidFill>
                <a:latin typeface="Calibri"/>
                <a:cs typeface="Calibri"/>
              </a:rPr>
              <a:t>s</a:t>
            </a:r>
            <a:r>
              <a:rPr dirty="0" sz="700" spc="-5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B5B5B"/>
                </a:solidFill>
                <a:latin typeface="Calibri"/>
                <a:cs typeface="Calibri"/>
              </a:rPr>
              <a:t>how(</a:t>
            </a:r>
            <a:r>
              <a:rPr dirty="0" sz="700" spc="20">
                <a:solidFill>
                  <a:srgbClr val="5B5B5B"/>
                </a:solidFill>
                <a:latin typeface="Calibri"/>
                <a:cs typeface="Calibri"/>
              </a:rPr>
              <a:t> </a:t>
            </a:r>
            <a:r>
              <a:rPr dirty="0" sz="700" spc="-50">
                <a:solidFill>
                  <a:srgbClr val="494949"/>
                </a:solid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700">
              <a:latin typeface="Calibri"/>
              <a:cs typeface="Calibri"/>
            </a:endParaRPr>
          </a:p>
          <a:p>
            <a:pPr marL="115570">
              <a:lnSpc>
                <a:spcPct val="100000"/>
              </a:lnSpc>
            </a:pPr>
            <a:r>
              <a:rPr dirty="0" sz="700">
                <a:solidFill>
                  <a:srgbClr val="1F1F1F"/>
                </a:solidFill>
                <a:latin typeface="Consolas"/>
                <a:cs typeface="Consolas"/>
              </a:rPr>
              <a:t>7.</a:t>
            </a:r>
            <a:r>
              <a:rPr dirty="0" sz="700" spc="-10">
                <a:solidFill>
                  <a:srgbClr val="1F1F1F"/>
                </a:solidFill>
                <a:latin typeface="Consolas"/>
                <a:cs typeface="Consolas"/>
              </a:rPr>
              <a:t> CDNRELACIONES</a:t>
            </a:r>
            <a:endParaRPr sz="7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700">
              <a:latin typeface="Consolas"/>
              <a:cs typeface="Consolas"/>
            </a:endParaRPr>
          </a:p>
          <a:p>
            <a:pPr marL="19050">
              <a:lnSpc>
                <a:spcPct val="100000"/>
              </a:lnSpc>
            </a:pPr>
            <a:r>
              <a:rPr dirty="0" sz="700" spc="105">
                <a:solidFill>
                  <a:srgbClr val="1C1C1C"/>
                </a:solidFill>
                <a:latin typeface="Calibri"/>
                <a:cs typeface="Calibri"/>
              </a:rPr>
              <a:t>print(</a:t>
            </a:r>
            <a:r>
              <a:rPr dirty="0" sz="700" spc="-30">
                <a:solidFill>
                  <a:srgbClr val="1C1C1C"/>
                </a:solidFill>
                <a:latin typeface="Calibri"/>
                <a:cs typeface="Calibri"/>
              </a:rPr>
              <a:t> </a:t>
            </a:r>
            <a:r>
              <a:rPr dirty="0" sz="700" spc="80">
                <a:solidFill>
                  <a:srgbClr val="282828"/>
                </a:solidFill>
                <a:latin typeface="Calibri"/>
                <a:cs typeface="Calibri"/>
              </a:rPr>
              <a:t>"</a:t>
            </a:r>
            <a:r>
              <a:rPr dirty="0" sz="700" spc="80">
                <a:solidFill>
                  <a:srgbClr val="646464"/>
                </a:solidFill>
                <a:latin typeface="Calibri"/>
                <a:cs typeface="Calibri"/>
              </a:rPr>
              <a:t>\</a:t>
            </a:r>
            <a:r>
              <a:rPr dirty="0" sz="700" spc="-75">
                <a:solidFill>
                  <a:srgbClr val="646464"/>
                </a:solidFill>
                <a:latin typeface="Calibri"/>
                <a:cs typeface="Calibri"/>
              </a:rPr>
              <a:t> </a:t>
            </a:r>
            <a:r>
              <a:rPr dirty="0" sz="700" spc="-15">
                <a:solidFill>
                  <a:srgbClr val="6B6B6B"/>
                </a:solidFill>
                <a:latin typeface="Calibri"/>
                <a:cs typeface="Calibri"/>
              </a:rPr>
              <a:t>r</a:t>
            </a:r>
            <a:r>
              <a:rPr dirty="0" sz="700" spc="-55">
                <a:solidFill>
                  <a:srgbClr val="6B6B6B"/>
                </a:solidFill>
                <a:latin typeface="Calibri"/>
                <a:cs typeface="Calibri"/>
              </a:rPr>
              <a:t> </a:t>
            </a:r>
            <a:r>
              <a:rPr dirty="0" sz="700">
                <a:latin typeface="Calibri"/>
                <a:cs typeface="Calibri"/>
              </a:rPr>
              <a:t>@</a:t>
            </a:r>
            <a:r>
              <a:rPr dirty="0" sz="700" spc="270">
                <a:latin typeface="Calibri"/>
                <a:cs typeface="Calibri"/>
              </a:rPr>
              <a:t>  </a:t>
            </a:r>
            <a:r>
              <a:rPr dirty="0" sz="700">
                <a:solidFill>
                  <a:srgbClr val="212121"/>
                </a:solidFill>
                <a:latin typeface="Calibri"/>
                <a:cs typeface="Calibri"/>
              </a:rPr>
              <a:t>Cor</a:t>
            </a:r>
            <a:r>
              <a:rPr dirty="0" sz="700" spc="360">
                <a:solidFill>
                  <a:srgbClr val="212121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ela</a:t>
            </a:r>
            <a:r>
              <a:rPr dirty="0" sz="700" spc="1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cl</a:t>
            </a:r>
            <a:r>
              <a:rPr dirty="0" sz="700" spc="14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62626"/>
                </a:solidFill>
                <a:latin typeface="Calibri"/>
                <a:cs typeface="Calibri"/>
              </a:rPr>
              <a:t>ón</a:t>
            </a:r>
            <a:r>
              <a:rPr dirty="0" sz="700" spc="275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E</a:t>
            </a:r>
            <a:r>
              <a:rPr dirty="0" sz="700">
                <a:solidFill>
                  <a:srgbClr val="7C7C7C"/>
                </a:solidFill>
                <a:latin typeface="Calibri"/>
                <a:cs typeface="Calibri"/>
              </a:rPr>
              <a:t>o</a:t>
            </a:r>
            <a:r>
              <a:rPr dirty="0" sz="700">
                <a:solidFill>
                  <a:srgbClr val="3F3F3F"/>
                </a:solidFill>
                <a:latin typeface="Calibri"/>
                <a:cs typeface="Calibri"/>
              </a:rPr>
              <a:t>ad</a:t>
            </a:r>
            <a:r>
              <a:rPr dirty="0" sz="700" spc="335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dirty="0" sz="700" spc="55">
                <a:solidFill>
                  <a:srgbClr val="212121"/>
                </a:solidFill>
                <a:latin typeface="Calibri"/>
                <a:cs typeface="Calibri"/>
              </a:rPr>
              <a:t>v</a:t>
            </a:r>
            <a:r>
              <a:rPr dirty="0" sz="700" spc="55">
                <a:solidFill>
                  <a:srgbClr val="9C9C9C"/>
                </a:solidFill>
                <a:latin typeface="Calibri"/>
                <a:cs typeface="Calibri"/>
              </a:rPr>
              <a:t>s</a:t>
            </a:r>
            <a:r>
              <a:rPr dirty="0" sz="700" spc="355">
                <a:solidFill>
                  <a:srgbClr val="9C9C9C"/>
                </a:solidFill>
                <a:latin typeface="Calibri"/>
                <a:cs typeface="Calibri"/>
              </a:rPr>
              <a:t> </a:t>
            </a:r>
            <a:r>
              <a:rPr dirty="0" sz="700" spc="-60">
                <a:solidFill>
                  <a:srgbClr val="646464"/>
                </a:solidFill>
                <a:latin typeface="Calibri"/>
                <a:cs typeface="Calibri"/>
              </a:rPr>
              <a:t>Tom</a:t>
            </a:r>
            <a:r>
              <a:rPr dirty="0" sz="700" spc="-60">
                <a:solidFill>
                  <a:srgbClr val="B5B5B5"/>
                </a:solidFill>
                <a:latin typeface="Calibri"/>
                <a:cs typeface="Calibri"/>
              </a:rPr>
              <a:t>a</a:t>
            </a:r>
            <a:r>
              <a:rPr dirty="0" sz="700" spc="40">
                <a:solidFill>
                  <a:srgbClr val="B5B5B5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232323"/>
                </a:solidFill>
                <a:latin typeface="Calibri"/>
                <a:cs typeface="Calibri"/>
              </a:rPr>
              <a:t>t</a:t>
            </a:r>
            <a:r>
              <a:rPr dirty="0" sz="700" spc="420">
                <a:solidFill>
                  <a:srgbClr val="232323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Orden:</a:t>
            </a:r>
            <a:r>
              <a:rPr dirty="0" sz="700" spc="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"</a:t>
            </a:r>
            <a:r>
              <a:rPr dirty="0" sz="700" spc="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,</a:t>
            </a:r>
            <a:r>
              <a:rPr dirty="0" sz="700" spc="42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45454"/>
                </a:solidFill>
                <a:latin typeface="Calibri"/>
                <a:cs typeface="Calibri"/>
              </a:rPr>
              <a:t>d</a:t>
            </a: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t</a:t>
            </a:r>
            <a:r>
              <a:rPr dirty="0" sz="700" spc="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[</a:t>
            </a:r>
            <a:r>
              <a:rPr dirty="0" sz="700" spc="2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858585"/>
                </a:solidFill>
                <a:latin typeface="Calibri"/>
                <a:cs typeface="Calibri"/>
              </a:rPr>
              <a:t>"</a:t>
            </a:r>
            <a:r>
              <a:rPr dirty="0" sz="700">
                <a:solidFill>
                  <a:srgbClr val="383838"/>
                </a:solidFill>
                <a:latin typeface="Calibri"/>
                <a:cs typeface="Calibri"/>
              </a:rPr>
              <a:t>cu</a:t>
            </a:r>
            <a:r>
              <a:rPr dirty="0" sz="700" spc="-55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505050"/>
                </a:solidFill>
                <a:latin typeface="Calibri"/>
                <a:cs typeface="Calibri"/>
              </a:rPr>
              <a:t>stome</a:t>
            </a:r>
            <a:r>
              <a:rPr dirty="0" sz="700" spc="-90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n_age</a:t>
            </a:r>
            <a:r>
              <a:rPr dirty="0" sz="700">
                <a:solidFill>
                  <a:srgbClr val="A3A3A3"/>
                </a:solidFill>
                <a:latin typeface="Calibri"/>
                <a:cs typeface="Calibri"/>
              </a:rPr>
              <a:t>"</a:t>
            </a:r>
            <a:r>
              <a:rPr dirty="0" sz="700" spc="-15">
                <a:solidFill>
                  <a:srgbClr val="A3A3A3"/>
                </a:solidFill>
                <a:latin typeface="Calibri"/>
                <a:cs typeface="Calibri"/>
              </a:rPr>
              <a:t> </a:t>
            </a:r>
            <a:r>
              <a:rPr dirty="0" sz="700">
                <a:solidFill>
                  <a:srgbClr val="1F1F1F"/>
                </a:solidFill>
                <a:latin typeface="Calibri"/>
                <a:cs typeface="Calibri"/>
              </a:rPr>
              <a:t>j</a:t>
            </a:r>
            <a:r>
              <a:rPr dirty="0" sz="700" spc="65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i="1">
                <a:solidFill>
                  <a:srgbClr val="1F1F1F"/>
                </a:solidFill>
                <a:latin typeface="Calibri"/>
                <a:cs typeface="Calibri"/>
              </a:rPr>
              <a:t>.</a:t>
            </a:r>
            <a:r>
              <a:rPr dirty="0" sz="700" spc="-60" i="1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i="1">
                <a:solidFill>
                  <a:srgbClr val="545454"/>
                </a:solidFill>
                <a:latin typeface="Calibri"/>
                <a:cs typeface="Calibri"/>
              </a:rPr>
              <a:t>c</a:t>
            </a:r>
            <a:r>
              <a:rPr dirty="0" sz="700" i="1">
                <a:solidFill>
                  <a:srgbClr val="383838"/>
                </a:solidFill>
                <a:latin typeface="Calibri"/>
                <a:cs typeface="Calibri"/>
              </a:rPr>
              <a:t>o</a:t>
            </a:r>
            <a:r>
              <a:rPr dirty="0" sz="700" spc="380" i="1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 i="1">
                <a:solidFill>
                  <a:srgbClr val="5E5E5E"/>
                </a:solidFill>
                <a:latin typeface="Calibri"/>
                <a:cs typeface="Calibri"/>
              </a:rPr>
              <a:t>r</a:t>
            </a:r>
            <a:r>
              <a:rPr dirty="0" sz="700" spc="415" i="1">
                <a:solidFill>
                  <a:srgbClr val="5E5E5E"/>
                </a:solidFill>
                <a:latin typeface="Calibri"/>
                <a:cs typeface="Calibri"/>
              </a:rPr>
              <a:t> </a:t>
            </a:r>
            <a:r>
              <a:rPr dirty="0" sz="700" i="1">
                <a:solidFill>
                  <a:srgbClr val="1F1F1F"/>
                </a:solidFill>
                <a:latin typeface="Calibri"/>
                <a:cs typeface="Calibri"/>
              </a:rPr>
              <a:t>ñí</a:t>
            </a:r>
            <a:r>
              <a:rPr dirty="0" sz="700" spc="260" i="1">
                <a:solidFill>
                  <a:srgbClr val="1F1F1F"/>
                </a:solidFill>
                <a:latin typeface="Calibri"/>
                <a:cs typeface="Calibri"/>
              </a:rPr>
              <a:t>  </a:t>
            </a:r>
            <a:r>
              <a:rPr dirty="0" sz="700" spc="-60" i="1">
                <a:solidFill>
                  <a:srgbClr val="262626"/>
                </a:solidFill>
                <a:latin typeface="Calibri"/>
                <a:cs typeface="Calibri"/>
              </a:rPr>
              <a:t>”</a:t>
            </a:r>
            <a:r>
              <a:rPr dirty="0" sz="700" spc="-5" i="1">
                <a:solidFill>
                  <a:srgbClr val="262626"/>
                </a:solidFill>
                <a:latin typeface="Calibri"/>
                <a:cs typeface="Calibri"/>
              </a:rPr>
              <a:t> </a:t>
            </a:r>
            <a:r>
              <a:rPr dirty="0" sz="700" i="1">
                <a:solidFill>
                  <a:srgbClr val="383838"/>
                </a:solidFill>
                <a:latin typeface="Calibri"/>
                <a:cs typeface="Calibri"/>
              </a:rPr>
              <a:t>or0e</a:t>
            </a:r>
            <a:r>
              <a:rPr dirty="0" sz="700" spc="-50" i="1">
                <a:solidFill>
                  <a:srgbClr val="383838"/>
                </a:solidFill>
                <a:latin typeface="Calibri"/>
                <a:cs typeface="Calibri"/>
              </a:rPr>
              <a:t> </a:t>
            </a:r>
            <a:r>
              <a:rPr dirty="0" sz="700" spc="65" i="1">
                <a:solidFill>
                  <a:srgbClr val="1F1F1F"/>
                </a:solidFill>
                <a:latin typeface="Calibri"/>
                <a:cs typeface="Calibri"/>
              </a:rPr>
              <a:t>r_tot</a:t>
            </a:r>
            <a:r>
              <a:rPr dirty="0" sz="700" spc="15" i="1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65" i="1">
                <a:solidFill>
                  <a:srgbClr val="505050"/>
                </a:solidFill>
                <a:latin typeface="Calibri"/>
                <a:cs typeface="Calibri"/>
              </a:rPr>
              <a:t>al“</a:t>
            </a:r>
            <a:r>
              <a:rPr dirty="0" sz="700" spc="60" i="1">
                <a:solidFill>
                  <a:srgbClr val="505050"/>
                </a:solidFill>
                <a:latin typeface="Calibri"/>
                <a:cs typeface="Calibri"/>
              </a:rPr>
              <a:t> </a:t>
            </a:r>
            <a:r>
              <a:rPr dirty="0" sz="700" i="1">
                <a:solidFill>
                  <a:srgbClr val="1F1F1F"/>
                </a:solidFill>
                <a:latin typeface="Calibri"/>
                <a:cs typeface="Calibri"/>
              </a:rPr>
              <a:t>)</a:t>
            </a:r>
            <a:r>
              <a:rPr dirty="0" sz="700" spc="450" i="1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dirty="0" sz="700" spc="-50">
                <a:solidFill>
                  <a:srgbClr val="5B5B5B"/>
                </a:solidFill>
                <a:latin typeface="Calibri"/>
                <a:cs typeface="Calibri"/>
              </a:rPr>
              <a:t>)</a:t>
            </a:r>
            <a:endParaRPr sz="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700">
              <a:latin typeface="Calibri"/>
              <a:cs typeface="Calibri"/>
            </a:endParaRPr>
          </a:p>
          <a:p>
            <a:pPr marL="24130" marR="5080">
              <a:lnSpc>
                <a:spcPct val="114300"/>
              </a:lnSpc>
              <a:spcBef>
                <a:spcPts val="5"/>
              </a:spcBef>
              <a:tabLst>
                <a:tab pos="631825" algn="l"/>
              </a:tabLst>
            </a:pPr>
            <a:r>
              <a:rPr dirty="0" sz="700" spc="-40">
                <a:solidFill>
                  <a:srgbClr val="262626"/>
                </a:solidFill>
                <a:latin typeface="Courier New"/>
                <a:cs typeface="Courier New"/>
              </a:rPr>
              <a:t>pivot</a:t>
            </a:r>
            <a:r>
              <a:rPr dirty="0" sz="700" spc="-45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dirty="0" sz="700">
                <a:solidFill>
                  <a:srgbClr val="A5A5A5"/>
                </a:solidFill>
                <a:latin typeface="Courier New"/>
                <a:cs typeface="Courier New"/>
              </a:rPr>
              <a:t>=</a:t>
            </a:r>
            <a:r>
              <a:rPr dirty="0" sz="700" spc="30">
                <a:solidFill>
                  <a:srgbClr val="A5A5A5"/>
                </a:solidFill>
                <a:latin typeface="Courier New"/>
                <a:cs typeface="Courier New"/>
              </a:rPr>
              <a:t> </a:t>
            </a:r>
            <a:r>
              <a:rPr dirty="0" sz="700" spc="-55">
                <a:solidFill>
                  <a:srgbClr val="242424"/>
                </a:solidFill>
                <a:latin typeface="Courier New"/>
                <a:cs typeface="Courier New"/>
              </a:rPr>
              <a:t>pd.pivoi</a:t>
            </a:r>
            <a:r>
              <a:rPr dirty="0" sz="700" spc="-2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dirty="0" sz="700" spc="-50">
                <a:solidFill>
                  <a:srgbClr val="2D2D2D"/>
                </a:solidFill>
                <a:latin typeface="Courier New"/>
                <a:cs typeface="Courier New"/>
              </a:rPr>
              <a:t>table(df,</a:t>
            </a:r>
            <a:r>
              <a:rPr dirty="0" sz="700" spc="-5">
                <a:solidFill>
                  <a:srgbClr val="2D2D2D"/>
                </a:solidFill>
                <a:latin typeface="Courier New"/>
                <a:cs typeface="Courier New"/>
              </a:rPr>
              <a:t> </a:t>
            </a:r>
            <a:r>
              <a:rPr dirty="0" sz="700" spc="-50">
                <a:solidFill>
                  <a:srgbClr val="262626"/>
                </a:solidFill>
                <a:latin typeface="Courier New"/>
                <a:cs typeface="Courier New"/>
              </a:rPr>
              <a:t>values=’order</a:t>
            </a:r>
            <a:r>
              <a:rPr dirty="0" sz="700" spc="30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dirty="0" sz="700" spc="-50">
                <a:solidFill>
                  <a:srgbClr val="282828"/>
                </a:solidFill>
                <a:latin typeface="Courier New"/>
                <a:cs typeface="Courier New"/>
              </a:rPr>
              <a:t>total”,</a:t>
            </a:r>
            <a:r>
              <a:rPr dirty="0" sz="700" spc="-55">
                <a:solidFill>
                  <a:srgbClr val="282828"/>
                </a:solidFill>
                <a:latin typeface="Courier New"/>
                <a:cs typeface="Courier New"/>
              </a:rPr>
              <a:t> </a:t>
            </a:r>
            <a:r>
              <a:rPr dirty="0" sz="700" spc="-50">
                <a:solidFill>
                  <a:srgbClr val="242424"/>
                </a:solidFill>
                <a:latin typeface="Courier New"/>
                <a:cs typeface="Courier New"/>
              </a:rPr>
              <a:t>index="product</a:t>
            </a:r>
            <a:r>
              <a:rPr dirty="0" sz="700" spc="-60">
                <a:solidFill>
                  <a:srgbClr val="242424"/>
                </a:solidFill>
                <a:latin typeface="Courier New"/>
                <a:cs typeface="Courier New"/>
              </a:rPr>
              <a:t> </a:t>
            </a:r>
            <a:r>
              <a:rPr dirty="0" sz="700" spc="-45">
                <a:solidFill>
                  <a:srgbClr val="2A2A2A"/>
                </a:solidFill>
                <a:latin typeface="Courier New"/>
                <a:cs typeface="Courier New"/>
              </a:rPr>
              <a:t>category",</a:t>
            </a:r>
            <a:r>
              <a:rPr dirty="0" sz="700">
                <a:solidFill>
                  <a:srgbClr val="2A2A2A"/>
                </a:solidFill>
                <a:latin typeface="Courier New"/>
                <a:cs typeface="Courier New"/>
              </a:rPr>
              <a:t> </a:t>
            </a:r>
            <a:r>
              <a:rPr dirty="0" sz="700" spc="-55">
                <a:solidFill>
                  <a:srgbClr val="1F1F1F"/>
                </a:solidFill>
                <a:latin typeface="Courier New"/>
                <a:cs typeface="Courier New"/>
              </a:rPr>
              <a:t>columns-</a:t>
            </a:r>
            <a:r>
              <a:rPr dirty="0" sz="700" spc="-40">
                <a:solidFill>
                  <a:srgbClr val="1F1F1F"/>
                </a:solidFill>
                <a:latin typeface="Courier New"/>
                <a:cs typeface="Courier New"/>
              </a:rPr>
              <a:t>”payment</a:t>
            </a:r>
            <a:r>
              <a:rPr dirty="0" sz="700" spc="-2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55">
                <a:solidFill>
                  <a:srgbClr val="1F1F1F"/>
                </a:solidFill>
                <a:latin typeface="Courier New"/>
                <a:cs typeface="Courier New"/>
              </a:rPr>
              <a:t>method”,</a:t>
            </a:r>
            <a:r>
              <a:rPr dirty="0" sz="700" spc="-6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55">
                <a:solidFill>
                  <a:srgbClr val="1F1F1F"/>
                </a:solidFill>
                <a:latin typeface="Courier New"/>
                <a:cs typeface="Courier New"/>
              </a:rPr>
              <a:t>aggtunc=”sum”,</a:t>
            </a:r>
            <a:r>
              <a:rPr dirty="0" sz="700" spc="-120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25">
                <a:solidFill>
                  <a:srgbClr val="1F1F1F"/>
                </a:solidFill>
                <a:latin typeface="Courier New"/>
                <a:cs typeface="Courier New"/>
              </a:rPr>
              <a:t>fill</a:t>
            </a:r>
            <a:r>
              <a:rPr dirty="0" sz="700" spc="-55">
                <a:solidFill>
                  <a:srgbClr val="1F1F1F"/>
                </a:solidFill>
                <a:latin typeface="Courier New"/>
                <a:cs typeface="Courier New"/>
              </a:rPr>
              <a:t> </a:t>
            </a:r>
            <a:r>
              <a:rPr dirty="0" sz="700" spc="-10">
                <a:solidFill>
                  <a:srgbClr val="1F1F1F"/>
                </a:solidFill>
                <a:latin typeface="Courier New"/>
                <a:cs typeface="Courier New"/>
              </a:rPr>
              <a:t>value=0) </a:t>
            </a:r>
            <a:r>
              <a:rPr dirty="0" sz="700" spc="-10">
                <a:solidFill>
                  <a:srgbClr val="232323"/>
                </a:solidFill>
                <a:latin typeface="Courier New"/>
                <a:cs typeface="Courier New"/>
              </a:rPr>
              <a:t>print(“\n</a:t>
            </a:r>
            <a:r>
              <a:rPr dirty="0" sz="700">
                <a:solidFill>
                  <a:srgbClr val="232323"/>
                </a:solidFill>
                <a:latin typeface="Courier New"/>
                <a:cs typeface="Courier New"/>
              </a:rPr>
              <a:t>	</a:t>
            </a:r>
            <a:r>
              <a:rPr dirty="0" sz="700" spc="-50">
                <a:solidFill>
                  <a:srgbClr val="262626"/>
                </a:solidFill>
                <a:latin typeface="Courier New"/>
                <a:cs typeface="Courier New"/>
              </a:rPr>
              <a:t>Relación</a:t>
            </a:r>
            <a:r>
              <a:rPr dirty="0" sz="700" spc="-55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dirty="0" sz="700" spc="-50">
                <a:solidFill>
                  <a:srgbClr val="3D3D3D"/>
                </a:solidFill>
                <a:latin typeface="Courier New"/>
                <a:cs typeface="Courier New"/>
              </a:rPr>
              <a:t>entre</a:t>
            </a:r>
            <a:r>
              <a:rPr dirty="0" sz="700" spc="-35">
                <a:solidFill>
                  <a:srgbClr val="3D3D3D"/>
                </a:solidFill>
                <a:latin typeface="Courier New"/>
                <a:cs typeface="Courier New"/>
              </a:rPr>
              <a:t> </a:t>
            </a:r>
            <a:r>
              <a:rPr dirty="0" sz="700" spc="-50">
                <a:solidFill>
                  <a:srgbClr val="262626"/>
                </a:solidFill>
                <a:latin typeface="Courier New"/>
                <a:cs typeface="Courier New"/>
              </a:rPr>
              <a:t>categoria</a:t>
            </a:r>
            <a:r>
              <a:rPr dirty="0" sz="700" spc="-5">
                <a:solidFill>
                  <a:srgbClr val="262626"/>
                </a:solidFill>
                <a:latin typeface="Courier New"/>
                <a:cs typeface="Courier New"/>
              </a:rPr>
              <a:t> </a:t>
            </a:r>
            <a:r>
              <a:rPr dirty="0" sz="700">
                <a:solidFill>
                  <a:srgbClr val="7C7C7C"/>
                </a:solidFill>
                <a:latin typeface="Courier New"/>
                <a:cs typeface="Courier New"/>
              </a:rPr>
              <a:t>de</a:t>
            </a:r>
            <a:r>
              <a:rPr dirty="0" sz="700" spc="-50">
                <a:solidFill>
                  <a:srgbClr val="7C7C7C"/>
                </a:solidFill>
                <a:latin typeface="Courier New"/>
                <a:cs typeface="Courier New"/>
              </a:rPr>
              <a:t> </a:t>
            </a:r>
            <a:r>
              <a:rPr dirty="0" sz="700" spc="-65">
                <a:solidFill>
                  <a:srgbClr val="565656"/>
                </a:solidFill>
                <a:latin typeface="Courier New"/>
                <a:cs typeface="Courier New"/>
              </a:rPr>
              <a:t>producto</a:t>
            </a:r>
            <a:r>
              <a:rPr dirty="0" sz="700" spc="-50">
                <a:solidFill>
                  <a:srgbClr val="565656"/>
                </a:solidFill>
                <a:latin typeface="Courier New"/>
                <a:cs typeface="Courier New"/>
              </a:rPr>
              <a:t> </a:t>
            </a:r>
            <a:r>
              <a:rPr dirty="0" sz="700">
                <a:solidFill>
                  <a:srgbClr val="424242"/>
                </a:solidFill>
                <a:latin typeface="Courier New"/>
                <a:cs typeface="Courier New"/>
              </a:rPr>
              <a:t>y</a:t>
            </a:r>
            <a:r>
              <a:rPr dirty="0" sz="700" spc="-15">
                <a:solidFill>
                  <a:srgbClr val="424242"/>
                </a:solidFill>
                <a:latin typeface="Courier New"/>
                <a:cs typeface="Courier New"/>
              </a:rPr>
              <a:t> </a:t>
            </a:r>
            <a:r>
              <a:rPr dirty="0" sz="700" spc="-55">
                <a:solidFill>
                  <a:srgbClr val="363636"/>
                </a:solidFill>
                <a:latin typeface="Courier New"/>
                <a:cs typeface="Courier New"/>
              </a:rPr>
              <a:t>método</a:t>
            </a:r>
            <a:r>
              <a:rPr dirty="0" sz="700" spc="-50">
                <a:solidFill>
                  <a:srgbClr val="363636"/>
                </a:solidFill>
                <a:latin typeface="Courier New"/>
                <a:cs typeface="Courier New"/>
              </a:rPr>
              <a:t> </a:t>
            </a:r>
            <a:r>
              <a:rPr dirty="0" sz="700">
                <a:solidFill>
                  <a:srgbClr val="606060"/>
                </a:solidFill>
                <a:latin typeface="Courier New"/>
                <a:cs typeface="Courier New"/>
              </a:rPr>
              <a:t>de</a:t>
            </a:r>
            <a:r>
              <a:rPr dirty="0" sz="700" spc="-45">
                <a:solidFill>
                  <a:srgbClr val="606060"/>
                </a:solidFill>
                <a:latin typeface="Courier New"/>
                <a:cs typeface="Courier New"/>
              </a:rPr>
              <a:t> </a:t>
            </a:r>
            <a:r>
              <a:rPr dirty="0" sz="700" spc="-10">
                <a:solidFill>
                  <a:srgbClr val="2A2A2A"/>
                </a:solidFill>
                <a:latin typeface="Courier New"/>
                <a:cs typeface="Courier New"/>
              </a:rPr>
              <a:t>pago:”)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935169" y="169164"/>
            <a:ext cx="105664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Calibri"/>
                <a:cs typeface="Calibri"/>
              </a:rPr>
              <a:t>UntitIed2.ipynb</a:t>
            </a:r>
            <a:r>
              <a:rPr dirty="0" sz="800" spc="75">
                <a:latin typeface="Calibri"/>
                <a:cs typeface="Calibri"/>
              </a:rPr>
              <a:t> </a:t>
            </a:r>
            <a:r>
              <a:rPr dirty="0" sz="800">
                <a:latin typeface="Calibri"/>
                <a:cs typeface="Calibri"/>
              </a:rPr>
              <a:t>-</a:t>
            </a:r>
            <a:r>
              <a:rPr dirty="0" sz="800" spc="130">
                <a:latin typeface="Calibri"/>
                <a:cs typeface="Calibri"/>
              </a:rPr>
              <a:t> </a:t>
            </a:r>
            <a:r>
              <a:rPr dirty="0" sz="800" spc="-10">
                <a:latin typeface="Calibri"/>
                <a:cs typeface="Calibri"/>
              </a:rPr>
              <a:t>üolab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90606" y="9742931"/>
            <a:ext cx="5327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10">
                <a:latin typeface="Calibri"/>
                <a:cs typeface="Calibri"/>
              </a:rPr>
              <a:t>https://colas</a:t>
            </a:r>
            <a:endParaRPr sz="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816070" y="8847328"/>
            <a:ext cx="35052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10">
                <a:latin typeface="Consolas"/>
                <a:cs typeface="Consolas"/>
              </a:rPr>
              <a:t>2U0000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53313" y="5881623"/>
            <a:ext cx="18224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Consolas"/>
                <a:cs typeface="Consolas"/>
              </a:rPr>
              <a:t>le6</a:t>
            </a:r>
            <a:endParaRPr sz="7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041094" y="5809996"/>
            <a:ext cx="218948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45">
                <a:latin typeface="Arial MT"/>
                <a:cs typeface="Arial MT"/>
              </a:rPr>
              <a:t>Ventas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totales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por</a:t>
            </a:r>
            <a:r>
              <a:rPr dirty="0" sz="1000" spc="-45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categoría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de</a:t>
            </a:r>
            <a:r>
              <a:rPr dirty="0" sz="1000" spc="-6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producto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351909" y="9766807"/>
            <a:ext cx="15557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spc="-25">
                <a:latin typeface="Times New Roman"/>
                <a:cs typeface="Times New Roman"/>
              </a:rPr>
              <a:t>jun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185294" y="9742931"/>
            <a:ext cx="1968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 spc="-20">
                <a:latin typeface="Calibri"/>
                <a:cs typeface="Calibri"/>
              </a:rPr>
              <a:t>true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10895" y="214884"/>
            <a:ext cx="748665" cy="91440"/>
            <a:chOff x="310895" y="214884"/>
            <a:chExt cx="748665" cy="91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214884"/>
              <a:ext cx="722375" cy="9144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48512" y="275843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4" h="10795">
                  <a:moveTo>
                    <a:pt x="10667" y="10668"/>
                  </a:moveTo>
                  <a:lnTo>
                    <a:pt x="0" y="10668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44500" y="8055583"/>
            <a:ext cx="6724015" cy="1703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b="1">
                <a:latin typeface="Times New Roman"/>
                <a:cs typeface="Times New Roman"/>
              </a:rPr>
              <a:t>a.</a:t>
            </a:r>
            <a:r>
              <a:rPr dirty="0" sz="950" spc="-5" b="1">
                <a:latin typeface="Times New Roman"/>
                <a:cs typeface="Times New Roman"/>
              </a:rPr>
              <a:t> </a:t>
            </a:r>
            <a:r>
              <a:rPr dirty="0" sz="950" b="1">
                <a:latin typeface="Calibri"/>
                <a:cs typeface="Calibri"/>
              </a:rPr>
              <a:t>¿</a:t>
            </a:r>
            <a:r>
              <a:rPr dirty="0" sz="950" b="1">
                <a:latin typeface="Arial"/>
                <a:cs typeface="Arial"/>
              </a:rPr>
              <a:t>Cómo</a:t>
            </a:r>
            <a:r>
              <a:rPr dirty="0" sz="950" spc="-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podrían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los</a:t>
            </a:r>
            <a:r>
              <a:rPr dirty="0" sz="950" spc="-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insights</a:t>
            </a:r>
            <a:r>
              <a:rPr dirty="0" sz="950" spc="-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obtenidos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ayudar</a:t>
            </a:r>
            <a:r>
              <a:rPr dirty="0" sz="950" spc="-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diferenciarse</a:t>
            </a:r>
            <a:r>
              <a:rPr dirty="0" sz="950" spc="-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de</a:t>
            </a:r>
            <a:r>
              <a:rPr dirty="0" sz="950" spc="-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la</a:t>
            </a:r>
            <a:r>
              <a:rPr dirty="0" sz="950" spc="-10" b="1">
                <a:latin typeface="Arial"/>
                <a:cs typeface="Arial"/>
              </a:rPr>
              <a:t> competencia?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950">
                <a:latin typeface="Microsoft Sans Serif"/>
                <a:cs typeface="Microsoft Sans Serif"/>
              </a:rPr>
              <a:t>Los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insights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permiten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identificar: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700" marR="382270">
              <a:lnSpc>
                <a:spcPts val="1090"/>
              </a:lnSpc>
            </a:pPr>
            <a:r>
              <a:rPr dirty="0" sz="950">
                <a:latin typeface="Microsoft Sans Serif"/>
                <a:cs typeface="Microsoft Sans Serif"/>
              </a:rPr>
              <a:t>Preferencias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por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categoría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producto: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Al</a:t>
            </a:r>
            <a:r>
              <a:rPr dirty="0" sz="950" spc="4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saber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que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ropa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y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accesorios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tienen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altas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ventas,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la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empresa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puede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enfocar </a:t>
            </a:r>
            <a:r>
              <a:rPr dirty="0" sz="950">
                <a:latin typeface="Microsoft Sans Serif"/>
                <a:cs typeface="Microsoft Sans Serif"/>
              </a:rPr>
              <a:t>promociones, marketing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personalizado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o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lanzamientos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productos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en estas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categorías.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700" marR="209550">
              <a:lnSpc>
                <a:spcPts val="1100"/>
              </a:lnSpc>
            </a:pPr>
            <a:r>
              <a:rPr dirty="0" sz="950">
                <a:latin typeface="Microsoft Sans Serif"/>
                <a:cs typeface="Microsoft Sans Serif"/>
              </a:rPr>
              <a:t>Preferencias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por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región: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Las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regiones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con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mayores</a:t>
            </a:r>
            <a:r>
              <a:rPr dirty="0" sz="950" spc="3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ventas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(como Este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y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Norte)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podrían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recibir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más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inversión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en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logística, </a:t>
            </a:r>
            <a:r>
              <a:rPr dirty="0" sz="950">
                <a:latin typeface="Microsoft Sans Serif"/>
                <a:cs typeface="Microsoft Sans Serif"/>
              </a:rPr>
              <a:t>publicidad 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eventos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locales.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700" marR="5080">
              <a:lnSpc>
                <a:spcPts val="1090"/>
              </a:lnSpc>
            </a:pPr>
            <a:r>
              <a:rPr dirty="0" sz="950">
                <a:latin typeface="Microsoft Sans Serif"/>
                <a:cs typeface="Microsoft Sans Serif"/>
              </a:rPr>
              <a:t>Métodos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pago</a:t>
            </a:r>
            <a:r>
              <a:rPr dirty="0" sz="950" spc="3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más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utilizados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por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categoría: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Entender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qué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métodos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pago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son</a:t>
            </a:r>
            <a:r>
              <a:rPr dirty="0" sz="950" spc="3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más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usados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por</a:t>
            </a:r>
            <a:r>
              <a:rPr dirty="0" sz="950" spc="-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tipo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producto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permite </a:t>
            </a:r>
            <a:r>
              <a:rPr dirty="0" sz="950">
                <a:latin typeface="Microsoft Sans Serif"/>
                <a:cs typeface="Microsoft Sans Serif"/>
              </a:rPr>
              <a:t>ajustar</a:t>
            </a:r>
            <a:r>
              <a:rPr dirty="0" sz="950" spc="-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pasarelas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pago,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mejorar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UX,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lanzar promociones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específicas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(por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ejemplo: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descuentos al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pagar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con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PayPal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-20">
                <a:latin typeface="Microsoft Sans Serif"/>
                <a:cs typeface="Microsoft Sans Serif"/>
              </a:rPr>
              <a:t>para</a:t>
            </a:r>
            <a:endParaRPr sz="950">
              <a:latin typeface="Microsoft Sans Serif"/>
              <a:cs typeface="Microsoft Sans Serif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95" y="9788652"/>
            <a:ext cx="6057899" cy="96011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3957828" y="213360"/>
            <a:ext cx="1021080" cy="93345"/>
            <a:chOff x="3957828" y="213360"/>
            <a:chExt cx="1021080" cy="93345"/>
          </a:xfrm>
        </p:grpSpPr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2876" y="214884"/>
              <a:ext cx="256031" cy="73151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3957828" y="213372"/>
              <a:ext cx="723900" cy="93345"/>
            </a:xfrm>
            <a:custGeom>
              <a:avLst/>
              <a:gdLst/>
              <a:ahLst/>
              <a:cxnLst/>
              <a:rect l="l" t="t" r="r" b="b"/>
              <a:pathLst>
                <a:path w="723900" h="93345">
                  <a:moveTo>
                    <a:pt x="57912" y="0"/>
                  </a:moveTo>
                  <a:lnTo>
                    <a:pt x="47244" y="0"/>
                  </a:lnTo>
                  <a:lnTo>
                    <a:pt x="47244" y="50292"/>
                  </a:lnTo>
                  <a:lnTo>
                    <a:pt x="45720" y="56388"/>
                  </a:lnTo>
                  <a:lnTo>
                    <a:pt x="42672" y="59423"/>
                  </a:lnTo>
                  <a:lnTo>
                    <a:pt x="39624" y="64008"/>
                  </a:lnTo>
                  <a:lnTo>
                    <a:pt x="35052" y="65532"/>
                  </a:lnTo>
                  <a:lnTo>
                    <a:pt x="24371" y="65532"/>
                  </a:lnTo>
                  <a:lnTo>
                    <a:pt x="15240" y="60947"/>
                  </a:lnTo>
                  <a:lnTo>
                    <a:pt x="12192" y="57912"/>
                  </a:lnTo>
                  <a:lnTo>
                    <a:pt x="12192" y="54864"/>
                  </a:lnTo>
                  <a:lnTo>
                    <a:pt x="10668" y="53340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8768"/>
                  </a:lnTo>
                  <a:lnTo>
                    <a:pt x="1524" y="54864"/>
                  </a:lnTo>
                  <a:lnTo>
                    <a:pt x="4572" y="64008"/>
                  </a:lnTo>
                  <a:lnTo>
                    <a:pt x="7620" y="67056"/>
                  </a:lnTo>
                  <a:lnTo>
                    <a:pt x="16764" y="73152"/>
                  </a:lnTo>
                  <a:lnTo>
                    <a:pt x="36563" y="73152"/>
                  </a:lnTo>
                  <a:lnTo>
                    <a:pt x="45720" y="70104"/>
                  </a:lnTo>
                  <a:lnTo>
                    <a:pt x="50292" y="67056"/>
                  </a:lnTo>
                  <a:lnTo>
                    <a:pt x="51816" y="65532"/>
                  </a:lnTo>
                  <a:lnTo>
                    <a:pt x="53340" y="64008"/>
                  </a:lnTo>
                  <a:lnTo>
                    <a:pt x="57912" y="54864"/>
                  </a:lnTo>
                  <a:lnTo>
                    <a:pt x="57912" y="0"/>
                  </a:lnTo>
                  <a:close/>
                </a:path>
                <a:path w="723900" h="93345">
                  <a:moveTo>
                    <a:pt x="115824" y="36576"/>
                  </a:moveTo>
                  <a:lnTo>
                    <a:pt x="114300" y="33528"/>
                  </a:lnTo>
                  <a:lnTo>
                    <a:pt x="114300" y="25908"/>
                  </a:lnTo>
                  <a:lnTo>
                    <a:pt x="111252" y="24371"/>
                  </a:lnTo>
                  <a:lnTo>
                    <a:pt x="111252" y="22847"/>
                  </a:lnTo>
                  <a:lnTo>
                    <a:pt x="108204" y="21323"/>
                  </a:lnTo>
                  <a:lnTo>
                    <a:pt x="106680" y="19812"/>
                  </a:lnTo>
                  <a:lnTo>
                    <a:pt x="103632" y="19812"/>
                  </a:lnTo>
                  <a:lnTo>
                    <a:pt x="100571" y="18288"/>
                  </a:lnTo>
                  <a:lnTo>
                    <a:pt x="91440" y="18288"/>
                  </a:lnTo>
                  <a:lnTo>
                    <a:pt x="83820" y="21323"/>
                  </a:lnTo>
                  <a:lnTo>
                    <a:pt x="80772" y="27432"/>
                  </a:lnTo>
                  <a:lnTo>
                    <a:pt x="80772" y="19812"/>
                  </a:lnTo>
                  <a:lnTo>
                    <a:pt x="73152" y="19812"/>
                  </a:lnTo>
                  <a:lnTo>
                    <a:pt x="73152" y="73152"/>
                  </a:lnTo>
                  <a:lnTo>
                    <a:pt x="80772" y="73152"/>
                  </a:lnTo>
                  <a:lnTo>
                    <a:pt x="80772" y="36576"/>
                  </a:lnTo>
                  <a:lnTo>
                    <a:pt x="82296" y="32004"/>
                  </a:lnTo>
                  <a:lnTo>
                    <a:pt x="85344" y="30480"/>
                  </a:lnTo>
                  <a:lnTo>
                    <a:pt x="88392" y="27432"/>
                  </a:lnTo>
                  <a:lnTo>
                    <a:pt x="91440" y="25908"/>
                  </a:lnTo>
                  <a:lnTo>
                    <a:pt x="99060" y="25908"/>
                  </a:lnTo>
                  <a:lnTo>
                    <a:pt x="99060" y="27432"/>
                  </a:lnTo>
                  <a:lnTo>
                    <a:pt x="103632" y="27432"/>
                  </a:lnTo>
                  <a:lnTo>
                    <a:pt x="106680" y="30480"/>
                  </a:lnTo>
                  <a:lnTo>
                    <a:pt x="106680" y="73152"/>
                  </a:lnTo>
                  <a:lnTo>
                    <a:pt x="115824" y="73152"/>
                  </a:lnTo>
                  <a:lnTo>
                    <a:pt x="115824" y="36576"/>
                  </a:lnTo>
                  <a:close/>
                </a:path>
                <a:path w="723900" h="93345">
                  <a:moveTo>
                    <a:pt x="149352" y="19812"/>
                  </a:moveTo>
                  <a:lnTo>
                    <a:pt x="140208" y="19812"/>
                  </a:lnTo>
                  <a:lnTo>
                    <a:pt x="140208" y="1511"/>
                  </a:lnTo>
                  <a:lnTo>
                    <a:pt x="131064" y="6096"/>
                  </a:lnTo>
                  <a:lnTo>
                    <a:pt x="131064" y="19812"/>
                  </a:lnTo>
                  <a:lnTo>
                    <a:pt x="123444" y="19812"/>
                  </a:lnTo>
                  <a:lnTo>
                    <a:pt x="123444" y="27432"/>
                  </a:lnTo>
                  <a:lnTo>
                    <a:pt x="131064" y="27432"/>
                  </a:lnTo>
                  <a:lnTo>
                    <a:pt x="131064" y="67056"/>
                  </a:lnTo>
                  <a:lnTo>
                    <a:pt x="137160" y="73152"/>
                  </a:lnTo>
                  <a:lnTo>
                    <a:pt x="149352" y="73152"/>
                  </a:lnTo>
                  <a:lnTo>
                    <a:pt x="149352" y="64008"/>
                  </a:lnTo>
                  <a:lnTo>
                    <a:pt x="141732" y="64008"/>
                  </a:lnTo>
                  <a:lnTo>
                    <a:pt x="141732" y="60947"/>
                  </a:lnTo>
                  <a:lnTo>
                    <a:pt x="140208" y="59423"/>
                  </a:lnTo>
                  <a:lnTo>
                    <a:pt x="140208" y="27432"/>
                  </a:lnTo>
                  <a:lnTo>
                    <a:pt x="149352" y="27432"/>
                  </a:lnTo>
                  <a:lnTo>
                    <a:pt x="149352" y="19812"/>
                  </a:lnTo>
                  <a:close/>
                </a:path>
                <a:path w="723900" h="93345">
                  <a:moveTo>
                    <a:pt x="167640" y="19812"/>
                  </a:moveTo>
                  <a:lnTo>
                    <a:pt x="156972" y="19812"/>
                  </a:lnTo>
                  <a:lnTo>
                    <a:pt x="156972" y="73152"/>
                  </a:lnTo>
                  <a:lnTo>
                    <a:pt x="167640" y="73152"/>
                  </a:lnTo>
                  <a:lnTo>
                    <a:pt x="167640" y="19812"/>
                  </a:lnTo>
                  <a:close/>
                </a:path>
                <a:path w="723900" h="93345">
                  <a:moveTo>
                    <a:pt x="167640" y="0"/>
                  </a:moveTo>
                  <a:lnTo>
                    <a:pt x="156972" y="0"/>
                  </a:lnTo>
                  <a:lnTo>
                    <a:pt x="156972" y="10668"/>
                  </a:lnTo>
                  <a:lnTo>
                    <a:pt x="167640" y="10668"/>
                  </a:lnTo>
                  <a:lnTo>
                    <a:pt x="167640" y="0"/>
                  </a:lnTo>
                  <a:close/>
                </a:path>
                <a:path w="723900" h="93345">
                  <a:moveTo>
                    <a:pt x="201168" y="19812"/>
                  </a:moveTo>
                  <a:lnTo>
                    <a:pt x="190500" y="19812"/>
                  </a:lnTo>
                  <a:lnTo>
                    <a:pt x="190500" y="1511"/>
                  </a:lnTo>
                  <a:lnTo>
                    <a:pt x="182880" y="6096"/>
                  </a:lnTo>
                  <a:lnTo>
                    <a:pt x="182880" y="19812"/>
                  </a:lnTo>
                  <a:lnTo>
                    <a:pt x="175260" y="19812"/>
                  </a:lnTo>
                  <a:lnTo>
                    <a:pt x="175260" y="27432"/>
                  </a:lnTo>
                  <a:lnTo>
                    <a:pt x="182880" y="27432"/>
                  </a:lnTo>
                  <a:lnTo>
                    <a:pt x="182880" y="68580"/>
                  </a:lnTo>
                  <a:lnTo>
                    <a:pt x="187452" y="73152"/>
                  </a:lnTo>
                  <a:lnTo>
                    <a:pt x="198120" y="73152"/>
                  </a:lnTo>
                  <a:lnTo>
                    <a:pt x="201168" y="71628"/>
                  </a:lnTo>
                  <a:lnTo>
                    <a:pt x="201168" y="64008"/>
                  </a:lnTo>
                  <a:lnTo>
                    <a:pt x="193548" y="64008"/>
                  </a:lnTo>
                  <a:lnTo>
                    <a:pt x="190500" y="62471"/>
                  </a:lnTo>
                  <a:lnTo>
                    <a:pt x="190500" y="27432"/>
                  </a:lnTo>
                  <a:lnTo>
                    <a:pt x="201168" y="27432"/>
                  </a:lnTo>
                  <a:lnTo>
                    <a:pt x="201168" y="19812"/>
                  </a:lnTo>
                  <a:close/>
                </a:path>
                <a:path w="723900" h="93345">
                  <a:moveTo>
                    <a:pt x="217932" y="0"/>
                  </a:moveTo>
                  <a:lnTo>
                    <a:pt x="208788" y="0"/>
                  </a:lnTo>
                  <a:lnTo>
                    <a:pt x="208788" y="73152"/>
                  </a:lnTo>
                  <a:lnTo>
                    <a:pt x="217932" y="73152"/>
                  </a:lnTo>
                  <a:lnTo>
                    <a:pt x="217932" y="0"/>
                  </a:lnTo>
                  <a:close/>
                </a:path>
                <a:path w="723900" h="93345">
                  <a:moveTo>
                    <a:pt x="277368" y="36576"/>
                  </a:moveTo>
                  <a:lnTo>
                    <a:pt x="274320" y="30480"/>
                  </a:lnTo>
                  <a:lnTo>
                    <a:pt x="271272" y="25908"/>
                  </a:lnTo>
                  <a:lnTo>
                    <a:pt x="266700" y="22847"/>
                  </a:lnTo>
                  <a:lnTo>
                    <a:pt x="266700" y="33528"/>
                  </a:lnTo>
                  <a:lnTo>
                    <a:pt x="266700" y="41135"/>
                  </a:lnTo>
                  <a:lnTo>
                    <a:pt x="239268" y="41135"/>
                  </a:lnTo>
                  <a:lnTo>
                    <a:pt x="239268" y="36576"/>
                  </a:lnTo>
                  <a:lnTo>
                    <a:pt x="240792" y="32004"/>
                  </a:lnTo>
                  <a:lnTo>
                    <a:pt x="243840" y="30480"/>
                  </a:lnTo>
                  <a:lnTo>
                    <a:pt x="243840" y="27432"/>
                  </a:lnTo>
                  <a:lnTo>
                    <a:pt x="249936" y="25908"/>
                  </a:lnTo>
                  <a:lnTo>
                    <a:pt x="257556" y="25908"/>
                  </a:lnTo>
                  <a:lnTo>
                    <a:pt x="262128" y="27432"/>
                  </a:lnTo>
                  <a:lnTo>
                    <a:pt x="265163" y="30480"/>
                  </a:lnTo>
                  <a:lnTo>
                    <a:pt x="266700" y="33528"/>
                  </a:lnTo>
                  <a:lnTo>
                    <a:pt x="266700" y="22847"/>
                  </a:lnTo>
                  <a:lnTo>
                    <a:pt x="266700" y="21323"/>
                  </a:lnTo>
                  <a:lnTo>
                    <a:pt x="259080" y="18288"/>
                  </a:lnTo>
                  <a:lnTo>
                    <a:pt x="246888" y="18288"/>
                  </a:lnTo>
                  <a:lnTo>
                    <a:pt x="240792" y="21323"/>
                  </a:lnTo>
                  <a:lnTo>
                    <a:pt x="231648" y="30480"/>
                  </a:lnTo>
                  <a:lnTo>
                    <a:pt x="228600" y="38100"/>
                  </a:lnTo>
                  <a:lnTo>
                    <a:pt x="228600" y="54864"/>
                  </a:lnTo>
                  <a:lnTo>
                    <a:pt x="231648" y="62471"/>
                  </a:lnTo>
                  <a:lnTo>
                    <a:pt x="240792" y="71628"/>
                  </a:lnTo>
                  <a:lnTo>
                    <a:pt x="246888" y="73152"/>
                  </a:lnTo>
                  <a:lnTo>
                    <a:pt x="259080" y="73152"/>
                  </a:lnTo>
                  <a:lnTo>
                    <a:pt x="265163" y="71628"/>
                  </a:lnTo>
                  <a:lnTo>
                    <a:pt x="269748" y="68580"/>
                  </a:lnTo>
                  <a:lnTo>
                    <a:pt x="272796" y="65532"/>
                  </a:lnTo>
                  <a:lnTo>
                    <a:pt x="277368" y="56388"/>
                  </a:lnTo>
                  <a:lnTo>
                    <a:pt x="266700" y="54864"/>
                  </a:lnTo>
                  <a:lnTo>
                    <a:pt x="266700" y="59423"/>
                  </a:lnTo>
                  <a:lnTo>
                    <a:pt x="265163" y="62471"/>
                  </a:lnTo>
                  <a:lnTo>
                    <a:pt x="259080" y="65532"/>
                  </a:lnTo>
                  <a:lnTo>
                    <a:pt x="249936" y="65532"/>
                  </a:lnTo>
                  <a:lnTo>
                    <a:pt x="243840" y="64008"/>
                  </a:lnTo>
                  <a:lnTo>
                    <a:pt x="240792" y="57912"/>
                  </a:lnTo>
                  <a:lnTo>
                    <a:pt x="236220" y="54864"/>
                  </a:lnTo>
                  <a:lnTo>
                    <a:pt x="236220" y="48768"/>
                  </a:lnTo>
                  <a:lnTo>
                    <a:pt x="277368" y="48768"/>
                  </a:lnTo>
                  <a:lnTo>
                    <a:pt x="277368" y="41135"/>
                  </a:lnTo>
                  <a:lnTo>
                    <a:pt x="277368" y="36576"/>
                  </a:lnTo>
                  <a:close/>
                </a:path>
                <a:path w="723900" h="93345">
                  <a:moveTo>
                    <a:pt x="330708" y="0"/>
                  </a:moveTo>
                  <a:lnTo>
                    <a:pt x="323088" y="0"/>
                  </a:lnTo>
                  <a:lnTo>
                    <a:pt x="323088" y="39611"/>
                  </a:lnTo>
                  <a:lnTo>
                    <a:pt x="323088" y="53340"/>
                  </a:lnTo>
                  <a:lnTo>
                    <a:pt x="321564" y="57912"/>
                  </a:lnTo>
                  <a:lnTo>
                    <a:pt x="315468" y="64008"/>
                  </a:lnTo>
                  <a:lnTo>
                    <a:pt x="312420" y="65532"/>
                  </a:lnTo>
                  <a:lnTo>
                    <a:pt x="304800" y="65532"/>
                  </a:lnTo>
                  <a:lnTo>
                    <a:pt x="301752" y="64008"/>
                  </a:lnTo>
                  <a:lnTo>
                    <a:pt x="295656" y="57912"/>
                  </a:lnTo>
                  <a:lnTo>
                    <a:pt x="294132" y="53340"/>
                  </a:lnTo>
                  <a:lnTo>
                    <a:pt x="294132" y="39611"/>
                  </a:lnTo>
                  <a:lnTo>
                    <a:pt x="295656" y="33528"/>
                  </a:lnTo>
                  <a:lnTo>
                    <a:pt x="301752" y="27432"/>
                  </a:lnTo>
                  <a:lnTo>
                    <a:pt x="304800" y="25908"/>
                  </a:lnTo>
                  <a:lnTo>
                    <a:pt x="312420" y="25908"/>
                  </a:lnTo>
                  <a:lnTo>
                    <a:pt x="315468" y="27432"/>
                  </a:lnTo>
                  <a:lnTo>
                    <a:pt x="318516" y="30480"/>
                  </a:lnTo>
                  <a:lnTo>
                    <a:pt x="321564" y="35052"/>
                  </a:lnTo>
                  <a:lnTo>
                    <a:pt x="323088" y="39611"/>
                  </a:lnTo>
                  <a:lnTo>
                    <a:pt x="323088" y="0"/>
                  </a:lnTo>
                  <a:lnTo>
                    <a:pt x="321564" y="0"/>
                  </a:lnTo>
                  <a:lnTo>
                    <a:pt x="321564" y="25908"/>
                  </a:lnTo>
                  <a:lnTo>
                    <a:pt x="320040" y="24371"/>
                  </a:lnTo>
                  <a:lnTo>
                    <a:pt x="318516" y="21323"/>
                  </a:lnTo>
                  <a:lnTo>
                    <a:pt x="315468" y="19812"/>
                  </a:lnTo>
                  <a:lnTo>
                    <a:pt x="313944" y="19812"/>
                  </a:lnTo>
                  <a:lnTo>
                    <a:pt x="310896" y="18288"/>
                  </a:lnTo>
                  <a:lnTo>
                    <a:pt x="303263" y="18288"/>
                  </a:lnTo>
                  <a:lnTo>
                    <a:pt x="298704" y="19812"/>
                  </a:lnTo>
                  <a:lnTo>
                    <a:pt x="295656" y="21323"/>
                  </a:lnTo>
                  <a:lnTo>
                    <a:pt x="289560" y="27432"/>
                  </a:lnTo>
                  <a:lnTo>
                    <a:pt x="284988" y="41135"/>
                  </a:lnTo>
                  <a:lnTo>
                    <a:pt x="284988" y="51816"/>
                  </a:lnTo>
                  <a:lnTo>
                    <a:pt x="288036" y="60947"/>
                  </a:lnTo>
                  <a:lnTo>
                    <a:pt x="289560" y="64008"/>
                  </a:lnTo>
                  <a:lnTo>
                    <a:pt x="295656" y="70104"/>
                  </a:lnTo>
                  <a:lnTo>
                    <a:pt x="300228" y="73152"/>
                  </a:lnTo>
                  <a:lnTo>
                    <a:pt x="313944" y="73152"/>
                  </a:lnTo>
                  <a:lnTo>
                    <a:pt x="318516" y="71628"/>
                  </a:lnTo>
                  <a:lnTo>
                    <a:pt x="323088" y="65532"/>
                  </a:lnTo>
                  <a:lnTo>
                    <a:pt x="323088" y="73152"/>
                  </a:lnTo>
                  <a:lnTo>
                    <a:pt x="330708" y="73152"/>
                  </a:lnTo>
                  <a:lnTo>
                    <a:pt x="330708" y="0"/>
                  </a:lnTo>
                  <a:close/>
                </a:path>
                <a:path w="723900" h="93345">
                  <a:moveTo>
                    <a:pt x="388620" y="13716"/>
                  </a:moveTo>
                  <a:lnTo>
                    <a:pt x="387096" y="9144"/>
                  </a:lnTo>
                  <a:lnTo>
                    <a:pt x="384048" y="6096"/>
                  </a:lnTo>
                  <a:lnTo>
                    <a:pt x="379463" y="1511"/>
                  </a:lnTo>
                  <a:lnTo>
                    <a:pt x="373380" y="0"/>
                  </a:lnTo>
                  <a:lnTo>
                    <a:pt x="359664" y="0"/>
                  </a:lnTo>
                  <a:lnTo>
                    <a:pt x="353568" y="1511"/>
                  </a:lnTo>
                  <a:lnTo>
                    <a:pt x="345948" y="9144"/>
                  </a:lnTo>
                  <a:lnTo>
                    <a:pt x="342900" y="13716"/>
                  </a:lnTo>
                  <a:lnTo>
                    <a:pt x="342900" y="19812"/>
                  </a:lnTo>
                  <a:lnTo>
                    <a:pt x="352044" y="21323"/>
                  </a:lnTo>
                  <a:lnTo>
                    <a:pt x="352044" y="16764"/>
                  </a:lnTo>
                  <a:lnTo>
                    <a:pt x="353568" y="13716"/>
                  </a:lnTo>
                  <a:lnTo>
                    <a:pt x="356616" y="10668"/>
                  </a:lnTo>
                  <a:lnTo>
                    <a:pt x="358140" y="7620"/>
                  </a:lnTo>
                  <a:lnTo>
                    <a:pt x="362712" y="6096"/>
                  </a:lnTo>
                  <a:lnTo>
                    <a:pt x="370332" y="6096"/>
                  </a:lnTo>
                  <a:lnTo>
                    <a:pt x="373380" y="7620"/>
                  </a:lnTo>
                  <a:lnTo>
                    <a:pt x="376428" y="10668"/>
                  </a:lnTo>
                  <a:lnTo>
                    <a:pt x="379463" y="12192"/>
                  </a:lnTo>
                  <a:lnTo>
                    <a:pt x="379463" y="22847"/>
                  </a:lnTo>
                  <a:lnTo>
                    <a:pt x="377952" y="25908"/>
                  </a:lnTo>
                  <a:lnTo>
                    <a:pt x="376428" y="30480"/>
                  </a:lnTo>
                  <a:lnTo>
                    <a:pt x="367284" y="39611"/>
                  </a:lnTo>
                  <a:lnTo>
                    <a:pt x="359664" y="45720"/>
                  </a:lnTo>
                  <a:lnTo>
                    <a:pt x="355092" y="50292"/>
                  </a:lnTo>
                  <a:lnTo>
                    <a:pt x="350520" y="53340"/>
                  </a:lnTo>
                  <a:lnTo>
                    <a:pt x="347472" y="56388"/>
                  </a:lnTo>
                  <a:lnTo>
                    <a:pt x="345948" y="59423"/>
                  </a:lnTo>
                  <a:lnTo>
                    <a:pt x="342900" y="62471"/>
                  </a:lnTo>
                  <a:lnTo>
                    <a:pt x="342900" y="65532"/>
                  </a:lnTo>
                  <a:lnTo>
                    <a:pt x="341363" y="68580"/>
                  </a:lnTo>
                  <a:lnTo>
                    <a:pt x="341363" y="73152"/>
                  </a:lnTo>
                  <a:lnTo>
                    <a:pt x="388620" y="73152"/>
                  </a:lnTo>
                  <a:lnTo>
                    <a:pt x="388620" y="64008"/>
                  </a:lnTo>
                  <a:lnTo>
                    <a:pt x="353568" y="64008"/>
                  </a:lnTo>
                  <a:lnTo>
                    <a:pt x="384048" y="33528"/>
                  </a:lnTo>
                  <a:lnTo>
                    <a:pt x="387096" y="27432"/>
                  </a:lnTo>
                  <a:lnTo>
                    <a:pt x="388620" y="25908"/>
                  </a:lnTo>
                  <a:lnTo>
                    <a:pt x="388620" y="13716"/>
                  </a:lnTo>
                  <a:close/>
                </a:path>
                <a:path w="723900" h="93345">
                  <a:moveTo>
                    <a:pt x="414528" y="62471"/>
                  </a:moveTo>
                  <a:lnTo>
                    <a:pt x="403860" y="62471"/>
                  </a:lnTo>
                  <a:lnTo>
                    <a:pt x="403860" y="73152"/>
                  </a:lnTo>
                  <a:lnTo>
                    <a:pt x="414528" y="73152"/>
                  </a:lnTo>
                  <a:lnTo>
                    <a:pt x="414528" y="62471"/>
                  </a:lnTo>
                  <a:close/>
                </a:path>
                <a:path w="723900" h="93345">
                  <a:moveTo>
                    <a:pt x="438912" y="19812"/>
                  </a:moveTo>
                  <a:lnTo>
                    <a:pt x="429768" y="19812"/>
                  </a:lnTo>
                  <a:lnTo>
                    <a:pt x="429768" y="73152"/>
                  </a:lnTo>
                  <a:lnTo>
                    <a:pt x="438912" y="73152"/>
                  </a:lnTo>
                  <a:lnTo>
                    <a:pt x="438912" y="19812"/>
                  </a:lnTo>
                  <a:close/>
                </a:path>
                <a:path w="723900" h="93345">
                  <a:moveTo>
                    <a:pt x="438912" y="0"/>
                  </a:moveTo>
                  <a:lnTo>
                    <a:pt x="429768" y="0"/>
                  </a:lnTo>
                  <a:lnTo>
                    <a:pt x="429768" y="10668"/>
                  </a:lnTo>
                  <a:lnTo>
                    <a:pt x="438912" y="10668"/>
                  </a:lnTo>
                  <a:lnTo>
                    <a:pt x="438912" y="0"/>
                  </a:lnTo>
                  <a:close/>
                </a:path>
                <a:path w="723900" h="93345">
                  <a:moveTo>
                    <a:pt x="498348" y="41135"/>
                  </a:moveTo>
                  <a:lnTo>
                    <a:pt x="493763" y="27432"/>
                  </a:lnTo>
                  <a:lnTo>
                    <a:pt x="489204" y="22847"/>
                  </a:lnTo>
                  <a:lnTo>
                    <a:pt x="489204" y="39611"/>
                  </a:lnTo>
                  <a:lnTo>
                    <a:pt x="489204" y="53340"/>
                  </a:lnTo>
                  <a:lnTo>
                    <a:pt x="487680" y="57912"/>
                  </a:lnTo>
                  <a:lnTo>
                    <a:pt x="481584" y="64008"/>
                  </a:lnTo>
                  <a:lnTo>
                    <a:pt x="478536" y="65532"/>
                  </a:lnTo>
                  <a:lnTo>
                    <a:pt x="470916" y="65532"/>
                  </a:lnTo>
                  <a:lnTo>
                    <a:pt x="466344" y="64008"/>
                  </a:lnTo>
                  <a:lnTo>
                    <a:pt x="464820" y="60947"/>
                  </a:lnTo>
                  <a:lnTo>
                    <a:pt x="461772" y="57912"/>
                  </a:lnTo>
                  <a:lnTo>
                    <a:pt x="460248" y="53340"/>
                  </a:lnTo>
                  <a:lnTo>
                    <a:pt x="460248" y="39611"/>
                  </a:lnTo>
                  <a:lnTo>
                    <a:pt x="461772" y="35052"/>
                  </a:lnTo>
                  <a:lnTo>
                    <a:pt x="464820" y="30480"/>
                  </a:lnTo>
                  <a:lnTo>
                    <a:pt x="467868" y="27432"/>
                  </a:lnTo>
                  <a:lnTo>
                    <a:pt x="470916" y="25908"/>
                  </a:lnTo>
                  <a:lnTo>
                    <a:pt x="478536" y="25908"/>
                  </a:lnTo>
                  <a:lnTo>
                    <a:pt x="481584" y="27432"/>
                  </a:lnTo>
                  <a:lnTo>
                    <a:pt x="487680" y="33528"/>
                  </a:lnTo>
                  <a:lnTo>
                    <a:pt x="489204" y="39611"/>
                  </a:lnTo>
                  <a:lnTo>
                    <a:pt x="489204" y="22847"/>
                  </a:lnTo>
                  <a:lnTo>
                    <a:pt x="487680" y="21323"/>
                  </a:lnTo>
                  <a:lnTo>
                    <a:pt x="484632" y="19812"/>
                  </a:lnTo>
                  <a:lnTo>
                    <a:pt x="480060" y="18288"/>
                  </a:lnTo>
                  <a:lnTo>
                    <a:pt x="472440" y="18288"/>
                  </a:lnTo>
                  <a:lnTo>
                    <a:pt x="469392" y="19812"/>
                  </a:lnTo>
                  <a:lnTo>
                    <a:pt x="466344" y="19812"/>
                  </a:lnTo>
                  <a:lnTo>
                    <a:pt x="460248" y="25908"/>
                  </a:lnTo>
                  <a:lnTo>
                    <a:pt x="460248" y="19812"/>
                  </a:lnTo>
                  <a:lnTo>
                    <a:pt x="452628" y="19812"/>
                  </a:lnTo>
                  <a:lnTo>
                    <a:pt x="452628" y="92964"/>
                  </a:lnTo>
                  <a:lnTo>
                    <a:pt x="461772" y="92964"/>
                  </a:lnTo>
                  <a:lnTo>
                    <a:pt x="461772" y="67056"/>
                  </a:lnTo>
                  <a:lnTo>
                    <a:pt x="466344" y="71628"/>
                  </a:lnTo>
                  <a:lnTo>
                    <a:pt x="469392" y="73152"/>
                  </a:lnTo>
                  <a:lnTo>
                    <a:pt x="483108" y="73152"/>
                  </a:lnTo>
                  <a:lnTo>
                    <a:pt x="486156" y="70104"/>
                  </a:lnTo>
                  <a:lnTo>
                    <a:pt x="490728" y="68580"/>
                  </a:lnTo>
                  <a:lnTo>
                    <a:pt x="490728" y="67056"/>
                  </a:lnTo>
                  <a:lnTo>
                    <a:pt x="492252" y="65532"/>
                  </a:lnTo>
                  <a:lnTo>
                    <a:pt x="492252" y="64008"/>
                  </a:lnTo>
                  <a:lnTo>
                    <a:pt x="495300" y="60947"/>
                  </a:lnTo>
                  <a:lnTo>
                    <a:pt x="496824" y="56388"/>
                  </a:lnTo>
                  <a:lnTo>
                    <a:pt x="498348" y="50292"/>
                  </a:lnTo>
                  <a:lnTo>
                    <a:pt x="498348" y="41135"/>
                  </a:lnTo>
                  <a:close/>
                </a:path>
                <a:path w="723900" h="93345">
                  <a:moveTo>
                    <a:pt x="551688" y="19812"/>
                  </a:moveTo>
                  <a:lnTo>
                    <a:pt x="542544" y="19812"/>
                  </a:lnTo>
                  <a:lnTo>
                    <a:pt x="530352" y="54864"/>
                  </a:lnTo>
                  <a:lnTo>
                    <a:pt x="528828" y="57912"/>
                  </a:lnTo>
                  <a:lnTo>
                    <a:pt x="527304" y="62471"/>
                  </a:lnTo>
                  <a:lnTo>
                    <a:pt x="527304" y="57912"/>
                  </a:lnTo>
                  <a:lnTo>
                    <a:pt x="525780" y="53340"/>
                  </a:lnTo>
                  <a:lnTo>
                    <a:pt x="524256" y="50292"/>
                  </a:lnTo>
                  <a:lnTo>
                    <a:pt x="513588" y="19812"/>
                  </a:lnTo>
                  <a:lnTo>
                    <a:pt x="502920" y="19812"/>
                  </a:lnTo>
                  <a:lnTo>
                    <a:pt x="522732" y="73152"/>
                  </a:lnTo>
                  <a:lnTo>
                    <a:pt x="522732" y="74676"/>
                  </a:lnTo>
                  <a:lnTo>
                    <a:pt x="521208" y="77711"/>
                  </a:lnTo>
                  <a:lnTo>
                    <a:pt x="521208" y="80759"/>
                  </a:lnTo>
                  <a:lnTo>
                    <a:pt x="519684" y="80759"/>
                  </a:lnTo>
                  <a:lnTo>
                    <a:pt x="519684" y="82296"/>
                  </a:lnTo>
                  <a:lnTo>
                    <a:pt x="518160" y="83820"/>
                  </a:lnTo>
                  <a:lnTo>
                    <a:pt x="516636" y="83820"/>
                  </a:lnTo>
                  <a:lnTo>
                    <a:pt x="515112" y="85344"/>
                  </a:lnTo>
                  <a:lnTo>
                    <a:pt x="509016" y="85344"/>
                  </a:lnTo>
                  <a:lnTo>
                    <a:pt x="507492" y="83820"/>
                  </a:lnTo>
                  <a:lnTo>
                    <a:pt x="507492" y="91440"/>
                  </a:lnTo>
                  <a:lnTo>
                    <a:pt x="521208" y="91440"/>
                  </a:lnTo>
                  <a:lnTo>
                    <a:pt x="522732" y="89916"/>
                  </a:lnTo>
                  <a:lnTo>
                    <a:pt x="525780" y="88392"/>
                  </a:lnTo>
                  <a:lnTo>
                    <a:pt x="527304" y="85344"/>
                  </a:lnTo>
                  <a:lnTo>
                    <a:pt x="527304" y="82296"/>
                  </a:lnTo>
                  <a:lnTo>
                    <a:pt x="531863" y="73152"/>
                  </a:lnTo>
                  <a:lnTo>
                    <a:pt x="535838" y="62471"/>
                  </a:lnTo>
                  <a:lnTo>
                    <a:pt x="551688" y="19812"/>
                  </a:lnTo>
                  <a:close/>
                </a:path>
                <a:path w="723900" h="93345">
                  <a:moveTo>
                    <a:pt x="601980" y="32004"/>
                  </a:moveTo>
                  <a:lnTo>
                    <a:pt x="600456" y="28956"/>
                  </a:lnTo>
                  <a:lnTo>
                    <a:pt x="600456" y="25908"/>
                  </a:lnTo>
                  <a:lnTo>
                    <a:pt x="595884" y="21323"/>
                  </a:lnTo>
                  <a:lnTo>
                    <a:pt x="592836" y="19812"/>
                  </a:lnTo>
                  <a:lnTo>
                    <a:pt x="589788" y="19812"/>
                  </a:lnTo>
                  <a:lnTo>
                    <a:pt x="586740" y="18288"/>
                  </a:lnTo>
                  <a:lnTo>
                    <a:pt x="576072" y="18288"/>
                  </a:lnTo>
                  <a:lnTo>
                    <a:pt x="571500" y="21323"/>
                  </a:lnTo>
                  <a:lnTo>
                    <a:pt x="566928" y="27432"/>
                  </a:lnTo>
                  <a:lnTo>
                    <a:pt x="566928" y="19812"/>
                  </a:lnTo>
                  <a:lnTo>
                    <a:pt x="559308" y="19812"/>
                  </a:lnTo>
                  <a:lnTo>
                    <a:pt x="559308" y="73152"/>
                  </a:lnTo>
                  <a:lnTo>
                    <a:pt x="568452" y="73152"/>
                  </a:lnTo>
                  <a:lnTo>
                    <a:pt x="568452" y="36576"/>
                  </a:lnTo>
                  <a:lnTo>
                    <a:pt x="569963" y="32004"/>
                  </a:lnTo>
                  <a:lnTo>
                    <a:pt x="573024" y="30480"/>
                  </a:lnTo>
                  <a:lnTo>
                    <a:pt x="574548" y="27432"/>
                  </a:lnTo>
                  <a:lnTo>
                    <a:pt x="579120" y="25908"/>
                  </a:lnTo>
                  <a:lnTo>
                    <a:pt x="585216" y="25908"/>
                  </a:lnTo>
                  <a:lnTo>
                    <a:pt x="586740" y="27432"/>
                  </a:lnTo>
                  <a:lnTo>
                    <a:pt x="588264" y="27432"/>
                  </a:lnTo>
                  <a:lnTo>
                    <a:pt x="592836" y="32004"/>
                  </a:lnTo>
                  <a:lnTo>
                    <a:pt x="592836" y="73152"/>
                  </a:lnTo>
                  <a:lnTo>
                    <a:pt x="601980" y="73152"/>
                  </a:lnTo>
                  <a:lnTo>
                    <a:pt x="601980" y="32004"/>
                  </a:lnTo>
                  <a:close/>
                </a:path>
                <a:path w="723900" h="93345">
                  <a:moveTo>
                    <a:pt x="661416" y="38100"/>
                  </a:moveTo>
                  <a:lnTo>
                    <a:pt x="659892" y="35052"/>
                  </a:lnTo>
                  <a:lnTo>
                    <a:pt x="658368" y="30480"/>
                  </a:lnTo>
                  <a:lnTo>
                    <a:pt x="656844" y="28956"/>
                  </a:lnTo>
                  <a:lnTo>
                    <a:pt x="655320" y="25908"/>
                  </a:lnTo>
                  <a:lnTo>
                    <a:pt x="652272" y="22847"/>
                  </a:lnTo>
                  <a:lnTo>
                    <a:pt x="652272" y="39611"/>
                  </a:lnTo>
                  <a:lnTo>
                    <a:pt x="652272" y="53340"/>
                  </a:lnTo>
                  <a:lnTo>
                    <a:pt x="650748" y="57912"/>
                  </a:lnTo>
                  <a:lnTo>
                    <a:pt x="644652" y="64008"/>
                  </a:lnTo>
                  <a:lnTo>
                    <a:pt x="641604" y="65532"/>
                  </a:lnTo>
                  <a:lnTo>
                    <a:pt x="632460" y="65532"/>
                  </a:lnTo>
                  <a:lnTo>
                    <a:pt x="629412" y="64008"/>
                  </a:lnTo>
                  <a:lnTo>
                    <a:pt x="626364" y="59423"/>
                  </a:lnTo>
                  <a:lnTo>
                    <a:pt x="624840" y="56388"/>
                  </a:lnTo>
                  <a:lnTo>
                    <a:pt x="623316" y="51816"/>
                  </a:lnTo>
                  <a:lnTo>
                    <a:pt x="623316" y="39611"/>
                  </a:lnTo>
                  <a:lnTo>
                    <a:pt x="624840" y="35052"/>
                  </a:lnTo>
                  <a:lnTo>
                    <a:pt x="627888" y="30480"/>
                  </a:lnTo>
                  <a:lnTo>
                    <a:pt x="630936" y="27432"/>
                  </a:lnTo>
                  <a:lnTo>
                    <a:pt x="633984" y="25908"/>
                  </a:lnTo>
                  <a:lnTo>
                    <a:pt x="641604" y="25908"/>
                  </a:lnTo>
                  <a:lnTo>
                    <a:pt x="646163" y="27432"/>
                  </a:lnTo>
                  <a:lnTo>
                    <a:pt x="647700" y="30480"/>
                  </a:lnTo>
                  <a:lnTo>
                    <a:pt x="650748" y="33528"/>
                  </a:lnTo>
                  <a:lnTo>
                    <a:pt x="652272" y="39611"/>
                  </a:lnTo>
                  <a:lnTo>
                    <a:pt x="652272" y="22847"/>
                  </a:lnTo>
                  <a:lnTo>
                    <a:pt x="650748" y="21323"/>
                  </a:lnTo>
                  <a:lnTo>
                    <a:pt x="647700" y="19812"/>
                  </a:lnTo>
                  <a:lnTo>
                    <a:pt x="644652" y="19812"/>
                  </a:lnTo>
                  <a:lnTo>
                    <a:pt x="641604" y="18288"/>
                  </a:lnTo>
                  <a:lnTo>
                    <a:pt x="633984" y="18288"/>
                  </a:lnTo>
                  <a:lnTo>
                    <a:pt x="627888" y="21323"/>
                  </a:lnTo>
                  <a:lnTo>
                    <a:pt x="624840" y="25908"/>
                  </a:lnTo>
                  <a:lnTo>
                    <a:pt x="624840" y="0"/>
                  </a:lnTo>
                  <a:lnTo>
                    <a:pt x="615696" y="0"/>
                  </a:lnTo>
                  <a:lnTo>
                    <a:pt x="615696" y="73152"/>
                  </a:lnTo>
                  <a:lnTo>
                    <a:pt x="623316" y="73152"/>
                  </a:lnTo>
                  <a:lnTo>
                    <a:pt x="623316" y="65532"/>
                  </a:lnTo>
                  <a:lnTo>
                    <a:pt x="627888" y="71628"/>
                  </a:lnTo>
                  <a:lnTo>
                    <a:pt x="632460" y="73152"/>
                  </a:lnTo>
                  <a:lnTo>
                    <a:pt x="644652" y="73152"/>
                  </a:lnTo>
                  <a:lnTo>
                    <a:pt x="650748" y="71628"/>
                  </a:lnTo>
                  <a:lnTo>
                    <a:pt x="655320" y="65532"/>
                  </a:lnTo>
                  <a:lnTo>
                    <a:pt x="659892" y="60947"/>
                  </a:lnTo>
                  <a:lnTo>
                    <a:pt x="661416" y="54864"/>
                  </a:lnTo>
                  <a:lnTo>
                    <a:pt x="661416" y="38100"/>
                  </a:lnTo>
                  <a:close/>
                </a:path>
                <a:path w="723900" h="93345">
                  <a:moveTo>
                    <a:pt x="723887" y="41135"/>
                  </a:moveTo>
                  <a:lnTo>
                    <a:pt x="696468" y="41135"/>
                  </a:lnTo>
                  <a:lnTo>
                    <a:pt x="696468" y="50279"/>
                  </a:lnTo>
                  <a:lnTo>
                    <a:pt x="723887" y="50279"/>
                  </a:lnTo>
                  <a:lnTo>
                    <a:pt x="723887" y="411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7012" y="1037844"/>
            <a:ext cx="4826507" cy="348386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77012" y="4799076"/>
            <a:ext cx="5820155" cy="299770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33488" y="368808"/>
            <a:ext cx="67055" cy="27431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47203" y="9788652"/>
            <a:ext cx="132588" cy="777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10895" y="214884"/>
            <a:ext cx="748665" cy="91440"/>
            <a:chOff x="310895" y="214884"/>
            <a:chExt cx="748665" cy="91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214884"/>
              <a:ext cx="722375" cy="9144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48512" y="275843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4" h="10795">
                  <a:moveTo>
                    <a:pt x="10667" y="10668"/>
                  </a:moveTo>
                  <a:lnTo>
                    <a:pt x="0" y="10668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44500" y="348715"/>
            <a:ext cx="6841490" cy="5857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50" spc="-10">
                <a:latin typeface="Microsoft Sans Serif"/>
                <a:cs typeface="Microsoft Sans Serif"/>
              </a:rPr>
              <a:t>calzado).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700" marR="80010">
              <a:lnSpc>
                <a:spcPts val="1090"/>
              </a:lnSpc>
            </a:pPr>
            <a:r>
              <a:rPr dirty="0" sz="950">
                <a:latin typeface="Microsoft Sans Serif"/>
                <a:cs typeface="Microsoft Sans Serif"/>
              </a:rPr>
              <a:t>Esto ayuda a personalizar la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experiencia</a:t>
            </a:r>
            <a:r>
              <a:rPr dirty="0" sz="950" spc="-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del cliente,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optimizar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los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recursos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y</a:t>
            </a:r>
            <a:r>
              <a:rPr dirty="0" sz="950" spc="-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posicionarse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con estrategias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más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certeras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que</a:t>
            </a:r>
            <a:r>
              <a:rPr dirty="0" sz="950" spc="70">
                <a:latin typeface="Microsoft Sans Serif"/>
                <a:cs typeface="Microsoft Sans Serif"/>
              </a:rPr>
              <a:t> </a:t>
            </a:r>
            <a:r>
              <a:rPr dirty="0" sz="950" spc="-25">
                <a:latin typeface="Microsoft Sans Serif"/>
                <a:cs typeface="Microsoft Sans Serif"/>
              </a:rPr>
              <a:t>la </a:t>
            </a:r>
            <a:r>
              <a:rPr dirty="0" sz="950" spc="-10">
                <a:latin typeface="Microsoft Sans Serif"/>
                <a:cs typeface="Microsoft Sans Serif"/>
              </a:rPr>
              <a:t>competencia.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700" marR="696595" indent="139065">
              <a:lnSpc>
                <a:spcPts val="1090"/>
              </a:lnSpc>
              <a:buAutoNum type="alphaLcPeriod" startAt="2"/>
              <a:tabLst>
                <a:tab pos="151765" algn="l"/>
              </a:tabLst>
            </a:pPr>
            <a:r>
              <a:rPr dirty="0" sz="950" b="1">
                <a:latin typeface="Arial"/>
                <a:cs typeface="Arial"/>
              </a:rPr>
              <a:t>¿Qué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decisiones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estratégicas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podrían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tomarse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basándose</a:t>
            </a:r>
            <a:r>
              <a:rPr dirty="0" sz="950" spc="-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en</a:t>
            </a:r>
            <a:r>
              <a:rPr dirty="0" sz="950" spc="3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este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análisis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para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aumentar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las</a:t>
            </a:r>
            <a:r>
              <a:rPr dirty="0" sz="950" spc="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ventas</a:t>
            </a:r>
            <a:r>
              <a:rPr dirty="0" sz="950" spc="1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y</a:t>
            </a:r>
            <a:r>
              <a:rPr dirty="0" sz="950" spc="-25" b="1">
                <a:latin typeface="Arial"/>
                <a:cs typeface="Arial"/>
              </a:rPr>
              <a:t> la </a:t>
            </a:r>
            <a:r>
              <a:rPr dirty="0" sz="950" b="1">
                <a:latin typeface="Arial"/>
                <a:cs typeface="Arial"/>
              </a:rPr>
              <a:t>satisfacción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del </a:t>
            </a:r>
            <a:r>
              <a:rPr dirty="0" sz="950" spc="-10" b="1">
                <a:latin typeface="Arial"/>
                <a:cs typeface="Arial"/>
              </a:rPr>
              <a:t>cliente?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AutoNum type="alphaLcPeriod" startAt="2"/>
            </a:pPr>
            <a:endParaRPr sz="950">
              <a:latin typeface="Arial"/>
              <a:cs typeface="Arial"/>
            </a:endParaRPr>
          </a:p>
          <a:p>
            <a:pPr marL="12700" marR="243204">
              <a:lnSpc>
                <a:spcPts val="1090"/>
              </a:lnSpc>
            </a:pPr>
            <a:r>
              <a:rPr dirty="0" sz="950">
                <a:latin typeface="Microsoft Sans Serif"/>
                <a:cs typeface="Microsoft Sans Serif"/>
              </a:rPr>
              <a:t>Optimización del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inventario: Identificar</a:t>
            </a:r>
            <a:r>
              <a:rPr dirty="0" sz="950" spc="-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los productos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más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vendidos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(Sweater, Chaqueta, etc.) permite ajustar el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inventario </a:t>
            </a:r>
            <a:r>
              <a:rPr dirty="0" sz="950" spc="-50">
                <a:latin typeface="Microsoft Sans Serif"/>
                <a:cs typeface="Microsoft Sans Serif"/>
              </a:rPr>
              <a:t>y</a:t>
            </a:r>
            <a:r>
              <a:rPr dirty="0" sz="950">
                <a:latin typeface="Microsoft Sans Serif"/>
                <a:cs typeface="Microsoft Sans Serif"/>
              </a:rPr>
              <a:t> evitar quiebres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stock.</a:t>
            </a:r>
            <a:endParaRPr sz="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dirty="0" sz="950">
                <a:latin typeface="Microsoft Sans Serif"/>
                <a:cs typeface="Microsoft Sans Serif"/>
              </a:rPr>
              <a:t>Campañas</a:t>
            </a:r>
            <a:r>
              <a:rPr dirty="0" sz="950" spc="-10">
                <a:latin typeface="Microsoft Sans Serif"/>
                <a:cs typeface="Microsoft Sans Serif"/>
              </a:rPr>
              <a:t> segmentadas:</a:t>
            </a:r>
            <a:endParaRPr sz="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dirty="0" sz="950">
                <a:latin typeface="Microsoft Sans Serif"/>
                <a:cs typeface="Microsoft Sans Serif"/>
              </a:rPr>
              <a:t>Por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género (ya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que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ambos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compran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cantidades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similares).</a:t>
            </a:r>
            <a:endParaRPr sz="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950">
                <a:latin typeface="Microsoft Sans Serif"/>
                <a:cs typeface="Microsoft Sans Serif"/>
              </a:rPr>
              <a:t>Por edad (los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clientes más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jóvenes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compran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más;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personalizar productos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o campañas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a este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segmento).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700" marR="73025">
              <a:lnSpc>
                <a:spcPts val="1090"/>
              </a:lnSpc>
            </a:pPr>
            <a:r>
              <a:rPr dirty="0" sz="950">
                <a:latin typeface="Microsoft Sans Serif"/>
                <a:cs typeface="Microsoft Sans Serif"/>
              </a:rPr>
              <a:t>Promociones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mensuales: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Dado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que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las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ventas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caen en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abril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y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septiembre,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se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pueden</a:t>
            </a:r>
            <a:r>
              <a:rPr dirty="0" sz="950" spc="2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lanzar</a:t>
            </a:r>
            <a:r>
              <a:rPr dirty="0" sz="950" spc="-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promociones</a:t>
            </a:r>
            <a:r>
              <a:rPr dirty="0" sz="950" spc="8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específicas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-20">
                <a:latin typeface="Microsoft Sans Serif"/>
                <a:cs typeface="Microsoft Sans Serif"/>
              </a:rPr>
              <a:t>esos </a:t>
            </a:r>
            <a:r>
              <a:rPr dirty="0" sz="950" spc="-10">
                <a:latin typeface="Microsoft Sans Serif"/>
                <a:cs typeface="Microsoft Sans Serif"/>
              </a:rPr>
              <a:t>meses.</a:t>
            </a:r>
            <a:endParaRPr sz="95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Microsoft Sans Serif"/>
              <a:cs typeface="Microsoft Sans Serif"/>
            </a:endParaRPr>
          </a:p>
          <a:p>
            <a:pPr marL="12700" marR="5080">
              <a:lnSpc>
                <a:spcPts val="1090"/>
              </a:lnSpc>
            </a:pPr>
            <a:r>
              <a:rPr dirty="0" sz="950">
                <a:latin typeface="Microsoft Sans Serif"/>
                <a:cs typeface="Microsoft Sans Serif"/>
              </a:rPr>
              <a:t>Diversificación de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métodos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 pago: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Si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ciertos</a:t>
            </a:r>
            <a:r>
              <a:rPr dirty="0" sz="950" spc="2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métodos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dominan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por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categoría,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se</a:t>
            </a:r>
            <a:r>
              <a:rPr dirty="0" sz="950" spc="-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pueden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incluir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nuevas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opciones 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hacer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-25">
                <a:latin typeface="Microsoft Sans Serif"/>
                <a:cs typeface="Microsoft Sans Serif"/>
              </a:rPr>
              <a:t>más </a:t>
            </a:r>
            <a:r>
              <a:rPr dirty="0" sz="950">
                <a:latin typeface="Microsoft Sans Serif"/>
                <a:cs typeface="Microsoft Sans Serif"/>
              </a:rPr>
              <a:t>visibles</a:t>
            </a:r>
            <a:r>
              <a:rPr dirty="0" sz="950" spc="-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las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existentes.</a:t>
            </a:r>
            <a:endParaRPr sz="950">
              <a:latin typeface="Microsoft Sans Serif"/>
              <a:cs typeface="Microsoft Sans Serif"/>
            </a:endParaRPr>
          </a:p>
          <a:p>
            <a:pPr marL="145415" indent="-132715">
              <a:lnSpc>
                <a:spcPct val="100000"/>
              </a:lnSpc>
              <a:spcBef>
                <a:spcPts val="1005"/>
              </a:spcBef>
              <a:buAutoNum type="alphaLcPeriod" startAt="3"/>
              <a:tabLst>
                <a:tab pos="145415" algn="l"/>
              </a:tabLst>
            </a:pPr>
            <a:r>
              <a:rPr dirty="0" sz="950" b="1">
                <a:latin typeface="Arial"/>
                <a:cs typeface="Arial"/>
              </a:rPr>
              <a:t>¿Cómo</a:t>
            </a:r>
            <a:r>
              <a:rPr dirty="0" sz="950" spc="-2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podría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este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análisis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de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datos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ayudar a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la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empresa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ahorrar</a:t>
            </a:r>
            <a:r>
              <a:rPr dirty="0" sz="950" spc="-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costos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o</a:t>
            </a:r>
            <a:r>
              <a:rPr dirty="0" sz="950" spc="5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mejorar la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eficiencia</a:t>
            </a:r>
            <a:r>
              <a:rPr dirty="0" sz="950" spc="10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operativa?</a:t>
            </a:r>
            <a:endParaRPr sz="950">
              <a:latin typeface="Arial"/>
              <a:cs typeface="Arial"/>
            </a:endParaRPr>
          </a:p>
          <a:p>
            <a:pPr marL="12700" marR="1475105">
              <a:lnSpc>
                <a:spcPct val="191600"/>
              </a:lnSpc>
              <a:spcBef>
                <a:spcPts val="25"/>
              </a:spcBef>
            </a:pPr>
            <a:r>
              <a:rPr dirty="0" sz="950">
                <a:latin typeface="Microsoft Sans Serif"/>
                <a:cs typeface="Microsoft Sans Serif"/>
              </a:rPr>
              <a:t>Optimización logística: Focalizar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entregas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refuerzos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en</a:t>
            </a:r>
            <a:r>
              <a:rPr dirty="0" sz="950" spc="2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las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regiones con más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ventas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(Norte,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Este). </a:t>
            </a:r>
            <a:r>
              <a:rPr dirty="0" sz="950">
                <a:latin typeface="Microsoft Sans Serif"/>
                <a:cs typeface="Microsoft Sans Serif"/>
              </a:rPr>
              <a:t>Reducción de sobrestock: Evitar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invertir en productos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poco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populares.</a:t>
            </a:r>
            <a:endParaRPr sz="950">
              <a:latin typeface="Microsoft Sans Serif"/>
              <a:cs typeface="Microsoft Sans Serif"/>
            </a:endParaRPr>
          </a:p>
          <a:p>
            <a:pPr marL="12700" marR="349885">
              <a:lnSpc>
                <a:spcPct val="191600"/>
              </a:lnSpc>
            </a:pPr>
            <a:r>
              <a:rPr dirty="0" sz="950">
                <a:latin typeface="Microsoft Sans Serif"/>
                <a:cs typeface="Microsoft Sans Serif"/>
              </a:rPr>
              <a:t>Ajuste 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promociones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y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métodos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 pago: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No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invertir</a:t>
            </a:r>
            <a:r>
              <a:rPr dirty="0" sz="950" spc="-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en</a:t>
            </a:r>
            <a:r>
              <a:rPr dirty="0" sz="950" spc="2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promociones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ineficaces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métodos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pago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poco </a:t>
            </a:r>
            <a:r>
              <a:rPr dirty="0" sz="950" spc="-10">
                <a:latin typeface="Microsoft Sans Serif"/>
                <a:cs typeface="Microsoft Sans Serif"/>
              </a:rPr>
              <a:t>usados. </a:t>
            </a:r>
            <a:r>
              <a:rPr dirty="0" sz="950">
                <a:latin typeface="Microsoft Sans Serif"/>
                <a:cs typeface="Microsoft Sans Serif"/>
              </a:rPr>
              <a:t>Envíos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personalizados: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Aprovechando el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conocimiento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regiones, adaptar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métodos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entrega o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alianzas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con </a:t>
            </a:r>
            <a:r>
              <a:rPr dirty="0" sz="950" spc="-10">
                <a:latin typeface="Microsoft Sans Serif"/>
                <a:cs typeface="Microsoft Sans Serif"/>
              </a:rPr>
              <a:t>couriers.</a:t>
            </a:r>
            <a:endParaRPr sz="950">
              <a:latin typeface="Microsoft Sans Serif"/>
              <a:cs typeface="Microsoft Sans Serif"/>
            </a:endParaRPr>
          </a:p>
          <a:p>
            <a:pPr marL="151765" indent="-139065">
              <a:lnSpc>
                <a:spcPct val="100000"/>
              </a:lnSpc>
              <a:spcBef>
                <a:spcPts val="1030"/>
              </a:spcBef>
              <a:buAutoNum type="alphaLcPeriod" startAt="4"/>
              <a:tabLst>
                <a:tab pos="151765" algn="l"/>
              </a:tabLst>
            </a:pPr>
            <a:r>
              <a:rPr dirty="0" sz="950" b="1">
                <a:latin typeface="Arial"/>
                <a:cs typeface="Arial"/>
              </a:rPr>
              <a:t>¿Qué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datos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adicionales</a:t>
            </a:r>
            <a:r>
              <a:rPr dirty="0" sz="950" spc="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recomendarían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recopilar para</a:t>
            </a:r>
            <a:r>
              <a:rPr dirty="0" sz="950" spc="-15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obtener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insights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aún</a:t>
            </a:r>
            <a:r>
              <a:rPr dirty="0" sz="950" spc="5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más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valiosos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en</a:t>
            </a:r>
            <a:r>
              <a:rPr dirty="0" sz="950" spc="-10" b="1">
                <a:latin typeface="Arial"/>
                <a:cs typeface="Arial"/>
              </a:rPr>
              <a:t> </a:t>
            </a:r>
            <a:r>
              <a:rPr dirty="0" sz="950" b="1">
                <a:latin typeface="Arial"/>
                <a:cs typeface="Arial"/>
              </a:rPr>
              <a:t>el</a:t>
            </a:r>
            <a:r>
              <a:rPr dirty="0" sz="950" spc="5" b="1">
                <a:latin typeface="Arial"/>
                <a:cs typeface="Arial"/>
              </a:rPr>
              <a:t> </a:t>
            </a:r>
            <a:r>
              <a:rPr dirty="0" sz="950" spc="-10" b="1">
                <a:latin typeface="Arial"/>
                <a:cs typeface="Arial"/>
              </a:rPr>
              <a:t>futuro?</a:t>
            </a:r>
            <a:endParaRPr sz="950">
              <a:latin typeface="Arial"/>
              <a:cs typeface="Arial"/>
            </a:endParaRPr>
          </a:p>
          <a:p>
            <a:pPr marL="12700" marR="2129790">
              <a:lnSpc>
                <a:spcPct val="191600"/>
              </a:lnSpc>
              <a:spcBef>
                <a:spcPts val="15"/>
              </a:spcBef>
            </a:pPr>
            <a:r>
              <a:rPr dirty="0" sz="950">
                <a:latin typeface="Microsoft Sans Serif"/>
                <a:cs typeface="Microsoft Sans Serif"/>
              </a:rPr>
              <a:t>Feedback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clientes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/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NPS:</a:t>
            </a:r>
            <a:r>
              <a:rPr dirty="0" sz="950" spc="-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Para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conocer la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percepción</a:t>
            </a:r>
            <a:r>
              <a:rPr dirty="0" sz="950" spc="-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del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servicio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y </a:t>
            </a:r>
            <a:r>
              <a:rPr dirty="0" sz="950" spc="-10">
                <a:latin typeface="Microsoft Sans Serif"/>
                <a:cs typeface="Microsoft Sans Serif"/>
              </a:rPr>
              <a:t>producto.</a:t>
            </a:r>
            <a:r>
              <a:rPr dirty="0" sz="950" spc="50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Tiempo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entrega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real: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Para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relacionarlo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con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la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satisfacción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cliente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devoluciones. </a:t>
            </a:r>
            <a:r>
              <a:rPr dirty="0" sz="950">
                <a:latin typeface="Microsoft Sans Serif"/>
                <a:cs typeface="Microsoft Sans Serif"/>
              </a:rPr>
              <a:t>Dispositivo 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canal</a:t>
            </a:r>
            <a:r>
              <a:rPr dirty="0" sz="950" spc="10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 compra: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Saber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si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compran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más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desde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móvil, web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o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 spc="-20">
                <a:latin typeface="Microsoft Sans Serif"/>
                <a:cs typeface="Microsoft Sans Serif"/>
              </a:rPr>
              <a:t>app.</a:t>
            </a:r>
            <a:endParaRPr sz="95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950">
                <a:latin typeface="Microsoft Sans Serif"/>
                <a:cs typeface="Microsoft Sans Serif"/>
              </a:rPr>
              <a:t>Historial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de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compras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por cliente: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Permitiría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hacer</a:t>
            </a:r>
            <a:r>
              <a:rPr dirty="0" sz="950" spc="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retargeting, recomendaciones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personalizadas</a:t>
            </a:r>
            <a:r>
              <a:rPr dirty="0" sz="950" spc="1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y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>
                <a:latin typeface="Microsoft Sans Serif"/>
                <a:cs typeface="Microsoft Sans Serif"/>
              </a:rPr>
              <a:t>análisis de</a:t>
            </a:r>
            <a:r>
              <a:rPr dirty="0" sz="950" spc="-5">
                <a:latin typeface="Microsoft Sans Serif"/>
                <a:cs typeface="Microsoft Sans Serif"/>
              </a:rPr>
              <a:t> </a:t>
            </a:r>
            <a:r>
              <a:rPr dirty="0" sz="950" spc="-10">
                <a:latin typeface="Microsoft Sans Serif"/>
                <a:cs typeface="Microsoft Sans Serif"/>
              </a:rPr>
              <a:t>fidelidad.</a:t>
            </a:r>
            <a:endParaRPr sz="950">
              <a:latin typeface="Microsoft Sans Serif"/>
              <a:cs typeface="Microsoft Sans Serif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0895" y="9788652"/>
            <a:ext cx="6057899" cy="9601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44500" y="7138233"/>
            <a:ext cx="5755005" cy="20135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latin typeface="Arial"/>
                <a:cs typeface="Arial"/>
              </a:rPr>
              <a:t>División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de</a:t>
            </a:r>
            <a:r>
              <a:rPr dirty="0" sz="1350" spc="-10" b="1">
                <a:latin typeface="Arial"/>
                <a:cs typeface="Arial"/>
              </a:rPr>
              <a:t> tareas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200">
                <a:latin typeface="Microsoft Sans Serif"/>
                <a:cs typeface="Microsoft Sans Serif"/>
              </a:rPr>
              <a:t>El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proyecto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fue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dividido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varias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fases para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una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ejecución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ordenada:</a:t>
            </a:r>
            <a:endParaRPr sz="1200">
              <a:latin typeface="Microsoft Sans Serif"/>
              <a:cs typeface="Microsoft Sans Serif"/>
            </a:endParaRPr>
          </a:p>
          <a:p>
            <a:pPr marL="471170" indent="-229870">
              <a:lnSpc>
                <a:spcPts val="1410"/>
              </a:lnSpc>
              <a:spcBef>
                <a:spcPts val="1345"/>
              </a:spcBef>
              <a:buFont typeface="Microsoft Sans Serif"/>
              <a:buAutoNum type="arabicPeriod"/>
              <a:tabLst>
                <a:tab pos="471170" algn="l"/>
              </a:tabLst>
            </a:pPr>
            <a:r>
              <a:rPr dirty="0" sz="1200" b="1">
                <a:latin typeface="Arial"/>
                <a:cs typeface="Arial"/>
              </a:rPr>
              <a:t>Importación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y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limpieza de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datos: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Conversión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del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archivo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.csv</a:t>
            </a:r>
            <a:r>
              <a:rPr dirty="0" sz="1000" spc="4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 tablas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20">
                <a:latin typeface="Microsoft Sans Serif"/>
                <a:cs typeface="Microsoft Sans Serif"/>
              </a:rPr>
              <a:t>SQL.</a:t>
            </a:r>
            <a:endParaRPr sz="1200">
              <a:latin typeface="Microsoft Sans Serif"/>
              <a:cs typeface="Microsoft Sans Serif"/>
            </a:endParaRPr>
          </a:p>
          <a:p>
            <a:pPr marL="471170" indent="-229870">
              <a:lnSpc>
                <a:spcPts val="1380"/>
              </a:lnSpc>
              <a:buFont typeface="Microsoft Sans Serif"/>
              <a:buAutoNum type="arabicPeriod"/>
              <a:tabLst>
                <a:tab pos="471170" algn="l"/>
              </a:tabLst>
            </a:pPr>
            <a:r>
              <a:rPr dirty="0" sz="1200" b="1">
                <a:latin typeface="Arial"/>
                <a:cs typeface="Arial"/>
              </a:rPr>
              <a:t>Conexión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Google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Cloud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SQL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desde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Colab.</a:t>
            </a:r>
            <a:endParaRPr sz="1200">
              <a:latin typeface="Arial"/>
              <a:cs typeface="Arial"/>
            </a:endParaRPr>
          </a:p>
          <a:p>
            <a:pPr marL="471170" indent="-229870">
              <a:lnSpc>
                <a:spcPts val="1380"/>
              </a:lnSpc>
              <a:buFont typeface="Microsoft Sans Serif"/>
              <a:buAutoNum type="arabicPeriod"/>
              <a:tabLst>
                <a:tab pos="471170" algn="l"/>
              </a:tabLst>
            </a:pPr>
            <a:r>
              <a:rPr dirty="0" sz="1200" b="1">
                <a:latin typeface="Arial"/>
                <a:cs typeface="Arial"/>
              </a:rPr>
              <a:t>Análisis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exploratorio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datos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(EDA).</a:t>
            </a:r>
            <a:endParaRPr sz="1200">
              <a:latin typeface="Arial"/>
              <a:cs typeface="Arial"/>
            </a:endParaRPr>
          </a:p>
          <a:p>
            <a:pPr marL="471170" indent="-229870">
              <a:lnSpc>
                <a:spcPts val="1380"/>
              </a:lnSpc>
              <a:buFont typeface="Microsoft Sans Serif"/>
              <a:buAutoNum type="arabicPeriod"/>
              <a:tabLst>
                <a:tab pos="471170" algn="l"/>
              </a:tabLst>
            </a:pPr>
            <a:r>
              <a:rPr dirty="0" sz="1200" b="1">
                <a:latin typeface="Arial"/>
                <a:cs typeface="Arial"/>
              </a:rPr>
              <a:t>Visualización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datos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y</a:t>
            </a:r>
            <a:r>
              <a:rPr dirty="0" sz="1200" spc="-5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extracción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insights.</a:t>
            </a:r>
            <a:endParaRPr sz="1200">
              <a:latin typeface="Arial"/>
              <a:cs typeface="Arial"/>
            </a:endParaRPr>
          </a:p>
          <a:p>
            <a:pPr marL="471170" indent="-229870">
              <a:lnSpc>
                <a:spcPts val="1410"/>
              </a:lnSpc>
              <a:buFont typeface="Microsoft Sans Serif"/>
              <a:buAutoNum type="arabicPeriod"/>
              <a:tabLst>
                <a:tab pos="471170" algn="l"/>
              </a:tabLst>
            </a:pPr>
            <a:r>
              <a:rPr dirty="0" sz="1200" b="1">
                <a:latin typeface="Arial"/>
                <a:cs typeface="Arial"/>
              </a:rPr>
              <a:t>Documentación</a:t>
            </a:r>
            <a:r>
              <a:rPr dirty="0" sz="1200" spc="-4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final.</a:t>
            </a:r>
            <a:endParaRPr sz="1200">
              <a:latin typeface="Arial"/>
              <a:cs typeface="Arial"/>
            </a:endParaRPr>
          </a:p>
          <a:p>
            <a:pPr marL="120014" indent="-107314">
              <a:lnSpc>
                <a:spcPct val="100000"/>
              </a:lnSpc>
              <a:spcBef>
                <a:spcPts val="1325"/>
              </a:spcBef>
              <a:buChar char="•"/>
              <a:tabLst>
                <a:tab pos="120014" algn="l"/>
              </a:tabLst>
            </a:pPr>
            <a:r>
              <a:rPr dirty="0" sz="1350" b="1">
                <a:latin typeface="Arial"/>
                <a:cs typeface="Arial"/>
              </a:rPr>
              <a:t>Herramientas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y</a:t>
            </a:r>
            <a:r>
              <a:rPr dirty="0" sz="1350" spc="-4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tecnologías</a:t>
            </a:r>
            <a:r>
              <a:rPr dirty="0" sz="1350" spc="-25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utilizadas</a:t>
            </a:r>
            <a:endParaRPr sz="135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4500" y="9294310"/>
            <a:ext cx="1428750" cy="4521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524510">
              <a:lnSpc>
                <a:spcPct val="100000"/>
              </a:lnSpc>
              <a:spcBef>
                <a:spcPts val="340"/>
              </a:spcBef>
            </a:pPr>
            <a:r>
              <a:rPr dirty="0" sz="1200" spc="-10" b="1">
                <a:latin typeface="Arial"/>
                <a:cs typeface="Arial"/>
              </a:rPr>
              <a:t>Herramienta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Microsoft Sans Serif"/>
                <a:cs typeface="Microsoft Sans Serif"/>
              </a:rPr>
              <a:t>Google</a:t>
            </a:r>
            <a:r>
              <a:rPr dirty="0" sz="1200" spc="-10">
                <a:latin typeface="Microsoft Sans Serif"/>
                <a:cs typeface="Microsoft Sans Serif"/>
              </a:rPr>
              <a:t> Colab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98267" y="9294310"/>
            <a:ext cx="4036695" cy="4521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7620">
              <a:lnSpc>
                <a:spcPct val="100000"/>
              </a:lnSpc>
              <a:spcBef>
                <a:spcPts val="340"/>
              </a:spcBef>
            </a:pPr>
            <a:r>
              <a:rPr dirty="0" sz="1200" b="1">
                <a:latin typeface="Arial"/>
                <a:cs typeface="Arial"/>
              </a:rPr>
              <a:t>Uso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principal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200">
                <a:latin typeface="Microsoft Sans Serif"/>
                <a:cs typeface="Microsoft Sans Serif"/>
              </a:rPr>
              <a:t>Entorno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para ejecutar Python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conectar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la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base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-10">
                <a:latin typeface="Microsoft Sans Serif"/>
                <a:cs typeface="Microsoft Sans Serif"/>
              </a:rPr>
              <a:t> datos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957828" y="213360"/>
            <a:ext cx="1021080" cy="93345"/>
            <a:chOff x="3957828" y="213360"/>
            <a:chExt cx="1021080" cy="93345"/>
          </a:xfrm>
        </p:grpSpPr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2876" y="214884"/>
              <a:ext cx="256031" cy="73151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3957828" y="213372"/>
              <a:ext cx="723900" cy="93345"/>
            </a:xfrm>
            <a:custGeom>
              <a:avLst/>
              <a:gdLst/>
              <a:ahLst/>
              <a:cxnLst/>
              <a:rect l="l" t="t" r="r" b="b"/>
              <a:pathLst>
                <a:path w="723900" h="93345">
                  <a:moveTo>
                    <a:pt x="57912" y="0"/>
                  </a:moveTo>
                  <a:lnTo>
                    <a:pt x="47244" y="0"/>
                  </a:lnTo>
                  <a:lnTo>
                    <a:pt x="47244" y="50292"/>
                  </a:lnTo>
                  <a:lnTo>
                    <a:pt x="45720" y="56388"/>
                  </a:lnTo>
                  <a:lnTo>
                    <a:pt x="42672" y="59423"/>
                  </a:lnTo>
                  <a:lnTo>
                    <a:pt x="39624" y="64008"/>
                  </a:lnTo>
                  <a:lnTo>
                    <a:pt x="35052" y="65532"/>
                  </a:lnTo>
                  <a:lnTo>
                    <a:pt x="24371" y="65532"/>
                  </a:lnTo>
                  <a:lnTo>
                    <a:pt x="15240" y="60947"/>
                  </a:lnTo>
                  <a:lnTo>
                    <a:pt x="12192" y="57912"/>
                  </a:lnTo>
                  <a:lnTo>
                    <a:pt x="12192" y="54864"/>
                  </a:lnTo>
                  <a:lnTo>
                    <a:pt x="10668" y="53340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8768"/>
                  </a:lnTo>
                  <a:lnTo>
                    <a:pt x="1524" y="54864"/>
                  </a:lnTo>
                  <a:lnTo>
                    <a:pt x="4572" y="64008"/>
                  </a:lnTo>
                  <a:lnTo>
                    <a:pt x="7620" y="67056"/>
                  </a:lnTo>
                  <a:lnTo>
                    <a:pt x="16764" y="73152"/>
                  </a:lnTo>
                  <a:lnTo>
                    <a:pt x="36563" y="73152"/>
                  </a:lnTo>
                  <a:lnTo>
                    <a:pt x="45720" y="70104"/>
                  </a:lnTo>
                  <a:lnTo>
                    <a:pt x="50292" y="67056"/>
                  </a:lnTo>
                  <a:lnTo>
                    <a:pt x="51816" y="65532"/>
                  </a:lnTo>
                  <a:lnTo>
                    <a:pt x="53340" y="64008"/>
                  </a:lnTo>
                  <a:lnTo>
                    <a:pt x="57912" y="54864"/>
                  </a:lnTo>
                  <a:lnTo>
                    <a:pt x="57912" y="0"/>
                  </a:lnTo>
                  <a:close/>
                </a:path>
                <a:path w="723900" h="93345">
                  <a:moveTo>
                    <a:pt x="115824" y="36576"/>
                  </a:moveTo>
                  <a:lnTo>
                    <a:pt x="114300" y="33528"/>
                  </a:lnTo>
                  <a:lnTo>
                    <a:pt x="114300" y="25908"/>
                  </a:lnTo>
                  <a:lnTo>
                    <a:pt x="111252" y="24371"/>
                  </a:lnTo>
                  <a:lnTo>
                    <a:pt x="111252" y="22847"/>
                  </a:lnTo>
                  <a:lnTo>
                    <a:pt x="108204" y="21323"/>
                  </a:lnTo>
                  <a:lnTo>
                    <a:pt x="106680" y="19812"/>
                  </a:lnTo>
                  <a:lnTo>
                    <a:pt x="103632" y="19812"/>
                  </a:lnTo>
                  <a:lnTo>
                    <a:pt x="100571" y="18288"/>
                  </a:lnTo>
                  <a:lnTo>
                    <a:pt x="91440" y="18288"/>
                  </a:lnTo>
                  <a:lnTo>
                    <a:pt x="83820" y="21323"/>
                  </a:lnTo>
                  <a:lnTo>
                    <a:pt x="80772" y="27432"/>
                  </a:lnTo>
                  <a:lnTo>
                    <a:pt x="80772" y="19812"/>
                  </a:lnTo>
                  <a:lnTo>
                    <a:pt x="73152" y="19812"/>
                  </a:lnTo>
                  <a:lnTo>
                    <a:pt x="73152" y="73152"/>
                  </a:lnTo>
                  <a:lnTo>
                    <a:pt x="80772" y="73152"/>
                  </a:lnTo>
                  <a:lnTo>
                    <a:pt x="80772" y="36576"/>
                  </a:lnTo>
                  <a:lnTo>
                    <a:pt x="82296" y="32004"/>
                  </a:lnTo>
                  <a:lnTo>
                    <a:pt x="85344" y="30480"/>
                  </a:lnTo>
                  <a:lnTo>
                    <a:pt x="88392" y="27432"/>
                  </a:lnTo>
                  <a:lnTo>
                    <a:pt x="91440" y="25908"/>
                  </a:lnTo>
                  <a:lnTo>
                    <a:pt x="99060" y="25908"/>
                  </a:lnTo>
                  <a:lnTo>
                    <a:pt x="99060" y="27432"/>
                  </a:lnTo>
                  <a:lnTo>
                    <a:pt x="103632" y="27432"/>
                  </a:lnTo>
                  <a:lnTo>
                    <a:pt x="106680" y="30480"/>
                  </a:lnTo>
                  <a:lnTo>
                    <a:pt x="106680" y="73152"/>
                  </a:lnTo>
                  <a:lnTo>
                    <a:pt x="115824" y="73152"/>
                  </a:lnTo>
                  <a:lnTo>
                    <a:pt x="115824" y="36576"/>
                  </a:lnTo>
                  <a:close/>
                </a:path>
                <a:path w="723900" h="93345">
                  <a:moveTo>
                    <a:pt x="149352" y="19812"/>
                  </a:moveTo>
                  <a:lnTo>
                    <a:pt x="140208" y="19812"/>
                  </a:lnTo>
                  <a:lnTo>
                    <a:pt x="140208" y="1511"/>
                  </a:lnTo>
                  <a:lnTo>
                    <a:pt x="131064" y="6096"/>
                  </a:lnTo>
                  <a:lnTo>
                    <a:pt x="131064" y="19812"/>
                  </a:lnTo>
                  <a:lnTo>
                    <a:pt x="123444" y="19812"/>
                  </a:lnTo>
                  <a:lnTo>
                    <a:pt x="123444" y="27432"/>
                  </a:lnTo>
                  <a:lnTo>
                    <a:pt x="131064" y="27432"/>
                  </a:lnTo>
                  <a:lnTo>
                    <a:pt x="131064" y="67056"/>
                  </a:lnTo>
                  <a:lnTo>
                    <a:pt x="137160" y="73152"/>
                  </a:lnTo>
                  <a:lnTo>
                    <a:pt x="149352" y="73152"/>
                  </a:lnTo>
                  <a:lnTo>
                    <a:pt x="149352" y="64008"/>
                  </a:lnTo>
                  <a:lnTo>
                    <a:pt x="141732" y="64008"/>
                  </a:lnTo>
                  <a:lnTo>
                    <a:pt x="141732" y="60947"/>
                  </a:lnTo>
                  <a:lnTo>
                    <a:pt x="140208" y="59423"/>
                  </a:lnTo>
                  <a:lnTo>
                    <a:pt x="140208" y="27432"/>
                  </a:lnTo>
                  <a:lnTo>
                    <a:pt x="149352" y="27432"/>
                  </a:lnTo>
                  <a:lnTo>
                    <a:pt x="149352" y="19812"/>
                  </a:lnTo>
                  <a:close/>
                </a:path>
                <a:path w="723900" h="93345">
                  <a:moveTo>
                    <a:pt x="167640" y="19812"/>
                  </a:moveTo>
                  <a:lnTo>
                    <a:pt x="156972" y="19812"/>
                  </a:lnTo>
                  <a:lnTo>
                    <a:pt x="156972" y="73152"/>
                  </a:lnTo>
                  <a:lnTo>
                    <a:pt x="167640" y="73152"/>
                  </a:lnTo>
                  <a:lnTo>
                    <a:pt x="167640" y="19812"/>
                  </a:lnTo>
                  <a:close/>
                </a:path>
                <a:path w="723900" h="93345">
                  <a:moveTo>
                    <a:pt x="167640" y="0"/>
                  </a:moveTo>
                  <a:lnTo>
                    <a:pt x="156972" y="0"/>
                  </a:lnTo>
                  <a:lnTo>
                    <a:pt x="156972" y="10668"/>
                  </a:lnTo>
                  <a:lnTo>
                    <a:pt x="167640" y="10668"/>
                  </a:lnTo>
                  <a:lnTo>
                    <a:pt x="167640" y="0"/>
                  </a:lnTo>
                  <a:close/>
                </a:path>
                <a:path w="723900" h="93345">
                  <a:moveTo>
                    <a:pt x="201168" y="19812"/>
                  </a:moveTo>
                  <a:lnTo>
                    <a:pt x="190500" y="19812"/>
                  </a:lnTo>
                  <a:lnTo>
                    <a:pt x="190500" y="1511"/>
                  </a:lnTo>
                  <a:lnTo>
                    <a:pt x="182880" y="6096"/>
                  </a:lnTo>
                  <a:lnTo>
                    <a:pt x="182880" y="19812"/>
                  </a:lnTo>
                  <a:lnTo>
                    <a:pt x="175260" y="19812"/>
                  </a:lnTo>
                  <a:lnTo>
                    <a:pt x="175260" y="27432"/>
                  </a:lnTo>
                  <a:lnTo>
                    <a:pt x="182880" y="27432"/>
                  </a:lnTo>
                  <a:lnTo>
                    <a:pt x="182880" y="68580"/>
                  </a:lnTo>
                  <a:lnTo>
                    <a:pt x="187452" y="73152"/>
                  </a:lnTo>
                  <a:lnTo>
                    <a:pt x="198120" y="73152"/>
                  </a:lnTo>
                  <a:lnTo>
                    <a:pt x="201168" y="71628"/>
                  </a:lnTo>
                  <a:lnTo>
                    <a:pt x="201168" y="64008"/>
                  </a:lnTo>
                  <a:lnTo>
                    <a:pt x="193548" y="64008"/>
                  </a:lnTo>
                  <a:lnTo>
                    <a:pt x="190500" y="62471"/>
                  </a:lnTo>
                  <a:lnTo>
                    <a:pt x="190500" y="27432"/>
                  </a:lnTo>
                  <a:lnTo>
                    <a:pt x="201168" y="27432"/>
                  </a:lnTo>
                  <a:lnTo>
                    <a:pt x="201168" y="19812"/>
                  </a:lnTo>
                  <a:close/>
                </a:path>
                <a:path w="723900" h="93345">
                  <a:moveTo>
                    <a:pt x="217932" y="0"/>
                  </a:moveTo>
                  <a:lnTo>
                    <a:pt x="208788" y="0"/>
                  </a:lnTo>
                  <a:lnTo>
                    <a:pt x="208788" y="73152"/>
                  </a:lnTo>
                  <a:lnTo>
                    <a:pt x="217932" y="73152"/>
                  </a:lnTo>
                  <a:lnTo>
                    <a:pt x="217932" y="0"/>
                  </a:lnTo>
                  <a:close/>
                </a:path>
                <a:path w="723900" h="93345">
                  <a:moveTo>
                    <a:pt x="277368" y="36576"/>
                  </a:moveTo>
                  <a:lnTo>
                    <a:pt x="274320" y="30480"/>
                  </a:lnTo>
                  <a:lnTo>
                    <a:pt x="271272" y="25908"/>
                  </a:lnTo>
                  <a:lnTo>
                    <a:pt x="266700" y="22847"/>
                  </a:lnTo>
                  <a:lnTo>
                    <a:pt x="266700" y="33528"/>
                  </a:lnTo>
                  <a:lnTo>
                    <a:pt x="266700" y="41135"/>
                  </a:lnTo>
                  <a:lnTo>
                    <a:pt x="239268" y="41135"/>
                  </a:lnTo>
                  <a:lnTo>
                    <a:pt x="239268" y="36576"/>
                  </a:lnTo>
                  <a:lnTo>
                    <a:pt x="240792" y="32004"/>
                  </a:lnTo>
                  <a:lnTo>
                    <a:pt x="243840" y="30480"/>
                  </a:lnTo>
                  <a:lnTo>
                    <a:pt x="243840" y="27432"/>
                  </a:lnTo>
                  <a:lnTo>
                    <a:pt x="249936" y="25908"/>
                  </a:lnTo>
                  <a:lnTo>
                    <a:pt x="257556" y="25908"/>
                  </a:lnTo>
                  <a:lnTo>
                    <a:pt x="262128" y="27432"/>
                  </a:lnTo>
                  <a:lnTo>
                    <a:pt x="265163" y="30480"/>
                  </a:lnTo>
                  <a:lnTo>
                    <a:pt x="266700" y="33528"/>
                  </a:lnTo>
                  <a:lnTo>
                    <a:pt x="266700" y="22847"/>
                  </a:lnTo>
                  <a:lnTo>
                    <a:pt x="266700" y="21323"/>
                  </a:lnTo>
                  <a:lnTo>
                    <a:pt x="259080" y="18288"/>
                  </a:lnTo>
                  <a:lnTo>
                    <a:pt x="246888" y="18288"/>
                  </a:lnTo>
                  <a:lnTo>
                    <a:pt x="240792" y="21323"/>
                  </a:lnTo>
                  <a:lnTo>
                    <a:pt x="231648" y="30480"/>
                  </a:lnTo>
                  <a:lnTo>
                    <a:pt x="228600" y="38100"/>
                  </a:lnTo>
                  <a:lnTo>
                    <a:pt x="228600" y="54864"/>
                  </a:lnTo>
                  <a:lnTo>
                    <a:pt x="231648" y="62471"/>
                  </a:lnTo>
                  <a:lnTo>
                    <a:pt x="240792" y="71628"/>
                  </a:lnTo>
                  <a:lnTo>
                    <a:pt x="246888" y="73152"/>
                  </a:lnTo>
                  <a:lnTo>
                    <a:pt x="259080" y="73152"/>
                  </a:lnTo>
                  <a:lnTo>
                    <a:pt x="265163" y="71628"/>
                  </a:lnTo>
                  <a:lnTo>
                    <a:pt x="269748" y="68580"/>
                  </a:lnTo>
                  <a:lnTo>
                    <a:pt x="272796" y="65532"/>
                  </a:lnTo>
                  <a:lnTo>
                    <a:pt x="277368" y="56388"/>
                  </a:lnTo>
                  <a:lnTo>
                    <a:pt x="266700" y="54864"/>
                  </a:lnTo>
                  <a:lnTo>
                    <a:pt x="266700" y="59423"/>
                  </a:lnTo>
                  <a:lnTo>
                    <a:pt x="265163" y="62471"/>
                  </a:lnTo>
                  <a:lnTo>
                    <a:pt x="259080" y="65532"/>
                  </a:lnTo>
                  <a:lnTo>
                    <a:pt x="249936" y="65532"/>
                  </a:lnTo>
                  <a:lnTo>
                    <a:pt x="243840" y="64008"/>
                  </a:lnTo>
                  <a:lnTo>
                    <a:pt x="240792" y="57912"/>
                  </a:lnTo>
                  <a:lnTo>
                    <a:pt x="236220" y="54864"/>
                  </a:lnTo>
                  <a:lnTo>
                    <a:pt x="236220" y="48768"/>
                  </a:lnTo>
                  <a:lnTo>
                    <a:pt x="277368" y="48768"/>
                  </a:lnTo>
                  <a:lnTo>
                    <a:pt x="277368" y="41135"/>
                  </a:lnTo>
                  <a:lnTo>
                    <a:pt x="277368" y="36576"/>
                  </a:lnTo>
                  <a:close/>
                </a:path>
                <a:path w="723900" h="93345">
                  <a:moveTo>
                    <a:pt x="330708" y="0"/>
                  </a:moveTo>
                  <a:lnTo>
                    <a:pt x="323088" y="0"/>
                  </a:lnTo>
                  <a:lnTo>
                    <a:pt x="323088" y="39611"/>
                  </a:lnTo>
                  <a:lnTo>
                    <a:pt x="323088" y="53340"/>
                  </a:lnTo>
                  <a:lnTo>
                    <a:pt x="321564" y="57912"/>
                  </a:lnTo>
                  <a:lnTo>
                    <a:pt x="315468" y="64008"/>
                  </a:lnTo>
                  <a:lnTo>
                    <a:pt x="312420" y="65532"/>
                  </a:lnTo>
                  <a:lnTo>
                    <a:pt x="304800" y="65532"/>
                  </a:lnTo>
                  <a:lnTo>
                    <a:pt x="301752" y="64008"/>
                  </a:lnTo>
                  <a:lnTo>
                    <a:pt x="295656" y="57912"/>
                  </a:lnTo>
                  <a:lnTo>
                    <a:pt x="294132" y="53340"/>
                  </a:lnTo>
                  <a:lnTo>
                    <a:pt x="294132" y="39611"/>
                  </a:lnTo>
                  <a:lnTo>
                    <a:pt x="295656" y="33528"/>
                  </a:lnTo>
                  <a:lnTo>
                    <a:pt x="301752" y="27432"/>
                  </a:lnTo>
                  <a:lnTo>
                    <a:pt x="304800" y="25908"/>
                  </a:lnTo>
                  <a:lnTo>
                    <a:pt x="312420" y="25908"/>
                  </a:lnTo>
                  <a:lnTo>
                    <a:pt x="315468" y="27432"/>
                  </a:lnTo>
                  <a:lnTo>
                    <a:pt x="318516" y="30480"/>
                  </a:lnTo>
                  <a:lnTo>
                    <a:pt x="321564" y="35052"/>
                  </a:lnTo>
                  <a:lnTo>
                    <a:pt x="323088" y="39611"/>
                  </a:lnTo>
                  <a:lnTo>
                    <a:pt x="323088" y="0"/>
                  </a:lnTo>
                  <a:lnTo>
                    <a:pt x="321564" y="0"/>
                  </a:lnTo>
                  <a:lnTo>
                    <a:pt x="321564" y="25908"/>
                  </a:lnTo>
                  <a:lnTo>
                    <a:pt x="320040" y="24371"/>
                  </a:lnTo>
                  <a:lnTo>
                    <a:pt x="318516" y="21323"/>
                  </a:lnTo>
                  <a:lnTo>
                    <a:pt x="315468" y="19812"/>
                  </a:lnTo>
                  <a:lnTo>
                    <a:pt x="313944" y="19812"/>
                  </a:lnTo>
                  <a:lnTo>
                    <a:pt x="310896" y="18288"/>
                  </a:lnTo>
                  <a:lnTo>
                    <a:pt x="303263" y="18288"/>
                  </a:lnTo>
                  <a:lnTo>
                    <a:pt x="298704" y="19812"/>
                  </a:lnTo>
                  <a:lnTo>
                    <a:pt x="295656" y="21323"/>
                  </a:lnTo>
                  <a:lnTo>
                    <a:pt x="289560" y="27432"/>
                  </a:lnTo>
                  <a:lnTo>
                    <a:pt x="284988" y="41135"/>
                  </a:lnTo>
                  <a:lnTo>
                    <a:pt x="284988" y="51816"/>
                  </a:lnTo>
                  <a:lnTo>
                    <a:pt x="288036" y="60947"/>
                  </a:lnTo>
                  <a:lnTo>
                    <a:pt x="289560" y="64008"/>
                  </a:lnTo>
                  <a:lnTo>
                    <a:pt x="295656" y="70104"/>
                  </a:lnTo>
                  <a:lnTo>
                    <a:pt x="300228" y="73152"/>
                  </a:lnTo>
                  <a:lnTo>
                    <a:pt x="313944" y="73152"/>
                  </a:lnTo>
                  <a:lnTo>
                    <a:pt x="318516" y="71628"/>
                  </a:lnTo>
                  <a:lnTo>
                    <a:pt x="323088" y="65532"/>
                  </a:lnTo>
                  <a:lnTo>
                    <a:pt x="323088" y="73152"/>
                  </a:lnTo>
                  <a:lnTo>
                    <a:pt x="330708" y="73152"/>
                  </a:lnTo>
                  <a:lnTo>
                    <a:pt x="330708" y="0"/>
                  </a:lnTo>
                  <a:close/>
                </a:path>
                <a:path w="723900" h="93345">
                  <a:moveTo>
                    <a:pt x="388620" y="13716"/>
                  </a:moveTo>
                  <a:lnTo>
                    <a:pt x="387096" y="9144"/>
                  </a:lnTo>
                  <a:lnTo>
                    <a:pt x="384048" y="6096"/>
                  </a:lnTo>
                  <a:lnTo>
                    <a:pt x="379463" y="1511"/>
                  </a:lnTo>
                  <a:lnTo>
                    <a:pt x="373380" y="0"/>
                  </a:lnTo>
                  <a:lnTo>
                    <a:pt x="359664" y="0"/>
                  </a:lnTo>
                  <a:lnTo>
                    <a:pt x="353568" y="1511"/>
                  </a:lnTo>
                  <a:lnTo>
                    <a:pt x="345948" y="9144"/>
                  </a:lnTo>
                  <a:lnTo>
                    <a:pt x="342900" y="13716"/>
                  </a:lnTo>
                  <a:lnTo>
                    <a:pt x="342900" y="19812"/>
                  </a:lnTo>
                  <a:lnTo>
                    <a:pt x="352044" y="21323"/>
                  </a:lnTo>
                  <a:lnTo>
                    <a:pt x="352044" y="16764"/>
                  </a:lnTo>
                  <a:lnTo>
                    <a:pt x="353568" y="13716"/>
                  </a:lnTo>
                  <a:lnTo>
                    <a:pt x="356616" y="10668"/>
                  </a:lnTo>
                  <a:lnTo>
                    <a:pt x="358140" y="7620"/>
                  </a:lnTo>
                  <a:lnTo>
                    <a:pt x="362712" y="6096"/>
                  </a:lnTo>
                  <a:lnTo>
                    <a:pt x="370332" y="6096"/>
                  </a:lnTo>
                  <a:lnTo>
                    <a:pt x="373380" y="7620"/>
                  </a:lnTo>
                  <a:lnTo>
                    <a:pt x="376428" y="10668"/>
                  </a:lnTo>
                  <a:lnTo>
                    <a:pt x="379463" y="12192"/>
                  </a:lnTo>
                  <a:lnTo>
                    <a:pt x="379463" y="22847"/>
                  </a:lnTo>
                  <a:lnTo>
                    <a:pt x="377952" y="25908"/>
                  </a:lnTo>
                  <a:lnTo>
                    <a:pt x="376428" y="30480"/>
                  </a:lnTo>
                  <a:lnTo>
                    <a:pt x="367284" y="39611"/>
                  </a:lnTo>
                  <a:lnTo>
                    <a:pt x="359664" y="45720"/>
                  </a:lnTo>
                  <a:lnTo>
                    <a:pt x="355092" y="50292"/>
                  </a:lnTo>
                  <a:lnTo>
                    <a:pt x="350520" y="53340"/>
                  </a:lnTo>
                  <a:lnTo>
                    <a:pt x="347472" y="56388"/>
                  </a:lnTo>
                  <a:lnTo>
                    <a:pt x="345948" y="59423"/>
                  </a:lnTo>
                  <a:lnTo>
                    <a:pt x="342900" y="62471"/>
                  </a:lnTo>
                  <a:lnTo>
                    <a:pt x="342900" y="65532"/>
                  </a:lnTo>
                  <a:lnTo>
                    <a:pt x="341363" y="68580"/>
                  </a:lnTo>
                  <a:lnTo>
                    <a:pt x="341363" y="73152"/>
                  </a:lnTo>
                  <a:lnTo>
                    <a:pt x="388620" y="73152"/>
                  </a:lnTo>
                  <a:lnTo>
                    <a:pt x="388620" y="64008"/>
                  </a:lnTo>
                  <a:lnTo>
                    <a:pt x="353568" y="64008"/>
                  </a:lnTo>
                  <a:lnTo>
                    <a:pt x="384048" y="33528"/>
                  </a:lnTo>
                  <a:lnTo>
                    <a:pt x="387096" y="27432"/>
                  </a:lnTo>
                  <a:lnTo>
                    <a:pt x="388620" y="25908"/>
                  </a:lnTo>
                  <a:lnTo>
                    <a:pt x="388620" y="13716"/>
                  </a:lnTo>
                  <a:close/>
                </a:path>
                <a:path w="723900" h="93345">
                  <a:moveTo>
                    <a:pt x="414528" y="62471"/>
                  </a:moveTo>
                  <a:lnTo>
                    <a:pt x="403860" y="62471"/>
                  </a:lnTo>
                  <a:lnTo>
                    <a:pt x="403860" y="73152"/>
                  </a:lnTo>
                  <a:lnTo>
                    <a:pt x="414528" y="73152"/>
                  </a:lnTo>
                  <a:lnTo>
                    <a:pt x="414528" y="62471"/>
                  </a:lnTo>
                  <a:close/>
                </a:path>
                <a:path w="723900" h="93345">
                  <a:moveTo>
                    <a:pt x="438912" y="19812"/>
                  </a:moveTo>
                  <a:lnTo>
                    <a:pt x="429768" y="19812"/>
                  </a:lnTo>
                  <a:lnTo>
                    <a:pt x="429768" y="73152"/>
                  </a:lnTo>
                  <a:lnTo>
                    <a:pt x="438912" y="73152"/>
                  </a:lnTo>
                  <a:lnTo>
                    <a:pt x="438912" y="19812"/>
                  </a:lnTo>
                  <a:close/>
                </a:path>
                <a:path w="723900" h="93345">
                  <a:moveTo>
                    <a:pt x="438912" y="0"/>
                  </a:moveTo>
                  <a:lnTo>
                    <a:pt x="429768" y="0"/>
                  </a:lnTo>
                  <a:lnTo>
                    <a:pt x="429768" y="10668"/>
                  </a:lnTo>
                  <a:lnTo>
                    <a:pt x="438912" y="10668"/>
                  </a:lnTo>
                  <a:lnTo>
                    <a:pt x="438912" y="0"/>
                  </a:lnTo>
                  <a:close/>
                </a:path>
                <a:path w="723900" h="93345">
                  <a:moveTo>
                    <a:pt x="498348" y="41135"/>
                  </a:moveTo>
                  <a:lnTo>
                    <a:pt x="493763" y="27432"/>
                  </a:lnTo>
                  <a:lnTo>
                    <a:pt x="489204" y="22847"/>
                  </a:lnTo>
                  <a:lnTo>
                    <a:pt x="489204" y="39611"/>
                  </a:lnTo>
                  <a:lnTo>
                    <a:pt x="489204" y="53340"/>
                  </a:lnTo>
                  <a:lnTo>
                    <a:pt x="487680" y="57912"/>
                  </a:lnTo>
                  <a:lnTo>
                    <a:pt x="481584" y="64008"/>
                  </a:lnTo>
                  <a:lnTo>
                    <a:pt x="478536" y="65532"/>
                  </a:lnTo>
                  <a:lnTo>
                    <a:pt x="470916" y="65532"/>
                  </a:lnTo>
                  <a:lnTo>
                    <a:pt x="466344" y="64008"/>
                  </a:lnTo>
                  <a:lnTo>
                    <a:pt x="464820" y="60947"/>
                  </a:lnTo>
                  <a:lnTo>
                    <a:pt x="461772" y="57912"/>
                  </a:lnTo>
                  <a:lnTo>
                    <a:pt x="460248" y="53340"/>
                  </a:lnTo>
                  <a:lnTo>
                    <a:pt x="460248" y="39611"/>
                  </a:lnTo>
                  <a:lnTo>
                    <a:pt x="461772" y="35052"/>
                  </a:lnTo>
                  <a:lnTo>
                    <a:pt x="464820" y="30480"/>
                  </a:lnTo>
                  <a:lnTo>
                    <a:pt x="467868" y="27432"/>
                  </a:lnTo>
                  <a:lnTo>
                    <a:pt x="470916" y="25908"/>
                  </a:lnTo>
                  <a:lnTo>
                    <a:pt x="478536" y="25908"/>
                  </a:lnTo>
                  <a:lnTo>
                    <a:pt x="481584" y="27432"/>
                  </a:lnTo>
                  <a:lnTo>
                    <a:pt x="487680" y="33528"/>
                  </a:lnTo>
                  <a:lnTo>
                    <a:pt x="489204" y="39611"/>
                  </a:lnTo>
                  <a:lnTo>
                    <a:pt x="489204" y="22847"/>
                  </a:lnTo>
                  <a:lnTo>
                    <a:pt x="487680" y="21323"/>
                  </a:lnTo>
                  <a:lnTo>
                    <a:pt x="484632" y="19812"/>
                  </a:lnTo>
                  <a:lnTo>
                    <a:pt x="480060" y="18288"/>
                  </a:lnTo>
                  <a:lnTo>
                    <a:pt x="472440" y="18288"/>
                  </a:lnTo>
                  <a:lnTo>
                    <a:pt x="469392" y="19812"/>
                  </a:lnTo>
                  <a:lnTo>
                    <a:pt x="466344" y="19812"/>
                  </a:lnTo>
                  <a:lnTo>
                    <a:pt x="460248" y="25908"/>
                  </a:lnTo>
                  <a:lnTo>
                    <a:pt x="460248" y="19812"/>
                  </a:lnTo>
                  <a:lnTo>
                    <a:pt x="452628" y="19812"/>
                  </a:lnTo>
                  <a:lnTo>
                    <a:pt x="452628" y="92964"/>
                  </a:lnTo>
                  <a:lnTo>
                    <a:pt x="461772" y="92964"/>
                  </a:lnTo>
                  <a:lnTo>
                    <a:pt x="461772" y="67056"/>
                  </a:lnTo>
                  <a:lnTo>
                    <a:pt x="466344" y="71628"/>
                  </a:lnTo>
                  <a:lnTo>
                    <a:pt x="469392" y="73152"/>
                  </a:lnTo>
                  <a:lnTo>
                    <a:pt x="483108" y="73152"/>
                  </a:lnTo>
                  <a:lnTo>
                    <a:pt x="486156" y="70104"/>
                  </a:lnTo>
                  <a:lnTo>
                    <a:pt x="490728" y="68580"/>
                  </a:lnTo>
                  <a:lnTo>
                    <a:pt x="490728" y="67056"/>
                  </a:lnTo>
                  <a:lnTo>
                    <a:pt x="492252" y="65532"/>
                  </a:lnTo>
                  <a:lnTo>
                    <a:pt x="492252" y="64008"/>
                  </a:lnTo>
                  <a:lnTo>
                    <a:pt x="495300" y="60947"/>
                  </a:lnTo>
                  <a:lnTo>
                    <a:pt x="496824" y="56388"/>
                  </a:lnTo>
                  <a:lnTo>
                    <a:pt x="498348" y="50292"/>
                  </a:lnTo>
                  <a:lnTo>
                    <a:pt x="498348" y="41135"/>
                  </a:lnTo>
                  <a:close/>
                </a:path>
                <a:path w="723900" h="93345">
                  <a:moveTo>
                    <a:pt x="551688" y="19812"/>
                  </a:moveTo>
                  <a:lnTo>
                    <a:pt x="542544" y="19812"/>
                  </a:lnTo>
                  <a:lnTo>
                    <a:pt x="530352" y="54864"/>
                  </a:lnTo>
                  <a:lnTo>
                    <a:pt x="528828" y="57912"/>
                  </a:lnTo>
                  <a:lnTo>
                    <a:pt x="527304" y="62471"/>
                  </a:lnTo>
                  <a:lnTo>
                    <a:pt x="527304" y="57912"/>
                  </a:lnTo>
                  <a:lnTo>
                    <a:pt x="525780" y="53340"/>
                  </a:lnTo>
                  <a:lnTo>
                    <a:pt x="524256" y="50292"/>
                  </a:lnTo>
                  <a:lnTo>
                    <a:pt x="513588" y="19812"/>
                  </a:lnTo>
                  <a:lnTo>
                    <a:pt x="502920" y="19812"/>
                  </a:lnTo>
                  <a:lnTo>
                    <a:pt x="522732" y="73152"/>
                  </a:lnTo>
                  <a:lnTo>
                    <a:pt x="522732" y="74676"/>
                  </a:lnTo>
                  <a:lnTo>
                    <a:pt x="521208" y="77711"/>
                  </a:lnTo>
                  <a:lnTo>
                    <a:pt x="521208" y="80759"/>
                  </a:lnTo>
                  <a:lnTo>
                    <a:pt x="519684" y="80759"/>
                  </a:lnTo>
                  <a:lnTo>
                    <a:pt x="519684" y="82296"/>
                  </a:lnTo>
                  <a:lnTo>
                    <a:pt x="518160" y="83820"/>
                  </a:lnTo>
                  <a:lnTo>
                    <a:pt x="516636" y="83820"/>
                  </a:lnTo>
                  <a:lnTo>
                    <a:pt x="515112" y="85344"/>
                  </a:lnTo>
                  <a:lnTo>
                    <a:pt x="509016" y="85344"/>
                  </a:lnTo>
                  <a:lnTo>
                    <a:pt x="507492" y="83820"/>
                  </a:lnTo>
                  <a:lnTo>
                    <a:pt x="507492" y="91440"/>
                  </a:lnTo>
                  <a:lnTo>
                    <a:pt x="521208" y="91440"/>
                  </a:lnTo>
                  <a:lnTo>
                    <a:pt x="522732" y="89916"/>
                  </a:lnTo>
                  <a:lnTo>
                    <a:pt x="525780" y="88392"/>
                  </a:lnTo>
                  <a:lnTo>
                    <a:pt x="527304" y="85344"/>
                  </a:lnTo>
                  <a:lnTo>
                    <a:pt x="527304" y="82296"/>
                  </a:lnTo>
                  <a:lnTo>
                    <a:pt x="531863" y="73152"/>
                  </a:lnTo>
                  <a:lnTo>
                    <a:pt x="535838" y="62471"/>
                  </a:lnTo>
                  <a:lnTo>
                    <a:pt x="551688" y="19812"/>
                  </a:lnTo>
                  <a:close/>
                </a:path>
                <a:path w="723900" h="93345">
                  <a:moveTo>
                    <a:pt x="601980" y="32004"/>
                  </a:moveTo>
                  <a:lnTo>
                    <a:pt x="600456" y="28956"/>
                  </a:lnTo>
                  <a:lnTo>
                    <a:pt x="600456" y="25908"/>
                  </a:lnTo>
                  <a:lnTo>
                    <a:pt x="595884" y="21323"/>
                  </a:lnTo>
                  <a:lnTo>
                    <a:pt x="592836" y="19812"/>
                  </a:lnTo>
                  <a:lnTo>
                    <a:pt x="589788" y="19812"/>
                  </a:lnTo>
                  <a:lnTo>
                    <a:pt x="586740" y="18288"/>
                  </a:lnTo>
                  <a:lnTo>
                    <a:pt x="576072" y="18288"/>
                  </a:lnTo>
                  <a:lnTo>
                    <a:pt x="571500" y="21323"/>
                  </a:lnTo>
                  <a:lnTo>
                    <a:pt x="566928" y="27432"/>
                  </a:lnTo>
                  <a:lnTo>
                    <a:pt x="566928" y="19812"/>
                  </a:lnTo>
                  <a:lnTo>
                    <a:pt x="559308" y="19812"/>
                  </a:lnTo>
                  <a:lnTo>
                    <a:pt x="559308" y="73152"/>
                  </a:lnTo>
                  <a:lnTo>
                    <a:pt x="568452" y="73152"/>
                  </a:lnTo>
                  <a:lnTo>
                    <a:pt x="568452" y="36576"/>
                  </a:lnTo>
                  <a:lnTo>
                    <a:pt x="569963" y="32004"/>
                  </a:lnTo>
                  <a:lnTo>
                    <a:pt x="573024" y="30480"/>
                  </a:lnTo>
                  <a:lnTo>
                    <a:pt x="574548" y="27432"/>
                  </a:lnTo>
                  <a:lnTo>
                    <a:pt x="579120" y="25908"/>
                  </a:lnTo>
                  <a:lnTo>
                    <a:pt x="585216" y="25908"/>
                  </a:lnTo>
                  <a:lnTo>
                    <a:pt x="586740" y="27432"/>
                  </a:lnTo>
                  <a:lnTo>
                    <a:pt x="588264" y="27432"/>
                  </a:lnTo>
                  <a:lnTo>
                    <a:pt x="592836" y="32004"/>
                  </a:lnTo>
                  <a:lnTo>
                    <a:pt x="592836" y="73152"/>
                  </a:lnTo>
                  <a:lnTo>
                    <a:pt x="601980" y="73152"/>
                  </a:lnTo>
                  <a:lnTo>
                    <a:pt x="601980" y="32004"/>
                  </a:lnTo>
                  <a:close/>
                </a:path>
                <a:path w="723900" h="93345">
                  <a:moveTo>
                    <a:pt x="661416" y="38100"/>
                  </a:moveTo>
                  <a:lnTo>
                    <a:pt x="659892" y="35052"/>
                  </a:lnTo>
                  <a:lnTo>
                    <a:pt x="658368" y="30480"/>
                  </a:lnTo>
                  <a:lnTo>
                    <a:pt x="656844" y="28956"/>
                  </a:lnTo>
                  <a:lnTo>
                    <a:pt x="655320" y="25908"/>
                  </a:lnTo>
                  <a:lnTo>
                    <a:pt x="652272" y="22847"/>
                  </a:lnTo>
                  <a:lnTo>
                    <a:pt x="652272" y="39611"/>
                  </a:lnTo>
                  <a:lnTo>
                    <a:pt x="652272" y="53340"/>
                  </a:lnTo>
                  <a:lnTo>
                    <a:pt x="650748" y="57912"/>
                  </a:lnTo>
                  <a:lnTo>
                    <a:pt x="644652" y="64008"/>
                  </a:lnTo>
                  <a:lnTo>
                    <a:pt x="641604" y="65532"/>
                  </a:lnTo>
                  <a:lnTo>
                    <a:pt x="632460" y="65532"/>
                  </a:lnTo>
                  <a:lnTo>
                    <a:pt x="629412" y="64008"/>
                  </a:lnTo>
                  <a:lnTo>
                    <a:pt x="626364" y="59423"/>
                  </a:lnTo>
                  <a:lnTo>
                    <a:pt x="624840" y="56388"/>
                  </a:lnTo>
                  <a:lnTo>
                    <a:pt x="623316" y="51816"/>
                  </a:lnTo>
                  <a:lnTo>
                    <a:pt x="623316" y="39611"/>
                  </a:lnTo>
                  <a:lnTo>
                    <a:pt x="624840" y="35052"/>
                  </a:lnTo>
                  <a:lnTo>
                    <a:pt x="627888" y="30480"/>
                  </a:lnTo>
                  <a:lnTo>
                    <a:pt x="630936" y="27432"/>
                  </a:lnTo>
                  <a:lnTo>
                    <a:pt x="633984" y="25908"/>
                  </a:lnTo>
                  <a:lnTo>
                    <a:pt x="641604" y="25908"/>
                  </a:lnTo>
                  <a:lnTo>
                    <a:pt x="646163" y="27432"/>
                  </a:lnTo>
                  <a:lnTo>
                    <a:pt x="647700" y="30480"/>
                  </a:lnTo>
                  <a:lnTo>
                    <a:pt x="650748" y="33528"/>
                  </a:lnTo>
                  <a:lnTo>
                    <a:pt x="652272" y="39611"/>
                  </a:lnTo>
                  <a:lnTo>
                    <a:pt x="652272" y="22847"/>
                  </a:lnTo>
                  <a:lnTo>
                    <a:pt x="650748" y="21323"/>
                  </a:lnTo>
                  <a:lnTo>
                    <a:pt x="647700" y="19812"/>
                  </a:lnTo>
                  <a:lnTo>
                    <a:pt x="644652" y="19812"/>
                  </a:lnTo>
                  <a:lnTo>
                    <a:pt x="641604" y="18288"/>
                  </a:lnTo>
                  <a:lnTo>
                    <a:pt x="633984" y="18288"/>
                  </a:lnTo>
                  <a:lnTo>
                    <a:pt x="627888" y="21323"/>
                  </a:lnTo>
                  <a:lnTo>
                    <a:pt x="624840" y="25908"/>
                  </a:lnTo>
                  <a:lnTo>
                    <a:pt x="624840" y="0"/>
                  </a:lnTo>
                  <a:lnTo>
                    <a:pt x="615696" y="0"/>
                  </a:lnTo>
                  <a:lnTo>
                    <a:pt x="615696" y="73152"/>
                  </a:lnTo>
                  <a:lnTo>
                    <a:pt x="623316" y="73152"/>
                  </a:lnTo>
                  <a:lnTo>
                    <a:pt x="623316" y="65532"/>
                  </a:lnTo>
                  <a:lnTo>
                    <a:pt x="627888" y="71628"/>
                  </a:lnTo>
                  <a:lnTo>
                    <a:pt x="632460" y="73152"/>
                  </a:lnTo>
                  <a:lnTo>
                    <a:pt x="644652" y="73152"/>
                  </a:lnTo>
                  <a:lnTo>
                    <a:pt x="650748" y="71628"/>
                  </a:lnTo>
                  <a:lnTo>
                    <a:pt x="655320" y="65532"/>
                  </a:lnTo>
                  <a:lnTo>
                    <a:pt x="659892" y="60947"/>
                  </a:lnTo>
                  <a:lnTo>
                    <a:pt x="661416" y="54864"/>
                  </a:lnTo>
                  <a:lnTo>
                    <a:pt x="661416" y="38100"/>
                  </a:lnTo>
                  <a:close/>
                </a:path>
                <a:path w="723900" h="93345">
                  <a:moveTo>
                    <a:pt x="723887" y="41135"/>
                  </a:moveTo>
                  <a:lnTo>
                    <a:pt x="696468" y="41135"/>
                  </a:lnTo>
                  <a:lnTo>
                    <a:pt x="696468" y="50279"/>
                  </a:lnTo>
                  <a:lnTo>
                    <a:pt x="723887" y="50279"/>
                  </a:lnTo>
                  <a:lnTo>
                    <a:pt x="723887" y="411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3" name="object 1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33488" y="368808"/>
            <a:ext cx="67055" cy="2743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47203" y="9788652"/>
            <a:ext cx="132588" cy="777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10895" y="214884"/>
            <a:ext cx="748665" cy="91440"/>
            <a:chOff x="310895" y="214884"/>
            <a:chExt cx="748665" cy="91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214884"/>
              <a:ext cx="722375" cy="9144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48512" y="275843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4" h="10795">
                  <a:moveTo>
                    <a:pt x="10667" y="10668"/>
                  </a:moveTo>
                  <a:lnTo>
                    <a:pt x="0" y="10668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44500" y="340810"/>
            <a:ext cx="142875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511809">
              <a:lnSpc>
                <a:spcPct val="116700"/>
              </a:lnSpc>
              <a:spcBef>
                <a:spcPts val="100"/>
              </a:spcBef>
            </a:pPr>
            <a:r>
              <a:rPr dirty="0" sz="1200" spc="-10" b="1">
                <a:latin typeface="Arial"/>
                <a:cs typeface="Arial"/>
              </a:rPr>
              <a:t>Herramienta </a:t>
            </a:r>
            <a:r>
              <a:rPr dirty="0" sz="1200">
                <a:latin typeface="Microsoft Sans Serif"/>
                <a:cs typeface="Microsoft Sans Serif"/>
              </a:rPr>
              <a:t>Google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Cloud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SQL </a:t>
            </a:r>
            <a:r>
              <a:rPr dirty="0" sz="1200">
                <a:latin typeface="Microsoft Sans Serif"/>
                <a:cs typeface="Microsoft Sans Serif"/>
              </a:rPr>
              <a:t>MySQL</a:t>
            </a:r>
            <a:r>
              <a:rPr dirty="0" sz="1200" spc="-5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Workbench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2398267" y="340810"/>
            <a:ext cx="3740785" cy="6654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304165">
              <a:lnSpc>
                <a:spcPct val="100000"/>
              </a:lnSpc>
              <a:spcBef>
                <a:spcPts val="340"/>
              </a:spcBef>
            </a:pPr>
            <a:r>
              <a:rPr dirty="0" sz="1200" b="1">
                <a:latin typeface="Arial"/>
                <a:cs typeface="Arial"/>
              </a:rPr>
              <a:t>Uso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principal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16700"/>
              </a:lnSpc>
            </a:pPr>
            <a:r>
              <a:rPr dirty="0" sz="1200">
                <a:latin typeface="Microsoft Sans Serif"/>
                <a:cs typeface="Microsoft Sans Serif"/>
              </a:rPr>
              <a:t>Base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datos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MySQL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alojada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 la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 spc="-20">
                <a:latin typeface="Microsoft Sans Serif"/>
                <a:cs typeface="Microsoft Sans Serif"/>
              </a:rPr>
              <a:t>nube</a:t>
            </a:r>
            <a:r>
              <a:rPr dirty="0" sz="1200" spc="50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Visualización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validación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la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estructura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las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tablas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4500" y="1011716"/>
            <a:ext cx="489394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Microsoft Sans Serif"/>
                <a:cs typeface="Microsoft Sans Serif"/>
              </a:rPr>
              <a:t>Pandas,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Matplotlib,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Seaborn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Análisis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datos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visualizaciones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gráficas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44500" y="1243315"/>
            <a:ext cx="948055" cy="1771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latin typeface="Microsoft Sans Serif"/>
                <a:cs typeface="Microsoft Sans Serif"/>
              </a:rPr>
              <a:t>mysql.connector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398267" y="1225076"/>
            <a:ext cx="376618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Microsoft Sans Serif"/>
                <a:cs typeface="Microsoft Sans Serif"/>
              </a:rPr>
              <a:t>Librería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para conectar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Python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con MySQL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desde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Colab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44500" y="1607600"/>
            <a:ext cx="5928360" cy="26936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Arial"/>
                <a:cs typeface="Arial"/>
              </a:rPr>
              <a:t>¿Por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qué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estas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herramientas?</a:t>
            </a:r>
            <a:endParaRPr sz="1200">
              <a:latin typeface="Arial"/>
              <a:cs typeface="Arial"/>
            </a:endParaRPr>
          </a:p>
          <a:p>
            <a:pPr marL="469265" indent="-227965">
              <a:lnSpc>
                <a:spcPts val="1410"/>
              </a:lnSpc>
              <a:spcBef>
                <a:spcPts val="13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Microsoft Sans Serif"/>
                <a:cs typeface="Microsoft Sans Serif"/>
              </a:rPr>
              <a:t>Colab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ofrece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entorno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accesible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potente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para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trabajar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análisis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datos.</a:t>
            </a:r>
            <a:endParaRPr sz="1200">
              <a:latin typeface="Microsoft Sans Serif"/>
              <a:cs typeface="Microsoft Sans Serif"/>
            </a:endParaRPr>
          </a:p>
          <a:p>
            <a:pPr marL="469265" indent="-227965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Microsoft Sans Serif"/>
                <a:cs typeface="Microsoft Sans Serif"/>
              </a:rPr>
              <a:t>Google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Cloud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permite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tener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una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base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3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datos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disponible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desde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cualquier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parte.</a:t>
            </a:r>
            <a:endParaRPr sz="1200">
              <a:latin typeface="Microsoft Sans Serif"/>
              <a:cs typeface="Microsoft Sans Serif"/>
            </a:endParaRPr>
          </a:p>
          <a:p>
            <a:pPr marL="469265" indent="-227965">
              <a:lnSpc>
                <a:spcPts val="141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Microsoft Sans Serif"/>
                <a:cs typeface="Microsoft Sans Serif"/>
              </a:rPr>
              <a:t>Las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librerías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visualización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son altamente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efectivas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para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análisis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exploratorio.</a:t>
            </a:r>
            <a:endParaRPr sz="1200">
              <a:latin typeface="Microsoft Sans Serif"/>
              <a:cs typeface="Microsoft Sans Serif"/>
            </a:endParaRPr>
          </a:p>
          <a:p>
            <a:pPr marL="120014" indent="-107314">
              <a:lnSpc>
                <a:spcPct val="100000"/>
              </a:lnSpc>
              <a:spcBef>
                <a:spcPts val="1335"/>
              </a:spcBef>
              <a:buChar char="•"/>
              <a:tabLst>
                <a:tab pos="120014" algn="l"/>
              </a:tabLst>
            </a:pPr>
            <a:r>
              <a:rPr dirty="0" sz="1350" spc="-10" b="1">
                <a:latin typeface="Arial"/>
                <a:cs typeface="Arial"/>
              </a:rPr>
              <a:t>Plazos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200">
                <a:latin typeface="Microsoft Sans Serif"/>
                <a:cs typeface="Microsoft Sans Serif"/>
              </a:rPr>
              <a:t>Cada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fase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fue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estimada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la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siguiente</a:t>
            </a:r>
            <a:r>
              <a:rPr dirty="0" sz="1200" spc="-10">
                <a:latin typeface="Microsoft Sans Serif"/>
                <a:cs typeface="Microsoft Sans Serif"/>
              </a:rPr>
              <a:t> manera:</a:t>
            </a:r>
            <a:endParaRPr sz="1200">
              <a:latin typeface="Microsoft Sans Serif"/>
              <a:cs typeface="Microsoft Sans Serif"/>
            </a:endParaRPr>
          </a:p>
          <a:p>
            <a:pPr lvl="1" marL="469265" indent="-227965">
              <a:lnSpc>
                <a:spcPts val="1410"/>
              </a:lnSpc>
              <a:spcBef>
                <a:spcPts val="134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Microsoft Sans Serif"/>
                <a:cs typeface="Microsoft Sans Serif"/>
              </a:rPr>
              <a:t>Conversión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CSV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→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SQL:</a:t>
            </a:r>
            <a:r>
              <a:rPr dirty="0" sz="1200" spc="25">
                <a:latin typeface="Microsoft Sans Serif"/>
                <a:cs typeface="Microsoft Sans Serif"/>
              </a:rPr>
              <a:t> </a:t>
            </a:r>
            <a:r>
              <a:rPr dirty="0" sz="1200" b="1">
                <a:latin typeface="Arial"/>
                <a:cs typeface="Arial"/>
              </a:rPr>
              <a:t>1</a:t>
            </a:r>
            <a:r>
              <a:rPr dirty="0" sz="1200" spc="-25" b="1">
                <a:latin typeface="Arial"/>
                <a:cs typeface="Arial"/>
              </a:rPr>
              <a:t> día</a:t>
            </a:r>
            <a:endParaRPr sz="1200">
              <a:latin typeface="Arial"/>
              <a:cs typeface="Arial"/>
            </a:endParaRPr>
          </a:p>
          <a:p>
            <a:pPr lvl="1" marL="469265" indent="-227965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Microsoft Sans Serif"/>
                <a:cs typeface="Microsoft Sans Serif"/>
              </a:rPr>
              <a:t>Conexión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MySQL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desde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Colab: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b="1">
                <a:latin typeface="Arial"/>
                <a:cs typeface="Arial"/>
              </a:rPr>
              <a:t>1</a:t>
            </a:r>
            <a:r>
              <a:rPr dirty="0" sz="1200" spc="-25" b="1">
                <a:latin typeface="Arial"/>
                <a:cs typeface="Arial"/>
              </a:rPr>
              <a:t> día</a:t>
            </a:r>
            <a:endParaRPr sz="1200">
              <a:latin typeface="Arial"/>
              <a:cs typeface="Arial"/>
            </a:endParaRPr>
          </a:p>
          <a:p>
            <a:pPr lvl="1" marL="469265" indent="-227965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Microsoft Sans Serif"/>
                <a:cs typeface="Microsoft Sans Serif"/>
              </a:rPr>
              <a:t>Análisis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EDA: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b="1">
                <a:latin typeface="Arial"/>
                <a:cs typeface="Arial"/>
              </a:rPr>
              <a:t>2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días</a:t>
            </a:r>
            <a:endParaRPr sz="1200">
              <a:latin typeface="Arial"/>
              <a:cs typeface="Arial"/>
            </a:endParaRPr>
          </a:p>
          <a:p>
            <a:pPr lvl="1" marL="469265" indent="-227965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Microsoft Sans Serif"/>
                <a:cs typeface="Microsoft Sans Serif"/>
              </a:rPr>
              <a:t>Visualizaciones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+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insights: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b="1">
                <a:latin typeface="Arial"/>
                <a:cs typeface="Arial"/>
              </a:rPr>
              <a:t>2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spc="-20" b="1">
                <a:latin typeface="Arial"/>
                <a:cs typeface="Arial"/>
              </a:rPr>
              <a:t>días</a:t>
            </a:r>
            <a:endParaRPr sz="1200">
              <a:latin typeface="Arial"/>
              <a:cs typeface="Arial"/>
            </a:endParaRPr>
          </a:p>
          <a:p>
            <a:pPr lvl="1" marL="469265" indent="-227965">
              <a:lnSpc>
                <a:spcPts val="141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Microsoft Sans Serif"/>
                <a:cs typeface="Microsoft Sans Serif"/>
              </a:rPr>
              <a:t>Documentación: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b="1">
                <a:latin typeface="Arial"/>
                <a:cs typeface="Arial"/>
              </a:rPr>
              <a:t>1</a:t>
            </a:r>
            <a:r>
              <a:rPr dirty="0" sz="1200" spc="-25" b="1">
                <a:latin typeface="Arial"/>
                <a:cs typeface="Arial"/>
              </a:rPr>
              <a:t> día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56437" y="4591050"/>
            <a:ext cx="6859270" cy="20955"/>
            <a:chOff x="456437" y="4591050"/>
            <a:chExt cx="6859270" cy="20955"/>
          </a:xfrm>
        </p:grpSpPr>
        <p:sp>
          <p:nvSpPr>
            <p:cNvPr id="12" name="object 12" descr=""/>
            <p:cNvSpPr/>
            <p:nvPr/>
          </p:nvSpPr>
          <p:spPr>
            <a:xfrm>
              <a:off x="456425" y="4591049"/>
              <a:ext cx="2448560" cy="20955"/>
            </a:xfrm>
            <a:custGeom>
              <a:avLst/>
              <a:gdLst/>
              <a:ahLst/>
              <a:cxnLst/>
              <a:rect l="l" t="t" r="r" b="b"/>
              <a:pathLst>
                <a:path w="2448560" h="20954">
                  <a:moveTo>
                    <a:pt x="2448318" y="0"/>
                  </a:moveTo>
                  <a:lnTo>
                    <a:pt x="0" y="0"/>
                  </a:lnTo>
                  <a:lnTo>
                    <a:pt x="0" y="19812"/>
                  </a:lnTo>
                  <a:lnTo>
                    <a:pt x="774" y="19812"/>
                  </a:lnTo>
                  <a:lnTo>
                    <a:pt x="774" y="20586"/>
                  </a:lnTo>
                  <a:lnTo>
                    <a:pt x="3822" y="20586"/>
                  </a:lnTo>
                  <a:lnTo>
                    <a:pt x="3822" y="19812"/>
                  </a:lnTo>
                  <a:lnTo>
                    <a:pt x="2448318" y="19812"/>
                  </a:lnTo>
                  <a:lnTo>
                    <a:pt x="2448318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199" y="4608576"/>
              <a:ext cx="2447925" cy="3175"/>
            </a:xfrm>
            <a:custGeom>
              <a:avLst/>
              <a:gdLst/>
              <a:ahLst/>
              <a:cxnLst/>
              <a:rect l="l" t="t" r="r" b="b"/>
              <a:pathLst>
                <a:path w="2447925" h="3175">
                  <a:moveTo>
                    <a:pt x="2447543" y="3048"/>
                  </a:moveTo>
                  <a:lnTo>
                    <a:pt x="0" y="3048"/>
                  </a:lnTo>
                  <a:lnTo>
                    <a:pt x="0" y="0"/>
                  </a:lnTo>
                  <a:lnTo>
                    <a:pt x="2447543" y="0"/>
                  </a:lnTo>
                  <a:lnTo>
                    <a:pt x="2447543" y="3048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904731" y="4591049"/>
              <a:ext cx="2905125" cy="20320"/>
            </a:xfrm>
            <a:custGeom>
              <a:avLst/>
              <a:gdLst/>
              <a:ahLst/>
              <a:cxnLst/>
              <a:rect l="l" t="t" r="r" b="b"/>
              <a:pathLst>
                <a:path w="2905125" h="20320">
                  <a:moveTo>
                    <a:pt x="2904756" y="0"/>
                  </a:moveTo>
                  <a:lnTo>
                    <a:pt x="12" y="0"/>
                  </a:lnTo>
                  <a:lnTo>
                    <a:pt x="12" y="762"/>
                  </a:lnTo>
                  <a:lnTo>
                    <a:pt x="0" y="3810"/>
                  </a:lnTo>
                  <a:lnTo>
                    <a:pt x="12" y="19812"/>
                  </a:lnTo>
                  <a:lnTo>
                    <a:pt x="2904756" y="19812"/>
                  </a:lnTo>
                  <a:lnTo>
                    <a:pt x="2904756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904743" y="4608576"/>
              <a:ext cx="2905125" cy="3175"/>
            </a:xfrm>
            <a:custGeom>
              <a:avLst/>
              <a:gdLst/>
              <a:ahLst/>
              <a:cxnLst/>
              <a:rect l="l" t="t" r="r" b="b"/>
              <a:pathLst>
                <a:path w="2905125" h="3175">
                  <a:moveTo>
                    <a:pt x="2904743" y="3048"/>
                  </a:moveTo>
                  <a:lnTo>
                    <a:pt x="0" y="3048"/>
                  </a:lnTo>
                  <a:lnTo>
                    <a:pt x="0" y="0"/>
                  </a:lnTo>
                  <a:lnTo>
                    <a:pt x="2904743" y="0"/>
                  </a:lnTo>
                  <a:lnTo>
                    <a:pt x="2904743" y="3048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809475" y="4591049"/>
              <a:ext cx="1505585" cy="20320"/>
            </a:xfrm>
            <a:custGeom>
              <a:avLst/>
              <a:gdLst/>
              <a:ahLst/>
              <a:cxnLst/>
              <a:rect l="l" t="t" r="r" b="b"/>
              <a:pathLst>
                <a:path w="1505584" h="20320">
                  <a:moveTo>
                    <a:pt x="1504962" y="0"/>
                  </a:moveTo>
                  <a:lnTo>
                    <a:pt x="12" y="0"/>
                  </a:lnTo>
                  <a:lnTo>
                    <a:pt x="12" y="762"/>
                  </a:lnTo>
                  <a:lnTo>
                    <a:pt x="0" y="3810"/>
                  </a:lnTo>
                  <a:lnTo>
                    <a:pt x="12" y="19812"/>
                  </a:lnTo>
                  <a:lnTo>
                    <a:pt x="1504962" y="19812"/>
                  </a:lnTo>
                  <a:lnTo>
                    <a:pt x="1504962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312152" y="4591812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3048"/>
                  </a:moveTo>
                  <a:lnTo>
                    <a:pt x="0" y="3048"/>
                  </a:lnTo>
                  <a:lnTo>
                    <a:pt x="0" y="0"/>
                  </a:lnTo>
                  <a:lnTo>
                    <a:pt x="3048" y="0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2152" y="4591812"/>
              <a:ext cx="3048" cy="1676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5809475" y="4608575"/>
              <a:ext cx="1506220" cy="3175"/>
            </a:xfrm>
            <a:custGeom>
              <a:avLst/>
              <a:gdLst/>
              <a:ahLst/>
              <a:cxnLst/>
              <a:rect l="l" t="t" r="r" b="b"/>
              <a:pathLst>
                <a:path w="1506220" h="3175">
                  <a:moveTo>
                    <a:pt x="1505724" y="0"/>
                  </a:moveTo>
                  <a:lnTo>
                    <a:pt x="1502664" y="0"/>
                  </a:lnTo>
                  <a:lnTo>
                    <a:pt x="0" y="0"/>
                  </a:lnTo>
                  <a:lnTo>
                    <a:pt x="0" y="3060"/>
                  </a:lnTo>
                  <a:lnTo>
                    <a:pt x="1502664" y="3060"/>
                  </a:lnTo>
                  <a:lnTo>
                    <a:pt x="1505724" y="3060"/>
                  </a:lnTo>
                  <a:lnTo>
                    <a:pt x="1505724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44500" y="4791381"/>
            <a:ext cx="640080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6230" indent="-303530">
              <a:lnSpc>
                <a:spcPct val="100000"/>
              </a:lnSpc>
              <a:spcBef>
                <a:spcPts val="95"/>
              </a:spcBef>
              <a:buAutoNum type="alphaUcParenR" startAt="2"/>
              <a:tabLst>
                <a:tab pos="316230" algn="l"/>
              </a:tabLst>
            </a:pPr>
            <a:r>
              <a:rPr dirty="0" sz="1800" b="1">
                <a:latin typeface="Arial"/>
                <a:cs typeface="Arial"/>
              </a:rPr>
              <a:t>Proceso</a:t>
            </a:r>
            <a:r>
              <a:rPr dirty="0" sz="1800" spc="-5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Análisis</a:t>
            </a:r>
            <a:endParaRPr sz="1800">
              <a:latin typeface="Arial"/>
              <a:cs typeface="Arial"/>
            </a:endParaRPr>
          </a:p>
          <a:p>
            <a:pPr lvl="1" marL="120014" indent="-107314">
              <a:lnSpc>
                <a:spcPct val="100000"/>
              </a:lnSpc>
              <a:spcBef>
                <a:spcPts val="1360"/>
              </a:spcBef>
              <a:buChar char="•"/>
              <a:tabLst>
                <a:tab pos="120014" algn="l"/>
              </a:tabLst>
            </a:pPr>
            <a:r>
              <a:rPr dirty="0" sz="1350" b="1">
                <a:latin typeface="Arial"/>
                <a:cs typeface="Arial"/>
              </a:rPr>
              <a:t>Limpieza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y</a:t>
            </a:r>
            <a:r>
              <a:rPr dirty="0" sz="1350" spc="-2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preparación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de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spc="-20" b="1">
                <a:latin typeface="Arial"/>
                <a:cs typeface="Arial"/>
              </a:rPr>
              <a:t>datos</a:t>
            </a:r>
            <a:endParaRPr sz="1350">
              <a:latin typeface="Arial"/>
              <a:cs typeface="Arial"/>
            </a:endParaRPr>
          </a:p>
          <a:p>
            <a:pPr lvl="2" marL="471170" indent="-229870">
              <a:lnSpc>
                <a:spcPts val="1410"/>
              </a:lnSpc>
              <a:spcBef>
                <a:spcPts val="1340"/>
              </a:spcBef>
              <a:buFont typeface="Microsoft Sans Serif"/>
              <a:buAutoNum type="arabicPeriod"/>
              <a:tabLst>
                <a:tab pos="471170" algn="l"/>
              </a:tabLst>
            </a:pPr>
            <a:r>
              <a:rPr dirty="0" sz="1200" b="1">
                <a:latin typeface="Arial"/>
                <a:cs typeface="Arial"/>
              </a:rPr>
              <a:t>Carga</a:t>
            </a:r>
            <a:r>
              <a:rPr dirty="0" sz="1200" spc="-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del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archivo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ventas_tienda_online.csv</a:t>
            </a:r>
            <a:r>
              <a:rPr dirty="0" sz="1000" spc="5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con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pandas</a:t>
            </a:r>
            <a:r>
              <a:rPr dirty="0" sz="1200" spc="-10"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  <a:p>
            <a:pPr lvl="2" marL="471170" indent="-229870">
              <a:lnSpc>
                <a:spcPts val="1380"/>
              </a:lnSpc>
              <a:buFont typeface="Microsoft Sans Serif"/>
              <a:buAutoNum type="arabicPeriod"/>
              <a:tabLst>
                <a:tab pos="471170" algn="l"/>
              </a:tabLst>
            </a:pPr>
            <a:r>
              <a:rPr dirty="0" sz="1200" b="1">
                <a:latin typeface="Arial"/>
                <a:cs typeface="Arial"/>
              </a:rPr>
              <a:t>Normalización</a:t>
            </a:r>
            <a:r>
              <a:rPr dirty="0" sz="1200" spc="-3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las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columnas</a:t>
            </a:r>
            <a:r>
              <a:rPr dirty="0" sz="1200">
                <a:latin typeface="Microsoft Sans Serif"/>
                <a:cs typeface="Microsoft Sans Serif"/>
              </a:rPr>
              <a:t>: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columnas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como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product_category</a:t>
            </a:r>
            <a:r>
              <a:rPr dirty="0" sz="1200">
                <a:latin typeface="Microsoft Sans Serif"/>
                <a:cs typeface="Microsoft Sans Serif"/>
              </a:rPr>
              <a:t>, </a:t>
            </a:r>
            <a:r>
              <a:rPr dirty="0" sz="1000">
                <a:latin typeface="Microsoft Sans Serif"/>
                <a:cs typeface="Microsoft Sans Serif"/>
              </a:rPr>
              <a:t>shipping_region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200" spc="-50">
                <a:latin typeface="Microsoft Sans Serif"/>
                <a:cs typeface="Microsoft Sans Serif"/>
              </a:rPr>
              <a:t>y</a:t>
            </a:r>
            <a:endParaRPr sz="1200">
              <a:latin typeface="Microsoft Sans Serif"/>
              <a:cs typeface="Microsoft Sans Serif"/>
            </a:endParaRPr>
          </a:p>
          <a:p>
            <a:pPr marL="469900">
              <a:lnSpc>
                <a:spcPts val="1380"/>
              </a:lnSpc>
            </a:pPr>
            <a:r>
              <a:rPr dirty="0" sz="1000">
                <a:latin typeface="Microsoft Sans Serif"/>
                <a:cs typeface="Microsoft Sans Serif"/>
              </a:rPr>
              <a:t>payment_method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fueron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homogeneizadas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transformadas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tablas</a:t>
            </a:r>
            <a:r>
              <a:rPr dirty="0" sz="1200" spc="-10">
                <a:latin typeface="Microsoft Sans Serif"/>
                <a:cs typeface="Microsoft Sans Serif"/>
              </a:rPr>
              <a:t> independientes.</a:t>
            </a:r>
            <a:endParaRPr sz="1200">
              <a:latin typeface="Microsoft Sans Serif"/>
              <a:cs typeface="Microsoft Sans Serif"/>
            </a:endParaRPr>
          </a:p>
          <a:p>
            <a:pPr lvl="2" marL="471170" indent="-229870">
              <a:lnSpc>
                <a:spcPts val="1380"/>
              </a:lnSpc>
              <a:buFont typeface="Microsoft Sans Serif"/>
              <a:buAutoNum type="arabicPeriod" startAt="3"/>
              <a:tabLst>
                <a:tab pos="471170" algn="l"/>
              </a:tabLst>
            </a:pPr>
            <a:r>
              <a:rPr dirty="0" sz="1200" b="1">
                <a:latin typeface="Arial"/>
                <a:cs typeface="Arial"/>
              </a:rPr>
              <a:t>Manejo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valores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nulos</a:t>
            </a:r>
            <a:r>
              <a:rPr dirty="0" sz="1200">
                <a:latin typeface="Microsoft Sans Serif"/>
                <a:cs typeface="Microsoft Sans Serif"/>
              </a:rPr>
              <a:t>: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el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método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 pago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reemplazó</a:t>
            </a:r>
            <a:r>
              <a:rPr dirty="0" sz="1200" spc="2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NaN</a:t>
            </a:r>
            <a:r>
              <a:rPr dirty="0" sz="1000" spc="5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"Desconocido".</a:t>
            </a:r>
            <a:endParaRPr sz="1200">
              <a:latin typeface="Microsoft Sans Serif"/>
              <a:cs typeface="Microsoft Sans Serif"/>
            </a:endParaRPr>
          </a:p>
          <a:p>
            <a:pPr lvl="2" marL="471170" indent="-229870">
              <a:lnSpc>
                <a:spcPts val="1410"/>
              </a:lnSpc>
              <a:buFont typeface="Microsoft Sans Serif"/>
              <a:buAutoNum type="arabicPeriod" startAt="3"/>
              <a:tabLst>
                <a:tab pos="471170" algn="l"/>
              </a:tabLst>
            </a:pPr>
            <a:r>
              <a:rPr dirty="0" sz="1200" b="1">
                <a:latin typeface="Arial"/>
                <a:cs typeface="Arial"/>
              </a:rPr>
              <a:t>Generación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IDs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para cada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categoría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(</a:t>
            </a:r>
            <a:r>
              <a:rPr dirty="0" sz="1000">
                <a:latin typeface="Microsoft Sans Serif"/>
                <a:cs typeface="Microsoft Sans Serif"/>
              </a:rPr>
              <a:t>product_id</a:t>
            </a:r>
            <a:r>
              <a:rPr dirty="0" sz="1200">
                <a:latin typeface="Microsoft Sans Serif"/>
                <a:cs typeface="Microsoft Sans Serif"/>
              </a:rPr>
              <a:t>,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customer_id</a:t>
            </a:r>
            <a:r>
              <a:rPr dirty="0" sz="1200">
                <a:latin typeface="Microsoft Sans Serif"/>
                <a:cs typeface="Microsoft Sans Serif"/>
              </a:rPr>
              <a:t>,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000" spc="-10">
                <a:latin typeface="Microsoft Sans Serif"/>
                <a:cs typeface="Microsoft Sans Serif"/>
              </a:rPr>
              <a:t>payment_method_id</a:t>
            </a:r>
            <a:r>
              <a:rPr dirty="0" sz="1200" spc="-10">
                <a:latin typeface="Microsoft Sans Serif"/>
                <a:cs typeface="Microsoft Sans Serif"/>
              </a:rPr>
              <a:t>).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895" y="9788652"/>
            <a:ext cx="6057899" cy="96011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444500" y="7374416"/>
            <a:ext cx="5104765" cy="22580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Microsoft Sans Serif"/>
                <a:cs typeface="Microsoft Sans Serif"/>
              </a:rPr>
              <a:t>Se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crearon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poblaron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las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siguientes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tablas:</a:t>
            </a:r>
            <a:endParaRPr sz="12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200">
              <a:latin typeface="Microsoft Sans Serif"/>
              <a:cs typeface="Microsoft Sans Serif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</a:tabLst>
            </a:pPr>
            <a:r>
              <a:rPr dirty="0" sz="1000" spc="-10">
                <a:latin typeface="Microsoft Sans Serif"/>
                <a:cs typeface="Microsoft Sans Serif"/>
              </a:rPr>
              <a:t>clientes</a:t>
            </a:r>
            <a:endParaRPr sz="1000">
              <a:latin typeface="Microsoft Sans Serif"/>
              <a:cs typeface="Microsoft Sans Serif"/>
            </a:endParaRPr>
          </a:p>
          <a:p>
            <a:pPr marL="469265" indent="-227965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000" spc="-10">
                <a:latin typeface="Microsoft Sans Serif"/>
                <a:cs typeface="Microsoft Sans Serif"/>
              </a:rPr>
              <a:t>ordenes</a:t>
            </a:r>
            <a:endParaRPr sz="1000">
              <a:latin typeface="Microsoft Sans Serif"/>
              <a:cs typeface="Microsoft Sans Serif"/>
            </a:endParaRPr>
          </a:p>
          <a:p>
            <a:pPr marL="469265" indent="-227965">
              <a:lnSpc>
                <a:spcPct val="100000"/>
              </a:lnSpc>
              <a:spcBef>
                <a:spcPts val="25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000" spc="-10">
                <a:latin typeface="Microsoft Sans Serif"/>
                <a:cs typeface="Microsoft Sans Serif"/>
              </a:rPr>
              <a:t>productos</a:t>
            </a:r>
            <a:endParaRPr sz="1000">
              <a:latin typeface="Microsoft Sans Serif"/>
              <a:cs typeface="Microsoft Sans Serif"/>
            </a:endParaRPr>
          </a:p>
          <a:p>
            <a:pPr marL="469265" indent="-227965">
              <a:lnSpc>
                <a:spcPct val="100000"/>
              </a:lnSpc>
              <a:spcBef>
                <a:spcPts val="10"/>
              </a:spcBef>
              <a:buFont typeface="Symbol"/>
              <a:buChar char=""/>
              <a:tabLst>
                <a:tab pos="469265" algn="l"/>
              </a:tabLst>
            </a:pPr>
            <a:r>
              <a:rPr dirty="0" sz="1000" spc="-10">
                <a:latin typeface="Microsoft Sans Serif"/>
                <a:cs typeface="Microsoft Sans Serif"/>
              </a:rPr>
              <a:t>metodos_pago</a:t>
            </a:r>
            <a:endParaRPr sz="10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000">
              <a:latin typeface="Microsoft Sans Serif"/>
              <a:cs typeface="Microsoft Sans Serif"/>
            </a:endParaRPr>
          </a:p>
          <a:p>
            <a:pPr marL="120014" indent="-107314">
              <a:lnSpc>
                <a:spcPct val="100000"/>
              </a:lnSpc>
              <a:spcBef>
                <a:spcPts val="5"/>
              </a:spcBef>
              <a:buChar char="•"/>
              <a:tabLst>
                <a:tab pos="120014" algn="l"/>
              </a:tabLst>
            </a:pPr>
            <a:r>
              <a:rPr dirty="0" sz="1350" b="1">
                <a:latin typeface="Arial"/>
                <a:cs typeface="Arial"/>
              </a:rPr>
              <a:t>Decisiones</a:t>
            </a:r>
            <a:r>
              <a:rPr dirty="0" sz="1350" spc="-3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tomadas</a:t>
            </a:r>
            <a:r>
              <a:rPr dirty="0" sz="1350" spc="-1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en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el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análisis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exploratorio</a:t>
            </a:r>
            <a:endParaRPr sz="1350">
              <a:latin typeface="Arial"/>
              <a:cs typeface="Arial"/>
            </a:endParaRPr>
          </a:p>
          <a:p>
            <a:pPr lvl="1" marL="469265" indent="-227965">
              <a:lnSpc>
                <a:spcPts val="1410"/>
              </a:lnSpc>
              <a:spcBef>
                <a:spcPts val="1335"/>
              </a:spcBef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Microsoft Sans Serif"/>
                <a:cs typeface="Microsoft Sans Serif"/>
              </a:rPr>
              <a:t>Se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usó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columna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000">
                <a:latin typeface="Microsoft Sans Serif"/>
                <a:cs typeface="Microsoft Sans Serif"/>
              </a:rPr>
              <a:t>order_total</a:t>
            </a:r>
            <a:r>
              <a:rPr dirty="0" sz="1000" spc="6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para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calcular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b="1">
                <a:latin typeface="Arial"/>
                <a:cs typeface="Arial"/>
              </a:rPr>
              <a:t>media,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mediana</a:t>
            </a:r>
            <a:r>
              <a:rPr dirty="0" sz="1200" spc="-2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y</a:t>
            </a:r>
            <a:r>
              <a:rPr dirty="0" sz="1200" spc="-3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moda</a:t>
            </a:r>
            <a:r>
              <a:rPr dirty="0" sz="1200" spc="-10"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  <a:p>
            <a:pPr lvl="1" marL="469265" indent="-227965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Microsoft Sans Serif"/>
                <a:cs typeface="Microsoft Sans Serif"/>
              </a:rPr>
              <a:t>Se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exploró la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 spc="-10" b="1">
                <a:latin typeface="Arial"/>
                <a:cs typeface="Arial"/>
              </a:rPr>
              <a:t>distribución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de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ventas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por</a:t>
            </a:r>
            <a:r>
              <a:rPr dirty="0" sz="1200" spc="-15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categoría</a:t>
            </a:r>
            <a:r>
              <a:rPr dirty="0" sz="1200" spc="5" b="1">
                <a:latin typeface="Arial"/>
                <a:cs typeface="Arial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 b="1">
                <a:latin typeface="Arial"/>
                <a:cs typeface="Arial"/>
              </a:rPr>
              <a:t>región</a:t>
            </a:r>
            <a:r>
              <a:rPr dirty="0" sz="1200" spc="-10">
                <a:latin typeface="Microsoft Sans Serif"/>
                <a:cs typeface="Microsoft Sans Serif"/>
              </a:rPr>
              <a:t>.</a:t>
            </a:r>
            <a:endParaRPr sz="1200">
              <a:latin typeface="Microsoft Sans Serif"/>
              <a:cs typeface="Microsoft Sans Serif"/>
            </a:endParaRPr>
          </a:p>
          <a:p>
            <a:pPr lvl="1" marL="469265" indent="-227965">
              <a:lnSpc>
                <a:spcPts val="138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Microsoft Sans Serif"/>
                <a:cs typeface="Microsoft Sans Serif"/>
              </a:rPr>
              <a:t>Se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analizaron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b="1">
                <a:latin typeface="Arial"/>
                <a:cs typeface="Arial"/>
              </a:rPr>
              <a:t>tendencias</a:t>
            </a:r>
            <a:r>
              <a:rPr dirty="0" sz="1200" spc="-20" b="1">
                <a:latin typeface="Arial"/>
                <a:cs typeface="Arial"/>
              </a:rPr>
              <a:t> </a:t>
            </a:r>
            <a:r>
              <a:rPr dirty="0" sz="1200" b="1">
                <a:latin typeface="Arial"/>
                <a:cs typeface="Arial"/>
              </a:rPr>
              <a:t>mensuales</a:t>
            </a:r>
            <a:r>
              <a:rPr dirty="0" sz="1200" spc="-5" b="1">
                <a:latin typeface="Arial"/>
                <a:cs typeface="Arial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para</a:t>
            </a:r>
            <a:r>
              <a:rPr dirty="0" sz="1200" spc="-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detectar</a:t>
            </a:r>
            <a:r>
              <a:rPr dirty="0" sz="1200" spc="-10">
                <a:latin typeface="Microsoft Sans Serif"/>
                <a:cs typeface="Microsoft Sans Serif"/>
              </a:rPr>
              <a:t> estacionalidad.</a:t>
            </a:r>
            <a:endParaRPr sz="1200">
              <a:latin typeface="Microsoft Sans Serif"/>
              <a:cs typeface="Microsoft Sans Serif"/>
            </a:endParaRPr>
          </a:p>
          <a:p>
            <a:pPr lvl="1" marL="469265" indent="-227965">
              <a:lnSpc>
                <a:spcPts val="1410"/>
              </a:lnSpc>
              <a:buSzPct val="83333"/>
              <a:buFont typeface="Symbol"/>
              <a:buChar char=""/>
              <a:tabLst>
                <a:tab pos="469265" algn="l"/>
              </a:tabLst>
            </a:pPr>
            <a:r>
              <a:rPr dirty="0" sz="1200">
                <a:latin typeface="Microsoft Sans Serif"/>
                <a:cs typeface="Microsoft Sans Serif"/>
              </a:rPr>
              <a:t>Se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segmentó a los clientes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 edad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</a:t>
            </a:r>
            <a:r>
              <a:rPr dirty="0" sz="1200" spc="-10">
                <a:latin typeface="Microsoft Sans Serif"/>
                <a:cs typeface="Microsoft Sans Serif"/>
              </a:rPr>
              <a:t> género.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957828" y="213360"/>
            <a:ext cx="1021080" cy="93345"/>
            <a:chOff x="3957828" y="213360"/>
            <a:chExt cx="1021080" cy="93345"/>
          </a:xfrm>
        </p:grpSpPr>
        <p:pic>
          <p:nvPicPr>
            <p:cNvPr id="24" name="object 2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22876" y="214884"/>
              <a:ext cx="256031" cy="73151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3957828" y="213372"/>
              <a:ext cx="723900" cy="93345"/>
            </a:xfrm>
            <a:custGeom>
              <a:avLst/>
              <a:gdLst/>
              <a:ahLst/>
              <a:cxnLst/>
              <a:rect l="l" t="t" r="r" b="b"/>
              <a:pathLst>
                <a:path w="723900" h="93345">
                  <a:moveTo>
                    <a:pt x="57912" y="0"/>
                  </a:moveTo>
                  <a:lnTo>
                    <a:pt x="47244" y="0"/>
                  </a:lnTo>
                  <a:lnTo>
                    <a:pt x="47244" y="50292"/>
                  </a:lnTo>
                  <a:lnTo>
                    <a:pt x="45720" y="56388"/>
                  </a:lnTo>
                  <a:lnTo>
                    <a:pt x="42672" y="59423"/>
                  </a:lnTo>
                  <a:lnTo>
                    <a:pt x="39624" y="64008"/>
                  </a:lnTo>
                  <a:lnTo>
                    <a:pt x="35052" y="65532"/>
                  </a:lnTo>
                  <a:lnTo>
                    <a:pt x="24371" y="65532"/>
                  </a:lnTo>
                  <a:lnTo>
                    <a:pt x="15240" y="60947"/>
                  </a:lnTo>
                  <a:lnTo>
                    <a:pt x="12192" y="57912"/>
                  </a:lnTo>
                  <a:lnTo>
                    <a:pt x="12192" y="54864"/>
                  </a:lnTo>
                  <a:lnTo>
                    <a:pt x="10668" y="53340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8768"/>
                  </a:lnTo>
                  <a:lnTo>
                    <a:pt x="1524" y="54864"/>
                  </a:lnTo>
                  <a:lnTo>
                    <a:pt x="4572" y="64008"/>
                  </a:lnTo>
                  <a:lnTo>
                    <a:pt x="7620" y="67056"/>
                  </a:lnTo>
                  <a:lnTo>
                    <a:pt x="16764" y="73152"/>
                  </a:lnTo>
                  <a:lnTo>
                    <a:pt x="36563" y="73152"/>
                  </a:lnTo>
                  <a:lnTo>
                    <a:pt x="45720" y="70104"/>
                  </a:lnTo>
                  <a:lnTo>
                    <a:pt x="50292" y="67056"/>
                  </a:lnTo>
                  <a:lnTo>
                    <a:pt x="51816" y="65532"/>
                  </a:lnTo>
                  <a:lnTo>
                    <a:pt x="53340" y="64008"/>
                  </a:lnTo>
                  <a:lnTo>
                    <a:pt x="57912" y="54864"/>
                  </a:lnTo>
                  <a:lnTo>
                    <a:pt x="57912" y="0"/>
                  </a:lnTo>
                  <a:close/>
                </a:path>
                <a:path w="723900" h="93345">
                  <a:moveTo>
                    <a:pt x="115824" y="36576"/>
                  </a:moveTo>
                  <a:lnTo>
                    <a:pt x="114300" y="33528"/>
                  </a:lnTo>
                  <a:lnTo>
                    <a:pt x="114300" y="25908"/>
                  </a:lnTo>
                  <a:lnTo>
                    <a:pt x="111252" y="24371"/>
                  </a:lnTo>
                  <a:lnTo>
                    <a:pt x="111252" y="22847"/>
                  </a:lnTo>
                  <a:lnTo>
                    <a:pt x="108204" y="21323"/>
                  </a:lnTo>
                  <a:lnTo>
                    <a:pt x="106680" y="19812"/>
                  </a:lnTo>
                  <a:lnTo>
                    <a:pt x="103632" y="19812"/>
                  </a:lnTo>
                  <a:lnTo>
                    <a:pt x="100571" y="18288"/>
                  </a:lnTo>
                  <a:lnTo>
                    <a:pt x="91440" y="18288"/>
                  </a:lnTo>
                  <a:lnTo>
                    <a:pt x="83820" y="21323"/>
                  </a:lnTo>
                  <a:lnTo>
                    <a:pt x="80772" y="27432"/>
                  </a:lnTo>
                  <a:lnTo>
                    <a:pt x="80772" y="19812"/>
                  </a:lnTo>
                  <a:lnTo>
                    <a:pt x="73152" y="19812"/>
                  </a:lnTo>
                  <a:lnTo>
                    <a:pt x="73152" y="73152"/>
                  </a:lnTo>
                  <a:lnTo>
                    <a:pt x="80772" y="73152"/>
                  </a:lnTo>
                  <a:lnTo>
                    <a:pt x="80772" y="36576"/>
                  </a:lnTo>
                  <a:lnTo>
                    <a:pt x="82296" y="32004"/>
                  </a:lnTo>
                  <a:lnTo>
                    <a:pt x="85344" y="30480"/>
                  </a:lnTo>
                  <a:lnTo>
                    <a:pt x="88392" y="27432"/>
                  </a:lnTo>
                  <a:lnTo>
                    <a:pt x="91440" y="25908"/>
                  </a:lnTo>
                  <a:lnTo>
                    <a:pt x="99060" y="25908"/>
                  </a:lnTo>
                  <a:lnTo>
                    <a:pt x="99060" y="27432"/>
                  </a:lnTo>
                  <a:lnTo>
                    <a:pt x="103632" y="27432"/>
                  </a:lnTo>
                  <a:lnTo>
                    <a:pt x="106680" y="30480"/>
                  </a:lnTo>
                  <a:lnTo>
                    <a:pt x="106680" y="73152"/>
                  </a:lnTo>
                  <a:lnTo>
                    <a:pt x="115824" y="73152"/>
                  </a:lnTo>
                  <a:lnTo>
                    <a:pt x="115824" y="36576"/>
                  </a:lnTo>
                  <a:close/>
                </a:path>
                <a:path w="723900" h="93345">
                  <a:moveTo>
                    <a:pt x="149352" y="19812"/>
                  </a:moveTo>
                  <a:lnTo>
                    <a:pt x="140208" y="19812"/>
                  </a:lnTo>
                  <a:lnTo>
                    <a:pt x="140208" y="1511"/>
                  </a:lnTo>
                  <a:lnTo>
                    <a:pt x="131064" y="6096"/>
                  </a:lnTo>
                  <a:lnTo>
                    <a:pt x="131064" y="19812"/>
                  </a:lnTo>
                  <a:lnTo>
                    <a:pt x="123444" y="19812"/>
                  </a:lnTo>
                  <a:lnTo>
                    <a:pt x="123444" y="27432"/>
                  </a:lnTo>
                  <a:lnTo>
                    <a:pt x="131064" y="27432"/>
                  </a:lnTo>
                  <a:lnTo>
                    <a:pt x="131064" y="67056"/>
                  </a:lnTo>
                  <a:lnTo>
                    <a:pt x="137160" y="73152"/>
                  </a:lnTo>
                  <a:lnTo>
                    <a:pt x="149352" y="73152"/>
                  </a:lnTo>
                  <a:lnTo>
                    <a:pt x="149352" y="64008"/>
                  </a:lnTo>
                  <a:lnTo>
                    <a:pt x="141732" y="64008"/>
                  </a:lnTo>
                  <a:lnTo>
                    <a:pt x="141732" y="60947"/>
                  </a:lnTo>
                  <a:lnTo>
                    <a:pt x="140208" y="59423"/>
                  </a:lnTo>
                  <a:lnTo>
                    <a:pt x="140208" y="27432"/>
                  </a:lnTo>
                  <a:lnTo>
                    <a:pt x="149352" y="27432"/>
                  </a:lnTo>
                  <a:lnTo>
                    <a:pt x="149352" y="19812"/>
                  </a:lnTo>
                  <a:close/>
                </a:path>
                <a:path w="723900" h="93345">
                  <a:moveTo>
                    <a:pt x="167640" y="19812"/>
                  </a:moveTo>
                  <a:lnTo>
                    <a:pt x="156972" y="19812"/>
                  </a:lnTo>
                  <a:lnTo>
                    <a:pt x="156972" y="73152"/>
                  </a:lnTo>
                  <a:lnTo>
                    <a:pt x="167640" y="73152"/>
                  </a:lnTo>
                  <a:lnTo>
                    <a:pt x="167640" y="19812"/>
                  </a:lnTo>
                  <a:close/>
                </a:path>
                <a:path w="723900" h="93345">
                  <a:moveTo>
                    <a:pt x="167640" y="0"/>
                  </a:moveTo>
                  <a:lnTo>
                    <a:pt x="156972" y="0"/>
                  </a:lnTo>
                  <a:lnTo>
                    <a:pt x="156972" y="10668"/>
                  </a:lnTo>
                  <a:lnTo>
                    <a:pt x="167640" y="10668"/>
                  </a:lnTo>
                  <a:lnTo>
                    <a:pt x="167640" y="0"/>
                  </a:lnTo>
                  <a:close/>
                </a:path>
                <a:path w="723900" h="93345">
                  <a:moveTo>
                    <a:pt x="201168" y="19812"/>
                  </a:moveTo>
                  <a:lnTo>
                    <a:pt x="190500" y="19812"/>
                  </a:lnTo>
                  <a:lnTo>
                    <a:pt x="190500" y="1511"/>
                  </a:lnTo>
                  <a:lnTo>
                    <a:pt x="182880" y="6096"/>
                  </a:lnTo>
                  <a:lnTo>
                    <a:pt x="182880" y="19812"/>
                  </a:lnTo>
                  <a:lnTo>
                    <a:pt x="175260" y="19812"/>
                  </a:lnTo>
                  <a:lnTo>
                    <a:pt x="175260" y="27432"/>
                  </a:lnTo>
                  <a:lnTo>
                    <a:pt x="182880" y="27432"/>
                  </a:lnTo>
                  <a:lnTo>
                    <a:pt x="182880" y="68580"/>
                  </a:lnTo>
                  <a:lnTo>
                    <a:pt x="187452" y="73152"/>
                  </a:lnTo>
                  <a:lnTo>
                    <a:pt x="198120" y="73152"/>
                  </a:lnTo>
                  <a:lnTo>
                    <a:pt x="201168" y="71628"/>
                  </a:lnTo>
                  <a:lnTo>
                    <a:pt x="201168" y="64008"/>
                  </a:lnTo>
                  <a:lnTo>
                    <a:pt x="193548" y="64008"/>
                  </a:lnTo>
                  <a:lnTo>
                    <a:pt x="190500" y="62471"/>
                  </a:lnTo>
                  <a:lnTo>
                    <a:pt x="190500" y="27432"/>
                  </a:lnTo>
                  <a:lnTo>
                    <a:pt x="201168" y="27432"/>
                  </a:lnTo>
                  <a:lnTo>
                    <a:pt x="201168" y="19812"/>
                  </a:lnTo>
                  <a:close/>
                </a:path>
                <a:path w="723900" h="93345">
                  <a:moveTo>
                    <a:pt x="217932" y="0"/>
                  </a:moveTo>
                  <a:lnTo>
                    <a:pt x="208788" y="0"/>
                  </a:lnTo>
                  <a:lnTo>
                    <a:pt x="208788" y="73152"/>
                  </a:lnTo>
                  <a:lnTo>
                    <a:pt x="217932" y="73152"/>
                  </a:lnTo>
                  <a:lnTo>
                    <a:pt x="217932" y="0"/>
                  </a:lnTo>
                  <a:close/>
                </a:path>
                <a:path w="723900" h="93345">
                  <a:moveTo>
                    <a:pt x="277368" y="36576"/>
                  </a:moveTo>
                  <a:lnTo>
                    <a:pt x="274320" y="30480"/>
                  </a:lnTo>
                  <a:lnTo>
                    <a:pt x="271272" y="25908"/>
                  </a:lnTo>
                  <a:lnTo>
                    <a:pt x="266700" y="22847"/>
                  </a:lnTo>
                  <a:lnTo>
                    <a:pt x="266700" y="33528"/>
                  </a:lnTo>
                  <a:lnTo>
                    <a:pt x="266700" y="41135"/>
                  </a:lnTo>
                  <a:lnTo>
                    <a:pt x="239268" y="41135"/>
                  </a:lnTo>
                  <a:lnTo>
                    <a:pt x="239268" y="36576"/>
                  </a:lnTo>
                  <a:lnTo>
                    <a:pt x="240792" y="32004"/>
                  </a:lnTo>
                  <a:lnTo>
                    <a:pt x="243840" y="30480"/>
                  </a:lnTo>
                  <a:lnTo>
                    <a:pt x="243840" y="27432"/>
                  </a:lnTo>
                  <a:lnTo>
                    <a:pt x="249936" y="25908"/>
                  </a:lnTo>
                  <a:lnTo>
                    <a:pt x="257556" y="25908"/>
                  </a:lnTo>
                  <a:lnTo>
                    <a:pt x="262128" y="27432"/>
                  </a:lnTo>
                  <a:lnTo>
                    <a:pt x="265163" y="30480"/>
                  </a:lnTo>
                  <a:lnTo>
                    <a:pt x="266700" y="33528"/>
                  </a:lnTo>
                  <a:lnTo>
                    <a:pt x="266700" y="22847"/>
                  </a:lnTo>
                  <a:lnTo>
                    <a:pt x="266700" y="21323"/>
                  </a:lnTo>
                  <a:lnTo>
                    <a:pt x="259080" y="18288"/>
                  </a:lnTo>
                  <a:lnTo>
                    <a:pt x="246888" y="18288"/>
                  </a:lnTo>
                  <a:lnTo>
                    <a:pt x="240792" y="21323"/>
                  </a:lnTo>
                  <a:lnTo>
                    <a:pt x="231648" y="30480"/>
                  </a:lnTo>
                  <a:lnTo>
                    <a:pt x="228600" y="38100"/>
                  </a:lnTo>
                  <a:lnTo>
                    <a:pt x="228600" y="54864"/>
                  </a:lnTo>
                  <a:lnTo>
                    <a:pt x="231648" y="62471"/>
                  </a:lnTo>
                  <a:lnTo>
                    <a:pt x="240792" y="71628"/>
                  </a:lnTo>
                  <a:lnTo>
                    <a:pt x="246888" y="73152"/>
                  </a:lnTo>
                  <a:lnTo>
                    <a:pt x="259080" y="73152"/>
                  </a:lnTo>
                  <a:lnTo>
                    <a:pt x="265163" y="71628"/>
                  </a:lnTo>
                  <a:lnTo>
                    <a:pt x="269748" y="68580"/>
                  </a:lnTo>
                  <a:lnTo>
                    <a:pt x="272796" y="65532"/>
                  </a:lnTo>
                  <a:lnTo>
                    <a:pt x="277368" y="56388"/>
                  </a:lnTo>
                  <a:lnTo>
                    <a:pt x="266700" y="54864"/>
                  </a:lnTo>
                  <a:lnTo>
                    <a:pt x="266700" y="59423"/>
                  </a:lnTo>
                  <a:lnTo>
                    <a:pt x="265163" y="62471"/>
                  </a:lnTo>
                  <a:lnTo>
                    <a:pt x="259080" y="65532"/>
                  </a:lnTo>
                  <a:lnTo>
                    <a:pt x="249936" y="65532"/>
                  </a:lnTo>
                  <a:lnTo>
                    <a:pt x="243840" y="64008"/>
                  </a:lnTo>
                  <a:lnTo>
                    <a:pt x="240792" y="57912"/>
                  </a:lnTo>
                  <a:lnTo>
                    <a:pt x="236220" y="54864"/>
                  </a:lnTo>
                  <a:lnTo>
                    <a:pt x="236220" y="48768"/>
                  </a:lnTo>
                  <a:lnTo>
                    <a:pt x="277368" y="48768"/>
                  </a:lnTo>
                  <a:lnTo>
                    <a:pt x="277368" y="41135"/>
                  </a:lnTo>
                  <a:lnTo>
                    <a:pt x="277368" y="36576"/>
                  </a:lnTo>
                  <a:close/>
                </a:path>
                <a:path w="723900" h="93345">
                  <a:moveTo>
                    <a:pt x="330708" y="0"/>
                  </a:moveTo>
                  <a:lnTo>
                    <a:pt x="323088" y="0"/>
                  </a:lnTo>
                  <a:lnTo>
                    <a:pt x="323088" y="39611"/>
                  </a:lnTo>
                  <a:lnTo>
                    <a:pt x="323088" y="53340"/>
                  </a:lnTo>
                  <a:lnTo>
                    <a:pt x="321564" y="57912"/>
                  </a:lnTo>
                  <a:lnTo>
                    <a:pt x="315468" y="64008"/>
                  </a:lnTo>
                  <a:lnTo>
                    <a:pt x="312420" y="65532"/>
                  </a:lnTo>
                  <a:lnTo>
                    <a:pt x="304800" y="65532"/>
                  </a:lnTo>
                  <a:lnTo>
                    <a:pt x="301752" y="64008"/>
                  </a:lnTo>
                  <a:lnTo>
                    <a:pt x="295656" y="57912"/>
                  </a:lnTo>
                  <a:lnTo>
                    <a:pt x="294132" y="53340"/>
                  </a:lnTo>
                  <a:lnTo>
                    <a:pt x="294132" y="39611"/>
                  </a:lnTo>
                  <a:lnTo>
                    <a:pt x="295656" y="33528"/>
                  </a:lnTo>
                  <a:lnTo>
                    <a:pt x="301752" y="27432"/>
                  </a:lnTo>
                  <a:lnTo>
                    <a:pt x="304800" y="25908"/>
                  </a:lnTo>
                  <a:lnTo>
                    <a:pt x="312420" y="25908"/>
                  </a:lnTo>
                  <a:lnTo>
                    <a:pt x="315468" y="27432"/>
                  </a:lnTo>
                  <a:lnTo>
                    <a:pt x="318516" y="30480"/>
                  </a:lnTo>
                  <a:lnTo>
                    <a:pt x="321564" y="35052"/>
                  </a:lnTo>
                  <a:lnTo>
                    <a:pt x="323088" y="39611"/>
                  </a:lnTo>
                  <a:lnTo>
                    <a:pt x="323088" y="0"/>
                  </a:lnTo>
                  <a:lnTo>
                    <a:pt x="321564" y="0"/>
                  </a:lnTo>
                  <a:lnTo>
                    <a:pt x="321564" y="25908"/>
                  </a:lnTo>
                  <a:lnTo>
                    <a:pt x="320040" y="24371"/>
                  </a:lnTo>
                  <a:lnTo>
                    <a:pt x="318516" y="21323"/>
                  </a:lnTo>
                  <a:lnTo>
                    <a:pt x="315468" y="19812"/>
                  </a:lnTo>
                  <a:lnTo>
                    <a:pt x="313944" y="19812"/>
                  </a:lnTo>
                  <a:lnTo>
                    <a:pt x="310896" y="18288"/>
                  </a:lnTo>
                  <a:lnTo>
                    <a:pt x="303263" y="18288"/>
                  </a:lnTo>
                  <a:lnTo>
                    <a:pt x="298704" y="19812"/>
                  </a:lnTo>
                  <a:lnTo>
                    <a:pt x="295656" y="21323"/>
                  </a:lnTo>
                  <a:lnTo>
                    <a:pt x="289560" y="27432"/>
                  </a:lnTo>
                  <a:lnTo>
                    <a:pt x="284988" y="41135"/>
                  </a:lnTo>
                  <a:lnTo>
                    <a:pt x="284988" y="51816"/>
                  </a:lnTo>
                  <a:lnTo>
                    <a:pt x="288036" y="60947"/>
                  </a:lnTo>
                  <a:lnTo>
                    <a:pt x="289560" y="64008"/>
                  </a:lnTo>
                  <a:lnTo>
                    <a:pt x="295656" y="70104"/>
                  </a:lnTo>
                  <a:lnTo>
                    <a:pt x="300228" y="73152"/>
                  </a:lnTo>
                  <a:lnTo>
                    <a:pt x="313944" y="73152"/>
                  </a:lnTo>
                  <a:lnTo>
                    <a:pt x="318516" y="71628"/>
                  </a:lnTo>
                  <a:lnTo>
                    <a:pt x="323088" y="65532"/>
                  </a:lnTo>
                  <a:lnTo>
                    <a:pt x="323088" y="73152"/>
                  </a:lnTo>
                  <a:lnTo>
                    <a:pt x="330708" y="73152"/>
                  </a:lnTo>
                  <a:lnTo>
                    <a:pt x="330708" y="0"/>
                  </a:lnTo>
                  <a:close/>
                </a:path>
                <a:path w="723900" h="93345">
                  <a:moveTo>
                    <a:pt x="388620" y="13716"/>
                  </a:moveTo>
                  <a:lnTo>
                    <a:pt x="387096" y="9144"/>
                  </a:lnTo>
                  <a:lnTo>
                    <a:pt x="384048" y="6096"/>
                  </a:lnTo>
                  <a:lnTo>
                    <a:pt x="379463" y="1511"/>
                  </a:lnTo>
                  <a:lnTo>
                    <a:pt x="373380" y="0"/>
                  </a:lnTo>
                  <a:lnTo>
                    <a:pt x="359664" y="0"/>
                  </a:lnTo>
                  <a:lnTo>
                    <a:pt x="353568" y="1511"/>
                  </a:lnTo>
                  <a:lnTo>
                    <a:pt x="345948" y="9144"/>
                  </a:lnTo>
                  <a:lnTo>
                    <a:pt x="342900" y="13716"/>
                  </a:lnTo>
                  <a:lnTo>
                    <a:pt x="342900" y="19812"/>
                  </a:lnTo>
                  <a:lnTo>
                    <a:pt x="352044" y="21323"/>
                  </a:lnTo>
                  <a:lnTo>
                    <a:pt x="352044" y="16764"/>
                  </a:lnTo>
                  <a:lnTo>
                    <a:pt x="353568" y="13716"/>
                  </a:lnTo>
                  <a:lnTo>
                    <a:pt x="356616" y="10668"/>
                  </a:lnTo>
                  <a:lnTo>
                    <a:pt x="358140" y="7620"/>
                  </a:lnTo>
                  <a:lnTo>
                    <a:pt x="362712" y="6096"/>
                  </a:lnTo>
                  <a:lnTo>
                    <a:pt x="370332" y="6096"/>
                  </a:lnTo>
                  <a:lnTo>
                    <a:pt x="373380" y="7620"/>
                  </a:lnTo>
                  <a:lnTo>
                    <a:pt x="376428" y="10668"/>
                  </a:lnTo>
                  <a:lnTo>
                    <a:pt x="379463" y="12192"/>
                  </a:lnTo>
                  <a:lnTo>
                    <a:pt x="379463" y="22847"/>
                  </a:lnTo>
                  <a:lnTo>
                    <a:pt x="377952" y="25908"/>
                  </a:lnTo>
                  <a:lnTo>
                    <a:pt x="376428" y="30480"/>
                  </a:lnTo>
                  <a:lnTo>
                    <a:pt x="367284" y="39611"/>
                  </a:lnTo>
                  <a:lnTo>
                    <a:pt x="359664" y="45720"/>
                  </a:lnTo>
                  <a:lnTo>
                    <a:pt x="355092" y="50292"/>
                  </a:lnTo>
                  <a:lnTo>
                    <a:pt x="350520" y="53340"/>
                  </a:lnTo>
                  <a:lnTo>
                    <a:pt x="347472" y="56388"/>
                  </a:lnTo>
                  <a:lnTo>
                    <a:pt x="345948" y="59423"/>
                  </a:lnTo>
                  <a:lnTo>
                    <a:pt x="342900" y="62471"/>
                  </a:lnTo>
                  <a:lnTo>
                    <a:pt x="342900" y="65532"/>
                  </a:lnTo>
                  <a:lnTo>
                    <a:pt x="341363" y="68580"/>
                  </a:lnTo>
                  <a:lnTo>
                    <a:pt x="341363" y="73152"/>
                  </a:lnTo>
                  <a:lnTo>
                    <a:pt x="388620" y="73152"/>
                  </a:lnTo>
                  <a:lnTo>
                    <a:pt x="388620" y="64008"/>
                  </a:lnTo>
                  <a:lnTo>
                    <a:pt x="353568" y="64008"/>
                  </a:lnTo>
                  <a:lnTo>
                    <a:pt x="384048" y="33528"/>
                  </a:lnTo>
                  <a:lnTo>
                    <a:pt x="387096" y="27432"/>
                  </a:lnTo>
                  <a:lnTo>
                    <a:pt x="388620" y="25908"/>
                  </a:lnTo>
                  <a:lnTo>
                    <a:pt x="388620" y="13716"/>
                  </a:lnTo>
                  <a:close/>
                </a:path>
                <a:path w="723900" h="93345">
                  <a:moveTo>
                    <a:pt x="414528" y="62471"/>
                  </a:moveTo>
                  <a:lnTo>
                    <a:pt x="403860" y="62471"/>
                  </a:lnTo>
                  <a:lnTo>
                    <a:pt x="403860" y="73152"/>
                  </a:lnTo>
                  <a:lnTo>
                    <a:pt x="414528" y="73152"/>
                  </a:lnTo>
                  <a:lnTo>
                    <a:pt x="414528" y="62471"/>
                  </a:lnTo>
                  <a:close/>
                </a:path>
                <a:path w="723900" h="93345">
                  <a:moveTo>
                    <a:pt x="438912" y="19812"/>
                  </a:moveTo>
                  <a:lnTo>
                    <a:pt x="429768" y="19812"/>
                  </a:lnTo>
                  <a:lnTo>
                    <a:pt x="429768" y="73152"/>
                  </a:lnTo>
                  <a:lnTo>
                    <a:pt x="438912" y="73152"/>
                  </a:lnTo>
                  <a:lnTo>
                    <a:pt x="438912" y="19812"/>
                  </a:lnTo>
                  <a:close/>
                </a:path>
                <a:path w="723900" h="93345">
                  <a:moveTo>
                    <a:pt x="438912" y="0"/>
                  </a:moveTo>
                  <a:lnTo>
                    <a:pt x="429768" y="0"/>
                  </a:lnTo>
                  <a:lnTo>
                    <a:pt x="429768" y="10668"/>
                  </a:lnTo>
                  <a:lnTo>
                    <a:pt x="438912" y="10668"/>
                  </a:lnTo>
                  <a:lnTo>
                    <a:pt x="438912" y="0"/>
                  </a:lnTo>
                  <a:close/>
                </a:path>
                <a:path w="723900" h="93345">
                  <a:moveTo>
                    <a:pt x="498348" y="41135"/>
                  </a:moveTo>
                  <a:lnTo>
                    <a:pt x="493763" y="27432"/>
                  </a:lnTo>
                  <a:lnTo>
                    <a:pt x="489204" y="22847"/>
                  </a:lnTo>
                  <a:lnTo>
                    <a:pt x="489204" y="39611"/>
                  </a:lnTo>
                  <a:lnTo>
                    <a:pt x="489204" y="53340"/>
                  </a:lnTo>
                  <a:lnTo>
                    <a:pt x="487680" y="57912"/>
                  </a:lnTo>
                  <a:lnTo>
                    <a:pt x="481584" y="64008"/>
                  </a:lnTo>
                  <a:lnTo>
                    <a:pt x="478536" y="65532"/>
                  </a:lnTo>
                  <a:lnTo>
                    <a:pt x="470916" y="65532"/>
                  </a:lnTo>
                  <a:lnTo>
                    <a:pt x="466344" y="64008"/>
                  </a:lnTo>
                  <a:lnTo>
                    <a:pt x="464820" y="60947"/>
                  </a:lnTo>
                  <a:lnTo>
                    <a:pt x="461772" y="57912"/>
                  </a:lnTo>
                  <a:lnTo>
                    <a:pt x="460248" y="53340"/>
                  </a:lnTo>
                  <a:lnTo>
                    <a:pt x="460248" y="39611"/>
                  </a:lnTo>
                  <a:lnTo>
                    <a:pt x="461772" y="35052"/>
                  </a:lnTo>
                  <a:lnTo>
                    <a:pt x="464820" y="30480"/>
                  </a:lnTo>
                  <a:lnTo>
                    <a:pt x="467868" y="27432"/>
                  </a:lnTo>
                  <a:lnTo>
                    <a:pt x="470916" y="25908"/>
                  </a:lnTo>
                  <a:lnTo>
                    <a:pt x="478536" y="25908"/>
                  </a:lnTo>
                  <a:lnTo>
                    <a:pt x="481584" y="27432"/>
                  </a:lnTo>
                  <a:lnTo>
                    <a:pt x="487680" y="33528"/>
                  </a:lnTo>
                  <a:lnTo>
                    <a:pt x="489204" y="39611"/>
                  </a:lnTo>
                  <a:lnTo>
                    <a:pt x="489204" y="22847"/>
                  </a:lnTo>
                  <a:lnTo>
                    <a:pt x="487680" y="21323"/>
                  </a:lnTo>
                  <a:lnTo>
                    <a:pt x="484632" y="19812"/>
                  </a:lnTo>
                  <a:lnTo>
                    <a:pt x="480060" y="18288"/>
                  </a:lnTo>
                  <a:lnTo>
                    <a:pt x="472440" y="18288"/>
                  </a:lnTo>
                  <a:lnTo>
                    <a:pt x="469392" y="19812"/>
                  </a:lnTo>
                  <a:lnTo>
                    <a:pt x="466344" y="19812"/>
                  </a:lnTo>
                  <a:lnTo>
                    <a:pt x="460248" y="25908"/>
                  </a:lnTo>
                  <a:lnTo>
                    <a:pt x="460248" y="19812"/>
                  </a:lnTo>
                  <a:lnTo>
                    <a:pt x="452628" y="19812"/>
                  </a:lnTo>
                  <a:lnTo>
                    <a:pt x="452628" y="92964"/>
                  </a:lnTo>
                  <a:lnTo>
                    <a:pt x="461772" y="92964"/>
                  </a:lnTo>
                  <a:lnTo>
                    <a:pt x="461772" y="67056"/>
                  </a:lnTo>
                  <a:lnTo>
                    <a:pt x="466344" y="71628"/>
                  </a:lnTo>
                  <a:lnTo>
                    <a:pt x="469392" y="73152"/>
                  </a:lnTo>
                  <a:lnTo>
                    <a:pt x="483108" y="73152"/>
                  </a:lnTo>
                  <a:lnTo>
                    <a:pt x="486156" y="70104"/>
                  </a:lnTo>
                  <a:lnTo>
                    <a:pt x="490728" y="68580"/>
                  </a:lnTo>
                  <a:lnTo>
                    <a:pt x="490728" y="67056"/>
                  </a:lnTo>
                  <a:lnTo>
                    <a:pt x="492252" y="65532"/>
                  </a:lnTo>
                  <a:lnTo>
                    <a:pt x="492252" y="64008"/>
                  </a:lnTo>
                  <a:lnTo>
                    <a:pt x="495300" y="60947"/>
                  </a:lnTo>
                  <a:lnTo>
                    <a:pt x="496824" y="56388"/>
                  </a:lnTo>
                  <a:lnTo>
                    <a:pt x="498348" y="50292"/>
                  </a:lnTo>
                  <a:lnTo>
                    <a:pt x="498348" y="41135"/>
                  </a:lnTo>
                  <a:close/>
                </a:path>
                <a:path w="723900" h="93345">
                  <a:moveTo>
                    <a:pt x="551688" y="19812"/>
                  </a:moveTo>
                  <a:lnTo>
                    <a:pt x="542544" y="19812"/>
                  </a:lnTo>
                  <a:lnTo>
                    <a:pt x="530352" y="54864"/>
                  </a:lnTo>
                  <a:lnTo>
                    <a:pt x="528828" y="57912"/>
                  </a:lnTo>
                  <a:lnTo>
                    <a:pt x="527304" y="62471"/>
                  </a:lnTo>
                  <a:lnTo>
                    <a:pt x="527304" y="57912"/>
                  </a:lnTo>
                  <a:lnTo>
                    <a:pt x="525780" y="53340"/>
                  </a:lnTo>
                  <a:lnTo>
                    <a:pt x="524256" y="50292"/>
                  </a:lnTo>
                  <a:lnTo>
                    <a:pt x="513588" y="19812"/>
                  </a:lnTo>
                  <a:lnTo>
                    <a:pt x="502920" y="19812"/>
                  </a:lnTo>
                  <a:lnTo>
                    <a:pt x="522732" y="73152"/>
                  </a:lnTo>
                  <a:lnTo>
                    <a:pt x="522732" y="74676"/>
                  </a:lnTo>
                  <a:lnTo>
                    <a:pt x="521208" y="77711"/>
                  </a:lnTo>
                  <a:lnTo>
                    <a:pt x="521208" y="80759"/>
                  </a:lnTo>
                  <a:lnTo>
                    <a:pt x="519684" y="80759"/>
                  </a:lnTo>
                  <a:lnTo>
                    <a:pt x="519684" y="82296"/>
                  </a:lnTo>
                  <a:lnTo>
                    <a:pt x="518160" y="83820"/>
                  </a:lnTo>
                  <a:lnTo>
                    <a:pt x="516636" y="83820"/>
                  </a:lnTo>
                  <a:lnTo>
                    <a:pt x="515112" y="85344"/>
                  </a:lnTo>
                  <a:lnTo>
                    <a:pt x="509016" y="85344"/>
                  </a:lnTo>
                  <a:lnTo>
                    <a:pt x="507492" y="83820"/>
                  </a:lnTo>
                  <a:lnTo>
                    <a:pt x="507492" y="91440"/>
                  </a:lnTo>
                  <a:lnTo>
                    <a:pt x="521208" y="91440"/>
                  </a:lnTo>
                  <a:lnTo>
                    <a:pt x="522732" y="89916"/>
                  </a:lnTo>
                  <a:lnTo>
                    <a:pt x="525780" y="88392"/>
                  </a:lnTo>
                  <a:lnTo>
                    <a:pt x="527304" y="85344"/>
                  </a:lnTo>
                  <a:lnTo>
                    <a:pt x="527304" y="82296"/>
                  </a:lnTo>
                  <a:lnTo>
                    <a:pt x="531863" y="73152"/>
                  </a:lnTo>
                  <a:lnTo>
                    <a:pt x="535838" y="62471"/>
                  </a:lnTo>
                  <a:lnTo>
                    <a:pt x="551688" y="19812"/>
                  </a:lnTo>
                  <a:close/>
                </a:path>
                <a:path w="723900" h="93345">
                  <a:moveTo>
                    <a:pt x="601980" y="32004"/>
                  </a:moveTo>
                  <a:lnTo>
                    <a:pt x="600456" y="28956"/>
                  </a:lnTo>
                  <a:lnTo>
                    <a:pt x="600456" y="25908"/>
                  </a:lnTo>
                  <a:lnTo>
                    <a:pt x="595884" y="21323"/>
                  </a:lnTo>
                  <a:lnTo>
                    <a:pt x="592836" y="19812"/>
                  </a:lnTo>
                  <a:lnTo>
                    <a:pt x="589788" y="19812"/>
                  </a:lnTo>
                  <a:lnTo>
                    <a:pt x="586740" y="18288"/>
                  </a:lnTo>
                  <a:lnTo>
                    <a:pt x="576072" y="18288"/>
                  </a:lnTo>
                  <a:lnTo>
                    <a:pt x="571500" y="21323"/>
                  </a:lnTo>
                  <a:lnTo>
                    <a:pt x="566928" y="27432"/>
                  </a:lnTo>
                  <a:lnTo>
                    <a:pt x="566928" y="19812"/>
                  </a:lnTo>
                  <a:lnTo>
                    <a:pt x="559308" y="19812"/>
                  </a:lnTo>
                  <a:lnTo>
                    <a:pt x="559308" y="73152"/>
                  </a:lnTo>
                  <a:lnTo>
                    <a:pt x="568452" y="73152"/>
                  </a:lnTo>
                  <a:lnTo>
                    <a:pt x="568452" y="36576"/>
                  </a:lnTo>
                  <a:lnTo>
                    <a:pt x="569963" y="32004"/>
                  </a:lnTo>
                  <a:lnTo>
                    <a:pt x="573024" y="30480"/>
                  </a:lnTo>
                  <a:lnTo>
                    <a:pt x="574548" y="27432"/>
                  </a:lnTo>
                  <a:lnTo>
                    <a:pt x="579120" y="25908"/>
                  </a:lnTo>
                  <a:lnTo>
                    <a:pt x="585216" y="25908"/>
                  </a:lnTo>
                  <a:lnTo>
                    <a:pt x="586740" y="27432"/>
                  </a:lnTo>
                  <a:lnTo>
                    <a:pt x="588264" y="27432"/>
                  </a:lnTo>
                  <a:lnTo>
                    <a:pt x="592836" y="32004"/>
                  </a:lnTo>
                  <a:lnTo>
                    <a:pt x="592836" y="73152"/>
                  </a:lnTo>
                  <a:lnTo>
                    <a:pt x="601980" y="73152"/>
                  </a:lnTo>
                  <a:lnTo>
                    <a:pt x="601980" y="32004"/>
                  </a:lnTo>
                  <a:close/>
                </a:path>
                <a:path w="723900" h="93345">
                  <a:moveTo>
                    <a:pt x="661416" y="38100"/>
                  </a:moveTo>
                  <a:lnTo>
                    <a:pt x="659892" y="35052"/>
                  </a:lnTo>
                  <a:lnTo>
                    <a:pt x="658368" y="30480"/>
                  </a:lnTo>
                  <a:lnTo>
                    <a:pt x="656844" y="28956"/>
                  </a:lnTo>
                  <a:lnTo>
                    <a:pt x="655320" y="25908"/>
                  </a:lnTo>
                  <a:lnTo>
                    <a:pt x="652272" y="22847"/>
                  </a:lnTo>
                  <a:lnTo>
                    <a:pt x="652272" y="39611"/>
                  </a:lnTo>
                  <a:lnTo>
                    <a:pt x="652272" y="53340"/>
                  </a:lnTo>
                  <a:lnTo>
                    <a:pt x="650748" y="57912"/>
                  </a:lnTo>
                  <a:lnTo>
                    <a:pt x="644652" y="64008"/>
                  </a:lnTo>
                  <a:lnTo>
                    <a:pt x="641604" y="65532"/>
                  </a:lnTo>
                  <a:lnTo>
                    <a:pt x="632460" y="65532"/>
                  </a:lnTo>
                  <a:lnTo>
                    <a:pt x="629412" y="64008"/>
                  </a:lnTo>
                  <a:lnTo>
                    <a:pt x="626364" y="59423"/>
                  </a:lnTo>
                  <a:lnTo>
                    <a:pt x="624840" y="56388"/>
                  </a:lnTo>
                  <a:lnTo>
                    <a:pt x="623316" y="51816"/>
                  </a:lnTo>
                  <a:lnTo>
                    <a:pt x="623316" y="39611"/>
                  </a:lnTo>
                  <a:lnTo>
                    <a:pt x="624840" y="35052"/>
                  </a:lnTo>
                  <a:lnTo>
                    <a:pt x="627888" y="30480"/>
                  </a:lnTo>
                  <a:lnTo>
                    <a:pt x="630936" y="27432"/>
                  </a:lnTo>
                  <a:lnTo>
                    <a:pt x="633984" y="25908"/>
                  </a:lnTo>
                  <a:lnTo>
                    <a:pt x="641604" y="25908"/>
                  </a:lnTo>
                  <a:lnTo>
                    <a:pt x="646163" y="27432"/>
                  </a:lnTo>
                  <a:lnTo>
                    <a:pt x="647700" y="30480"/>
                  </a:lnTo>
                  <a:lnTo>
                    <a:pt x="650748" y="33528"/>
                  </a:lnTo>
                  <a:lnTo>
                    <a:pt x="652272" y="39611"/>
                  </a:lnTo>
                  <a:lnTo>
                    <a:pt x="652272" y="22847"/>
                  </a:lnTo>
                  <a:lnTo>
                    <a:pt x="650748" y="21323"/>
                  </a:lnTo>
                  <a:lnTo>
                    <a:pt x="647700" y="19812"/>
                  </a:lnTo>
                  <a:lnTo>
                    <a:pt x="644652" y="19812"/>
                  </a:lnTo>
                  <a:lnTo>
                    <a:pt x="641604" y="18288"/>
                  </a:lnTo>
                  <a:lnTo>
                    <a:pt x="633984" y="18288"/>
                  </a:lnTo>
                  <a:lnTo>
                    <a:pt x="627888" y="21323"/>
                  </a:lnTo>
                  <a:lnTo>
                    <a:pt x="624840" y="25908"/>
                  </a:lnTo>
                  <a:lnTo>
                    <a:pt x="624840" y="0"/>
                  </a:lnTo>
                  <a:lnTo>
                    <a:pt x="615696" y="0"/>
                  </a:lnTo>
                  <a:lnTo>
                    <a:pt x="615696" y="73152"/>
                  </a:lnTo>
                  <a:lnTo>
                    <a:pt x="623316" y="73152"/>
                  </a:lnTo>
                  <a:lnTo>
                    <a:pt x="623316" y="65532"/>
                  </a:lnTo>
                  <a:lnTo>
                    <a:pt x="627888" y="71628"/>
                  </a:lnTo>
                  <a:lnTo>
                    <a:pt x="632460" y="73152"/>
                  </a:lnTo>
                  <a:lnTo>
                    <a:pt x="644652" y="73152"/>
                  </a:lnTo>
                  <a:lnTo>
                    <a:pt x="650748" y="71628"/>
                  </a:lnTo>
                  <a:lnTo>
                    <a:pt x="655320" y="65532"/>
                  </a:lnTo>
                  <a:lnTo>
                    <a:pt x="659892" y="60947"/>
                  </a:lnTo>
                  <a:lnTo>
                    <a:pt x="661416" y="54864"/>
                  </a:lnTo>
                  <a:lnTo>
                    <a:pt x="661416" y="38100"/>
                  </a:lnTo>
                  <a:close/>
                </a:path>
                <a:path w="723900" h="93345">
                  <a:moveTo>
                    <a:pt x="723887" y="41135"/>
                  </a:moveTo>
                  <a:lnTo>
                    <a:pt x="696468" y="41135"/>
                  </a:lnTo>
                  <a:lnTo>
                    <a:pt x="696468" y="50279"/>
                  </a:lnTo>
                  <a:lnTo>
                    <a:pt x="723887" y="50279"/>
                  </a:lnTo>
                  <a:lnTo>
                    <a:pt x="723887" y="411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6" name="object 2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333488" y="368808"/>
            <a:ext cx="67055" cy="27431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47203" y="9788652"/>
            <a:ext cx="132588" cy="777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310895" y="214884"/>
            <a:ext cx="748665" cy="91440"/>
            <a:chOff x="310895" y="214884"/>
            <a:chExt cx="748665" cy="9144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0895" y="214884"/>
              <a:ext cx="722375" cy="91440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48512" y="275843"/>
              <a:ext cx="10795" cy="10795"/>
            </a:xfrm>
            <a:custGeom>
              <a:avLst/>
              <a:gdLst/>
              <a:ahLst/>
              <a:cxnLst/>
              <a:rect l="l" t="t" r="r" b="b"/>
              <a:pathLst>
                <a:path w="10794" h="10795">
                  <a:moveTo>
                    <a:pt x="10667" y="10668"/>
                  </a:moveTo>
                  <a:lnTo>
                    <a:pt x="0" y="10668"/>
                  </a:lnTo>
                  <a:lnTo>
                    <a:pt x="0" y="0"/>
                  </a:lnTo>
                  <a:lnTo>
                    <a:pt x="10667" y="0"/>
                  </a:lnTo>
                  <a:lnTo>
                    <a:pt x="10667" y="106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444500" y="1441138"/>
            <a:ext cx="2922270" cy="12293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76835">
              <a:lnSpc>
                <a:spcPct val="100000"/>
              </a:lnSpc>
              <a:spcBef>
                <a:spcPts val="340"/>
              </a:spcBef>
            </a:pPr>
            <a:r>
              <a:rPr dirty="0" sz="1200" spc="-10" b="1">
                <a:latin typeface="Arial"/>
                <a:cs typeface="Arial"/>
              </a:rPr>
              <a:t>Desafío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ts val="1380"/>
              </a:lnSpc>
              <a:spcBef>
                <a:spcPts val="335"/>
              </a:spcBef>
            </a:pPr>
            <a:r>
              <a:rPr dirty="0" sz="1200">
                <a:latin typeface="Microsoft Sans Serif"/>
                <a:cs typeface="Microsoft Sans Serif"/>
              </a:rPr>
              <a:t>Timeout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al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conectar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desde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Colab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Google </a:t>
            </a:r>
            <a:r>
              <a:rPr dirty="0" sz="1200" spc="-25">
                <a:latin typeface="Microsoft Sans Serif"/>
                <a:cs typeface="Microsoft Sans Serif"/>
              </a:rPr>
              <a:t>SQL</a:t>
            </a:r>
            <a:endParaRPr sz="1200">
              <a:latin typeface="Microsoft Sans Serif"/>
              <a:cs typeface="Microsoft Sans Serif"/>
            </a:endParaRPr>
          </a:p>
          <a:p>
            <a:pPr marL="12700" marR="226695">
              <a:lnSpc>
                <a:spcPts val="1380"/>
              </a:lnSpc>
              <a:spcBef>
                <a:spcPts val="300"/>
              </a:spcBef>
            </a:pPr>
            <a:r>
              <a:rPr dirty="0" sz="1200">
                <a:latin typeface="Microsoft Sans Serif"/>
                <a:cs typeface="Microsoft Sans Serif"/>
              </a:rPr>
              <a:t>Error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formatos de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valores</a:t>
            </a:r>
            <a:r>
              <a:rPr dirty="0" sz="1200" spc="-10">
                <a:latin typeface="Microsoft Sans Serif"/>
                <a:cs typeface="Microsoft Sans Serif"/>
              </a:rPr>
              <a:t> numéricos </a:t>
            </a:r>
            <a:r>
              <a:rPr dirty="0" sz="1200" spc="-20">
                <a:latin typeface="Microsoft Sans Serif"/>
                <a:cs typeface="Microsoft Sans Serif"/>
              </a:rPr>
              <a:t>(</a:t>
            </a:r>
            <a:r>
              <a:rPr dirty="0" sz="1000" spc="-20">
                <a:latin typeface="Microsoft Sans Serif"/>
                <a:cs typeface="Microsoft Sans Serif"/>
              </a:rPr>
              <a:t>%d</a:t>
            </a:r>
            <a:r>
              <a:rPr dirty="0" sz="1200" spc="-20">
                <a:latin typeface="Microsoft Sans Serif"/>
                <a:cs typeface="Microsoft Sans Serif"/>
              </a:rPr>
              <a:t>)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200">
                <a:latin typeface="Microsoft Sans Serif"/>
                <a:cs typeface="Microsoft Sans Serif"/>
              </a:rPr>
              <a:t>Null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tablas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clientes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456437" y="2812541"/>
            <a:ext cx="6859270" cy="20955"/>
            <a:chOff x="456437" y="2812541"/>
            <a:chExt cx="6859270" cy="20955"/>
          </a:xfrm>
        </p:grpSpPr>
        <p:sp>
          <p:nvSpPr>
            <p:cNvPr id="7" name="object 7" descr=""/>
            <p:cNvSpPr/>
            <p:nvPr/>
          </p:nvSpPr>
          <p:spPr>
            <a:xfrm>
              <a:off x="456425" y="2812541"/>
              <a:ext cx="2448560" cy="20955"/>
            </a:xfrm>
            <a:custGeom>
              <a:avLst/>
              <a:gdLst/>
              <a:ahLst/>
              <a:cxnLst/>
              <a:rect l="l" t="t" r="r" b="b"/>
              <a:pathLst>
                <a:path w="2448560" h="20955">
                  <a:moveTo>
                    <a:pt x="2448318" y="0"/>
                  </a:moveTo>
                  <a:lnTo>
                    <a:pt x="0" y="0"/>
                  </a:lnTo>
                  <a:lnTo>
                    <a:pt x="0" y="20193"/>
                  </a:lnTo>
                  <a:lnTo>
                    <a:pt x="774" y="20193"/>
                  </a:lnTo>
                  <a:lnTo>
                    <a:pt x="774" y="20586"/>
                  </a:lnTo>
                  <a:lnTo>
                    <a:pt x="3822" y="20586"/>
                  </a:lnTo>
                  <a:lnTo>
                    <a:pt x="3822" y="20193"/>
                  </a:lnTo>
                  <a:lnTo>
                    <a:pt x="2448318" y="20193"/>
                  </a:lnTo>
                  <a:lnTo>
                    <a:pt x="2448318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199" y="2830067"/>
              <a:ext cx="2447925" cy="3175"/>
            </a:xfrm>
            <a:custGeom>
              <a:avLst/>
              <a:gdLst/>
              <a:ahLst/>
              <a:cxnLst/>
              <a:rect l="l" t="t" r="r" b="b"/>
              <a:pathLst>
                <a:path w="2447925" h="3175">
                  <a:moveTo>
                    <a:pt x="2447543" y="3048"/>
                  </a:moveTo>
                  <a:lnTo>
                    <a:pt x="0" y="3048"/>
                  </a:lnTo>
                  <a:lnTo>
                    <a:pt x="0" y="0"/>
                  </a:lnTo>
                  <a:lnTo>
                    <a:pt x="2447543" y="0"/>
                  </a:lnTo>
                  <a:lnTo>
                    <a:pt x="2447543" y="3048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904731" y="2812541"/>
              <a:ext cx="2905125" cy="20320"/>
            </a:xfrm>
            <a:custGeom>
              <a:avLst/>
              <a:gdLst/>
              <a:ahLst/>
              <a:cxnLst/>
              <a:rect l="l" t="t" r="r" b="b"/>
              <a:pathLst>
                <a:path w="2905125" h="20319">
                  <a:moveTo>
                    <a:pt x="2904756" y="0"/>
                  </a:moveTo>
                  <a:lnTo>
                    <a:pt x="12" y="0"/>
                  </a:lnTo>
                  <a:lnTo>
                    <a:pt x="12" y="762"/>
                  </a:lnTo>
                  <a:lnTo>
                    <a:pt x="0" y="3810"/>
                  </a:lnTo>
                  <a:lnTo>
                    <a:pt x="12" y="20193"/>
                  </a:lnTo>
                  <a:lnTo>
                    <a:pt x="2904756" y="20193"/>
                  </a:lnTo>
                  <a:lnTo>
                    <a:pt x="2904756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904743" y="2830067"/>
              <a:ext cx="2905125" cy="3175"/>
            </a:xfrm>
            <a:custGeom>
              <a:avLst/>
              <a:gdLst/>
              <a:ahLst/>
              <a:cxnLst/>
              <a:rect l="l" t="t" r="r" b="b"/>
              <a:pathLst>
                <a:path w="2905125" h="3175">
                  <a:moveTo>
                    <a:pt x="2904743" y="3048"/>
                  </a:moveTo>
                  <a:lnTo>
                    <a:pt x="0" y="3048"/>
                  </a:lnTo>
                  <a:lnTo>
                    <a:pt x="0" y="0"/>
                  </a:lnTo>
                  <a:lnTo>
                    <a:pt x="2904743" y="0"/>
                  </a:lnTo>
                  <a:lnTo>
                    <a:pt x="2904743" y="3048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809475" y="2812541"/>
              <a:ext cx="1505585" cy="20320"/>
            </a:xfrm>
            <a:custGeom>
              <a:avLst/>
              <a:gdLst/>
              <a:ahLst/>
              <a:cxnLst/>
              <a:rect l="l" t="t" r="r" b="b"/>
              <a:pathLst>
                <a:path w="1505584" h="20319">
                  <a:moveTo>
                    <a:pt x="1504962" y="0"/>
                  </a:moveTo>
                  <a:lnTo>
                    <a:pt x="12" y="0"/>
                  </a:lnTo>
                  <a:lnTo>
                    <a:pt x="12" y="762"/>
                  </a:lnTo>
                  <a:lnTo>
                    <a:pt x="0" y="3810"/>
                  </a:lnTo>
                  <a:lnTo>
                    <a:pt x="12" y="20193"/>
                  </a:lnTo>
                  <a:lnTo>
                    <a:pt x="1504962" y="20193"/>
                  </a:lnTo>
                  <a:lnTo>
                    <a:pt x="1504962" y="0"/>
                  </a:lnTo>
                  <a:close/>
                </a:path>
              </a:pathLst>
            </a:custGeom>
            <a:solidFill>
              <a:srgbClr val="A0A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312152" y="281330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3048" y="3048"/>
                  </a:moveTo>
                  <a:lnTo>
                    <a:pt x="0" y="3048"/>
                  </a:lnTo>
                  <a:lnTo>
                    <a:pt x="0" y="0"/>
                  </a:lnTo>
                  <a:lnTo>
                    <a:pt x="3048" y="0"/>
                  </a:lnTo>
                  <a:lnTo>
                    <a:pt x="3048" y="3048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12152" y="2813303"/>
              <a:ext cx="3048" cy="1676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809475" y="2830067"/>
              <a:ext cx="1506220" cy="3175"/>
            </a:xfrm>
            <a:custGeom>
              <a:avLst/>
              <a:gdLst/>
              <a:ahLst/>
              <a:cxnLst/>
              <a:rect l="l" t="t" r="r" b="b"/>
              <a:pathLst>
                <a:path w="1506220" h="3175">
                  <a:moveTo>
                    <a:pt x="1505724" y="0"/>
                  </a:moveTo>
                  <a:lnTo>
                    <a:pt x="1502664" y="0"/>
                  </a:lnTo>
                  <a:lnTo>
                    <a:pt x="0" y="0"/>
                  </a:lnTo>
                  <a:lnTo>
                    <a:pt x="0" y="3060"/>
                  </a:lnTo>
                  <a:lnTo>
                    <a:pt x="1502664" y="3060"/>
                  </a:lnTo>
                  <a:lnTo>
                    <a:pt x="1505724" y="3060"/>
                  </a:lnTo>
                  <a:lnTo>
                    <a:pt x="1505724" y="0"/>
                  </a:lnTo>
                  <a:close/>
                </a:path>
              </a:pathLst>
            </a:custGeom>
            <a:solidFill>
              <a:srgbClr val="E2E2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44500" y="3012873"/>
            <a:ext cx="4495800" cy="1031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16230" indent="-303530">
              <a:lnSpc>
                <a:spcPct val="100000"/>
              </a:lnSpc>
              <a:spcBef>
                <a:spcPts val="95"/>
              </a:spcBef>
              <a:buAutoNum type="alphaUcParenR" startAt="3"/>
              <a:tabLst>
                <a:tab pos="316230" algn="l"/>
              </a:tabLst>
            </a:pPr>
            <a:r>
              <a:rPr dirty="0" sz="1800" b="1">
                <a:latin typeface="Arial"/>
                <a:cs typeface="Arial"/>
              </a:rPr>
              <a:t>Metodología</a:t>
            </a:r>
            <a:r>
              <a:rPr dirty="0" sz="1800" spc="-6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de</a:t>
            </a:r>
            <a:r>
              <a:rPr dirty="0" sz="1800" spc="-75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Visualización</a:t>
            </a:r>
            <a:endParaRPr sz="1800">
              <a:latin typeface="Arial"/>
              <a:cs typeface="Arial"/>
            </a:endParaRPr>
          </a:p>
          <a:p>
            <a:pPr lvl="1" marL="120014" indent="-107314">
              <a:lnSpc>
                <a:spcPct val="100000"/>
              </a:lnSpc>
              <a:spcBef>
                <a:spcPts val="1360"/>
              </a:spcBef>
              <a:buChar char="•"/>
              <a:tabLst>
                <a:tab pos="120014" algn="l"/>
              </a:tabLst>
            </a:pPr>
            <a:r>
              <a:rPr dirty="0" sz="1350" b="1">
                <a:latin typeface="Arial"/>
                <a:cs typeface="Arial"/>
              </a:rPr>
              <a:t>¿Cómo</a:t>
            </a:r>
            <a:r>
              <a:rPr dirty="0" sz="1350" spc="-15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se</a:t>
            </a:r>
            <a:r>
              <a:rPr dirty="0" sz="1350" spc="-2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seleccionaron</a:t>
            </a:r>
            <a:r>
              <a:rPr dirty="0" sz="1350" spc="-30" b="1">
                <a:latin typeface="Arial"/>
                <a:cs typeface="Arial"/>
              </a:rPr>
              <a:t> </a:t>
            </a:r>
            <a:r>
              <a:rPr dirty="0" sz="1350" b="1">
                <a:latin typeface="Arial"/>
                <a:cs typeface="Arial"/>
              </a:rPr>
              <a:t>las </a:t>
            </a:r>
            <a:r>
              <a:rPr dirty="0" sz="1350" spc="-10" b="1">
                <a:latin typeface="Arial"/>
                <a:cs typeface="Arial"/>
              </a:rPr>
              <a:t>visualizaciones?</a:t>
            </a:r>
            <a:endParaRPr sz="13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1200">
                <a:latin typeface="Microsoft Sans Serif"/>
                <a:cs typeface="Microsoft Sans Serif"/>
              </a:rPr>
              <a:t>Cada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tipo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gráfico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se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eligió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basado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naturaleza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del</a:t>
            </a:r>
            <a:r>
              <a:rPr dirty="0" sz="1200" spc="-10">
                <a:latin typeface="Microsoft Sans Serif"/>
                <a:cs typeface="Microsoft Sans Serif"/>
              </a:rPr>
              <a:t> análisis: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44500" y="4185862"/>
            <a:ext cx="1768475" cy="200660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622300">
              <a:lnSpc>
                <a:spcPct val="100000"/>
              </a:lnSpc>
              <a:spcBef>
                <a:spcPts val="340"/>
              </a:spcBef>
            </a:pPr>
            <a:r>
              <a:rPr dirty="0" sz="1200" spc="-10" b="1">
                <a:latin typeface="Arial"/>
                <a:cs typeface="Arial"/>
              </a:rPr>
              <a:t>Hallazgo</a:t>
            </a:r>
            <a:endParaRPr sz="1200">
              <a:latin typeface="Arial"/>
              <a:cs typeface="Arial"/>
            </a:endParaRPr>
          </a:p>
          <a:p>
            <a:pPr marL="12700" marR="217170">
              <a:lnSpc>
                <a:spcPts val="1380"/>
              </a:lnSpc>
              <a:spcBef>
                <a:spcPts val="335"/>
              </a:spcBef>
            </a:pPr>
            <a:r>
              <a:rPr dirty="0" sz="1200">
                <a:latin typeface="Microsoft Sans Serif"/>
                <a:cs typeface="Microsoft Sans Serif"/>
              </a:rPr>
              <a:t>Ventas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categoría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50">
                <a:latin typeface="Microsoft Sans Serif"/>
                <a:cs typeface="Microsoft Sans Serif"/>
              </a:rPr>
              <a:t>y </a:t>
            </a:r>
            <a:r>
              <a:rPr dirty="0" sz="1200" spc="-10">
                <a:latin typeface="Microsoft Sans Serif"/>
                <a:cs typeface="Microsoft Sans Serif"/>
              </a:rPr>
              <a:t>región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200">
                <a:latin typeface="Microsoft Sans Serif"/>
                <a:cs typeface="Microsoft Sans Serif"/>
              </a:rPr>
              <a:t>Tendencia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mensual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1200">
                <a:latin typeface="Microsoft Sans Serif"/>
                <a:cs typeface="Microsoft Sans Serif"/>
              </a:rPr>
              <a:t>Productos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más </a:t>
            </a:r>
            <a:r>
              <a:rPr dirty="0" sz="1200" spc="-10">
                <a:latin typeface="Microsoft Sans Serif"/>
                <a:cs typeface="Microsoft Sans Serif"/>
              </a:rPr>
              <a:t>vendidos</a:t>
            </a:r>
            <a:endParaRPr sz="1200">
              <a:latin typeface="Microsoft Sans Serif"/>
              <a:cs typeface="Microsoft Sans Serif"/>
            </a:endParaRPr>
          </a:p>
          <a:p>
            <a:pPr marL="12700" marR="148590">
              <a:lnSpc>
                <a:spcPts val="1380"/>
              </a:lnSpc>
              <a:spcBef>
                <a:spcPts val="1019"/>
              </a:spcBef>
            </a:pPr>
            <a:r>
              <a:rPr dirty="0" sz="1200">
                <a:latin typeface="Microsoft Sans Serif"/>
                <a:cs typeface="Microsoft Sans Serif"/>
              </a:rPr>
              <a:t>Distribución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edad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de </a:t>
            </a:r>
            <a:r>
              <a:rPr dirty="0" sz="1200" spc="-10">
                <a:latin typeface="Microsoft Sans Serif"/>
                <a:cs typeface="Microsoft Sans Serif"/>
              </a:rPr>
              <a:t>clientes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ts val="1380"/>
              </a:lnSpc>
              <a:spcBef>
                <a:spcPts val="300"/>
              </a:spcBef>
            </a:pPr>
            <a:r>
              <a:rPr dirty="0" sz="1200">
                <a:latin typeface="Microsoft Sans Serif"/>
                <a:cs typeface="Microsoft Sans Serif"/>
              </a:rPr>
              <a:t>Comparación de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compras </a:t>
            </a:r>
            <a:r>
              <a:rPr dirty="0" sz="1200">
                <a:latin typeface="Microsoft Sans Serif"/>
                <a:cs typeface="Microsoft Sans Serif"/>
              </a:rPr>
              <a:t>por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género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2326563" y="4216688"/>
            <a:ext cx="1787525" cy="11118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7480">
              <a:lnSpc>
                <a:spcPct val="100000"/>
              </a:lnSpc>
              <a:spcBef>
                <a:spcPts val="95"/>
              </a:spcBef>
            </a:pPr>
            <a:r>
              <a:rPr dirty="0" sz="1200" b="1">
                <a:latin typeface="Arial"/>
                <a:cs typeface="Arial"/>
              </a:rPr>
              <a:t>Visualización</a:t>
            </a:r>
            <a:r>
              <a:rPr dirty="0" sz="1200" spc="-55" b="1">
                <a:latin typeface="Arial"/>
                <a:cs typeface="Arial"/>
              </a:rPr>
              <a:t> </a:t>
            </a:r>
            <a:r>
              <a:rPr dirty="0" sz="1200" spc="-10" b="1">
                <a:latin typeface="Arial"/>
                <a:cs typeface="Arial"/>
              </a:rPr>
              <a:t>utilizada</a:t>
            </a:r>
            <a:endParaRPr sz="1200">
              <a:latin typeface="Arial"/>
              <a:cs typeface="Arial"/>
            </a:endParaRPr>
          </a:p>
          <a:p>
            <a:pPr marL="12700" marR="1315720" indent="1270">
              <a:lnSpc>
                <a:spcPct val="164200"/>
              </a:lnSpc>
              <a:spcBef>
                <a:spcPts val="15"/>
              </a:spcBef>
            </a:pPr>
            <a:r>
              <a:rPr dirty="0" sz="1200" spc="-10">
                <a:latin typeface="Microsoft Sans Serif"/>
                <a:cs typeface="Microsoft Sans Serif"/>
              </a:rPr>
              <a:t>Barras </a:t>
            </a:r>
            <a:r>
              <a:rPr dirty="0" sz="1200" spc="-20">
                <a:latin typeface="Microsoft Sans Serif"/>
                <a:cs typeface="Microsoft Sans Serif"/>
              </a:rPr>
              <a:t>Línea</a:t>
            </a:r>
            <a:endParaRPr sz="1200">
              <a:latin typeface="Microsoft Sans Serif"/>
              <a:cs typeface="Microsoft Sans Serif"/>
            </a:endParaRPr>
          </a:p>
          <a:p>
            <a:pPr marL="13970">
              <a:lnSpc>
                <a:spcPct val="100000"/>
              </a:lnSpc>
              <a:spcBef>
                <a:spcPts val="935"/>
              </a:spcBef>
            </a:pPr>
            <a:r>
              <a:rPr dirty="0" sz="1200">
                <a:latin typeface="Microsoft Sans Serif"/>
                <a:cs typeface="Microsoft Sans Serif"/>
              </a:rPr>
              <a:t>Barras (Top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10)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895" y="9788652"/>
            <a:ext cx="6057899" cy="96011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2328163" y="5509040"/>
            <a:ext cx="129413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Microsoft Sans Serif"/>
                <a:cs typeface="Microsoft Sans Serif"/>
              </a:rPr>
              <a:t>Histograma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+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KDE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328163" y="5897660"/>
            <a:ext cx="47498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 spc="-10">
                <a:latin typeface="Microsoft Sans Serif"/>
                <a:cs typeface="Microsoft Sans Serif"/>
              </a:rPr>
              <a:t>Barras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44500" y="6342322"/>
            <a:ext cx="1488440" cy="62738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2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orden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ts val="1380"/>
              </a:lnSpc>
              <a:spcBef>
                <a:spcPts val="335"/>
              </a:spcBef>
            </a:pPr>
            <a:r>
              <a:rPr dirty="0" sz="1200">
                <a:latin typeface="Microsoft Sans Serif"/>
                <a:cs typeface="Microsoft Sans Serif"/>
              </a:rPr>
              <a:t>Relación</a:t>
            </a:r>
            <a:r>
              <a:rPr dirty="0" sz="1200" spc="2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categoría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vs </a:t>
            </a:r>
            <a:r>
              <a:rPr dirty="0" sz="1200">
                <a:latin typeface="Microsoft Sans Serif"/>
                <a:cs typeface="Microsoft Sans Serif"/>
              </a:rPr>
              <a:t>método de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 spc="-20">
                <a:latin typeface="Microsoft Sans Serif"/>
                <a:cs typeface="Microsoft Sans Serif"/>
              </a:rPr>
              <a:t>pago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19100" y="6197888"/>
            <a:ext cx="3569970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Microsoft Sans Serif"/>
                <a:cs typeface="Microsoft Sans Serif"/>
              </a:rPr>
              <a:t>Relación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entre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edad y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total</a:t>
            </a:r>
            <a:r>
              <a:rPr dirty="0" sz="1200" spc="235">
                <a:latin typeface="Microsoft Sans Serif"/>
                <a:cs typeface="Microsoft Sans Serif"/>
              </a:rPr>
              <a:t> </a:t>
            </a:r>
            <a:r>
              <a:rPr dirty="0" baseline="-32407" sz="1800">
                <a:latin typeface="Microsoft Sans Serif"/>
                <a:cs typeface="Microsoft Sans Serif"/>
              </a:rPr>
              <a:t>Diagrama</a:t>
            </a:r>
            <a:r>
              <a:rPr dirty="0" baseline="-32407" sz="1800" spc="22">
                <a:latin typeface="Microsoft Sans Serif"/>
                <a:cs typeface="Microsoft Sans Serif"/>
              </a:rPr>
              <a:t> </a:t>
            </a:r>
            <a:r>
              <a:rPr dirty="0" baseline="-32407" sz="1800">
                <a:latin typeface="Microsoft Sans Serif"/>
                <a:cs typeface="Microsoft Sans Serif"/>
              </a:rPr>
              <a:t>de</a:t>
            </a:r>
            <a:r>
              <a:rPr dirty="0" baseline="-32407" sz="1800" spc="-7">
                <a:latin typeface="Microsoft Sans Serif"/>
                <a:cs typeface="Microsoft Sans Serif"/>
              </a:rPr>
              <a:t> </a:t>
            </a:r>
            <a:r>
              <a:rPr dirty="0" baseline="-32407" sz="1800" spc="-15">
                <a:latin typeface="Microsoft Sans Serif"/>
                <a:cs typeface="Microsoft Sans Serif"/>
              </a:rPr>
              <a:t>dispersión</a:t>
            </a:r>
            <a:endParaRPr baseline="-32407" sz="1800">
              <a:latin typeface="Microsoft Sans Serif"/>
              <a:cs typeface="Microsoft Sans Serif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2328163" y="6586508"/>
            <a:ext cx="1758950" cy="383540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0"/>
              </a:spcBef>
            </a:pPr>
            <a:r>
              <a:rPr dirty="0" sz="1200">
                <a:latin typeface="Microsoft Sans Serif"/>
                <a:cs typeface="Microsoft Sans Serif"/>
              </a:rPr>
              <a:t>Tabla cruzada + </a:t>
            </a:r>
            <a:r>
              <a:rPr dirty="0" sz="1200" spc="-10">
                <a:latin typeface="Microsoft Sans Serif"/>
                <a:cs typeface="Microsoft Sans Serif"/>
              </a:rPr>
              <a:t>resumen </a:t>
            </a:r>
            <a:r>
              <a:rPr dirty="0" sz="1200">
                <a:latin typeface="Microsoft Sans Serif"/>
                <a:cs typeface="Microsoft Sans Serif"/>
              </a:rPr>
              <a:t>por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promedio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068" y="411480"/>
            <a:ext cx="137159" cy="105155"/>
          </a:xfrm>
          <a:prstGeom prst="rect">
            <a:avLst/>
          </a:prstGeom>
        </p:spPr>
      </p:pic>
      <p:sp>
        <p:nvSpPr>
          <p:cNvPr id="25" name="object 25" descr=""/>
          <p:cNvSpPr txBox="1"/>
          <p:nvPr/>
        </p:nvSpPr>
        <p:spPr>
          <a:xfrm>
            <a:off x="444500" y="344204"/>
            <a:ext cx="6579234" cy="75755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469900" marR="5080" indent="-228600">
              <a:lnSpc>
                <a:spcPts val="1380"/>
              </a:lnSpc>
              <a:spcBef>
                <a:spcPts val="190"/>
              </a:spcBef>
              <a:buSzPct val="83333"/>
              <a:buFont typeface="Symbol"/>
              <a:buChar char=""/>
              <a:tabLst>
                <a:tab pos="469900" algn="l"/>
              </a:tabLst>
            </a:pPr>
            <a:r>
              <a:rPr dirty="0" sz="1200">
                <a:latin typeface="Microsoft Sans Serif"/>
                <a:cs typeface="Microsoft Sans Serif"/>
              </a:rPr>
              <a:t>Se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buscaron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 b="1">
                <a:latin typeface="Arial"/>
                <a:cs typeface="Arial"/>
              </a:rPr>
              <a:t>correlaciones</a:t>
            </a:r>
            <a:r>
              <a:rPr dirty="0" sz="1200" spc="10" b="1">
                <a:latin typeface="Arial"/>
                <a:cs typeface="Arial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entre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edad</a:t>
            </a:r>
            <a:r>
              <a:rPr dirty="0" sz="1200" spc="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total de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orden,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entre categoría vs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método </a:t>
            </a:r>
            <a:r>
              <a:rPr dirty="0" sz="1200" spc="-25">
                <a:latin typeface="Microsoft Sans Serif"/>
                <a:cs typeface="Microsoft Sans Serif"/>
              </a:rPr>
              <a:t>de </a:t>
            </a:r>
            <a:r>
              <a:rPr dirty="0" sz="1200" spc="-10">
                <a:latin typeface="Microsoft Sans Serif"/>
                <a:cs typeface="Microsoft Sans Serif"/>
              </a:rPr>
              <a:t>pago.</a:t>
            </a:r>
            <a:endParaRPr sz="1200">
              <a:latin typeface="Microsoft Sans Serif"/>
              <a:cs typeface="Microsoft Sans Serif"/>
            </a:endParaRPr>
          </a:p>
          <a:p>
            <a:pPr marL="120014" indent="-107314">
              <a:lnSpc>
                <a:spcPct val="100000"/>
              </a:lnSpc>
              <a:spcBef>
                <a:spcPts val="1290"/>
              </a:spcBef>
              <a:buChar char="•"/>
              <a:tabLst>
                <a:tab pos="120014" algn="l"/>
              </a:tabLst>
            </a:pPr>
            <a:r>
              <a:rPr dirty="0" sz="1350" b="1">
                <a:latin typeface="Arial"/>
                <a:cs typeface="Arial"/>
              </a:rPr>
              <a:t>Desafíos</a:t>
            </a:r>
            <a:r>
              <a:rPr dirty="0" sz="1350" spc="-25" b="1">
                <a:latin typeface="Arial"/>
                <a:cs typeface="Arial"/>
              </a:rPr>
              <a:t> </a:t>
            </a:r>
            <a:r>
              <a:rPr dirty="0" sz="1350" spc="-10" b="1">
                <a:latin typeface="Arial"/>
                <a:cs typeface="Arial"/>
              </a:rPr>
              <a:t>encontrados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3957828" y="213360"/>
            <a:ext cx="1021080" cy="93345"/>
            <a:chOff x="3957828" y="213360"/>
            <a:chExt cx="1021080" cy="93345"/>
          </a:xfrm>
        </p:grpSpPr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2876" y="214884"/>
              <a:ext cx="256031" cy="73151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3957828" y="213372"/>
              <a:ext cx="723900" cy="93345"/>
            </a:xfrm>
            <a:custGeom>
              <a:avLst/>
              <a:gdLst/>
              <a:ahLst/>
              <a:cxnLst/>
              <a:rect l="l" t="t" r="r" b="b"/>
              <a:pathLst>
                <a:path w="723900" h="93345">
                  <a:moveTo>
                    <a:pt x="57912" y="0"/>
                  </a:moveTo>
                  <a:lnTo>
                    <a:pt x="47244" y="0"/>
                  </a:lnTo>
                  <a:lnTo>
                    <a:pt x="47244" y="50292"/>
                  </a:lnTo>
                  <a:lnTo>
                    <a:pt x="45720" y="56388"/>
                  </a:lnTo>
                  <a:lnTo>
                    <a:pt x="42672" y="59423"/>
                  </a:lnTo>
                  <a:lnTo>
                    <a:pt x="39624" y="64008"/>
                  </a:lnTo>
                  <a:lnTo>
                    <a:pt x="35052" y="65532"/>
                  </a:lnTo>
                  <a:lnTo>
                    <a:pt x="24371" y="65532"/>
                  </a:lnTo>
                  <a:lnTo>
                    <a:pt x="15240" y="60947"/>
                  </a:lnTo>
                  <a:lnTo>
                    <a:pt x="12192" y="57912"/>
                  </a:lnTo>
                  <a:lnTo>
                    <a:pt x="12192" y="54864"/>
                  </a:lnTo>
                  <a:lnTo>
                    <a:pt x="10668" y="53340"/>
                  </a:lnTo>
                  <a:lnTo>
                    <a:pt x="10668" y="0"/>
                  </a:lnTo>
                  <a:lnTo>
                    <a:pt x="0" y="0"/>
                  </a:lnTo>
                  <a:lnTo>
                    <a:pt x="0" y="48768"/>
                  </a:lnTo>
                  <a:lnTo>
                    <a:pt x="1524" y="54864"/>
                  </a:lnTo>
                  <a:lnTo>
                    <a:pt x="4572" y="64008"/>
                  </a:lnTo>
                  <a:lnTo>
                    <a:pt x="7620" y="67056"/>
                  </a:lnTo>
                  <a:lnTo>
                    <a:pt x="16764" y="73152"/>
                  </a:lnTo>
                  <a:lnTo>
                    <a:pt x="36563" y="73152"/>
                  </a:lnTo>
                  <a:lnTo>
                    <a:pt x="45720" y="70104"/>
                  </a:lnTo>
                  <a:lnTo>
                    <a:pt x="50292" y="67056"/>
                  </a:lnTo>
                  <a:lnTo>
                    <a:pt x="51816" y="65532"/>
                  </a:lnTo>
                  <a:lnTo>
                    <a:pt x="53340" y="64008"/>
                  </a:lnTo>
                  <a:lnTo>
                    <a:pt x="57912" y="54864"/>
                  </a:lnTo>
                  <a:lnTo>
                    <a:pt x="57912" y="0"/>
                  </a:lnTo>
                  <a:close/>
                </a:path>
                <a:path w="723900" h="93345">
                  <a:moveTo>
                    <a:pt x="115824" y="36576"/>
                  </a:moveTo>
                  <a:lnTo>
                    <a:pt x="114300" y="33528"/>
                  </a:lnTo>
                  <a:lnTo>
                    <a:pt x="114300" y="25908"/>
                  </a:lnTo>
                  <a:lnTo>
                    <a:pt x="111252" y="24371"/>
                  </a:lnTo>
                  <a:lnTo>
                    <a:pt x="111252" y="22847"/>
                  </a:lnTo>
                  <a:lnTo>
                    <a:pt x="108204" y="21323"/>
                  </a:lnTo>
                  <a:lnTo>
                    <a:pt x="106680" y="19812"/>
                  </a:lnTo>
                  <a:lnTo>
                    <a:pt x="103632" y="19812"/>
                  </a:lnTo>
                  <a:lnTo>
                    <a:pt x="100571" y="18288"/>
                  </a:lnTo>
                  <a:lnTo>
                    <a:pt x="91440" y="18288"/>
                  </a:lnTo>
                  <a:lnTo>
                    <a:pt x="83820" y="21323"/>
                  </a:lnTo>
                  <a:lnTo>
                    <a:pt x="80772" y="27432"/>
                  </a:lnTo>
                  <a:lnTo>
                    <a:pt x="80772" y="19812"/>
                  </a:lnTo>
                  <a:lnTo>
                    <a:pt x="73152" y="19812"/>
                  </a:lnTo>
                  <a:lnTo>
                    <a:pt x="73152" y="73152"/>
                  </a:lnTo>
                  <a:lnTo>
                    <a:pt x="80772" y="73152"/>
                  </a:lnTo>
                  <a:lnTo>
                    <a:pt x="80772" y="36576"/>
                  </a:lnTo>
                  <a:lnTo>
                    <a:pt x="82296" y="32004"/>
                  </a:lnTo>
                  <a:lnTo>
                    <a:pt x="85344" y="30480"/>
                  </a:lnTo>
                  <a:lnTo>
                    <a:pt x="88392" y="27432"/>
                  </a:lnTo>
                  <a:lnTo>
                    <a:pt x="91440" y="25908"/>
                  </a:lnTo>
                  <a:lnTo>
                    <a:pt x="99060" y="25908"/>
                  </a:lnTo>
                  <a:lnTo>
                    <a:pt x="99060" y="27432"/>
                  </a:lnTo>
                  <a:lnTo>
                    <a:pt x="103632" y="27432"/>
                  </a:lnTo>
                  <a:lnTo>
                    <a:pt x="106680" y="30480"/>
                  </a:lnTo>
                  <a:lnTo>
                    <a:pt x="106680" y="73152"/>
                  </a:lnTo>
                  <a:lnTo>
                    <a:pt x="115824" y="73152"/>
                  </a:lnTo>
                  <a:lnTo>
                    <a:pt x="115824" y="36576"/>
                  </a:lnTo>
                  <a:close/>
                </a:path>
                <a:path w="723900" h="93345">
                  <a:moveTo>
                    <a:pt x="149352" y="19812"/>
                  </a:moveTo>
                  <a:lnTo>
                    <a:pt x="140208" y="19812"/>
                  </a:lnTo>
                  <a:lnTo>
                    <a:pt x="140208" y="1511"/>
                  </a:lnTo>
                  <a:lnTo>
                    <a:pt x="131064" y="6096"/>
                  </a:lnTo>
                  <a:lnTo>
                    <a:pt x="131064" y="19812"/>
                  </a:lnTo>
                  <a:lnTo>
                    <a:pt x="123444" y="19812"/>
                  </a:lnTo>
                  <a:lnTo>
                    <a:pt x="123444" y="27432"/>
                  </a:lnTo>
                  <a:lnTo>
                    <a:pt x="131064" y="27432"/>
                  </a:lnTo>
                  <a:lnTo>
                    <a:pt x="131064" y="67056"/>
                  </a:lnTo>
                  <a:lnTo>
                    <a:pt x="137160" y="73152"/>
                  </a:lnTo>
                  <a:lnTo>
                    <a:pt x="149352" y="73152"/>
                  </a:lnTo>
                  <a:lnTo>
                    <a:pt x="149352" y="64008"/>
                  </a:lnTo>
                  <a:lnTo>
                    <a:pt x="141732" y="64008"/>
                  </a:lnTo>
                  <a:lnTo>
                    <a:pt x="141732" y="60947"/>
                  </a:lnTo>
                  <a:lnTo>
                    <a:pt x="140208" y="59423"/>
                  </a:lnTo>
                  <a:lnTo>
                    <a:pt x="140208" y="27432"/>
                  </a:lnTo>
                  <a:lnTo>
                    <a:pt x="149352" y="27432"/>
                  </a:lnTo>
                  <a:lnTo>
                    <a:pt x="149352" y="19812"/>
                  </a:lnTo>
                  <a:close/>
                </a:path>
                <a:path w="723900" h="93345">
                  <a:moveTo>
                    <a:pt x="167640" y="19812"/>
                  </a:moveTo>
                  <a:lnTo>
                    <a:pt x="156972" y="19812"/>
                  </a:lnTo>
                  <a:lnTo>
                    <a:pt x="156972" y="73152"/>
                  </a:lnTo>
                  <a:lnTo>
                    <a:pt x="167640" y="73152"/>
                  </a:lnTo>
                  <a:lnTo>
                    <a:pt x="167640" y="19812"/>
                  </a:lnTo>
                  <a:close/>
                </a:path>
                <a:path w="723900" h="93345">
                  <a:moveTo>
                    <a:pt x="167640" y="0"/>
                  </a:moveTo>
                  <a:lnTo>
                    <a:pt x="156972" y="0"/>
                  </a:lnTo>
                  <a:lnTo>
                    <a:pt x="156972" y="10668"/>
                  </a:lnTo>
                  <a:lnTo>
                    <a:pt x="167640" y="10668"/>
                  </a:lnTo>
                  <a:lnTo>
                    <a:pt x="167640" y="0"/>
                  </a:lnTo>
                  <a:close/>
                </a:path>
                <a:path w="723900" h="93345">
                  <a:moveTo>
                    <a:pt x="201168" y="19812"/>
                  </a:moveTo>
                  <a:lnTo>
                    <a:pt x="190500" y="19812"/>
                  </a:lnTo>
                  <a:lnTo>
                    <a:pt x="190500" y="1511"/>
                  </a:lnTo>
                  <a:lnTo>
                    <a:pt x="182880" y="6096"/>
                  </a:lnTo>
                  <a:lnTo>
                    <a:pt x="182880" y="19812"/>
                  </a:lnTo>
                  <a:lnTo>
                    <a:pt x="175260" y="19812"/>
                  </a:lnTo>
                  <a:lnTo>
                    <a:pt x="175260" y="27432"/>
                  </a:lnTo>
                  <a:lnTo>
                    <a:pt x="182880" y="27432"/>
                  </a:lnTo>
                  <a:lnTo>
                    <a:pt x="182880" y="68580"/>
                  </a:lnTo>
                  <a:lnTo>
                    <a:pt x="187452" y="73152"/>
                  </a:lnTo>
                  <a:lnTo>
                    <a:pt x="198120" y="73152"/>
                  </a:lnTo>
                  <a:lnTo>
                    <a:pt x="201168" y="71628"/>
                  </a:lnTo>
                  <a:lnTo>
                    <a:pt x="201168" y="64008"/>
                  </a:lnTo>
                  <a:lnTo>
                    <a:pt x="193548" y="64008"/>
                  </a:lnTo>
                  <a:lnTo>
                    <a:pt x="190500" y="62471"/>
                  </a:lnTo>
                  <a:lnTo>
                    <a:pt x="190500" y="27432"/>
                  </a:lnTo>
                  <a:lnTo>
                    <a:pt x="201168" y="27432"/>
                  </a:lnTo>
                  <a:lnTo>
                    <a:pt x="201168" y="19812"/>
                  </a:lnTo>
                  <a:close/>
                </a:path>
                <a:path w="723900" h="93345">
                  <a:moveTo>
                    <a:pt x="217932" y="0"/>
                  </a:moveTo>
                  <a:lnTo>
                    <a:pt x="208788" y="0"/>
                  </a:lnTo>
                  <a:lnTo>
                    <a:pt x="208788" y="73152"/>
                  </a:lnTo>
                  <a:lnTo>
                    <a:pt x="217932" y="73152"/>
                  </a:lnTo>
                  <a:lnTo>
                    <a:pt x="217932" y="0"/>
                  </a:lnTo>
                  <a:close/>
                </a:path>
                <a:path w="723900" h="93345">
                  <a:moveTo>
                    <a:pt x="277368" y="36576"/>
                  </a:moveTo>
                  <a:lnTo>
                    <a:pt x="274320" y="30480"/>
                  </a:lnTo>
                  <a:lnTo>
                    <a:pt x="271272" y="25908"/>
                  </a:lnTo>
                  <a:lnTo>
                    <a:pt x="266700" y="22847"/>
                  </a:lnTo>
                  <a:lnTo>
                    <a:pt x="266700" y="33528"/>
                  </a:lnTo>
                  <a:lnTo>
                    <a:pt x="266700" y="41135"/>
                  </a:lnTo>
                  <a:lnTo>
                    <a:pt x="239268" y="41135"/>
                  </a:lnTo>
                  <a:lnTo>
                    <a:pt x="239268" y="36576"/>
                  </a:lnTo>
                  <a:lnTo>
                    <a:pt x="240792" y="32004"/>
                  </a:lnTo>
                  <a:lnTo>
                    <a:pt x="243840" y="30480"/>
                  </a:lnTo>
                  <a:lnTo>
                    <a:pt x="243840" y="27432"/>
                  </a:lnTo>
                  <a:lnTo>
                    <a:pt x="249936" y="25908"/>
                  </a:lnTo>
                  <a:lnTo>
                    <a:pt x="257556" y="25908"/>
                  </a:lnTo>
                  <a:lnTo>
                    <a:pt x="262128" y="27432"/>
                  </a:lnTo>
                  <a:lnTo>
                    <a:pt x="265163" y="30480"/>
                  </a:lnTo>
                  <a:lnTo>
                    <a:pt x="266700" y="33528"/>
                  </a:lnTo>
                  <a:lnTo>
                    <a:pt x="266700" y="22847"/>
                  </a:lnTo>
                  <a:lnTo>
                    <a:pt x="266700" y="21323"/>
                  </a:lnTo>
                  <a:lnTo>
                    <a:pt x="259080" y="18288"/>
                  </a:lnTo>
                  <a:lnTo>
                    <a:pt x="246888" y="18288"/>
                  </a:lnTo>
                  <a:lnTo>
                    <a:pt x="240792" y="21323"/>
                  </a:lnTo>
                  <a:lnTo>
                    <a:pt x="231648" y="30480"/>
                  </a:lnTo>
                  <a:lnTo>
                    <a:pt x="228600" y="38100"/>
                  </a:lnTo>
                  <a:lnTo>
                    <a:pt x="228600" y="54864"/>
                  </a:lnTo>
                  <a:lnTo>
                    <a:pt x="231648" y="62471"/>
                  </a:lnTo>
                  <a:lnTo>
                    <a:pt x="240792" y="71628"/>
                  </a:lnTo>
                  <a:lnTo>
                    <a:pt x="246888" y="73152"/>
                  </a:lnTo>
                  <a:lnTo>
                    <a:pt x="259080" y="73152"/>
                  </a:lnTo>
                  <a:lnTo>
                    <a:pt x="265163" y="71628"/>
                  </a:lnTo>
                  <a:lnTo>
                    <a:pt x="269748" y="68580"/>
                  </a:lnTo>
                  <a:lnTo>
                    <a:pt x="272796" y="65532"/>
                  </a:lnTo>
                  <a:lnTo>
                    <a:pt x="277368" y="56388"/>
                  </a:lnTo>
                  <a:lnTo>
                    <a:pt x="266700" y="54864"/>
                  </a:lnTo>
                  <a:lnTo>
                    <a:pt x="266700" y="59423"/>
                  </a:lnTo>
                  <a:lnTo>
                    <a:pt x="265163" y="62471"/>
                  </a:lnTo>
                  <a:lnTo>
                    <a:pt x="259080" y="65532"/>
                  </a:lnTo>
                  <a:lnTo>
                    <a:pt x="249936" y="65532"/>
                  </a:lnTo>
                  <a:lnTo>
                    <a:pt x="243840" y="64008"/>
                  </a:lnTo>
                  <a:lnTo>
                    <a:pt x="240792" y="57912"/>
                  </a:lnTo>
                  <a:lnTo>
                    <a:pt x="236220" y="54864"/>
                  </a:lnTo>
                  <a:lnTo>
                    <a:pt x="236220" y="48768"/>
                  </a:lnTo>
                  <a:lnTo>
                    <a:pt x="277368" y="48768"/>
                  </a:lnTo>
                  <a:lnTo>
                    <a:pt x="277368" y="41135"/>
                  </a:lnTo>
                  <a:lnTo>
                    <a:pt x="277368" y="36576"/>
                  </a:lnTo>
                  <a:close/>
                </a:path>
                <a:path w="723900" h="93345">
                  <a:moveTo>
                    <a:pt x="330708" y="0"/>
                  </a:moveTo>
                  <a:lnTo>
                    <a:pt x="323088" y="0"/>
                  </a:lnTo>
                  <a:lnTo>
                    <a:pt x="323088" y="39611"/>
                  </a:lnTo>
                  <a:lnTo>
                    <a:pt x="323088" y="53340"/>
                  </a:lnTo>
                  <a:lnTo>
                    <a:pt x="321564" y="57912"/>
                  </a:lnTo>
                  <a:lnTo>
                    <a:pt x="315468" y="64008"/>
                  </a:lnTo>
                  <a:lnTo>
                    <a:pt x="312420" y="65532"/>
                  </a:lnTo>
                  <a:lnTo>
                    <a:pt x="304800" y="65532"/>
                  </a:lnTo>
                  <a:lnTo>
                    <a:pt x="301752" y="64008"/>
                  </a:lnTo>
                  <a:lnTo>
                    <a:pt x="295656" y="57912"/>
                  </a:lnTo>
                  <a:lnTo>
                    <a:pt x="294132" y="53340"/>
                  </a:lnTo>
                  <a:lnTo>
                    <a:pt x="294132" y="39611"/>
                  </a:lnTo>
                  <a:lnTo>
                    <a:pt x="295656" y="33528"/>
                  </a:lnTo>
                  <a:lnTo>
                    <a:pt x="301752" y="27432"/>
                  </a:lnTo>
                  <a:lnTo>
                    <a:pt x="304800" y="25908"/>
                  </a:lnTo>
                  <a:lnTo>
                    <a:pt x="312420" y="25908"/>
                  </a:lnTo>
                  <a:lnTo>
                    <a:pt x="315468" y="27432"/>
                  </a:lnTo>
                  <a:lnTo>
                    <a:pt x="318516" y="30480"/>
                  </a:lnTo>
                  <a:lnTo>
                    <a:pt x="321564" y="35052"/>
                  </a:lnTo>
                  <a:lnTo>
                    <a:pt x="323088" y="39611"/>
                  </a:lnTo>
                  <a:lnTo>
                    <a:pt x="323088" y="0"/>
                  </a:lnTo>
                  <a:lnTo>
                    <a:pt x="321564" y="0"/>
                  </a:lnTo>
                  <a:lnTo>
                    <a:pt x="321564" y="25908"/>
                  </a:lnTo>
                  <a:lnTo>
                    <a:pt x="320040" y="24371"/>
                  </a:lnTo>
                  <a:lnTo>
                    <a:pt x="318516" y="21323"/>
                  </a:lnTo>
                  <a:lnTo>
                    <a:pt x="315468" y="19812"/>
                  </a:lnTo>
                  <a:lnTo>
                    <a:pt x="313944" y="19812"/>
                  </a:lnTo>
                  <a:lnTo>
                    <a:pt x="310896" y="18288"/>
                  </a:lnTo>
                  <a:lnTo>
                    <a:pt x="303263" y="18288"/>
                  </a:lnTo>
                  <a:lnTo>
                    <a:pt x="298704" y="19812"/>
                  </a:lnTo>
                  <a:lnTo>
                    <a:pt x="295656" y="21323"/>
                  </a:lnTo>
                  <a:lnTo>
                    <a:pt x="289560" y="27432"/>
                  </a:lnTo>
                  <a:lnTo>
                    <a:pt x="284988" y="41135"/>
                  </a:lnTo>
                  <a:lnTo>
                    <a:pt x="284988" y="51816"/>
                  </a:lnTo>
                  <a:lnTo>
                    <a:pt x="288036" y="60947"/>
                  </a:lnTo>
                  <a:lnTo>
                    <a:pt x="289560" y="64008"/>
                  </a:lnTo>
                  <a:lnTo>
                    <a:pt x="295656" y="70104"/>
                  </a:lnTo>
                  <a:lnTo>
                    <a:pt x="300228" y="73152"/>
                  </a:lnTo>
                  <a:lnTo>
                    <a:pt x="313944" y="73152"/>
                  </a:lnTo>
                  <a:lnTo>
                    <a:pt x="318516" y="71628"/>
                  </a:lnTo>
                  <a:lnTo>
                    <a:pt x="323088" y="65532"/>
                  </a:lnTo>
                  <a:lnTo>
                    <a:pt x="323088" y="73152"/>
                  </a:lnTo>
                  <a:lnTo>
                    <a:pt x="330708" y="73152"/>
                  </a:lnTo>
                  <a:lnTo>
                    <a:pt x="330708" y="0"/>
                  </a:lnTo>
                  <a:close/>
                </a:path>
                <a:path w="723900" h="93345">
                  <a:moveTo>
                    <a:pt x="388620" y="13716"/>
                  </a:moveTo>
                  <a:lnTo>
                    <a:pt x="387096" y="9144"/>
                  </a:lnTo>
                  <a:lnTo>
                    <a:pt x="384048" y="6096"/>
                  </a:lnTo>
                  <a:lnTo>
                    <a:pt x="379463" y="1511"/>
                  </a:lnTo>
                  <a:lnTo>
                    <a:pt x="373380" y="0"/>
                  </a:lnTo>
                  <a:lnTo>
                    <a:pt x="359664" y="0"/>
                  </a:lnTo>
                  <a:lnTo>
                    <a:pt x="353568" y="1511"/>
                  </a:lnTo>
                  <a:lnTo>
                    <a:pt x="345948" y="9144"/>
                  </a:lnTo>
                  <a:lnTo>
                    <a:pt x="342900" y="13716"/>
                  </a:lnTo>
                  <a:lnTo>
                    <a:pt x="342900" y="19812"/>
                  </a:lnTo>
                  <a:lnTo>
                    <a:pt x="352044" y="21323"/>
                  </a:lnTo>
                  <a:lnTo>
                    <a:pt x="352044" y="16764"/>
                  </a:lnTo>
                  <a:lnTo>
                    <a:pt x="353568" y="13716"/>
                  </a:lnTo>
                  <a:lnTo>
                    <a:pt x="356616" y="10668"/>
                  </a:lnTo>
                  <a:lnTo>
                    <a:pt x="358140" y="7620"/>
                  </a:lnTo>
                  <a:lnTo>
                    <a:pt x="362712" y="6096"/>
                  </a:lnTo>
                  <a:lnTo>
                    <a:pt x="370332" y="6096"/>
                  </a:lnTo>
                  <a:lnTo>
                    <a:pt x="373380" y="7620"/>
                  </a:lnTo>
                  <a:lnTo>
                    <a:pt x="376428" y="10668"/>
                  </a:lnTo>
                  <a:lnTo>
                    <a:pt x="379463" y="12192"/>
                  </a:lnTo>
                  <a:lnTo>
                    <a:pt x="379463" y="22847"/>
                  </a:lnTo>
                  <a:lnTo>
                    <a:pt x="377952" y="25908"/>
                  </a:lnTo>
                  <a:lnTo>
                    <a:pt x="376428" y="30480"/>
                  </a:lnTo>
                  <a:lnTo>
                    <a:pt x="367284" y="39611"/>
                  </a:lnTo>
                  <a:lnTo>
                    <a:pt x="359664" y="45720"/>
                  </a:lnTo>
                  <a:lnTo>
                    <a:pt x="355092" y="50292"/>
                  </a:lnTo>
                  <a:lnTo>
                    <a:pt x="350520" y="53340"/>
                  </a:lnTo>
                  <a:lnTo>
                    <a:pt x="347472" y="56388"/>
                  </a:lnTo>
                  <a:lnTo>
                    <a:pt x="345948" y="59423"/>
                  </a:lnTo>
                  <a:lnTo>
                    <a:pt x="342900" y="62471"/>
                  </a:lnTo>
                  <a:lnTo>
                    <a:pt x="342900" y="65532"/>
                  </a:lnTo>
                  <a:lnTo>
                    <a:pt x="341363" y="68580"/>
                  </a:lnTo>
                  <a:lnTo>
                    <a:pt x="341363" y="73152"/>
                  </a:lnTo>
                  <a:lnTo>
                    <a:pt x="388620" y="73152"/>
                  </a:lnTo>
                  <a:lnTo>
                    <a:pt x="388620" y="64008"/>
                  </a:lnTo>
                  <a:lnTo>
                    <a:pt x="353568" y="64008"/>
                  </a:lnTo>
                  <a:lnTo>
                    <a:pt x="384048" y="33528"/>
                  </a:lnTo>
                  <a:lnTo>
                    <a:pt x="387096" y="27432"/>
                  </a:lnTo>
                  <a:lnTo>
                    <a:pt x="388620" y="25908"/>
                  </a:lnTo>
                  <a:lnTo>
                    <a:pt x="388620" y="13716"/>
                  </a:lnTo>
                  <a:close/>
                </a:path>
                <a:path w="723900" h="93345">
                  <a:moveTo>
                    <a:pt x="414528" y="62471"/>
                  </a:moveTo>
                  <a:lnTo>
                    <a:pt x="403860" y="62471"/>
                  </a:lnTo>
                  <a:lnTo>
                    <a:pt x="403860" y="73152"/>
                  </a:lnTo>
                  <a:lnTo>
                    <a:pt x="414528" y="73152"/>
                  </a:lnTo>
                  <a:lnTo>
                    <a:pt x="414528" y="62471"/>
                  </a:lnTo>
                  <a:close/>
                </a:path>
                <a:path w="723900" h="93345">
                  <a:moveTo>
                    <a:pt x="438912" y="19812"/>
                  </a:moveTo>
                  <a:lnTo>
                    <a:pt x="429768" y="19812"/>
                  </a:lnTo>
                  <a:lnTo>
                    <a:pt x="429768" y="73152"/>
                  </a:lnTo>
                  <a:lnTo>
                    <a:pt x="438912" y="73152"/>
                  </a:lnTo>
                  <a:lnTo>
                    <a:pt x="438912" y="19812"/>
                  </a:lnTo>
                  <a:close/>
                </a:path>
                <a:path w="723900" h="93345">
                  <a:moveTo>
                    <a:pt x="438912" y="0"/>
                  </a:moveTo>
                  <a:lnTo>
                    <a:pt x="429768" y="0"/>
                  </a:lnTo>
                  <a:lnTo>
                    <a:pt x="429768" y="10668"/>
                  </a:lnTo>
                  <a:lnTo>
                    <a:pt x="438912" y="10668"/>
                  </a:lnTo>
                  <a:lnTo>
                    <a:pt x="438912" y="0"/>
                  </a:lnTo>
                  <a:close/>
                </a:path>
                <a:path w="723900" h="93345">
                  <a:moveTo>
                    <a:pt x="498348" y="41135"/>
                  </a:moveTo>
                  <a:lnTo>
                    <a:pt x="493763" y="27432"/>
                  </a:lnTo>
                  <a:lnTo>
                    <a:pt x="489204" y="22847"/>
                  </a:lnTo>
                  <a:lnTo>
                    <a:pt x="489204" y="39611"/>
                  </a:lnTo>
                  <a:lnTo>
                    <a:pt x="489204" y="53340"/>
                  </a:lnTo>
                  <a:lnTo>
                    <a:pt x="487680" y="57912"/>
                  </a:lnTo>
                  <a:lnTo>
                    <a:pt x="481584" y="64008"/>
                  </a:lnTo>
                  <a:lnTo>
                    <a:pt x="478536" y="65532"/>
                  </a:lnTo>
                  <a:lnTo>
                    <a:pt x="470916" y="65532"/>
                  </a:lnTo>
                  <a:lnTo>
                    <a:pt x="466344" y="64008"/>
                  </a:lnTo>
                  <a:lnTo>
                    <a:pt x="464820" y="60947"/>
                  </a:lnTo>
                  <a:lnTo>
                    <a:pt x="461772" y="57912"/>
                  </a:lnTo>
                  <a:lnTo>
                    <a:pt x="460248" y="53340"/>
                  </a:lnTo>
                  <a:lnTo>
                    <a:pt x="460248" y="39611"/>
                  </a:lnTo>
                  <a:lnTo>
                    <a:pt x="461772" y="35052"/>
                  </a:lnTo>
                  <a:lnTo>
                    <a:pt x="464820" y="30480"/>
                  </a:lnTo>
                  <a:lnTo>
                    <a:pt x="467868" y="27432"/>
                  </a:lnTo>
                  <a:lnTo>
                    <a:pt x="470916" y="25908"/>
                  </a:lnTo>
                  <a:lnTo>
                    <a:pt x="478536" y="25908"/>
                  </a:lnTo>
                  <a:lnTo>
                    <a:pt x="481584" y="27432"/>
                  </a:lnTo>
                  <a:lnTo>
                    <a:pt x="487680" y="33528"/>
                  </a:lnTo>
                  <a:lnTo>
                    <a:pt x="489204" y="39611"/>
                  </a:lnTo>
                  <a:lnTo>
                    <a:pt x="489204" y="22847"/>
                  </a:lnTo>
                  <a:lnTo>
                    <a:pt x="487680" y="21323"/>
                  </a:lnTo>
                  <a:lnTo>
                    <a:pt x="484632" y="19812"/>
                  </a:lnTo>
                  <a:lnTo>
                    <a:pt x="480060" y="18288"/>
                  </a:lnTo>
                  <a:lnTo>
                    <a:pt x="472440" y="18288"/>
                  </a:lnTo>
                  <a:lnTo>
                    <a:pt x="469392" y="19812"/>
                  </a:lnTo>
                  <a:lnTo>
                    <a:pt x="466344" y="19812"/>
                  </a:lnTo>
                  <a:lnTo>
                    <a:pt x="460248" y="25908"/>
                  </a:lnTo>
                  <a:lnTo>
                    <a:pt x="460248" y="19812"/>
                  </a:lnTo>
                  <a:lnTo>
                    <a:pt x="452628" y="19812"/>
                  </a:lnTo>
                  <a:lnTo>
                    <a:pt x="452628" y="92964"/>
                  </a:lnTo>
                  <a:lnTo>
                    <a:pt x="461772" y="92964"/>
                  </a:lnTo>
                  <a:lnTo>
                    <a:pt x="461772" y="67056"/>
                  </a:lnTo>
                  <a:lnTo>
                    <a:pt x="466344" y="71628"/>
                  </a:lnTo>
                  <a:lnTo>
                    <a:pt x="469392" y="73152"/>
                  </a:lnTo>
                  <a:lnTo>
                    <a:pt x="483108" y="73152"/>
                  </a:lnTo>
                  <a:lnTo>
                    <a:pt x="486156" y="70104"/>
                  </a:lnTo>
                  <a:lnTo>
                    <a:pt x="490728" y="68580"/>
                  </a:lnTo>
                  <a:lnTo>
                    <a:pt x="490728" y="67056"/>
                  </a:lnTo>
                  <a:lnTo>
                    <a:pt x="492252" y="65532"/>
                  </a:lnTo>
                  <a:lnTo>
                    <a:pt x="492252" y="64008"/>
                  </a:lnTo>
                  <a:lnTo>
                    <a:pt x="495300" y="60947"/>
                  </a:lnTo>
                  <a:lnTo>
                    <a:pt x="496824" y="56388"/>
                  </a:lnTo>
                  <a:lnTo>
                    <a:pt x="498348" y="50292"/>
                  </a:lnTo>
                  <a:lnTo>
                    <a:pt x="498348" y="41135"/>
                  </a:lnTo>
                  <a:close/>
                </a:path>
                <a:path w="723900" h="93345">
                  <a:moveTo>
                    <a:pt x="551688" y="19812"/>
                  </a:moveTo>
                  <a:lnTo>
                    <a:pt x="542544" y="19812"/>
                  </a:lnTo>
                  <a:lnTo>
                    <a:pt x="530352" y="54864"/>
                  </a:lnTo>
                  <a:lnTo>
                    <a:pt x="528828" y="57912"/>
                  </a:lnTo>
                  <a:lnTo>
                    <a:pt x="527304" y="62471"/>
                  </a:lnTo>
                  <a:lnTo>
                    <a:pt x="527304" y="57912"/>
                  </a:lnTo>
                  <a:lnTo>
                    <a:pt x="525780" y="53340"/>
                  </a:lnTo>
                  <a:lnTo>
                    <a:pt x="524256" y="50292"/>
                  </a:lnTo>
                  <a:lnTo>
                    <a:pt x="513588" y="19812"/>
                  </a:lnTo>
                  <a:lnTo>
                    <a:pt x="502920" y="19812"/>
                  </a:lnTo>
                  <a:lnTo>
                    <a:pt x="522732" y="73152"/>
                  </a:lnTo>
                  <a:lnTo>
                    <a:pt x="522732" y="74676"/>
                  </a:lnTo>
                  <a:lnTo>
                    <a:pt x="521208" y="77711"/>
                  </a:lnTo>
                  <a:lnTo>
                    <a:pt x="521208" y="80759"/>
                  </a:lnTo>
                  <a:lnTo>
                    <a:pt x="519684" y="80759"/>
                  </a:lnTo>
                  <a:lnTo>
                    <a:pt x="519684" y="82296"/>
                  </a:lnTo>
                  <a:lnTo>
                    <a:pt x="518160" y="83820"/>
                  </a:lnTo>
                  <a:lnTo>
                    <a:pt x="516636" y="83820"/>
                  </a:lnTo>
                  <a:lnTo>
                    <a:pt x="515112" y="85344"/>
                  </a:lnTo>
                  <a:lnTo>
                    <a:pt x="509016" y="85344"/>
                  </a:lnTo>
                  <a:lnTo>
                    <a:pt x="507492" y="83820"/>
                  </a:lnTo>
                  <a:lnTo>
                    <a:pt x="507492" y="91440"/>
                  </a:lnTo>
                  <a:lnTo>
                    <a:pt x="521208" y="91440"/>
                  </a:lnTo>
                  <a:lnTo>
                    <a:pt x="522732" y="89916"/>
                  </a:lnTo>
                  <a:lnTo>
                    <a:pt x="525780" y="88392"/>
                  </a:lnTo>
                  <a:lnTo>
                    <a:pt x="527304" y="85344"/>
                  </a:lnTo>
                  <a:lnTo>
                    <a:pt x="527304" y="82296"/>
                  </a:lnTo>
                  <a:lnTo>
                    <a:pt x="531863" y="73152"/>
                  </a:lnTo>
                  <a:lnTo>
                    <a:pt x="535838" y="62471"/>
                  </a:lnTo>
                  <a:lnTo>
                    <a:pt x="551688" y="19812"/>
                  </a:lnTo>
                  <a:close/>
                </a:path>
                <a:path w="723900" h="93345">
                  <a:moveTo>
                    <a:pt x="601980" y="32004"/>
                  </a:moveTo>
                  <a:lnTo>
                    <a:pt x="600456" y="28956"/>
                  </a:lnTo>
                  <a:lnTo>
                    <a:pt x="600456" y="25908"/>
                  </a:lnTo>
                  <a:lnTo>
                    <a:pt x="595884" y="21323"/>
                  </a:lnTo>
                  <a:lnTo>
                    <a:pt x="592836" y="19812"/>
                  </a:lnTo>
                  <a:lnTo>
                    <a:pt x="589788" y="19812"/>
                  </a:lnTo>
                  <a:lnTo>
                    <a:pt x="586740" y="18288"/>
                  </a:lnTo>
                  <a:lnTo>
                    <a:pt x="576072" y="18288"/>
                  </a:lnTo>
                  <a:lnTo>
                    <a:pt x="571500" y="21323"/>
                  </a:lnTo>
                  <a:lnTo>
                    <a:pt x="566928" y="27432"/>
                  </a:lnTo>
                  <a:lnTo>
                    <a:pt x="566928" y="19812"/>
                  </a:lnTo>
                  <a:lnTo>
                    <a:pt x="559308" y="19812"/>
                  </a:lnTo>
                  <a:lnTo>
                    <a:pt x="559308" y="73152"/>
                  </a:lnTo>
                  <a:lnTo>
                    <a:pt x="568452" y="73152"/>
                  </a:lnTo>
                  <a:lnTo>
                    <a:pt x="568452" y="36576"/>
                  </a:lnTo>
                  <a:lnTo>
                    <a:pt x="569963" y="32004"/>
                  </a:lnTo>
                  <a:lnTo>
                    <a:pt x="573024" y="30480"/>
                  </a:lnTo>
                  <a:lnTo>
                    <a:pt x="574548" y="27432"/>
                  </a:lnTo>
                  <a:lnTo>
                    <a:pt x="579120" y="25908"/>
                  </a:lnTo>
                  <a:lnTo>
                    <a:pt x="585216" y="25908"/>
                  </a:lnTo>
                  <a:lnTo>
                    <a:pt x="586740" y="27432"/>
                  </a:lnTo>
                  <a:lnTo>
                    <a:pt x="588264" y="27432"/>
                  </a:lnTo>
                  <a:lnTo>
                    <a:pt x="592836" y="32004"/>
                  </a:lnTo>
                  <a:lnTo>
                    <a:pt x="592836" y="73152"/>
                  </a:lnTo>
                  <a:lnTo>
                    <a:pt x="601980" y="73152"/>
                  </a:lnTo>
                  <a:lnTo>
                    <a:pt x="601980" y="32004"/>
                  </a:lnTo>
                  <a:close/>
                </a:path>
                <a:path w="723900" h="93345">
                  <a:moveTo>
                    <a:pt x="661416" y="38100"/>
                  </a:moveTo>
                  <a:lnTo>
                    <a:pt x="659892" y="35052"/>
                  </a:lnTo>
                  <a:lnTo>
                    <a:pt x="658368" y="30480"/>
                  </a:lnTo>
                  <a:lnTo>
                    <a:pt x="656844" y="28956"/>
                  </a:lnTo>
                  <a:lnTo>
                    <a:pt x="655320" y="25908"/>
                  </a:lnTo>
                  <a:lnTo>
                    <a:pt x="652272" y="22847"/>
                  </a:lnTo>
                  <a:lnTo>
                    <a:pt x="652272" y="39611"/>
                  </a:lnTo>
                  <a:lnTo>
                    <a:pt x="652272" y="53340"/>
                  </a:lnTo>
                  <a:lnTo>
                    <a:pt x="650748" y="57912"/>
                  </a:lnTo>
                  <a:lnTo>
                    <a:pt x="644652" y="64008"/>
                  </a:lnTo>
                  <a:lnTo>
                    <a:pt x="641604" y="65532"/>
                  </a:lnTo>
                  <a:lnTo>
                    <a:pt x="632460" y="65532"/>
                  </a:lnTo>
                  <a:lnTo>
                    <a:pt x="629412" y="64008"/>
                  </a:lnTo>
                  <a:lnTo>
                    <a:pt x="626364" y="59423"/>
                  </a:lnTo>
                  <a:lnTo>
                    <a:pt x="624840" y="56388"/>
                  </a:lnTo>
                  <a:lnTo>
                    <a:pt x="623316" y="51816"/>
                  </a:lnTo>
                  <a:lnTo>
                    <a:pt x="623316" y="39611"/>
                  </a:lnTo>
                  <a:lnTo>
                    <a:pt x="624840" y="35052"/>
                  </a:lnTo>
                  <a:lnTo>
                    <a:pt x="627888" y="30480"/>
                  </a:lnTo>
                  <a:lnTo>
                    <a:pt x="630936" y="27432"/>
                  </a:lnTo>
                  <a:lnTo>
                    <a:pt x="633984" y="25908"/>
                  </a:lnTo>
                  <a:lnTo>
                    <a:pt x="641604" y="25908"/>
                  </a:lnTo>
                  <a:lnTo>
                    <a:pt x="646163" y="27432"/>
                  </a:lnTo>
                  <a:lnTo>
                    <a:pt x="647700" y="30480"/>
                  </a:lnTo>
                  <a:lnTo>
                    <a:pt x="650748" y="33528"/>
                  </a:lnTo>
                  <a:lnTo>
                    <a:pt x="652272" y="39611"/>
                  </a:lnTo>
                  <a:lnTo>
                    <a:pt x="652272" y="22847"/>
                  </a:lnTo>
                  <a:lnTo>
                    <a:pt x="650748" y="21323"/>
                  </a:lnTo>
                  <a:lnTo>
                    <a:pt x="647700" y="19812"/>
                  </a:lnTo>
                  <a:lnTo>
                    <a:pt x="644652" y="19812"/>
                  </a:lnTo>
                  <a:lnTo>
                    <a:pt x="641604" y="18288"/>
                  </a:lnTo>
                  <a:lnTo>
                    <a:pt x="633984" y="18288"/>
                  </a:lnTo>
                  <a:lnTo>
                    <a:pt x="627888" y="21323"/>
                  </a:lnTo>
                  <a:lnTo>
                    <a:pt x="624840" y="25908"/>
                  </a:lnTo>
                  <a:lnTo>
                    <a:pt x="624840" y="0"/>
                  </a:lnTo>
                  <a:lnTo>
                    <a:pt x="615696" y="0"/>
                  </a:lnTo>
                  <a:lnTo>
                    <a:pt x="615696" y="73152"/>
                  </a:lnTo>
                  <a:lnTo>
                    <a:pt x="623316" y="73152"/>
                  </a:lnTo>
                  <a:lnTo>
                    <a:pt x="623316" y="65532"/>
                  </a:lnTo>
                  <a:lnTo>
                    <a:pt x="627888" y="71628"/>
                  </a:lnTo>
                  <a:lnTo>
                    <a:pt x="632460" y="73152"/>
                  </a:lnTo>
                  <a:lnTo>
                    <a:pt x="644652" y="73152"/>
                  </a:lnTo>
                  <a:lnTo>
                    <a:pt x="650748" y="71628"/>
                  </a:lnTo>
                  <a:lnTo>
                    <a:pt x="655320" y="65532"/>
                  </a:lnTo>
                  <a:lnTo>
                    <a:pt x="659892" y="60947"/>
                  </a:lnTo>
                  <a:lnTo>
                    <a:pt x="661416" y="54864"/>
                  </a:lnTo>
                  <a:lnTo>
                    <a:pt x="661416" y="38100"/>
                  </a:lnTo>
                  <a:close/>
                </a:path>
                <a:path w="723900" h="93345">
                  <a:moveTo>
                    <a:pt x="723887" y="41135"/>
                  </a:moveTo>
                  <a:lnTo>
                    <a:pt x="696468" y="41135"/>
                  </a:lnTo>
                  <a:lnTo>
                    <a:pt x="696468" y="50279"/>
                  </a:lnTo>
                  <a:lnTo>
                    <a:pt x="723887" y="50279"/>
                  </a:lnTo>
                  <a:lnTo>
                    <a:pt x="723887" y="411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3458972" y="1441138"/>
            <a:ext cx="3851910" cy="12293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algn="ctr" marL="17780">
              <a:lnSpc>
                <a:spcPct val="100000"/>
              </a:lnSpc>
              <a:spcBef>
                <a:spcPts val="340"/>
              </a:spcBef>
            </a:pPr>
            <a:r>
              <a:rPr dirty="0" sz="1200" spc="-10" b="1">
                <a:latin typeface="Arial"/>
                <a:cs typeface="Arial"/>
              </a:rPr>
              <a:t>Solución</a:t>
            </a:r>
            <a:endParaRPr sz="1200">
              <a:latin typeface="Arial"/>
              <a:cs typeface="Arial"/>
            </a:endParaRPr>
          </a:p>
          <a:p>
            <a:pPr marL="12700" marR="66040">
              <a:lnSpc>
                <a:spcPts val="1380"/>
              </a:lnSpc>
              <a:spcBef>
                <a:spcPts val="335"/>
              </a:spcBef>
            </a:pPr>
            <a:r>
              <a:rPr dirty="0" sz="1200">
                <a:latin typeface="Microsoft Sans Serif"/>
                <a:cs typeface="Microsoft Sans Serif"/>
              </a:rPr>
              <a:t>Se habilitó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la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IP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pública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Colab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 la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configuración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de </a:t>
            </a:r>
            <a:r>
              <a:rPr dirty="0" sz="1200" spc="-10">
                <a:latin typeface="Microsoft Sans Serif"/>
                <a:cs typeface="Microsoft Sans Serif"/>
              </a:rPr>
              <a:t>redes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>
                <a:latin typeface="Microsoft Sans Serif"/>
                <a:cs typeface="Microsoft Sans Serif"/>
              </a:rPr>
              <a:t>Se cambiaron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formatos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flotantes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con</a:t>
            </a:r>
            <a:r>
              <a:rPr dirty="0" sz="1200" spc="15">
                <a:latin typeface="Microsoft Sans Serif"/>
                <a:cs typeface="Microsoft Sans Serif"/>
              </a:rPr>
              <a:t> </a:t>
            </a:r>
            <a:r>
              <a:rPr dirty="0" sz="1000" spc="-20">
                <a:latin typeface="Microsoft Sans Serif"/>
                <a:cs typeface="Microsoft Sans Serif"/>
              </a:rPr>
              <a:t>%.2f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>
                <a:latin typeface="Microsoft Sans Serif"/>
                <a:cs typeface="Microsoft Sans Serif"/>
              </a:rPr>
              <a:t>Se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revisó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ajustó</a:t>
            </a:r>
            <a:r>
              <a:rPr dirty="0" sz="1200" spc="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la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lógica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carga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y separación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25">
                <a:latin typeface="Microsoft Sans Serif"/>
                <a:cs typeface="Microsoft Sans Serif"/>
              </a:rPr>
              <a:t>IDs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274311" y="4185862"/>
            <a:ext cx="2961640" cy="15316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061085">
              <a:lnSpc>
                <a:spcPct val="100000"/>
              </a:lnSpc>
              <a:spcBef>
                <a:spcPts val="340"/>
              </a:spcBef>
            </a:pPr>
            <a:r>
              <a:rPr dirty="0" sz="1200" spc="-10" b="1">
                <a:latin typeface="Arial"/>
                <a:cs typeface="Arial"/>
              </a:rPr>
              <a:t>Justificación</a:t>
            </a:r>
            <a:endParaRPr sz="1200">
              <a:latin typeface="Arial"/>
              <a:cs typeface="Arial"/>
            </a:endParaRPr>
          </a:p>
          <a:p>
            <a:pPr marL="12700" marR="208279">
              <a:lnSpc>
                <a:spcPts val="1380"/>
              </a:lnSpc>
              <a:spcBef>
                <a:spcPts val="335"/>
              </a:spcBef>
            </a:pPr>
            <a:r>
              <a:rPr dirty="0" sz="1200">
                <a:latin typeface="Microsoft Sans Serif"/>
                <a:cs typeface="Microsoft Sans Serif"/>
              </a:rPr>
              <a:t>Permiten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comparar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claramente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múltiples grupos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 sz="1200">
                <a:latin typeface="Microsoft Sans Serif"/>
                <a:cs typeface="Microsoft Sans Serif"/>
              </a:rPr>
              <a:t>Ideal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para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ver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comportamiento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el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tiempo</a:t>
            </a:r>
            <a:endParaRPr sz="1200">
              <a:latin typeface="Microsoft Sans Serif"/>
              <a:cs typeface="Microsoft Sans Serif"/>
            </a:endParaRPr>
          </a:p>
          <a:p>
            <a:pPr marL="12700" marR="249554">
              <a:lnSpc>
                <a:spcPts val="1380"/>
              </a:lnSpc>
              <a:spcBef>
                <a:spcPts val="335"/>
              </a:spcBef>
            </a:pPr>
            <a:r>
              <a:rPr dirty="0" sz="1200">
                <a:latin typeface="Microsoft Sans Serif"/>
                <a:cs typeface="Microsoft Sans Serif"/>
              </a:rPr>
              <a:t>Para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destacar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claramente</a:t>
            </a:r>
            <a:r>
              <a:rPr dirty="0" sz="1200" spc="-2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los</a:t>
            </a:r>
            <a:r>
              <a:rPr dirty="0" sz="1200" spc="-10">
                <a:latin typeface="Microsoft Sans Serif"/>
                <a:cs typeface="Microsoft Sans Serif"/>
              </a:rPr>
              <a:t> productos líderes</a:t>
            </a:r>
            <a:endParaRPr sz="1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200">
                <a:latin typeface="Microsoft Sans Serif"/>
                <a:cs typeface="Microsoft Sans Serif"/>
              </a:rPr>
              <a:t>Muestra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densidad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clientes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 spc="-20">
                <a:latin typeface="Microsoft Sans Serif"/>
                <a:cs typeface="Microsoft Sans Serif"/>
              </a:rPr>
              <a:t>edad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4274311" y="5897660"/>
            <a:ext cx="2615565" cy="20827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Microsoft Sans Serif"/>
                <a:cs typeface="Microsoft Sans Serif"/>
              </a:rPr>
              <a:t>Comparación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directa</a:t>
            </a:r>
            <a:r>
              <a:rPr dirty="0" sz="1200" spc="-1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entre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dos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grupos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4274311" y="6286281"/>
            <a:ext cx="2393950" cy="6838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200">
                <a:latin typeface="Microsoft Sans Serif"/>
                <a:cs typeface="Microsoft Sans Serif"/>
              </a:rPr>
              <a:t>Ver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correlaciones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o</a:t>
            </a:r>
            <a:r>
              <a:rPr dirty="0" sz="1200" spc="-5">
                <a:latin typeface="Microsoft Sans Serif"/>
                <a:cs typeface="Microsoft Sans Serif"/>
              </a:rPr>
              <a:t> </a:t>
            </a:r>
            <a:r>
              <a:rPr dirty="0" sz="1200" spc="-10">
                <a:latin typeface="Microsoft Sans Serif"/>
                <a:cs typeface="Microsoft Sans Serif"/>
              </a:rPr>
              <a:t>agrupaciones</a:t>
            </a:r>
            <a:endParaRPr sz="1200">
              <a:latin typeface="Microsoft Sans Serif"/>
              <a:cs typeface="Microsoft Sans Serif"/>
            </a:endParaRPr>
          </a:p>
          <a:p>
            <a:pPr marL="12700" marR="5080">
              <a:lnSpc>
                <a:spcPts val="1380"/>
              </a:lnSpc>
              <a:spcBef>
                <a:spcPts val="1019"/>
              </a:spcBef>
            </a:pPr>
            <a:r>
              <a:rPr dirty="0" sz="1200">
                <a:latin typeface="Microsoft Sans Serif"/>
                <a:cs typeface="Microsoft Sans Serif"/>
              </a:rPr>
              <a:t>Muestra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diferencias</a:t>
            </a:r>
            <a:r>
              <a:rPr dirty="0" sz="1200" spc="-4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sutiles</a:t>
            </a:r>
            <a:r>
              <a:rPr dirty="0" sz="1200" spc="-30">
                <a:latin typeface="Microsoft Sans Serif"/>
                <a:cs typeface="Microsoft Sans Serif"/>
              </a:rPr>
              <a:t> </a:t>
            </a:r>
            <a:r>
              <a:rPr dirty="0" sz="1200" spc="-20">
                <a:latin typeface="Microsoft Sans Serif"/>
                <a:cs typeface="Microsoft Sans Serif"/>
              </a:rPr>
              <a:t>entre </a:t>
            </a:r>
            <a:r>
              <a:rPr dirty="0" sz="1200">
                <a:latin typeface="Microsoft Sans Serif"/>
                <a:cs typeface="Microsoft Sans Serif"/>
              </a:rPr>
              <a:t>preferencias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de</a:t>
            </a:r>
            <a:r>
              <a:rPr dirty="0" sz="1200" spc="-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pago</a:t>
            </a:r>
            <a:r>
              <a:rPr dirty="0" sz="1200" spc="10">
                <a:latin typeface="Microsoft Sans Serif"/>
                <a:cs typeface="Microsoft Sans Serif"/>
              </a:rPr>
              <a:t> </a:t>
            </a:r>
            <a:r>
              <a:rPr dirty="0" sz="1200">
                <a:latin typeface="Microsoft Sans Serif"/>
                <a:cs typeface="Microsoft Sans Serif"/>
              </a:rPr>
              <a:t>por</a:t>
            </a:r>
            <a:r>
              <a:rPr dirty="0" sz="1200" spc="-10">
                <a:latin typeface="Microsoft Sans Serif"/>
                <a:cs typeface="Microsoft Sans Serif"/>
              </a:rPr>
              <a:t> categoría</a:t>
            </a:r>
            <a:endParaRPr sz="1200">
              <a:latin typeface="Microsoft Sans Serif"/>
              <a:cs typeface="Microsoft Sans Serif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33488" y="368808"/>
            <a:ext cx="67055" cy="27431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347203" y="9788652"/>
            <a:ext cx="132588" cy="7772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eee.docx</dc:title>
  <dcterms:created xsi:type="dcterms:W3CDTF">2025-09-05T23:58:00Z</dcterms:created>
  <dcterms:modified xsi:type="dcterms:W3CDTF">2025-09-05T23:58:00Z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2025-09-05T00:00:00Z</vt:filetime>
  </property>
  <property fmtid="{D5CDD505-2E9C-101B-9397-08002B2CF9AE}" pid="3" name="LastSaved">
    <vt:filetime>2025-09-05T00:00:00Z</vt:filetime>
  </property>
  <property fmtid="{D5CDD505-2E9C-101B-9397-08002B2CF9AE}" pid="4" name="Producer">
    <vt:lpwstr>Microsoft: Print To PDF</vt:lpwstr>
  </property>
</Properties>
</file>