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9"/>
  </p:notesMasterIdLst>
  <p:sldIdLst>
    <p:sldId id="256" r:id="rId2"/>
    <p:sldId id="257" r:id="rId3"/>
    <p:sldId id="295" r:id="rId4"/>
    <p:sldId id="258" r:id="rId5"/>
    <p:sldId id="296" r:id="rId6"/>
    <p:sldId id="297" r:id="rId7"/>
    <p:sldId id="278" r:id="rId8"/>
  </p:sldIdLst>
  <p:sldSz cx="9144000" cy="5143500" type="screen16x9"/>
  <p:notesSz cx="6858000" cy="9144000"/>
  <p:embeddedFontLst>
    <p:embeddedFont>
      <p:font typeface="Encode Sans Semi Condensed" panose="020B0604020202020204" charset="0"/>
      <p:regular r:id="rId10"/>
      <p:bold r:id="rId11"/>
    </p:embeddedFont>
    <p:embeddedFont>
      <p:font typeface="Encode Sans Semi Condensed Light" panose="020B0604020202020204" charset="0"/>
      <p:regular r:id="rId12"/>
      <p:bold r:id="rId13"/>
    </p:embeddedFont>
    <p:embeddedFont>
      <p:font typeface="Encode Sans Semi Condensed SemiBold" panose="00000706000000000000" charset="0"/>
      <p:regular r:id="rId14"/>
      <p:bold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E86F70-4E68-4B1B-B748-EAAE29787EEB}" v="22" dt="2021-12-06T03:24:58.524"/>
  </p1510:revLst>
</p1510:revInfo>
</file>

<file path=ppt/tableStyles.xml><?xml version="1.0" encoding="utf-8"?>
<a:tblStyleLst xmlns:a="http://schemas.openxmlformats.org/drawingml/2006/main" def="{D14B00A9-9B5B-4C73-A409-024D6CA0390D}">
  <a:tblStyle styleId="{D14B00A9-9B5B-4C73-A409-024D6CA039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1C96EDD-5978-4BCE-B74B-E825704AD35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dirty="0"/>
              <a:t>10 rutas más</a:t>
            </a:r>
            <a:r>
              <a:rPr lang="es-MX" baseline="0" dirty="0"/>
              <a:t> demandadas</a:t>
            </a:r>
            <a:endParaRPr lang="es-MX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8272-42AD-9DC7-3CBBDB6CF82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272-42AD-9DC7-3CBBDB6CF82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8272-42AD-9DC7-3CBBDB6CF82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Hoja1!$A$2:$A$11</c:f>
              <c:strCache>
                <c:ptCount val="10"/>
                <c:pt idx="0">
                  <c:v>South Korea-Vietnam</c:v>
                </c:pt>
                <c:pt idx="1">
                  <c:v>Netherlands-Belgium</c:v>
                </c:pt>
                <c:pt idx="2">
                  <c:v>USA-Netherlands</c:v>
                </c:pt>
                <c:pt idx="3">
                  <c:v>Japan-Mexico</c:v>
                </c:pt>
                <c:pt idx="4">
                  <c:v>China-Mexico</c:v>
                </c:pt>
                <c:pt idx="5">
                  <c:v>China-Japan</c:v>
                </c:pt>
                <c:pt idx="6">
                  <c:v>Germany-China</c:v>
                </c:pt>
                <c:pt idx="7">
                  <c:v>Japan-Brazil</c:v>
                </c:pt>
                <c:pt idx="8">
                  <c:v>Germany-France</c:v>
                </c:pt>
                <c:pt idx="9">
                  <c:v>South Korea-Japan</c:v>
                </c:pt>
              </c:strCache>
            </c:strRef>
          </c:cat>
          <c:val>
            <c:numRef>
              <c:f>Hoja1!$B$2:$B$11</c:f>
              <c:numCache>
                <c:formatCode>General</c:formatCode>
                <c:ptCount val="10"/>
                <c:pt idx="0">
                  <c:v>497</c:v>
                </c:pt>
                <c:pt idx="1">
                  <c:v>437</c:v>
                </c:pt>
                <c:pt idx="2">
                  <c:v>436</c:v>
                </c:pt>
                <c:pt idx="3">
                  <c:v>385</c:v>
                </c:pt>
                <c:pt idx="4">
                  <c:v>351</c:v>
                </c:pt>
                <c:pt idx="5">
                  <c:v>343</c:v>
                </c:pt>
                <c:pt idx="6">
                  <c:v>328</c:v>
                </c:pt>
                <c:pt idx="7">
                  <c:v>306</c:v>
                </c:pt>
                <c:pt idx="8">
                  <c:v>299</c:v>
                </c:pt>
                <c:pt idx="9">
                  <c:v>294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72-42AD-9DC7-3CBBDB6CF8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7290576"/>
        <c:axId val="1937292240"/>
      </c:barChart>
      <c:catAx>
        <c:axId val="1937290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937292240"/>
        <c:crosses val="autoZero"/>
        <c:auto val="1"/>
        <c:lblAlgn val="ctr"/>
        <c:lblOffset val="100"/>
        <c:noMultiLvlLbl val="0"/>
      </c:catAx>
      <c:valAx>
        <c:axId val="19372922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37290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D28-4525-90CB-920B982F20F6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1D28-4525-90CB-920B982F20F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1D28-4525-90CB-920B982F20F6}"/>
              </c:ext>
            </c:extLst>
          </c:dPt>
          <c:dLbls>
            <c:dLbl>
              <c:idx val="0"/>
              <c:layout>
                <c:manualLayout>
                  <c:x val="0.13232970124514956"/>
                  <c:y val="-2.78746103453214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D28-4525-90CB-920B982F20F6}"/>
                </c:ext>
              </c:extLst>
            </c:dLbl>
            <c:dLbl>
              <c:idx val="1"/>
              <c:layout>
                <c:manualLayout>
                  <c:x val="-0.12252750115291627"/>
                  <c:y val="7.66551784496338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D28-4525-90CB-920B982F20F6}"/>
                </c:ext>
              </c:extLst>
            </c:dLbl>
            <c:dLbl>
              <c:idx val="2"/>
              <c:layout>
                <c:manualLayout>
                  <c:x val="-0.14703300138349953"/>
                  <c:y val="-0.1184670939676160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D28-4525-90CB-920B982F20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Hoja1!$A$2:$A$4</c:f>
              <c:strCache>
                <c:ptCount val="3"/>
                <c:pt idx="0">
                  <c:v>Sea</c:v>
                </c:pt>
                <c:pt idx="1">
                  <c:v>Rail</c:v>
                </c:pt>
                <c:pt idx="2">
                  <c:v>Air</c:v>
                </c:pt>
              </c:strCache>
            </c:strRef>
          </c:cat>
          <c:val>
            <c:numRef>
              <c:f>Hoja1!$B$2:$B$4</c:f>
              <c:numCache>
                <c:formatCode>0%</c:formatCode>
                <c:ptCount val="3"/>
                <c:pt idx="0">
                  <c:v>0.5510918458141717</c:v>
                </c:pt>
                <c:pt idx="1">
                  <c:v>0.23916154369491566</c:v>
                </c:pt>
                <c:pt idx="2">
                  <c:v>0.20974661049091262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28-4525-90CB-920B982F20F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798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0789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5223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10800000">
            <a:off x="6904227" y="249339"/>
            <a:ext cx="2034302" cy="2271600"/>
            <a:chOff x="208025" y="2621275"/>
            <a:chExt cx="2034302" cy="2271600"/>
          </a:xfrm>
        </p:grpSpPr>
        <p:sp>
          <p:nvSpPr>
            <p:cNvPr id="11" name="Google Shape;11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208025" y="2621275"/>
            <a:ext cx="2034302" cy="2271600"/>
            <a:chOff x="208025" y="2621275"/>
            <a:chExt cx="2034302" cy="2271600"/>
          </a:xfrm>
        </p:grpSpPr>
        <p:sp>
          <p:nvSpPr>
            <p:cNvPr id="14" name="Google Shape;14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 rot="10800000" flipH="1">
            <a:off x="624300" y="1092075"/>
            <a:ext cx="7895400" cy="2959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101000" y="1738825"/>
            <a:ext cx="6942000" cy="166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lin ang="16198662" scaled="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 rot="-5400000">
            <a:off x="1362062" y="3581043"/>
            <a:ext cx="866125" cy="1369504"/>
            <a:chOff x="-262307" y="2765255"/>
            <a:chExt cx="2504700" cy="1770300"/>
          </a:xfrm>
        </p:grpSpPr>
        <p:sp>
          <p:nvSpPr>
            <p:cNvPr id="20" name="Google Shape;20;p3"/>
            <p:cNvSpPr/>
            <p:nvPr/>
          </p:nvSpPr>
          <p:spPr>
            <a:xfrm rot="-5400000" flipH="1">
              <a:off x="104893" y="2398055"/>
              <a:ext cx="1770300" cy="2504700"/>
            </a:xfrm>
            <a:prstGeom prst="parallelogram">
              <a:avLst>
                <a:gd name="adj" fmla="val 9167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/>
          <p:nvPr/>
        </p:nvSpPr>
        <p:spPr>
          <a:xfrm rot="10800000" flipH="1">
            <a:off x="630975" y="0"/>
            <a:ext cx="1472100" cy="4383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/>
          </p:nvPr>
        </p:nvSpPr>
        <p:spPr>
          <a:xfrm>
            <a:off x="2444650" y="1581025"/>
            <a:ext cx="5733300" cy="67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2444650" y="2276025"/>
            <a:ext cx="5733300" cy="37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/>
        </p:nvSpPr>
        <p:spPr>
          <a:xfrm rot="-5400000" flipH="1">
            <a:off x="112050" y="481364"/>
            <a:ext cx="977700" cy="1201800"/>
          </a:xfrm>
          <a:prstGeom prst="parallelogram">
            <a:avLst>
              <a:gd name="adj" fmla="val 10943"/>
            </a:avLst>
          </a:prstGeom>
          <a:gradFill>
            <a:gsLst>
              <a:gs pos="0">
                <a:schemeClr val="accent1"/>
              </a:gs>
              <a:gs pos="2900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/>
          <p:nvPr/>
        </p:nvSpPr>
        <p:spPr>
          <a:xfrm rot="10800000">
            <a:off x="278209" y="1169850"/>
            <a:ext cx="927900" cy="297900"/>
          </a:xfrm>
          <a:prstGeom prst="rtTriangle">
            <a:avLst/>
          </a:prstGeom>
          <a:gradFill>
            <a:gsLst>
              <a:gs pos="0">
                <a:schemeClr val="accent1"/>
              </a:gs>
              <a:gs pos="47000">
                <a:schemeClr val="accent1"/>
              </a:gs>
              <a:gs pos="100000">
                <a:schemeClr val="accent2"/>
              </a:gs>
            </a:gsLst>
            <a:lin ang="59999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6"/>
          <p:cNvGrpSpPr/>
          <p:nvPr/>
        </p:nvGrpSpPr>
        <p:grpSpPr>
          <a:xfrm>
            <a:off x="284659" y="277661"/>
            <a:ext cx="7532717" cy="895903"/>
            <a:chOff x="0" y="266575"/>
            <a:chExt cx="6046490" cy="1687200"/>
          </a:xfrm>
        </p:grpSpPr>
        <p:sp>
          <p:nvSpPr>
            <p:cNvPr id="57" name="Google Shape;57;p6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 rot="10800000">
              <a:off x="5864390" y="266658"/>
              <a:ext cx="1821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6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60" name="Google Shape;60;p6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6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63" name="Google Shape;63;p6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1206100" y="1706200"/>
            <a:ext cx="33369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⊳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"/>
          </p:nvPr>
        </p:nvSpPr>
        <p:spPr>
          <a:xfrm>
            <a:off x="4896145" y="1706200"/>
            <a:ext cx="33369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⊳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/>
          <p:nvPr/>
        </p:nvSpPr>
        <p:spPr>
          <a:xfrm rot="5400000">
            <a:off x="8234561" y="4139455"/>
            <a:ext cx="617100" cy="1201800"/>
          </a:xfrm>
          <a:prstGeom prst="parallelogram">
            <a:avLst>
              <a:gd name="adj" fmla="val 10943"/>
            </a:avLst>
          </a:prstGeom>
          <a:gradFill>
            <a:gsLst>
              <a:gs pos="0">
                <a:schemeClr val="accent1"/>
              </a:gs>
              <a:gs pos="2900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9"/>
          <p:cNvSpPr/>
          <p:nvPr/>
        </p:nvSpPr>
        <p:spPr>
          <a:xfrm rot="10800000" flipH="1">
            <a:off x="7937900" y="4795467"/>
            <a:ext cx="927900" cy="188100"/>
          </a:xfrm>
          <a:prstGeom prst="rtTriangle">
            <a:avLst/>
          </a:prstGeom>
          <a:gradFill>
            <a:gsLst>
              <a:gs pos="0">
                <a:schemeClr val="accent1"/>
              </a:gs>
              <a:gs pos="47000">
                <a:schemeClr val="accent1"/>
              </a:gs>
              <a:gs pos="100000">
                <a:schemeClr val="accent2"/>
              </a:gs>
            </a:gsLst>
            <a:lin ang="59999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/>
          <p:nvPr/>
        </p:nvSpPr>
        <p:spPr>
          <a:xfrm rot="-5400000" flipH="1">
            <a:off x="292350" y="4139455"/>
            <a:ext cx="617100" cy="1201800"/>
          </a:xfrm>
          <a:prstGeom prst="parallelogram">
            <a:avLst>
              <a:gd name="adj" fmla="val 10943"/>
            </a:avLst>
          </a:prstGeom>
          <a:gradFill>
            <a:gsLst>
              <a:gs pos="0">
                <a:schemeClr val="accent1"/>
              </a:gs>
              <a:gs pos="2900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9"/>
          <p:cNvSpPr/>
          <p:nvPr/>
        </p:nvSpPr>
        <p:spPr>
          <a:xfrm rot="10800000">
            <a:off x="278211" y="4795467"/>
            <a:ext cx="927900" cy="188100"/>
          </a:xfrm>
          <a:prstGeom prst="rtTriangle">
            <a:avLst/>
          </a:prstGeom>
          <a:gradFill>
            <a:gsLst>
              <a:gs pos="0">
                <a:schemeClr val="accent1"/>
              </a:gs>
              <a:gs pos="47000">
                <a:schemeClr val="accent1"/>
              </a:gs>
              <a:gs pos="100000">
                <a:schemeClr val="accent2"/>
              </a:gs>
            </a:gsLst>
            <a:lin ang="59999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9"/>
          <p:cNvSpPr/>
          <p:nvPr/>
        </p:nvSpPr>
        <p:spPr>
          <a:xfrm rot="10800000" flipH="1">
            <a:off x="281975" y="4232425"/>
            <a:ext cx="8580000" cy="565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9"/>
          <p:cNvSpPr txBox="1">
            <a:spLocks noGrp="1"/>
          </p:cNvSpPr>
          <p:nvPr>
            <p:ph type="body" idx="1"/>
          </p:nvPr>
        </p:nvSpPr>
        <p:spPr>
          <a:xfrm>
            <a:off x="282000" y="4232425"/>
            <a:ext cx="8580000" cy="565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107" name="Google Shape;107;p9"/>
          <p:cNvSpPr txBox="1">
            <a:spLocks noGrp="1"/>
          </p:cNvSpPr>
          <p:nvPr>
            <p:ph type="sldNum" idx="12"/>
          </p:nvPr>
        </p:nvSpPr>
        <p:spPr>
          <a:xfrm>
            <a:off x="4327150" y="4797925"/>
            <a:ext cx="485400" cy="3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>
                <a:solidFill>
                  <a:schemeClr val="accent2"/>
                </a:solidFill>
              </a:defRPr>
            </a:lvl1pPr>
            <a:lvl2pPr lvl="1" algn="ctr">
              <a:buNone/>
              <a:defRPr>
                <a:solidFill>
                  <a:schemeClr val="accent2"/>
                </a:solidFill>
              </a:defRPr>
            </a:lvl2pPr>
            <a:lvl3pPr lvl="2" algn="ctr">
              <a:buNone/>
              <a:defRPr>
                <a:solidFill>
                  <a:schemeClr val="accent2"/>
                </a:solidFill>
              </a:defRPr>
            </a:lvl3pPr>
            <a:lvl4pPr lvl="3" algn="ctr">
              <a:buNone/>
              <a:defRPr>
                <a:solidFill>
                  <a:schemeClr val="accent2"/>
                </a:solidFill>
              </a:defRPr>
            </a:lvl4pPr>
            <a:lvl5pPr lvl="4" algn="ctr">
              <a:buNone/>
              <a:defRPr>
                <a:solidFill>
                  <a:schemeClr val="accent2"/>
                </a:solidFill>
              </a:defRPr>
            </a:lvl5pPr>
            <a:lvl6pPr lvl="5" algn="ctr">
              <a:buNone/>
              <a:defRPr>
                <a:solidFill>
                  <a:schemeClr val="accent2"/>
                </a:solidFill>
              </a:defRPr>
            </a:lvl6pPr>
            <a:lvl7pPr lvl="6" algn="ctr">
              <a:buNone/>
              <a:defRPr>
                <a:solidFill>
                  <a:schemeClr val="accent2"/>
                </a:solidFill>
              </a:defRPr>
            </a:lvl7pPr>
            <a:lvl8pPr lvl="7" algn="ctr">
              <a:buNone/>
              <a:defRPr>
                <a:solidFill>
                  <a:schemeClr val="accent2"/>
                </a:solidFill>
              </a:defRPr>
            </a:lvl8pPr>
            <a:lvl9pPr lvl="8" algn="ctr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0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110" name="Google Shape;110;p10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10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113" name="Google Shape;113;p10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0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0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16" name="Google Shape;116;p10"/>
          <p:cNvGrpSpPr/>
          <p:nvPr/>
        </p:nvGrpSpPr>
        <p:grpSpPr>
          <a:xfrm flipH="1">
            <a:off x="1" y="524824"/>
            <a:ext cx="600055" cy="374899"/>
            <a:chOff x="5211448" y="3165393"/>
            <a:chExt cx="1477967" cy="784800"/>
          </a:xfrm>
        </p:grpSpPr>
        <p:sp>
          <p:nvSpPr>
            <p:cNvPr id="117" name="Google Shape;117;p10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0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19;p10"/>
          <p:cNvGrpSpPr/>
          <p:nvPr/>
        </p:nvGrpSpPr>
        <p:grpSpPr>
          <a:xfrm rot="10800000" flipH="1">
            <a:off x="84" y="8"/>
            <a:ext cx="758573" cy="531131"/>
            <a:chOff x="0" y="266575"/>
            <a:chExt cx="7503194" cy="1687200"/>
          </a:xfrm>
        </p:grpSpPr>
        <p:sp>
          <p:nvSpPr>
            <p:cNvPr id="120" name="Google Shape;120;p10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0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70125" y="1553800"/>
            <a:ext cx="6915300" cy="30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>
            <a:spLocks noGrp="1"/>
          </p:cNvSpPr>
          <p:nvPr>
            <p:ph type="ctrTitle"/>
          </p:nvPr>
        </p:nvSpPr>
        <p:spPr>
          <a:xfrm>
            <a:off x="1101000" y="1738825"/>
            <a:ext cx="6942000" cy="166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Synergy</a:t>
            </a:r>
            <a:r>
              <a:rPr lang="es-MX" dirty="0"/>
              <a:t> </a:t>
            </a:r>
            <a:r>
              <a:rPr lang="es-MX" dirty="0" err="1"/>
              <a:t>Logistics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Indice</a:t>
            </a:r>
            <a:endParaRPr dirty="0"/>
          </a:p>
        </p:txBody>
      </p:sp>
      <p:sp>
        <p:nvSpPr>
          <p:cNvPr id="135" name="Google Shape;135;p12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76D27EF-E0E8-4E16-9730-9DDC27AA579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59279" y="1706200"/>
            <a:ext cx="7473766" cy="3064800"/>
          </a:xfrm>
        </p:spPr>
        <p:txBody>
          <a:bodyPr/>
          <a:lstStyle/>
          <a:p>
            <a:r>
              <a:rPr lang="es-ES" dirty="0"/>
              <a:t>Opción 1) Rutas de importación y exportación</a:t>
            </a:r>
          </a:p>
          <a:p>
            <a:endParaRPr lang="es-ES" dirty="0"/>
          </a:p>
          <a:p>
            <a:r>
              <a:rPr lang="es-ES" dirty="0"/>
              <a:t>Opción 2) Medio de transporte utilizado</a:t>
            </a:r>
          </a:p>
          <a:p>
            <a:endParaRPr lang="es-ES" dirty="0"/>
          </a:p>
          <a:p>
            <a:r>
              <a:rPr lang="es-ES" dirty="0"/>
              <a:t>Opción 3) Valor total de importaciones y exportaciones</a:t>
            </a:r>
          </a:p>
          <a:p>
            <a:endParaRPr lang="es-ES" dirty="0"/>
          </a:p>
          <a:p>
            <a:pPr marL="101600" indent="0">
              <a:buNone/>
            </a:pPr>
            <a:r>
              <a:rPr lang="es-MX" dirty="0"/>
              <a:t>Revisión de estrategias Plan 2021 en desarrollo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05EBC2-AFA9-45B2-9407-04B10A120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Opción 1</a:t>
            </a:r>
            <a:endParaRPr lang="es-MX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193C52E-5665-44D0-9A16-800A94111F29}"/>
              </a:ext>
            </a:extLst>
          </p:cNvPr>
          <p:cNvSpPr txBox="1"/>
          <p:nvPr/>
        </p:nvSpPr>
        <p:spPr>
          <a:xfrm>
            <a:off x="666044" y="173816"/>
            <a:ext cx="470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>
                <a:solidFill>
                  <a:srgbClr val="00B050"/>
                </a:solidFill>
              </a:rPr>
              <a:t>R</a:t>
            </a:r>
            <a:r>
              <a:rPr lang="es-MX" sz="1800" b="1" dirty="0">
                <a:solidFill>
                  <a:srgbClr val="00B050"/>
                </a:solidFill>
              </a:rPr>
              <a:t>utas de Importación y exportación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4F1230C-024F-47B1-B24E-3D85EFEB8A52}"/>
              </a:ext>
            </a:extLst>
          </p:cNvPr>
          <p:cNvSpPr txBox="1"/>
          <p:nvPr/>
        </p:nvSpPr>
        <p:spPr>
          <a:xfrm>
            <a:off x="6196693" y="2768600"/>
            <a:ext cx="2496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212121"/>
                </a:solidFill>
                <a:latin typeface="Roboto" panose="02000000000000000000" pitchFamily="2" charset="0"/>
              </a:rPr>
              <a:t>Conclusión tener las 10 rutas más demandadas, puede generar una confianza relevante para continuar invirtiendo en estas turas</a:t>
            </a:r>
            <a:endParaRPr lang="es-MX" sz="1600" dirty="0"/>
          </a:p>
        </p:txBody>
      </p:sp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FDF081F8-ADC7-40F0-A936-94E1F831C7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7643890"/>
              </p:ext>
            </p:extLst>
          </p:nvPr>
        </p:nvGraphicFramePr>
        <p:xfrm>
          <a:off x="0" y="742950"/>
          <a:ext cx="6196693" cy="31759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Google Shape;251;p24">
            <a:extLst>
              <a:ext uri="{FF2B5EF4-FFF2-40B4-BE49-F238E27FC236}">
                <a16:creationId xmlns:a16="http://schemas.microsoft.com/office/drawing/2014/main" id="{79584D9F-6E3B-451F-BBE0-494B720159F1}"/>
              </a:ext>
            </a:extLst>
          </p:cNvPr>
          <p:cNvSpPr/>
          <p:nvPr/>
        </p:nvSpPr>
        <p:spPr>
          <a:xfrm>
            <a:off x="6123215" y="759279"/>
            <a:ext cx="2318657" cy="1616528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258;p24">
            <a:extLst>
              <a:ext uri="{FF2B5EF4-FFF2-40B4-BE49-F238E27FC236}">
                <a16:creationId xmlns:a16="http://schemas.microsoft.com/office/drawing/2014/main" id="{4241CB27-000F-4A1F-AB54-5D9F5E9B88E5}"/>
              </a:ext>
            </a:extLst>
          </p:cNvPr>
          <p:cNvSpPr/>
          <p:nvPr/>
        </p:nvSpPr>
        <p:spPr>
          <a:xfrm flipV="1">
            <a:off x="7671436" y="1324481"/>
            <a:ext cx="84636" cy="45719"/>
          </a:xfrm>
          <a:prstGeom prst="diamond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58;p24">
            <a:extLst>
              <a:ext uri="{FF2B5EF4-FFF2-40B4-BE49-F238E27FC236}">
                <a16:creationId xmlns:a16="http://schemas.microsoft.com/office/drawing/2014/main" id="{37471FD8-18C1-448A-A72E-5475A83E492F}"/>
              </a:ext>
            </a:extLst>
          </p:cNvPr>
          <p:cNvSpPr/>
          <p:nvPr/>
        </p:nvSpPr>
        <p:spPr>
          <a:xfrm>
            <a:off x="7818393" y="1118507"/>
            <a:ext cx="100964" cy="113090"/>
          </a:xfrm>
          <a:prstGeom prst="diamond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4463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>
            <a:spLocks noGrp="1"/>
          </p:cNvSpPr>
          <p:nvPr>
            <p:ph type="ctrTitle"/>
          </p:nvPr>
        </p:nvSpPr>
        <p:spPr>
          <a:xfrm>
            <a:off x="80536" y="4571141"/>
            <a:ext cx="5733300" cy="47352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/>
              <a:t>Opción 2) Medio de transporte utilizado</a:t>
            </a:r>
            <a:endParaRPr lang="es-MX" sz="1600" dirty="0"/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1"/>
          </p:nvPr>
        </p:nvSpPr>
        <p:spPr>
          <a:xfrm>
            <a:off x="2289528" y="292102"/>
            <a:ext cx="6519736" cy="182244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Los 3 medios de transporte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más importantes para </a:t>
            </a:r>
            <a:r>
              <a:rPr lang="es-ES" dirty="0" err="1"/>
              <a:t>Synergy</a:t>
            </a:r>
            <a:r>
              <a:rPr lang="es-ES" dirty="0"/>
              <a:t> </a:t>
            </a:r>
            <a:r>
              <a:rPr lang="es-ES" dirty="0" err="1"/>
              <a:t>logistics</a:t>
            </a:r>
            <a:r>
              <a:rPr lang="es-ES" dirty="0"/>
              <a:t>…</a:t>
            </a:r>
          </a:p>
        </p:txBody>
      </p:sp>
      <p:sp>
        <p:nvSpPr>
          <p:cNvPr id="142" name="Google Shape;142;p13"/>
          <p:cNvSpPr txBox="1">
            <a:spLocks noGrp="1"/>
          </p:cNvSpPr>
          <p:nvPr>
            <p:ph type="ctrTitle"/>
          </p:nvPr>
        </p:nvSpPr>
        <p:spPr>
          <a:xfrm>
            <a:off x="625475" y="0"/>
            <a:ext cx="1475700" cy="438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2</a:t>
            </a:r>
            <a:endParaRPr sz="9600" b="1" dirty="0"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5" name="Google Shape;141;p13">
            <a:extLst>
              <a:ext uri="{FF2B5EF4-FFF2-40B4-BE49-F238E27FC236}">
                <a16:creationId xmlns:a16="http://schemas.microsoft.com/office/drawing/2014/main" id="{7027DFA7-ED6C-4837-9D50-AA1946F9D73E}"/>
              </a:ext>
            </a:extLst>
          </p:cNvPr>
          <p:cNvSpPr txBox="1">
            <a:spLocks/>
          </p:cNvSpPr>
          <p:nvPr/>
        </p:nvSpPr>
        <p:spPr>
          <a:xfrm>
            <a:off x="3732081" y="3847267"/>
            <a:ext cx="4163509" cy="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None/>
              <a:defRPr sz="2400" b="0" i="0" u="none" strike="noStrike" cap="none">
                <a:solidFill>
                  <a:schemeClr val="accen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Encode Sans Semi Condensed Light"/>
              <a:buNone/>
              <a:defRPr sz="3000" b="0" i="0" u="none" strike="noStrike" cap="none">
                <a:solidFill>
                  <a:schemeClr val="accen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Encode Sans Semi Condensed Light"/>
              <a:buNone/>
              <a:defRPr sz="3000" b="0" i="0" u="none" strike="noStrike" cap="none">
                <a:solidFill>
                  <a:schemeClr val="accen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Encode Sans Semi Condensed Light"/>
              <a:buNone/>
              <a:defRPr sz="3000" b="0" i="0" u="none" strike="noStrike" cap="none">
                <a:solidFill>
                  <a:schemeClr val="accen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Encode Sans Semi Condensed Light"/>
              <a:buNone/>
              <a:defRPr sz="3000" b="0" i="0" u="none" strike="noStrike" cap="none">
                <a:solidFill>
                  <a:schemeClr val="accen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Encode Sans Semi Condensed Light"/>
              <a:buNone/>
              <a:defRPr sz="3000" b="0" i="0" u="none" strike="noStrike" cap="none">
                <a:solidFill>
                  <a:schemeClr val="accen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Encode Sans Semi Condensed Light"/>
              <a:buNone/>
              <a:defRPr sz="3000" b="0" i="0" u="none" strike="noStrike" cap="none">
                <a:solidFill>
                  <a:schemeClr val="accen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Encode Sans Semi Condensed Light"/>
              <a:buNone/>
              <a:defRPr sz="3000" b="0" i="0" u="none" strike="noStrike" cap="none">
                <a:solidFill>
                  <a:schemeClr val="accen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Encode Sans Semi Condensed Light"/>
              <a:buNone/>
              <a:defRPr sz="3000" b="0" i="0" u="none" strike="noStrike" cap="none">
                <a:solidFill>
                  <a:schemeClr val="accen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pPr marL="0" indent="0"/>
            <a:r>
              <a:rPr lang="es-MX" sz="1800" dirty="0">
                <a:solidFill>
                  <a:schemeClr val="bg1"/>
                </a:solidFill>
              </a:rPr>
              <a:t>El transporte más usado es el océano ya que el precio es el más barato </a:t>
            </a:r>
            <a:endParaRPr lang="es-MX" sz="1800" b="0" dirty="0">
              <a:solidFill>
                <a:schemeClr val="bg1"/>
              </a:solidFill>
              <a:effectLst/>
              <a:latin typeface="Courier New" panose="02070309020205020404" pitchFamily="49" charset="0"/>
            </a:endParaRPr>
          </a:p>
          <a:p>
            <a:pPr marL="0" indent="0"/>
            <a:endParaRPr lang="es-MX" sz="1800" b="0" dirty="0">
              <a:solidFill>
                <a:schemeClr val="bg1"/>
              </a:solidFill>
              <a:effectLst/>
              <a:latin typeface="Courier New" panose="02070309020205020404" pitchFamily="49" charset="0"/>
            </a:endParaRPr>
          </a:p>
          <a:p>
            <a:pPr marL="0" indent="0"/>
            <a:endParaRPr lang="es-MX" sz="1800" dirty="0"/>
          </a:p>
        </p:txBody>
      </p:sp>
      <p:sp>
        <p:nvSpPr>
          <p:cNvPr id="7" name="Google Shape;141;p13">
            <a:extLst>
              <a:ext uri="{FF2B5EF4-FFF2-40B4-BE49-F238E27FC236}">
                <a16:creationId xmlns:a16="http://schemas.microsoft.com/office/drawing/2014/main" id="{D2ED176B-4741-49C3-B425-B2216CFBED6F}"/>
              </a:ext>
            </a:extLst>
          </p:cNvPr>
          <p:cNvSpPr txBox="1">
            <a:spLocks/>
          </p:cNvSpPr>
          <p:nvPr/>
        </p:nvSpPr>
        <p:spPr>
          <a:xfrm>
            <a:off x="2471334" y="1203325"/>
            <a:ext cx="5733300" cy="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None/>
              <a:defRPr sz="2400" b="0" i="0" u="none" strike="noStrike" cap="none">
                <a:solidFill>
                  <a:schemeClr val="accen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Encode Sans Semi Condensed Light"/>
              <a:buNone/>
              <a:defRPr sz="3000" b="0" i="0" u="none" strike="noStrike" cap="none">
                <a:solidFill>
                  <a:schemeClr val="accen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Encode Sans Semi Condensed Light"/>
              <a:buNone/>
              <a:defRPr sz="3000" b="0" i="0" u="none" strike="noStrike" cap="none">
                <a:solidFill>
                  <a:schemeClr val="accen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Encode Sans Semi Condensed Light"/>
              <a:buNone/>
              <a:defRPr sz="3000" b="0" i="0" u="none" strike="noStrike" cap="none">
                <a:solidFill>
                  <a:schemeClr val="accen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Encode Sans Semi Condensed Light"/>
              <a:buNone/>
              <a:defRPr sz="3000" b="0" i="0" u="none" strike="noStrike" cap="none">
                <a:solidFill>
                  <a:schemeClr val="accen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Encode Sans Semi Condensed Light"/>
              <a:buNone/>
              <a:defRPr sz="3000" b="0" i="0" u="none" strike="noStrike" cap="none">
                <a:solidFill>
                  <a:schemeClr val="accen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Encode Sans Semi Condensed Light"/>
              <a:buNone/>
              <a:defRPr sz="3000" b="0" i="0" u="none" strike="noStrike" cap="none">
                <a:solidFill>
                  <a:schemeClr val="accen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Encode Sans Semi Condensed Light"/>
              <a:buNone/>
              <a:defRPr sz="3000" b="0" i="0" u="none" strike="noStrike" cap="none">
                <a:solidFill>
                  <a:schemeClr val="accen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Encode Sans Semi Condensed Light"/>
              <a:buNone/>
              <a:defRPr sz="3000" b="0" i="0" u="none" strike="noStrike" cap="none">
                <a:solidFill>
                  <a:schemeClr val="accen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pPr marL="0" indent="0"/>
            <a:r>
              <a:rPr lang="es-MX" sz="1200" dirty="0" err="1">
                <a:solidFill>
                  <a:schemeClr val="bg1"/>
                </a:solidFill>
              </a:rPr>
              <a:t>Ps</a:t>
            </a:r>
            <a:r>
              <a:rPr lang="es-MX" sz="1200" dirty="0">
                <a:solidFill>
                  <a:schemeClr val="bg1"/>
                </a:solidFill>
              </a:rPr>
              <a:t>$ millones de pesos</a:t>
            </a:r>
            <a:endParaRPr lang="es-MX" sz="1200" b="0" dirty="0">
              <a:solidFill>
                <a:schemeClr val="bg1"/>
              </a:solidFill>
              <a:effectLst/>
              <a:latin typeface="Courier New" panose="02070309020205020404" pitchFamily="49" charset="0"/>
            </a:endParaRPr>
          </a:p>
          <a:p>
            <a:pPr marL="0" indent="0"/>
            <a:endParaRPr lang="es-MX" sz="1200" b="0" dirty="0">
              <a:solidFill>
                <a:schemeClr val="bg1"/>
              </a:solidFill>
              <a:effectLst/>
              <a:latin typeface="Courier New" panose="02070309020205020404" pitchFamily="49" charset="0"/>
            </a:endParaRPr>
          </a:p>
          <a:p>
            <a:pPr marL="0" indent="0"/>
            <a:endParaRPr lang="es-MX" sz="12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208BB3D-413F-49D6-AB0A-3B6AFB13F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222" y="1934481"/>
            <a:ext cx="3640900" cy="972005"/>
          </a:xfrm>
          <a:prstGeom prst="rect">
            <a:avLst/>
          </a:prstGeom>
        </p:spPr>
      </p:pic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948AA885-5892-4DF3-985F-4FFF4B25AE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7368813"/>
              </p:ext>
            </p:extLst>
          </p:nvPr>
        </p:nvGraphicFramePr>
        <p:xfrm>
          <a:off x="6164673" y="1743029"/>
          <a:ext cx="2591255" cy="1822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51;p24">
            <a:extLst>
              <a:ext uri="{FF2B5EF4-FFF2-40B4-BE49-F238E27FC236}">
                <a16:creationId xmlns:a16="http://schemas.microsoft.com/office/drawing/2014/main" id="{79584D9F-6E3B-451F-BBE0-494B720159F1}"/>
              </a:ext>
            </a:extLst>
          </p:cNvPr>
          <p:cNvSpPr/>
          <p:nvPr/>
        </p:nvSpPr>
        <p:spPr>
          <a:xfrm>
            <a:off x="996043" y="543148"/>
            <a:ext cx="7470322" cy="332286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ln w="3175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05EBC2-AFA9-45B2-9407-04B10A120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Opción 3</a:t>
            </a:r>
            <a:endParaRPr lang="es-MX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193C52E-5665-44D0-9A16-800A94111F29}"/>
              </a:ext>
            </a:extLst>
          </p:cNvPr>
          <p:cNvSpPr txBox="1"/>
          <p:nvPr/>
        </p:nvSpPr>
        <p:spPr>
          <a:xfrm>
            <a:off x="666043" y="173816"/>
            <a:ext cx="523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>
                <a:solidFill>
                  <a:srgbClr val="00B050"/>
                </a:solidFill>
              </a:rPr>
              <a:t>Valor total de importaciones y exportaciones</a:t>
            </a:r>
            <a:endParaRPr lang="es-MX" sz="1800" b="1" dirty="0">
              <a:solidFill>
                <a:srgbClr val="00B05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4F1230C-024F-47B1-B24E-3D85EFEB8A52}"/>
              </a:ext>
            </a:extLst>
          </p:cNvPr>
          <p:cNvSpPr txBox="1"/>
          <p:nvPr/>
        </p:nvSpPr>
        <p:spPr>
          <a:xfrm>
            <a:off x="398628" y="1810584"/>
            <a:ext cx="4173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bg2"/>
                </a:solidFill>
              </a:rPr>
              <a:t>Países que le generan el 80% del valor de las exportaciones e importaciones</a:t>
            </a:r>
            <a:endParaRPr lang="es-MX" sz="2000" dirty="0">
              <a:solidFill>
                <a:schemeClr val="bg2"/>
              </a:solidFill>
            </a:endParaRPr>
          </a:p>
        </p:txBody>
      </p:sp>
      <p:sp>
        <p:nvSpPr>
          <p:cNvPr id="15" name="Google Shape;258;p24">
            <a:extLst>
              <a:ext uri="{FF2B5EF4-FFF2-40B4-BE49-F238E27FC236}">
                <a16:creationId xmlns:a16="http://schemas.microsoft.com/office/drawing/2014/main" id="{4241CB27-000F-4A1F-AB54-5D9F5E9B88E5}"/>
              </a:ext>
            </a:extLst>
          </p:cNvPr>
          <p:cNvSpPr/>
          <p:nvPr/>
        </p:nvSpPr>
        <p:spPr>
          <a:xfrm flipV="1">
            <a:off x="7671436" y="1324481"/>
            <a:ext cx="84636" cy="45719"/>
          </a:xfrm>
          <a:prstGeom prst="diamond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58;p24">
            <a:extLst>
              <a:ext uri="{FF2B5EF4-FFF2-40B4-BE49-F238E27FC236}">
                <a16:creationId xmlns:a16="http://schemas.microsoft.com/office/drawing/2014/main" id="{37471FD8-18C1-448A-A72E-5475A83E492F}"/>
              </a:ext>
            </a:extLst>
          </p:cNvPr>
          <p:cNvSpPr/>
          <p:nvPr/>
        </p:nvSpPr>
        <p:spPr>
          <a:xfrm>
            <a:off x="7818393" y="1118507"/>
            <a:ext cx="100964" cy="113090"/>
          </a:xfrm>
          <a:prstGeom prst="diamond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FAEF722-F141-4C2F-B86E-0062363E3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036" y="697593"/>
            <a:ext cx="3060700" cy="3327400"/>
          </a:xfrm>
          <a:prstGeom prst="rect">
            <a:avLst/>
          </a:prstGeom>
        </p:spPr>
      </p:pic>
      <p:sp>
        <p:nvSpPr>
          <p:cNvPr id="5" name="Abrir llave 4">
            <a:extLst>
              <a:ext uri="{FF2B5EF4-FFF2-40B4-BE49-F238E27FC236}">
                <a16:creationId xmlns:a16="http://schemas.microsoft.com/office/drawing/2014/main" id="{032C3107-3BC6-43FC-83C8-6ADC20114BF6}"/>
              </a:ext>
            </a:extLst>
          </p:cNvPr>
          <p:cNvSpPr/>
          <p:nvPr/>
        </p:nvSpPr>
        <p:spPr>
          <a:xfrm>
            <a:off x="4441371" y="909561"/>
            <a:ext cx="1159329" cy="285417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6774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193C52E-5665-44D0-9A16-800A94111F29}"/>
              </a:ext>
            </a:extLst>
          </p:cNvPr>
          <p:cNvSpPr txBox="1"/>
          <p:nvPr/>
        </p:nvSpPr>
        <p:spPr>
          <a:xfrm>
            <a:off x="666043" y="173816"/>
            <a:ext cx="523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>
                <a:solidFill>
                  <a:srgbClr val="00B050"/>
                </a:solidFill>
              </a:rPr>
              <a:t>Conclusiones</a:t>
            </a:r>
            <a:endParaRPr lang="es-MX" sz="1800" b="1" dirty="0">
              <a:solidFill>
                <a:srgbClr val="00B050"/>
              </a:solidFill>
            </a:endParaRPr>
          </a:p>
        </p:txBody>
      </p:sp>
      <p:sp>
        <p:nvSpPr>
          <p:cNvPr id="11" name="Marcador de texto 4">
            <a:extLst>
              <a:ext uri="{FF2B5EF4-FFF2-40B4-BE49-F238E27FC236}">
                <a16:creationId xmlns:a16="http://schemas.microsoft.com/office/drawing/2014/main" id="{BC7E1A93-A177-4820-812B-0ABDAB7C7AA2}"/>
              </a:ext>
            </a:extLst>
          </p:cNvPr>
          <p:cNvSpPr txBox="1">
            <a:spLocks/>
          </p:cNvSpPr>
          <p:nvPr/>
        </p:nvSpPr>
        <p:spPr>
          <a:xfrm>
            <a:off x="835117" y="881607"/>
            <a:ext cx="7473766" cy="3064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1"/>
                </a:solidFill>
              </a:rPr>
              <a:t>Opción 1) Creemos que es relevante para la toma de decisión dentro de las estrategias 2021, para seguir creciendo e invirtiendo en las rutas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bg2"/>
                </a:solidFill>
              </a:rPr>
              <a:t>Opción 2) Es importante elegir y continuar con las importaciones marítimas en la medida de lo posible para que se disminuyan costos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ES" dirty="0">
              <a:solidFill>
                <a:schemeClr val="accent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1"/>
                </a:solidFill>
              </a:rPr>
              <a:t>Opción 3) Es importante aunque creemos sería mejor enfocarse en los top 20 países más importantes</a:t>
            </a:r>
          </a:p>
          <a:p>
            <a:endParaRPr lang="es-ES" dirty="0"/>
          </a:p>
        </p:txBody>
      </p:sp>
      <p:grpSp>
        <p:nvGrpSpPr>
          <p:cNvPr id="13" name="Google Shape;607;p44">
            <a:extLst>
              <a:ext uri="{FF2B5EF4-FFF2-40B4-BE49-F238E27FC236}">
                <a16:creationId xmlns:a16="http://schemas.microsoft.com/office/drawing/2014/main" id="{02EA4D4A-042D-4256-80B3-7A727D2941FB}"/>
              </a:ext>
            </a:extLst>
          </p:cNvPr>
          <p:cNvGrpSpPr/>
          <p:nvPr/>
        </p:nvGrpSpPr>
        <p:grpSpPr>
          <a:xfrm>
            <a:off x="3920193" y="2661557"/>
            <a:ext cx="3337857" cy="1402330"/>
            <a:chOff x="638138" y="467100"/>
            <a:chExt cx="7867750" cy="4194000"/>
          </a:xfrm>
        </p:grpSpPr>
        <p:cxnSp>
          <p:nvCxnSpPr>
            <p:cNvPr id="17" name="Google Shape;608;p44">
              <a:extLst>
                <a:ext uri="{FF2B5EF4-FFF2-40B4-BE49-F238E27FC236}">
                  <a16:creationId xmlns:a16="http://schemas.microsoft.com/office/drawing/2014/main" id="{6553F925-5E94-4B20-A0F1-263E3A9FC209}"/>
                </a:ext>
              </a:extLst>
            </p:cNvPr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609;p44">
              <a:extLst>
                <a:ext uri="{FF2B5EF4-FFF2-40B4-BE49-F238E27FC236}">
                  <a16:creationId xmlns:a16="http://schemas.microsoft.com/office/drawing/2014/main" id="{3D41EE5E-FA49-47AD-A6B9-741FC4349CFD}"/>
                </a:ext>
              </a:extLst>
            </p:cNvPr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610;p44">
              <a:extLst>
                <a:ext uri="{FF2B5EF4-FFF2-40B4-BE49-F238E27FC236}">
                  <a16:creationId xmlns:a16="http://schemas.microsoft.com/office/drawing/2014/main" id="{3143AED3-D302-4D47-B652-7A9ECB3AAF04}"/>
                </a:ext>
              </a:extLst>
            </p:cNvPr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611;p44">
              <a:extLst>
                <a:ext uri="{FF2B5EF4-FFF2-40B4-BE49-F238E27FC236}">
                  <a16:creationId xmlns:a16="http://schemas.microsoft.com/office/drawing/2014/main" id="{D6C7D37F-6E11-4F9C-BB85-A712E09008EB}"/>
                </a:ext>
              </a:extLst>
            </p:cNvPr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612;p44">
              <a:extLst>
                <a:ext uri="{FF2B5EF4-FFF2-40B4-BE49-F238E27FC236}">
                  <a16:creationId xmlns:a16="http://schemas.microsoft.com/office/drawing/2014/main" id="{73771F37-71F7-4BCD-9509-527F6F068E04}"/>
                </a:ext>
              </a:extLst>
            </p:cNvPr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613;p44">
              <a:extLst>
                <a:ext uri="{FF2B5EF4-FFF2-40B4-BE49-F238E27FC236}">
                  <a16:creationId xmlns:a16="http://schemas.microsoft.com/office/drawing/2014/main" id="{AEB005F4-36A0-4D7C-A810-99E0AD8CCCB4}"/>
                </a:ext>
              </a:extLst>
            </p:cNvPr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614;p44">
              <a:extLst>
                <a:ext uri="{FF2B5EF4-FFF2-40B4-BE49-F238E27FC236}">
                  <a16:creationId xmlns:a16="http://schemas.microsoft.com/office/drawing/2014/main" id="{7145AB9A-4221-497C-8747-D3015B288284}"/>
                </a:ext>
              </a:extLst>
            </p:cNvPr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615;p44">
              <a:extLst>
                <a:ext uri="{FF2B5EF4-FFF2-40B4-BE49-F238E27FC236}">
                  <a16:creationId xmlns:a16="http://schemas.microsoft.com/office/drawing/2014/main" id="{197718F5-045C-4B83-A14F-054057079D15}"/>
                </a:ext>
              </a:extLst>
            </p:cNvPr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616;p44">
              <a:extLst>
                <a:ext uri="{FF2B5EF4-FFF2-40B4-BE49-F238E27FC236}">
                  <a16:creationId xmlns:a16="http://schemas.microsoft.com/office/drawing/2014/main" id="{0E16F6F2-32B7-4CBE-9101-0D1E99878B9A}"/>
                </a:ext>
              </a:extLst>
            </p:cNvPr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617;p44">
              <a:extLst>
                <a:ext uri="{FF2B5EF4-FFF2-40B4-BE49-F238E27FC236}">
                  <a16:creationId xmlns:a16="http://schemas.microsoft.com/office/drawing/2014/main" id="{BDAF2E76-B061-46DF-B6A4-B2769910A4E5}"/>
                </a:ext>
              </a:extLst>
            </p:cNvPr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618;p44">
              <a:extLst>
                <a:ext uri="{FF2B5EF4-FFF2-40B4-BE49-F238E27FC236}">
                  <a16:creationId xmlns:a16="http://schemas.microsoft.com/office/drawing/2014/main" id="{E2200D40-8F74-444F-A36A-3A28DA3DCEE8}"/>
                </a:ext>
              </a:extLst>
            </p:cNvPr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619;p44">
              <a:extLst>
                <a:ext uri="{FF2B5EF4-FFF2-40B4-BE49-F238E27FC236}">
                  <a16:creationId xmlns:a16="http://schemas.microsoft.com/office/drawing/2014/main" id="{C0F5EEFF-C455-4530-954B-FC989C2A4388}"/>
                </a:ext>
              </a:extLst>
            </p:cNvPr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620;p44">
              <a:extLst>
                <a:ext uri="{FF2B5EF4-FFF2-40B4-BE49-F238E27FC236}">
                  <a16:creationId xmlns:a16="http://schemas.microsoft.com/office/drawing/2014/main" id="{767CFFD0-F387-48E9-A3E6-EBE6A2FD138E}"/>
                </a:ext>
              </a:extLst>
            </p:cNvPr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621;p44">
              <a:extLst>
                <a:ext uri="{FF2B5EF4-FFF2-40B4-BE49-F238E27FC236}">
                  <a16:creationId xmlns:a16="http://schemas.microsoft.com/office/drawing/2014/main" id="{0763D924-8EF2-4998-903A-D53F71712AC9}"/>
                </a:ext>
              </a:extLst>
            </p:cNvPr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622;p44">
              <a:extLst>
                <a:ext uri="{FF2B5EF4-FFF2-40B4-BE49-F238E27FC236}">
                  <a16:creationId xmlns:a16="http://schemas.microsoft.com/office/drawing/2014/main" id="{F3CA6058-A2E9-4DC1-8CA0-D78DB33E4B04}"/>
                </a:ext>
              </a:extLst>
            </p:cNvPr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623;p44">
              <a:extLst>
                <a:ext uri="{FF2B5EF4-FFF2-40B4-BE49-F238E27FC236}">
                  <a16:creationId xmlns:a16="http://schemas.microsoft.com/office/drawing/2014/main" id="{21624E1A-1028-48BB-8139-F2AA6E994ACD}"/>
                </a:ext>
              </a:extLst>
            </p:cNvPr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624;p44">
              <a:extLst>
                <a:ext uri="{FF2B5EF4-FFF2-40B4-BE49-F238E27FC236}">
                  <a16:creationId xmlns:a16="http://schemas.microsoft.com/office/drawing/2014/main" id="{486D754B-AAE2-4260-8147-CDE909DB394D}"/>
                </a:ext>
              </a:extLst>
            </p:cNvPr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625;p44">
              <a:extLst>
                <a:ext uri="{FF2B5EF4-FFF2-40B4-BE49-F238E27FC236}">
                  <a16:creationId xmlns:a16="http://schemas.microsoft.com/office/drawing/2014/main" id="{F06095F5-303E-4655-B774-9918BE3B388E}"/>
                </a:ext>
              </a:extLst>
            </p:cNvPr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626;p44">
              <a:extLst>
                <a:ext uri="{FF2B5EF4-FFF2-40B4-BE49-F238E27FC236}">
                  <a16:creationId xmlns:a16="http://schemas.microsoft.com/office/drawing/2014/main" id="{4E55869A-01FE-4BDD-90CF-A4F3252B9A49}"/>
                </a:ext>
              </a:extLst>
            </p:cNvPr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627;p44">
              <a:extLst>
                <a:ext uri="{FF2B5EF4-FFF2-40B4-BE49-F238E27FC236}">
                  <a16:creationId xmlns:a16="http://schemas.microsoft.com/office/drawing/2014/main" id="{E88179B9-EEA6-4220-ABC6-700C7D5A2728}"/>
                </a:ext>
              </a:extLst>
            </p:cNvPr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628;p44">
              <a:extLst>
                <a:ext uri="{FF2B5EF4-FFF2-40B4-BE49-F238E27FC236}">
                  <a16:creationId xmlns:a16="http://schemas.microsoft.com/office/drawing/2014/main" id="{5C32BD8B-DA8A-49C3-810B-30C7C715F9AA}"/>
                </a:ext>
              </a:extLst>
            </p:cNvPr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629;p44">
              <a:extLst>
                <a:ext uri="{FF2B5EF4-FFF2-40B4-BE49-F238E27FC236}">
                  <a16:creationId xmlns:a16="http://schemas.microsoft.com/office/drawing/2014/main" id="{6EDF6DBC-AEAC-41B9-A8B4-D726FC296E30}"/>
                </a:ext>
              </a:extLst>
            </p:cNvPr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630;p44">
              <a:extLst>
                <a:ext uri="{FF2B5EF4-FFF2-40B4-BE49-F238E27FC236}">
                  <a16:creationId xmlns:a16="http://schemas.microsoft.com/office/drawing/2014/main" id="{777A61EF-513C-4BA1-96AC-5C4EE1CB0188}"/>
                </a:ext>
              </a:extLst>
            </p:cNvPr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631;p44">
              <a:extLst>
                <a:ext uri="{FF2B5EF4-FFF2-40B4-BE49-F238E27FC236}">
                  <a16:creationId xmlns:a16="http://schemas.microsoft.com/office/drawing/2014/main" id="{4DFE84D4-A691-4B2F-A6E3-E07B8ECCB835}"/>
                </a:ext>
              </a:extLst>
            </p:cNvPr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632;p44">
              <a:extLst>
                <a:ext uri="{FF2B5EF4-FFF2-40B4-BE49-F238E27FC236}">
                  <a16:creationId xmlns:a16="http://schemas.microsoft.com/office/drawing/2014/main" id="{ADBCB1FF-7B41-46CC-BAAE-9B28D09B1607}"/>
                </a:ext>
              </a:extLst>
            </p:cNvPr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633;p44">
              <a:extLst>
                <a:ext uri="{FF2B5EF4-FFF2-40B4-BE49-F238E27FC236}">
                  <a16:creationId xmlns:a16="http://schemas.microsoft.com/office/drawing/2014/main" id="{20570EB2-053B-45D8-BBB7-FD13D7EF8F95}"/>
                </a:ext>
              </a:extLst>
            </p:cNvPr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634;p44">
              <a:extLst>
                <a:ext uri="{FF2B5EF4-FFF2-40B4-BE49-F238E27FC236}">
                  <a16:creationId xmlns:a16="http://schemas.microsoft.com/office/drawing/2014/main" id="{F949DBDD-49E4-4E8B-B837-92F75013F569}"/>
                </a:ext>
              </a:extLst>
            </p:cNvPr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635;p44">
              <a:extLst>
                <a:ext uri="{FF2B5EF4-FFF2-40B4-BE49-F238E27FC236}">
                  <a16:creationId xmlns:a16="http://schemas.microsoft.com/office/drawing/2014/main" id="{75CC2B72-527C-4A94-BDEE-7B66C3A5AA03}"/>
                </a:ext>
              </a:extLst>
            </p:cNvPr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636;p44">
              <a:extLst>
                <a:ext uri="{FF2B5EF4-FFF2-40B4-BE49-F238E27FC236}">
                  <a16:creationId xmlns:a16="http://schemas.microsoft.com/office/drawing/2014/main" id="{80691166-C881-47A6-91F3-B66E302ECE1F}"/>
                </a:ext>
              </a:extLst>
            </p:cNvPr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637;p44">
              <a:extLst>
                <a:ext uri="{FF2B5EF4-FFF2-40B4-BE49-F238E27FC236}">
                  <a16:creationId xmlns:a16="http://schemas.microsoft.com/office/drawing/2014/main" id="{277B9343-8EE9-456B-B602-2FFEF2C9093E}"/>
                </a:ext>
              </a:extLst>
            </p:cNvPr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638;p44">
              <a:extLst>
                <a:ext uri="{FF2B5EF4-FFF2-40B4-BE49-F238E27FC236}">
                  <a16:creationId xmlns:a16="http://schemas.microsoft.com/office/drawing/2014/main" id="{64EBCCAE-DB5D-4E0A-8669-447D01CDBB4D}"/>
                </a:ext>
              </a:extLst>
            </p:cNvPr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639;p44">
              <a:extLst>
                <a:ext uri="{FF2B5EF4-FFF2-40B4-BE49-F238E27FC236}">
                  <a16:creationId xmlns:a16="http://schemas.microsoft.com/office/drawing/2014/main" id="{90FD730F-7270-4942-9905-2B542FA48292}"/>
                </a:ext>
              </a:extLst>
            </p:cNvPr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640;p44">
              <a:extLst>
                <a:ext uri="{FF2B5EF4-FFF2-40B4-BE49-F238E27FC236}">
                  <a16:creationId xmlns:a16="http://schemas.microsoft.com/office/drawing/2014/main" id="{AD42D040-3922-4B27-A699-6F980F4DA5ED}"/>
                </a:ext>
              </a:extLst>
            </p:cNvPr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641;p44">
              <a:extLst>
                <a:ext uri="{FF2B5EF4-FFF2-40B4-BE49-F238E27FC236}">
                  <a16:creationId xmlns:a16="http://schemas.microsoft.com/office/drawing/2014/main" id="{95C2E3EA-106E-4B0B-A939-3A6418E186E4}"/>
                </a:ext>
              </a:extLst>
            </p:cNvPr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642;p44">
              <a:extLst>
                <a:ext uri="{FF2B5EF4-FFF2-40B4-BE49-F238E27FC236}">
                  <a16:creationId xmlns:a16="http://schemas.microsoft.com/office/drawing/2014/main" id="{12284098-0248-4647-BFA2-C51FA227AFD8}"/>
                </a:ext>
              </a:extLst>
            </p:cNvPr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643;p44">
              <a:extLst>
                <a:ext uri="{FF2B5EF4-FFF2-40B4-BE49-F238E27FC236}">
                  <a16:creationId xmlns:a16="http://schemas.microsoft.com/office/drawing/2014/main" id="{992C755E-36CF-411C-9E69-19CF6A429AEE}"/>
                </a:ext>
              </a:extLst>
            </p:cNvPr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644;p44">
              <a:extLst>
                <a:ext uri="{FF2B5EF4-FFF2-40B4-BE49-F238E27FC236}">
                  <a16:creationId xmlns:a16="http://schemas.microsoft.com/office/drawing/2014/main" id="{80589B50-F667-4833-9833-77880D8B9F14}"/>
                </a:ext>
              </a:extLst>
            </p:cNvPr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645;p44">
              <a:extLst>
                <a:ext uri="{FF2B5EF4-FFF2-40B4-BE49-F238E27FC236}">
                  <a16:creationId xmlns:a16="http://schemas.microsoft.com/office/drawing/2014/main" id="{46B5297D-B04E-4C43-9B72-AB0C312A755D}"/>
                </a:ext>
              </a:extLst>
            </p:cNvPr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646;p44">
              <a:extLst>
                <a:ext uri="{FF2B5EF4-FFF2-40B4-BE49-F238E27FC236}">
                  <a16:creationId xmlns:a16="http://schemas.microsoft.com/office/drawing/2014/main" id="{169CDC56-F897-428A-A9F4-1BC718591170}"/>
                </a:ext>
              </a:extLst>
            </p:cNvPr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647;p44">
              <a:extLst>
                <a:ext uri="{FF2B5EF4-FFF2-40B4-BE49-F238E27FC236}">
                  <a16:creationId xmlns:a16="http://schemas.microsoft.com/office/drawing/2014/main" id="{ED668165-2761-4AB6-918B-CFC1AB0D2EC7}"/>
                </a:ext>
              </a:extLst>
            </p:cNvPr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648;p44">
              <a:extLst>
                <a:ext uri="{FF2B5EF4-FFF2-40B4-BE49-F238E27FC236}">
                  <a16:creationId xmlns:a16="http://schemas.microsoft.com/office/drawing/2014/main" id="{43B15641-2249-47D6-A138-3F9289CD3429}"/>
                </a:ext>
              </a:extLst>
            </p:cNvPr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649;p44">
              <a:extLst>
                <a:ext uri="{FF2B5EF4-FFF2-40B4-BE49-F238E27FC236}">
                  <a16:creationId xmlns:a16="http://schemas.microsoft.com/office/drawing/2014/main" id="{2698C041-F114-4DEC-904D-E7AA55D5B739}"/>
                </a:ext>
              </a:extLst>
            </p:cNvPr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650;p44">
              <a:extLst>
                <a:ext uri="{FF2B5EF4-FFF2-40B4-BE49-F238E27FC236}">
                  <a16:creationId xmlns:a16="http://schemas.microsoft.com/office/drawing/2014/main" id="{11604E79-4715-4986-BA00-09F8F41C42AB}"/>
                </a:ext>
              </a:extLst>
            </p:cNvPr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51;p44">
              <a:extLst>
                <a:ext uri="{FF2B5EF4-FFF2-40B4-BE49-F238E27FC236}">
                  <a16:creationId xmlns:a16="http://schemas.microsoft.com/office/drawing/2014/main" id="{0E5ED212-E7B0-465B-9898-D0C434A87F6C}"/>
                </a:ext>
              </a:extLst>
            </p:cNvPr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52;p44">
              <a:extLst>
                <a:ext uri="{FF2B5EF4-FFF2-40B4-BE49-F238E27FC236}">
                  <a16:creationId xmlns:a16="http://schemas.microsoft.com/office/drawing/2014/main" id="{CCE2ED58-F176-4F28-8477-DC2E5BC0319B}"/>
                </a:ext>
              </a:extLst>
            </p:cNvPr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53;p44">
              <a:extLst>
                <a:ext uri="{FF2B5EF4-FFF2-40B4-BE49-F238E27FC236}">
                  <a16:creationId xmlns:a16="http://schemas.microsoft.com/office/drawing/2014/main" id="{6BD15811-EDB8-43CB-8E3F-852CED4B1A7E}"/>
                </a:ext>
              </a:extLst>
            </p:cNvPr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3" name="Google Shape;679;p44">
            <a:extLst>
              <a:ext uri="{FF2B5EF4-FFF2-40B4-BE49-F238E27FC236}">
                <a16:creationId xmlns:a16="http://schemas.microsoft.com/office/drawing/2014/main" id="{05ED6C2E-09E6-45C8-BE44-8B3CB7563A40}"/>
              </a:ext>
            </a:extLst>
          </p:cNvPr>
          <p:cNvCxnSpPr>
            <a:cxnSpLocks/>
          </p:cNvCxnSpPr>
          <p:nvPr/>
        </p:nvCxnSpPr>
        <p:spPr>
          <a:xfrm>
            <a:off x="3874357" y="3404257"/>
            <a:ext cx="3743341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64" name="Google Shape;678;p44">
            <a:extLst>
              <a:ext uri="{FF2B5EF4-FFF2-40B4-BE49-F238E27FC236}">
                <a16:creationId xmlns:a16="http://schemas.microsoft.com/office/drawing/2014/main" id="{3C574AC2-C174-4EC9-8188-97D11FE3EA25}"/>
              </a:ext>
            </a:extLst>
          </p:cNvPr>
          <p:cNvCxnSpPr>
            <a:cxnSpLocks/>
          </p:cNvCxnSpPr>
          <p:nvPr/>
        </p:nvCxnSpPr>
        <p:spPr>
          <a:xfrm>
            <a:off x="5576207" y="2571750"/>
            <a:ext cx="0" cy="164715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65" name="Google Shape;685;p44">
            <a:extLst>
              <a:ext uri="{FF2B5EF4-FFF2-40B4-BE49-F238E27FC236}">
                <a16:creationId xmlns:a16="http://schemas.microsoft.com/office/drawing/2014/main" id="{5C9040CC-FE62-4086-95F0-C6D789E150C9}"/>
              </a:ext>
            </a:extLst>
          </p:cNvPr>
          <p:cNvSpPr/>
          <p:nvPr/>
        </p:nvSpPr>
        <p:spPr>
          <a:xfrm>
            <a:off x="6506602" y="2814662"/>
            <a:ext cx="435371" cy="36326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Opcion 1</a:t>
            </a:r>
            <a:endParaRPr sz="700" dirty="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66" name="Google Shape;685;p44">
            <a:extLst>
              <a:ext uri="{FF2B5EF4-FFF2-40B4-BE49-F238E27FC236}">
                <a16:creationId xmlns:a16="http://schemas.microsoft.com/office/drawing/2014/main" id="{524BE9C9-A09F-4DC5-B7C6-4087FD2E5876}"/>
              </a:ext>
            </a:extLst>
          </p:cNvPr>
          <p:cNvSpPr/>
          <p:nvPr/>
        </p:nvSpPr>
        <p:spPr>
          <a:xfrm>
            <a:off x="5426720" y="3077260"/>
            <a:ext cx="510846" cy="5709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Opción 3</a:t>
            </a:r>
            <a:endParaRPr sz="800" dirty="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67" name="Google Shape;685;p44">
            <a:extLst>
              <a:ext uri="{FF2B5EF4-FFF2-40B4-BE49-F238E27FC236}">
                <a16:creationId xmlns:a16="http://schemas.microsoft.com/office/drawing/2014/main" id="{E242C204-0827-458B-9C84-3EF52395B554}"/>
              </a:ext>
            </a:extLst>
          </p:cNvPr>
          <p:cNvSpPr/>
          <p:nvPr/>
        </p:nvSpPr>
        <p:spPr>
          <a:xfrm>
            <a:off x="4480112" y="3648183"/>
            <a:ext cx="323732" cy="29822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Opción 2</a:t>
            </a:r>
            <a:endParaRPr sz="600" dirty="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670202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3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391" name="Google Shape;391;p33"/>
          <p:cNvGrpSpPr/>
          <p:nvPr/>
        </p:nvGrpSpPr>
        <p:grpSpPr>
          <a:xfrm>
            <a:off x="2374163" y="2163505"/>
            <a:ext cx="4395686" cy="816480"/>
            <a:chOff x="0" y="1715400"/>
            <a:chExt cx="4395686" cy="816480"/>
          </a:xfrm>
        </p:grpSpPr>
        <p:sp>
          <p:nvSpPr>
            <p:cNvPr id="392" name="Google Shape;392;p33"/>
            <p:cNvSpPr/>
            <p:nvPr/>
          </p:nvSpPr>
          <p:spPr>
            <a:xfrm rot="5400000">
              <a:off x="3486236" y="1622430"/>
              <a:ext cx="617100" cy="1201800"/>
            </a:xfrm>
            <a:prstGeom prst="parallelogram">
              <a:avLst>
                <a:gd name="adj" fmla="val 10943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 rot="10800000" flipH="1">
              <a:off x="3189575" y="2278442"/>
              <a:ext cx="927900" cy="1881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 rot="-5400000" flipH="1">
              <a:off x="292350" y="1622430"/>
              <a:ext cx="617100" cy="1201800"/>
            </a:xfrm>
            <a:prstGeom prst="parallelogram">
              <a:avLst>
                <a:gd name="adj" fmla="val 10943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 rot="10800000">
              <a:off x="278211" y="2278442"/>
              <a:ext cx="927900" cy="1881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 rot="10800000" flipH="1">
              <a:off x="281975" y="1715400"/>
              <a:ext cx="3840000" cy="565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33"/>
          <p:cNvSpPr txBox="1">
            <a:spLocks noGrp="1"/>
          </p:cNvSpPr>
          <p:nvPr>
            <p:ph type="ctrTitle" idx="4294967295"/>
          </p:nvPr>
        </p:nvSpPr>
        <p:spPr>
          <a:xfrm>
            <a:off x="802525" y="1165450"/>
            <a:ext cx="7539000" cy="77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/>
                </a:solidFill>
              </a:rPr>
              <a:t>Gracias</a:t>
            </a:r>
            <a:endParaRPr sz="7200" dirty="0">
              <a:solidFill>
                <a:schemeClr val="accent2"/>
              </a:solidFill>
            </a:endParaRPr>
          </a:p>
        </p:txBody>
      </p:sp>
      <p:sp>
        <p:nvSpPr>
          <p:cNvPr id="399" name="Google Shape;399;p33"/>
          <p:cNvSpPr txBox="1"/>
          <p:nvPr/>
        </p:nvSpPr>
        <p:spPr>
          <a:xfrm>
            <a:off x="2665875" y="2163500"/>
            <a:ext cx="3825600" cy="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Emtech</a:t>
            </a:r>
            <a:endParaRPr dirty="0"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erdinand template">
  <a:themeElements>
    <a:clrScheme name="Custom 347">
      <a:dk1>
        <a:srgbClr val="343A4E"/>
      </a:dk1>
      <a:lt1>
        <a:srgbClr val="FFFFFF"/>
      </a:lt1>
      <a:dk2>
        <a:srgbClr val="707A96"/>
      </a:dk2>
      <a:lt2>
        <a:srgbClr val="EEEFF3"/>
      </a:lt2>
      <a:accent1>
        <a:srgbClr val="ACD701"/>
      </a:accent1>
      <a:accent2>
        <a:srgbClr val="69B636"/>
      </a:accent2>
      <a:accent3>
        <a:srgbClr val="32A318"/>
      </a:accent3>
      <a:accent4>
        <a:srgbClr val="9EACD1"/>
      </a:accent4>
      <a:accent5>
        <a:srgbClr val="707A96"/>
      </a:accent5>
      <a:accent6>
        <a:srgbClr val="394057"/>
      </a:accent6>
      <a:hlink>
        <a:srgbClr val="0E99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206</Words>
  <Application>Microsoft Office PowerPoint</Application>
  <PresentationFormat>Presentación en pantalla (16:9)</PresentationFormat>
  <Paragraphs>38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Encode Sans Semi Condensed SemiBold</vt:lpstr>
      <vt:lpstr>Encode Sans Semi Condensed Light</vt:lpstr>
      <vt:lpstr>Wingdings</vt:lpstr>
      <vt:lpstr>Arial</vt:lpstr>
      <vt:lpstr>Courier New</vt:lpstr>
      <vt:lpstr>Encode Sans Semi Condensed</vt:lpstr>
      <vt:lpstr>Roboto</vt:lpstr>
      <vt:lpstr>Ferdinand template</vt:lpstr>
      <vt:lpstr>Synergy Logistics</vt:lpstr>
      <vt:lpstr>Indice</vt:lpstr>
      <vt:lpstr>Presentación de PowerPoint</vt:lpstr>
      <vt:lpstr>Opción 2) Medio de transporte utilizado</vt:lpstr>
      <vt:lpstr>Presentación de PowerPoint</vt:lpstr>
      <vt:lpstr>Presentación de PowerPoint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luisl</dc:creator>
  <cp:lastModifiedBy>luislbgbanos@hotmail.com</cp:lastModifiedBy>
  <cp:revision>2</cp:revision>
  <dcterms:modified xsi:type="dcterms:W3CDTF">2022-01-08T23:21:29Z</dcterms:modified>
</cp:coreProperties>
</file>