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4"/>
    <p:sldMasterId id="2147483824" r:id="rId5"/>
    <p:sldMasterId id="2147483902" r:id="rId6"/>
  </p:sldMasterIdLst>
  <p:notesMasterIdLst>
    <p:notesMasterId r:id="rId35"/>
  </p:notesMasterIdLst>
  <p:handoutMasterIdLst>
    <p:handoutMasterId r:id="rId36"/>
  </p:handoutMasterIdLst>
  <p:sldIdLst>
    <p:sldId id="256" r:id="rId7"/>
    <p:sldId id="362" r:id="rId8"/>
    <p:sldId id="352" r:id="rId9"/>
    <p:sldId id="353" r:id="rId10"/>
    <p:sldId id="351" r:id="rId11"/>
    <p:sldId id="339" r:id="rId12"/>
    <p:sldId id="361" r:id="rId13"/>
    <p:sldId id="257" r:id="rId14"/>
    <p:sldId id="338" r:id="rId15"/>
    <p:sldId id="350" r:id="rId16"/>
    <p:sldId id="344" r:id="rId17"/>
    <p:sldId id="259" r:id="rId18"/>
    <p:sldId id="258" r:id="rId19"/>
    <p:sldId id="340" r:id="rId20"/>
    <p:sldId id="327" r:id="rId21"/>
    <p:sldId id="341" r:id="rId22"/>
    <p:sldId id="262" r:id="rId23"/>
    <p:sldId id="263" r:id="rId24"/>
    <p:sldId id="264" r:id="rId25"/>
    <p:sldId id="265" r:id="rId26"/>
    <p:sldId id="354" r:id="rId27"/>
    <p:sldId id="355" r:id="rId28"/>
    <p:sldId id="357" r:id="rId29"/>
    <p:sldId id="358" r:id="rId30"/>
    <p:sldId id="359" r:id="rId31"/>
    <p:sldId id="360" r:id="rId32"/>
    <p:sldId id="335" r:id="rId33"/>
    <p:sldId id="345" r:id="rId3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70" d="100"/>
          <a:sy n="70" d="100"/>
        </p:scale>
        <p:origin x="62" y="245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Definir los conceptos básicos de Teoría de Grafos 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81FDE029-1DDD-4EB8-AD23-713AF9B78D4B}">
      <dgm:prSet phldrT="[Texto]" phldr="1"/>
      <dgm:spPr/>
      <dgm:t>
        <a:bodyPr/>
        <a:lstStyle/>
        <a:p>
          <a:endParaRPr lang="es-ES"/>
        </a:p>
      </dgm:t>
    </dgm:pt>
    <dgm:pt modelId="{59CC4D9B-80D1-4779-BA3D-01AF0F05F56D}" type="parTrans" cxnId="{925A6EF6-469F-428E-8E4D-CCCD285B353F}">
      <dgm:prSet/>
      <dgm:spPr/>
      <dgm:t>
        <a:bodyPr/>
        <a:lstStyle/>
        <a:p>
          <a:endParaRPr lang="es-ES"/>
        </a:p>
      </dgm:t>
    </dgm:pt>
    <dgm:pt modelId="{3F35AF76-7521-4FF0-AA40-8C900E0BA9F2}" type="sibTrans" cxnId="{925A6EF6-469F-428E-8E4D-CCCD285B353F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D2DF6152-05BE-46C2-97FC-1C1CE0BE6DE6}">
      <dgm:prSet phldrT="[Texto]"/>
      <dgm:spPr/>
      <dgm:t>
        <a:bodyPr/>
        <a:lstStyle/>
        <a:p>
          <a:r>
            <a:rPr lang="es-ES" dirty="0" smtClean="0"/>
            <a:t>Desarrollar la idea intuitiva de grafo y red.</a:t>
          </a:r>
          <a:endParaRPr lang="es-ES" dirty="0"/>
        </a:p>
      </dgm:t>
    </dgm:pt>
    <dgm:pt modelId="{E836C86A-554A-4BAE-ABEA-E2273B5EB2B0}" type="parTrans" cxnId="{07780DDD-C3D4-4B61-8FDA-186BA40FAB8B}">
      <dgm:prSet/>
      <dgm:spPr/>
      <dgm:t>
        <a:bodyPr/>
        <a:lstStyle/>
        <a:p>
          <a:endParaRPr lang="es-ES"/>
        </a:p>
      </dgm:t>
    </dgm:pt>
    <dgm:pt modelId="{138D384F-50E9-4C0D-9554-02E6DFF35526}" type="sibTrans" cxnId="{07780DDD-C3D4-4B61-8FDA-186BA40FAB8B}">
      <dgm:prSet/>
      <dgm:spPr/>
      <dgm:t>
        <a:bodyPr/>
        <a:lstStyle/>
        <a:p>
          <a:endParaRPr lang="es-ES"/>
        </a:p>
      </dgm:t>
    </dgm:pt>
    <dgm:pt modelId="{DAE0C458-D4D0-411E-B633-C16773E26E13}">
      <dgm:prSet phldrT="[Texto]"/>
      <dgm:spPr/>
      <dgm:t>
        <a:bodyPr/>
        <a:lstStyle/>
        <a:p>
          <a:r>
            <a:rPr lang="es-ES" dirty="0" smtClean="0"/>
            <a:t>Desarrollar la definición formal de grafo y red.</a:t>
          </a:r>
          <a:endParaRPr lang="es-ES" dirty="0"/>
        </a:p>
      </dgm:t>
    </dgm:pt>
    <dgm:pt modelId="{C9FB5187-1BC3-428E-BDA0-1310E0267E56}" type="parTrans" cxnId="{7ABCC4B8-087D-423E-B955-6CE798ABD0B0}">
      <dgm:prSet/>
      <dgm:spPr/>
      <dgm:t>
        <a:bodyPr/>
        <a:lstStyle/>
        <a:p>
          <a:endParaRPr lang="es-ES"/>
        </a:p>
      </dgm:t>
    </dgm:pt>
    <dgm:pt modelId="{D9B6367E-3091-43E5-93AA-EB19F0F08B29}" type="sibTrans" cxnId="{7ABCC4B8-087D-423E-B955-6CE798ABD0B0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Estudiar algunas de las propiedades básicas de grafo NO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r>
            <a:rPr lang="es-ES" dirty="0" smtClean="0"/>
            <a:t>Para grafo NO DIRIGIDOS:</a:t>
          </a: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780DDD-C3D4-4B61-8FDA-186BA40FAB8B}" srcId="{B663B1F7-F15F-44BB-81E2-A5C55921B886}" destId="{D2DF6152-05BE-46C2-97FC-1C1CE0BE6DE6}" srcOrd="1" destOrd="0" parTransId="{E836C86A-554A-4BAE-ABEA-E2273B5EB2B0}" sibTransId="{138D384F-50E9-4C0D-9554-02E6DFF35526}"/>
    <dgm:cxn modelId="{DD8ACA11-3422-4736-991A-BC1616CCD5B3}" type="presOf" srcId="{DAE0C458-D4D0-411E-B633-C16773E26E13}" destId="{0BEA7410-4212-4143-A9C6-E629822AF763}" srcOrd="0" destOrd="2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5D28DAE5-3529-4DA4-925B-68AAF5F3C31D}" type="presOf" srcId="{FDD84C34-2557-4830-8311-131255299B4A}" destId="{53741E22-F780-473D-B4C1-A6D85A2AC7EA}" srcOrd="0" destOrd="0" presId="urn:microsoft.com/office/officeart/2005/8/layout/chevron2"/>
    <dgm:cxn modelId="{925A6EF6-469F-428E-8E4D-CCCD285B353F}" srcId="{FDD84C34-2557-4830-8311-131255299B4A}" destId="{81FDE029-1DDD-4EB8-AD23-713AF9B78D4B}" srcOrd="1" destOrd="0" parTransId="{59CC4D9B-80D1-4779-BA3D-01AF0F05F56D}" sibTransId="{3F35AF76-7521-4FF0-AA40-8C900E0BA9F2}"/>
    <dgm:cxn modelId="{DDB64D6F-8823-4966-BB2A-0765D49B2FCC}" type="presOf" srcId="{879E12A7-7785-4737-ACC2-A47284FEA078}" destId="{714F4D6B-3717-40D8-8D3F-9DEFC89016C7}" srcOrd="0" destOrd="0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7ABCC4B8-087D-423E-B955-6CE798ABD0B0}" srcId="{B663B1F7-F15F-44BB-81E2-A5C55921B886}" destId="{DAE0C458-D4D0-411E-B633-C16773E26E13}" srcOrd="2" destOrd="0" parTransId="{C9FB5187-1BC3-428E-BDA0-1310E0267E56}" sibTransId="{D9B6367E-3091-43E5-93AA-EB19F0F08B29}"/>
    <dgm:cxn modelId="{8D75F19E-D07E-42A3-B22E-CF622A68602B}" type="presOf" srcId="{57DDAEC6-02AF-4956-931D-E2B99C75C488}" destId="{0BEA7410-4212-4143-A9C6-E629822AF763}" srcOrd="0" destOrd="0" presId="urn:microsoft.com/office/officeart/2005/8/layout/chevron2"/>
    <dgm:cxn modelId="{78D8A0A6-1909-439C-B950-77A4423BB1A4}" type="presOf" srcId="{DC62BCF3-F26C-4472-A039-3A188EB6F2F7}" destId="{ED98B18E-59F1-41E3-9123-B8BC5777813A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2B52C3FE-B3AC-4857-8274-F826C8D7E5E0}" type="presOf" srcId="{81FDE029-1DDD-4EB8-AD23-713AF9B78D4B}" destId="{ED98B18E-59F1-41E3-9123-B8BC5777813A}" srcOrd="0" destOrd="1" presId="urn:microsoft.com/office/officeart/2005/8/layout/chevron2"/>
    <dgm:cxn modelId="{CE90D997-C8FF-4486-B514-8803BE8D1151}" type="presOf" srcId="{637CB728-ECE3-4AF0-BBF5-CEB91CA7A04F}" destId="{D313357E-4F34-4B8D-9170-7F5DCA19F084}" srcOrd="0" destOrd="1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B1A6B8FD-45E0-49FD-A983-6480A4E8B877}" type="presOf" srcId="{FBF4FD8E-480D-4CCE-802B-A9B1D7EDB63B}" destId="{F9F10694-1845-45D2-9736-9B4EA9293D75}" srcOrd="0" destOrd="0" presId="urn:microsoft.com/office/officeart/2005/8/layout/chevron2"/>
    <dgm:cxn modelId="{5345D1E6-30F3-44E6-AABC-003E612E17F4}" type="presOf" srcId="{D2DF6152-05BE-46C2-97FC-1C1CE0BE6DE6}" destId="{0BEA7410-4212-4143-A9C6-E629822AF763}" srcOrd="0" destOrd="1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599B3BA7-0509-4B0C-9C98-2DEE6956A279}" type="presOf" srcId="{B663B1F7-F15F-44BB-81E2-A5C55921B886}" destId="{D9B77128-397E-4D2B-87D6-1A1FF3227757}" srcOrd="0" destOrd="0" presId="urn:microsoft.com/office/officeart/2005/8/layout/chevron2"/>
    <dgm:cxn modelId="{4AE58FA1-21C6-46B7-950E-DD54DA8FBD47}" type="presOf" srcId="{EF1E4E3D-8E63-4A61-8D1C-F3A6D07B4C68}" destId="{D313357E-4F34-4B8D-9170-7F5DCA19F084}" srcOrd="0" destOrd="0" presId="urn:microsoft.com/office/officeart/2005/8/layout/chevron2"/>
    <dgm:cxn modelId="{C9D69543-6AAF-47CA-BE64-9BF100C357DE}" type="presParOf" srcId="{714F4D6B-3717-40D8-8D3F-9DEFC89016C7}" destId="{01D02A9E-1C64-46E5-9F2B-1033F4008759}" srcOrd="0" destOrd="0" presId="urn:microsoft.com/office/officeart/2005/8/layout/chevron2"/>
    <dgm:cxn modelId="{2BB672E2-D2F6-447E-A914-FDDF856CDECD}" type="presParOf" srcId="{01D02A9E-1C64-46E5-9F2B-1033F4008759}" destId="{53741E22-F780-473D-B4C1-A6D85A2AC7EA}" srcOrd="0" destOrd="0" presId="urn:microsoft.com/office/officeart/2005/8/layout/chevron2"/>
    <dgm:cxn modelId="{2B64D29C-6EF5-47E0-9E28-2A1FF6E8D92A}" type="presParOf" srcId="{01D02A9E-1C64-46E5-9F2B-1033F4008759}" destId="{ED98B18E-59F1-41E3-9123-B8BC5777813A}" srcOrd="1" destOrd="0" presId="urn:microsoft.com/office/officeart/2005/8/layout/chevron2"/>
    <dgm:cxn modelId="{B398D3E2-461D-427B-974A-5F7EEF4089B5}" type="presParOf" srcId="{714F4D6B-3717-40D8-8D3F-9DEFC89016C7}" destId="{B336238B-A617-496C-9C3D-7025B13F4917}" srcOrd="1" destOrd="0" presId="urn:microsoft.com/office/officeart/2005/8/layout/chevron2"/>
    <dgm:cxn modelId="{291193D5-E400-4BBC-B5E7-06B03DC30F2A}" type="presParOf" srcId="{714F4D6B-3717-40D8-8D3F-9DEFC89016C7}" destId="{F634861E-B228-4AD0-8C90-2B3B14FED239}" srcOrd="2" destOrd="0" presId="urn:microsoft.com/office/officeart/2005/8/layout/chevron2"/>
    <dgm:cxn modelId="{C9B5394F-3BBE-4978-96D5-C1A7B82A4CB6}" type="presParOf" srcId="{F634861E-B228-4AD0-8C90-2B3B14FED239}" destId="{D9B77128-397E-4D2B-87D6-1A1FF3227757}" srcOrd="0" destOrd="0" presId="urn:microsoft.com/office/officeart/2005/8/layout/chevron2"/>
    <dgm:cxn modelId="{5767712E-FE25-47BD-8FD6-D15EC452C5EF}" type="presParOf" srcId="{F634861E-B228-4AD0-8C90-2B3B14FED239}" destId="{0BEA7410-4212-4143-A9C6-E629822AF763}" srcOrd="1" destOrd="0" presId="urn:microsoft.com/office/officeart/2005/8/layout/chevron2"/>
    <dgm:cxn modelId="{71FDF2C6-D03B-49CB-9EBC-115F3647F3F6}" type="presParOf" srcId="{714F4D6B-3717-40D8-8D3F-9DEFC89016C7}" destId="{8FA444F9-3C79-4B48-B41E-95E85E8C3542}" srcOrd="3" destOrd="0" presId="urn:microsoft.com/office/officeart/2005/8/layout/chevron2"/>
    <dgm:cxn modelId="{95ADE461-83C6-45DE-9314-3D20611A312A}" type="presParOf" srcId="{714F4D6B-3717-40D8-8D3F-9DEFC89016C7}" destId="{9B5D4006-182E-4B76-BDEA-508CCA1E4A44}" srcOrd="4" destOrd="0" presId="urn:microsoft.com/office/officeart/2005/8/layout/chevron2"/>
    <dgm:cxn modelId="{036CC2C7-931A-48B1-8269-6183DECC10BC}" type="presParOf" srcId="{9B5D4006-182E-4B76-BDEA-508CCA1E4A44}" destId="{F9F10694-1845-45D2-9736-9B4EA9293D75}" srcOrd="0" destOrd="0" presId="urn:microsoft.com/office/officeart/2005/8/layout/chevron2"/>
    <dgm:cxn modelId="{EC0CAD74-C7AA-4724-ABB1-9B4B327BC15E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13/09/2017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773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13/09/2017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3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5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947529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18324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56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38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2221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3234482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6664000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2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65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0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8443576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0097852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6283239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741753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3132932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3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8298249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28568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30976607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327699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9300459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33480835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526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45493598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8221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608091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61700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4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055804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1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9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114999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7158873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225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874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3.png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45.gif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Jorge. 2017</a:t>
            </a:r>
          </a:p>
          <a:p>
            <a:endParaRPr dirty="0"/>
          </a:p>
        </p:txBody>
      </p:sp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smtClean="0">
                <a:latin typeface="Arial" panose="020B0604020202020204" pitchFamily="34" charset="0"/>
                <a:cs typeface="Arial" panose="020B0604020202020204" pitchFamily="34" charset="0"/>
              </a:rPr>
              <a:t>SESIÓN 1</a:t>
            </a:r>
            <a:r>
              <a:rPr lang="es-ES_tradnl" sz="3200" smtClean="0"/>
              <a:t>.   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18" y="1319035"/>
            <a:ext cx="6917607" cy="55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16631"/>
            <a:ext cx="1839495" cy="223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7164289" y="2780928"/>
            <a:ext cx="183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La ciudad de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Könisberg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, disponía de 7 puentes que cruzaban el río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Pregel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y unían la ciudad y la isla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Keniphopf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204864"/>
            <a:ext cx="3888432" cy="2160240"/>
          </a:xfrm>
          <a:prstGeom prst="rect">
            <a:avLst/>
          </a:prstGeom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914400" y="99198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4836"/>
            <a:ext cx="4717303" cy="6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72" y="3961142"/>
            <a:ext cx="5676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" y="1412776"/>
            <a:ext cx="773004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endParaRPr lang="es-ES_tradnl" dirty="0" smtClean="0"/>
          </a:p>
          <a:p>
            <a:pPr>
              <a:buNone/>
            </a:pPr>
            <a:endParaRPr lang="es-ES" b="1" dirty="0" err="1" smtClean="0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914400" y="38019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EJEMPLOS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45976"/>
            <a:ext cx="3985245" cy="32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042" y="1694325"/>
            <a:ext cx="353205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4644008" y="0"/>
            <a:ext cx="4477494" cy="720080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GRAFOS DIRIGIDOS: </a:t>
            </a:r>
            <a:b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66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77423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50" y="3395663"/>
            <a:ext cx="5703352" cy="57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79763"/>
            <a:ext cx="2376264" cy="310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3418150" y="4509120"/>
            <a:ext cx="4324150" cy="830997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u,v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 ≠&lt;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v,u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2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5 Imagen" descr="mhtml:file://C:\PCdespacho\MAD\epos\EPO5_Caminos.mht!http://online.upa.upv.es/haupa/Cursos/01tgr/imagenes/U4_grafoEPO4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313184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9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2796" y="63902"/>
            <a:ext cx="3238400" cy="3149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6_RecorridosenGrafos.mht!http://online.upa.upv.es/haupa/Cursos/01tgr/imagenes/U5_grafoEPO10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404634"/>
            <a:ext cx="4133800" cy="3381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8812"/>
            <a:ext cx="277978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4495"/>
            <a:ext cx="179880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9" y="1606710"/>
            <a:ext cx="8045414" cy="17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" y="3356991"/>
            <a:ext cx="8111881" cy="100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572000" y="1855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282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86628" y="25355"/>
            <a:ext cx="8229600" cy="832681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1 Marcador de texto"/>
          <p:cNvSpPr txBox="1">
            <a:spLocks/>
          </p:cNvSpPr>
          <p:nvPr/>
        </p:nvSpPr>
        <p:spPr>
          <a:xfrm>
            <a:off x="539552" y="3933056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8848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78313"/>
            <a:ext cx="2684984" cy="26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70" y="4003674"/>
            <a:ext cx="8848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2733572"/>
            <a:ext cx="8943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50" y="5238754"/>
            <a:ext cx="8772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0" y="1591804"/>
            <a:ext cx="7704856" cy="74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Título"/>
          <p:cNvSpPr txBox="1">
            <a:spLocks/>
          </p:cNvSpPr>
          <p:nvPr/>
        </p:nvSpPr>
        <p:spPr>
          <a:xfrm>
            <a:off x="3986042" y="202363"/>
            <a:ext cx="5170494" cy="765279"/>
          </a:xfrm>
          <a:prstGeom prst="rect">
            <a:avLst/>
          </a:prstGeom>
        </p:spPr>
        <p:txBody>
          <a:bodyPr anchor="b" anchorCtr="0">
            <a:normAutofit lnSpcReduction="1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endParaRPr lang="es-ES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especiales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5350166" y="83228"/>
            <a:ext cx="3766338" cy="681476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 ponderado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41054"/>
            <a:ext cx="3676010" cy="297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6" y="1533801"/>
            <a:ext cx="888682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97721"/>
              </p:ext>
            </p:extLst>
          </p:nvPr>
        </p:nvGraphicFramePr>
        <p:xfrm>
          <a:off x="768350" y="1772816"/>
          <a:ext cx="7764090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764703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18393"/>
            <a:ext cx="3203848" cy="30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7" y="1628800"/>
            <a:ext cx="895888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18393"/>
            <a:ext cx="3598009" cy="270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4746517" y="0"/>
            <a:ext cx="4377573" cy="625294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915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0" y="4185667"/>
            <a:ext cx="8943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1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836711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89344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5024"/>
            <a:ext cx="2376264" cy="227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645024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645024"/>
            <a:ext cx="194831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56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856873" y="7518"/>
            <a:ext cx="8229600" cy="858087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48251"/>
            <a:ext cx="8839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873" y="4649723"/>
            <a:ext cx="1531620" cy="153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626765"/>
            <a:ext cx="2563862" cy="160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502294"/>
            <a:ext cx="1544339" cy="182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3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29" y="1534634"/>
            <a:ext cx="8791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79" y="2670807"/>
            <a:ext cx="88106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198808"/>
            <a:ext cx="2395716" cy="203567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4198808"/>
            <a:ext cx="1948314" cy="230425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5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7072"/>
            <a:ext cx="176010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221087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40768"/>
            <a:ext cx="8772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0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96" y="1576507"/>
            <a:ext cx="8892480" cy="103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924944"/>
            <a:ext cx="2952328" cy="337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14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79872" y="1916832"/>
            <a:ext cx="77805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EJERCICIOS:</a:t>
            </a:r>
          </a:p>
          <a:p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Buscar tres ejemplos de problemas cuya representación sea un grafo </a:t>
            </a:r>
            <a:r>
              <a:rPr lang="es-ES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no dirigido </a:t>
            </a:r>
            <a:r>
              <a:rPr lang="es-ES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en:</a:t>
            </a:r>
          </a:p>
          <a:p>
            <a:pPr marL="971550" lvl="1" indent="-514350">
              <a:buFont typeface="+mj-lt"/>
              <a:buAutoNum type="arabicPeriod"/>
            </a:pPr>
            <a:endParaRPr lang="es-ES" sz="24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de la salud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sociales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Tecnología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Matemáticas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Física.</a:t>
            </a:r>
          </a:p>
          <a:p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49B74-5DB2-4B03-B1D2-7F6A3C51C318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r>
              <a:rPr lang="es-ES" sz="3200" dirty="0"/>
              <a:t>Un grafo es esencialmente cualquier cosa que se pueda representar </a:t>
            </a:r>
            <a:r>
              <a:rPr lang="es-ES" sz="3200" dirty="0" smtClean="0"/>
              <a:t>mediante un </a:t>
            </a:r>
            <a:r>
              <a:rPr lang="es-ES" sz="3200" dirty="0"/>
              <a:t>conjunto de puntos, vértices, y un conjunto de </a:t>
            </a:r>
            <a:r>
              <a:rPr lang="es-ES" sz="3200" dirty="0" smtClean="0"/>
              <a:t>líneas</a:t>
            </a:r>
            <a:r>
              <a:rPr lang="es-ES" sz="3200" dirty="0"/>
              <a:t>, arcos o aristas, que </a:t>
            </a:r>
            <a:r>
              <a:rPr lang="es-ES" sz="3200" dirty="0" smtClean="0"/>
              <a:t>unan algunos </a:t>
            </a:r>
            <a:r>
              <a:rPr lang="es-ES" sz="3200" dirty="0"/>
              <a:t>de esos puntos. </a:t>
            </a:r>
            <a:endParaRPr lang="es-ES" sz="3200" dirty="0" smtClean="0"/>
          </a:p>
          <a:p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65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13" y="2780928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460413" y="1660158"/>
            <a:ext cx="2736304" cy="830997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BUTANO</a:t>
            </a:r>
          </a:p>
          <a:p>
            <a:r>
              <a:rPr lang="es-ES" sz="2400" b="1" dirty="0" smtClean="0"/>
              <a:t>C</a:t>
            </a:r>
            <a:r>
              <a:rPr lang="es-ES" sz="1600" b="1" dirty="0" smtClean="0"/>
              <a:t>4</a:t>
            </a:r>
            <a:r>
              <a:rPr lang="es-ES" sz="2400" b="1" dirty="0" smtClean="0"/>
              <a:t>H</a:t>
            </a:r>
            <a:r>
              <a:rPr lang="es-ES" sz="1600" b="1" dirty="0" smtClean="0"/>
              <a:t>10</a:t>
            </a:r>
            <a:endParaRPr lang="es-ES" sz="1600" b="1" dirty="0"/>
          </a:p>
        </p:txBody>
      </p:sp>
      <p:pic>
        <p:nvPicPr>
          <p:cNvPr id="9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91222" y="1660158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BENCENO</a:t>
            </a:r>
          </a:p>
          <a:p>
            <a:r>
              <a:rPr lang="es-ES" sz="2400" b="1" dirty="0" smtClean="0"/>
              <a:t>C</a:t>
            </a:r>
            <a:r>
              <a:rPr lang="es-ES" sz="2400" b="1" u="sng" baseline="-25000" dirty="0" smtClean="0"/>
              <a:t>6 </a:t>
            </a:r>
            <a:r>
              <a:rPr lang="es-ES" sz="2400" b="1" dirty="0" smtClean="0"/>
              <a:t>H</a:t>
            </a:r>
            <a:r>
              <a:rPr lang="es-ES" sz="2400" b="1" u="sng" baseline="-25000" dirty="0" smtClean="0"/>
              <a:t>6</a:t>
            </a:r>
            <a:endParaRPr lang="es-ES" sz="2400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26097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4947496" cy="37444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" y="4077072"/>
            <a:ext cx="7905750" cy="792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344" y="332656"/>
            <a:ext cx="337537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9" name="Picture 5" descr="C:\Users\ahervas\MAD\Practicasgrafos\Imágenes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86" y="1628800"/>
            <a:ext cx="42058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hervas\MAD\Practicasgrafos\Imágenes\metroValenci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7" y="1585410"/>
            <a:ext cx="3808621" cy="5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" y="836712"/>
            <a:ext cx="8917050" cy="48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800" dirty="0" smtClean="0"/>
              <a:t>Un</a:t>
            </a:r>
            <a:r>
              <a:rPr lang="es-ES" sz="1800" dirty="0"/>
              <a:t> grafo es esencialmente cualquier cosa que se pueda representar </a:t>
            </a:r>
            <a:r>
              <a:rPr lang="es-ES" sz="1800" dirty="0" smtClean="0"/>
              <a:t>mediante un </a:t>
            </a:r>
            <a:r>
              <a:rPr lang="es-ES" sz="1800" dirty="0"/>
              <a:t>conjunto de puntos, vértices, y un conjunto de </a:t>
            </a:r>
            <a:r>
              <a:rPr lang="es-ES" sz="1800" dirty="0" smtClean="0"/>
              <a:t>líneas</a:t>
            </a:r>
            <a:r>
              <a:rPr lang="es-ES" sz="1800" dirty="0"/>
              <a:t>, arcos o aristas, que </a:t>
            </a:r>
            <a:r>
              <a:rPr lang="es-ES" sz="1800" dirty="0" smtClean="0"/>
              <a:t>unan algunos </a:t>
            </a:r>
            <a:r>
              <a:rPr lang="es-ES" sz="1800" dirty="0"/>
              <a:t>de esos puntos. </a:t>
            </a:r>
            <a:endParaRPr lang="es-ES" sz="1800" dirty="0" smtClean="0"/>
          </a:p>
          <a:p>
            <a:endParaRPr lang="es-ES" sz="2400" dirty="0" smtClean="0"/>
          </a:p>
          <a:p>
            <a:r>
              <a:rPr lang="es-ES" sz="2400" dirty="0" smtClean="0"/>
              <a:t>Las </a:t>
            </a:r>
            <a:r>
              <a:rPr lang="es-ES" sz="2400" dirty="0"/>
              <a:t>líneas que unen los vértices pueden tener dirección</a:t>
            </a:r>
            <a:r>
              <a:rPr lang="es-ES" sz="2400" dirty="0" smtClean="0"/>
              <a:t>, o </a:t>
            </a:r>
            <a:r>
              <a:rPr lang="es-ES" sz="2400" dirty="0"/>
              <a:t>funcionar en ambos sentidos, en el primer caso les llamaremos arcos, en </a:t>
            </a:r>
            <a:r>
              <a:rPr lang="es-ES" sz="2400" dirty="0" smtClean="0"/>
              <a:t>el segundo </a:t>
            </a:r>
            <a:r>
              <a:rPr lang="es-ES" sz="2400" dirty="0"/>
              <a:t>aristas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/>
              <a:t>Informalmente, un grafo es un conjunto de vértices y otro de aristas que </a:t>
            </a:r>
            <a:r>
              <a:rPr lang="es-ES" sz="2400" dirty="0" smtClean="0"/>
              <a:t>unen estos </a:t>
            </a:r>
            <a:r>
              <a:rPr lang="es-ES" sz="2400" dirty="0"/>
              <a:t>vértices. Según que las aristas sean orientadas o no lo sean, </a:t>
            </a:r>
            <a:r>
              <a:rPr lang="es-ES" sz="2400" dirty="0" smtClean="0"/>
              <a:t>distinguiremos dos </a:t>
            </a:r>
            <a:r>
              <a:rPr lang="es-ES" sz="2400" dirty="0"/>
              <a:t>tipos de grafos: dirigidos y no dirigidos.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5" y="4841945"/>
            <a:ext cx="179880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3"/>
            <a:ext cx="2719446" cy="28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47" y="312647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7" y="1536554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 Imagen" descr="mhtml:file://C:\PCdespacho\MAD\epos\EPO5_Caminos.mht!http://online.upa.upv.es/haupa/Cursos/01tgr/imagenes/U4_grafoEPO4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645024"/>
            <a:ext cx="2619392" cy="315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5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1338</TotalTime>
  <Words>395</Words>
  <Application>Microsoft Office PowerPoint</Application>
  <PresentationFormat>Presentación en pantalla (4:3)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Batang</vt:lpstr>
      <vt:lpstr>MS PGothic</vt:lpstr>
      <vt:lpstr>Arial</vt:lpstr>
      <vt:lpstr>Calibri</vt:lpstr>
      <vt:lpstr>Calibri Light</vt:lpstr>
      <vt:lpstr>Times New Roman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INTRODUCCIÓN A LA TEORÍA DE GRAFOS SESIÓN 1.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  FORMAL</vt:lpstr>
      <vt:lpstr>EJEMPLOS</vt:lpstr>
      <vt:lpstr>GRAFOS DIRIGIDOS:  DEFINICIÓN   FORMAL</vt:lpstr>
      <vt:lpstr>Presentación de PowerPoint</vt:lpstr>
      <vt:lpstr>Presentación de PowerPoint</vt:lpstr>
      <vt:lpstr> GRAFOS NO DIRIGIDOS Adyacencia e Incidencia </vt:lpstr>
      <vt:lpstr>Presentación de PowerPoint</vt:lpstr>
      <vt:lpstr>GRAFOS NO DIRIGIDOS  Grafo ponderado</vt:lpstr>
      <vt:lpstr>GRAFOS NO DIRIGIDOS Grado de un vértice</vt:lpstr>
      <vt:lpstr> GRAFOS NO DIRIGIDOS  Grado de un vértice.</vt:lpstr>
      <vt:lpstr>GRAFOS NO DIRIGIDOS Grado de un vértice</vt:lpstr>
      <vt:lpstr>GRAFOS NO DIRIGIDOS  Grado de un vértice.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92</cp:revision>
  <cp:lastPrinted>2017-09-08T07:22:23Z</cp:lastPrinted>
  <dcterms:created xsi:type="dcterms:W3CDTF">2010-09-13T14:10:08Z</dcterms:created>
  <dcterms:modified xsi:type="dcterms:W3CDTF">2017-09-13T13:24:34Z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