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4"/>
    <p:sldMasterId id="2147483824" r:id="rId5"/>
    <p:sldMasterId id="2147483928" r:id="rId6"/>
  </p:sldMasterIdLst>
  <p:notesMasterIdLst>
    <p:notesMasterId r:id="rId23"/>
  </p:notesMasterIdLst>
  <p:handoutMasterIdLst>
    <p:handoutMasterId r:id="rId24"/>
  </p:handoutMasterIdLst>
  <p:sldIdLst>
    <p:sldId id="256" r:id="rId7"/>
    <p:sldId id="365" r:id="rId8"/>
    <p:sldId id="362" r:id="rId9"/>
    <p:sldId id="339" r:id="rId10"/>
    <p:sldId id="361" r:id="rId11"/>
    <p:sldId id="356" r:id="rId12"/>
    <p:sldId id="363" r:id="rId13"/>
    <p:sldId id="364" r:id="rId14"/>
    <p:sldId id="346" r:id="rId15"/>
    <p:sldId id="348" r:id="rId16"/>
    <p:sldId id="347" r:id="rId17"/>
    <p:sldId id="349" r:id="rId18"/>
    <p:sldId id="316" r:id="rId19"/>
    <p:sldId id="343" r:id="rId20"/>
    <p:sldId id="325" r:id="rId21"/>
    <p:sldId id="33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7" autoAdjust="0"/>
    <p:restoredTop sz="86282" autoAdjust="0"/>
  </p:normalViewPr>
  <p:slideViewPr>
    <p:cSldViewPr>
      <p:cViewPr varScale="1">
        <p:scale>
          <a:sx n="52" d="100"/>
          <a:sy n="52" d="100"/>
        </p:scale>
        <p:origin x="1166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Establecer la diferencia entre Grafos No DIRIGIDOS  y Grafos DIRIGIDOS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81FDE029-1DDD-4EB8-AD23-713AF9B78D4B}">
      <dgm:prSet phldrT="[Texto]" phldr="1"/>
      <dgm:spPr/>
      <dgm:t>
        <a:bodyPr/>
        <a:lstStyle/>
        <a:p>
          <a:endParaRPr lang="es-ES"/>
        </a:p>
      </dgm:t>
    </dgm:pt>
    <dgm:pt modelId="{59CC4D9B-80D1-4779-BA3D-01AF0F05F56D}" type="parTrans" cxnId="{925A6EF6-469F-428E-8E4D-CCCD285B353F}">
      <dgm:prSet/>
      <dgm:spPr/>
      <dgm:t>
        <a:bodyPr/>
        <a:lstStyle/>
        <a:p>
          <a:endParaRPr lang="es-ES"/>
        </a:p>
      </dgm:t>
    </dgm:pt>
    <dgm:pt modelId="{3F35AF76-7521-4FF0-AA40-8C900E0BA9F2}" type="sibTrans" cxnId="{925A6EF6-469F-428E-8E4D-CCCD285B353F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Estudiar algunas de las propiedades básicas de grafo DIRIGIDOS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r>
            <a:rPr lang="es-ES" dirty="0" smtClean="0"/>
            <a:t>Trasladar los conceptos y propiedades vistos para grafos no dirigidos a grafos dirigidos..</a:t>
          </a: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313357E-4F34-4B8D-9170-7F5DCA19F084}" type="pres">
      <dgm:prSet presAssocID="{FBF4FD8E-480D-4CCE-802B-A9B1D7EDB63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7A99FDB6-AC38-4714-A319-EAAC0A26ED02}" type="presOf" srcId="{B663B1F7-F15F-44BB-81E2-A5C55921B886}" destId="{D9B77128-397E-4D2B-87D6-1A1FF3227757}" srcOrd="0" destOrd="0" presId="urn:microsoft.com/office/officeart/2005/8/layout/chevron2"/>
    <dgm:cxn modelId="{EEBB3782-E8D1-4001-8C9A-8EA7C4A81C84}" type="presOf" srcId="{EF1E4E3D-8E63-4A61-8D1C-F3A6D07B4C68}" destId="{D313357E-4F34-4B8D-9170-7F5DCA19F084}" srcOrd="0" destOrd="0" presId="urn:microsoft.com/office/officeart/2005/8/layout/chevron2"/>
    <dgm:cxn modelId="{925A6EF6-469F-428E-8E4D-CCCD285B353F}" srcId="{FDD84C34-2557-4830-8311-131255299B4A}" destId="{81FDE029-1DDD-4EB8-AD23-713AF9B78D4B}" srcOrd="1" destOrd="0" parTransId="{59CC4D9B-80D1-4779-BA3D-01AF0F05F56D}" sibTransId="{3F35AF76-7521-4FF0-AA40-8C900E0BA9F2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35F4181F-CE3A-4BA1-85E6-0106FACFAAA0}" type="presOf" srcId="{DC62BCF3-F26C-4472-A039-3A188EB6F2F7}" destId="{ED98B18E-59F1-41E3-9123-B8BC5777813A}" srcOrd="0" destOrd="0" presId="urn:microsoft.com/office/officeart/2005/8/layout/chevron2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56F17E87-D3EE-4F63-9F99-9944FED3878F}" type="presOf" srcId="{FDD84C34-2557-4830-8311-131255299B4A}" destId="{53741E22-F780-473D-B4C1-A6D85A2AC7EA}" srcOrd="0" destOrd="0" presId="urn:microsoft.com/office/officeart/2005/8/layout/chevron2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97893C16-69D7-4163-97B1-BC95538AA694}" type="presOf" srcId="{879E12A7-7785-4737-ACC2-A47284FEA078}" destId="{714F4D6B-3717-40D8-8D3F-9DEFC89016C7}" srcOrd="0" destOrd="0" presId="urn:microsoft.com/office/officeart/2005/8/layout/chevron2"/>
    <dgm:cxn modelId="{5897ABE6-1F23-425C-BACA-B2B4ABFDA737}" type="presOf" srcId="{81FDE029-1DDD-4EB8-AD23-713AF9B78D4B}" destId="{ED98B18E-59F1-41E3-9123-B8BC5777813A}" srcOrd="0" destOrd="1" presId="urn:microsoft.com/office/officeart/2005/8/layout/chevron2"/>
    <dgm:cxn modelId="{1919919F-ECA4-4E00-8FF9-6F3C1F802747}" type="presOf" srcId="{FBF4FD8E-480D-4CCE-802B-A9B1D7EDB63B}" destId="{F9F10694-1845-45D2-9736-9B4EA9293D75}" srcOrd="0" destOrd="0" presId="urn:microsoft.com/office/officeart/2005/8/layout/chevron2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07F0FB33-4DF2-4C99-9283-F26C738D5453}" type="presOf" srcId="{637CB728-ECE3-4AF0-BBF5-CEB91CA7A04F}" destId="{D313357E-4F34-4B8D-9170-7F5DCA19F084}" srcOrd="0" destOrd="1" presId="urn:microsoft.com/office/officeart/2005/8/layout/chevron2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4418637B-2B59-4616-B544-448A93D975F8}" type="presOf" srcId="{57DDAEC6-02AF-4956-931D-E2B99C75C488}" destId="{0BEA7410-4212-4143-A9C6-E629822AF763}" srcOrd="0" destOrd="0" presId="urn:microsoft.com/office/officeart/2005/8/layout/chevron2"/>
    <dgm:cxn modelId="{07F2D84A-D464-4B45-8F20-CDBC6A947197}" type="presParOf" srcId="{714F4D6B-3717-40D8-8D3F-9DEFC89016C7}" destId="{01D02A9E-1C64-46E5-9F2B-1033F4008759}" srcOrd="0" destOrd="0" presId="urn:microsoft.com/office/officeart/2005/8/layout/chevron2"/>
    <dgm:cxn modelId="{A8855B61-177F-4DFD-A977-577D5A4D3E63}" type="presParOf" srcId="{01D02A9E-1C64-46E5-9F2B-1033F4008759}" destId="{53741E22-F780-473D-B4C1-A6D85A2AC7EA}" srcOrd="0" destOrd="0" presId="urn:microsoft.com/office/officeart/2005/8/layout/chevron2"/>
    <dgm:cxn modelId="{9816B745-BF19-4806-A7A7-27A3C11FFDF5}" type="presParOf" srcId="{01D02A9E-1C64-46E5-9F2B-1033F4008759}" destId="{ED98B18E-59F1-41E3-9123-B8BC5777813A}" srcOrd="1" destOrd="0" presId="urn:microsoft.com/office/officeart/2005/8/layout/chevron2"/>
    <dgm:cxn modelId="{F4E6B9F1-9C30-49CE-BC96-FD1EA444D0F5}" type="presParOf" srcId="{714F4D6B-3717-40D8-8D3F-9DEFC89016C7}" destId="{B336238B-A617-496C-9C3D-7025B13F4917}" srcOrd="1" destOrd="0" presId="urn:microsoft.com/office/officeart/2005/8/layout/chevron2"/>
    <dgm:cxn modelId="{7A448E97-9EF3-4A34-901C-71DC5DC03E18}" type="presParOf" srcId="{714F4D6B-3717-40D8-8D3F-9DEFC89016C7}" destId="{F634861E-B228-4AD0-8C90-2B3B14FED239}" srcOrd="2" destOrd="0" presId="urn:microsoft.com/office/officeart/2005/8/layout/chevron2"/>
    <dgm:cxn modelId="{A7CC1946-9165-4FC5-9203-70A5E0471454}" type="presParOf" srcId="{F634861E-B228-4AD0-8C90-2B3B14FED239}" destId="{D9B77128-397E-4D2B-87D6-1A1FF3227757}" srcOrd="0" destOrd="0" presId="urn:microsoft.com/office/officeart/2005/8/layout/chevron2"/>
    <dgm:cxn modelId="{5CD2B81B-7B65-4210-AC20-AE9BCA59351D}" type="presParOf" srcId="{F634861E-B228-4AD0-8C90-2B3B14FED239}" destId="{0BEA7410-4212-4143-A9C6-E629822AF763}" srcOrd="1" destOrd="0" presId="urn:microsoft.com/office/officeart/2005/8/layout/chevron2"/>
    <dgm:cxn modelId="{E71562A5-0F72-4835-B21E-54F7B8754696}" type="presParOf" srcId="{714F4D6B-3717-40D8-8D3F-9DEFC89016C7}" destId="{8FA444F9-3C79-4B48-B41E-95E85E8C3542}" srcOrd="3" destOrd="0" presId="urn:microsoft.com/office/officeart/2005/8/layout/chevron2"/>
    <dgm:cxn modelId="{F91E6DAE-B2C9-4E7C-924E-DC030B230870}" type="presParOf" srcId="{714F4D6B-3717-40D8-8D3F-9DEFC89016C7}" destId="{9B5D4006-182E-4B76-BDEA-508CCA1E4A44}" srcOrd="4" destOrd="0" presId="urn:microsoft.com/office/officeart/2005/8/layout/chevron2"/>
    <dgm:cxn modelId="{1E791624-40C2-428C-9438-DE91CE284911}" type="presParOf" srcId="{9B5D4006-182E-4B76-BDEA-508CCA1E4A44}" destId="{F9F10694-1845-45D2-9736-9B4EA9293D75}" srcOrd="0" destOrd="0" presId="urn:microsoft.com/office/officeart/2005/8/layout/chevron2"/>
    <dgm:cxn modelId="{02A88253-D0F6-479B-8983-B95DCA8071E2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2593" y="242685"/>
          <a:ext cx="1617292" cy="11321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66143"/>
        <a:ext cx="1132104" cy="485188"/>
      </dsp:txXfrm>
    </dsp:sp>
    <dsp:sp modelId="{ED98B18E-59F1-41E3-9123-B8BC5777813A}">
      <dsp:nvSpPr>
        <dsp:cNvPr id="0" name=""/>
        <dsp:cNvSpPr/>
      </dsp:nvSpPr>
      <dsp:spPr>
        <a:xfrm rot="5400000">
          <a:off x="4015628" y="-2883432"/>
          <a:ext cx="1051239" cy="6818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/>
            <a:t>Establecer la diferencia entre Grafos No DIRIGIDOS  y Grafos DIRIGIDOS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300" kern="1200"/>
        </a:p>
      </dsp:txBody>
      <dsp:txXfrm rot="-5400000">
        <a:off x="1132105" y="51408"/>
        <a:ext cx="6766970" cy="948605"/>
      </dsp:txXfrm>
    </dsp:sp>
    <dsp:sp modelId="{D9B77128-397E-4D2B-87D6-1A1FF3227757}">
      <dsp:nvSpPr>
        <dsp:cNvPr id="0" name=""/>
        <dsp:cNvSpPr/>
      </dsp:nvSpPr>
      <dsp:spPr>
        <a:xfrm rot="5400000">
          <a:off x="-242593" y="1665898"/>
          <a:ext cx="1617292" cy="1132104"/>
        </a:xfrm>
        <a:prstGeom prst="chevron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accent2">
              <a:hueOff val="597799"/>
              <a:satOff val="36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1989356"/>
        <a:ext cx="1132104" cy="485188"/>
      </dsp:txXfrm>
    </dsp:sp>
    <dsp:sp modelId="{0BEA7410-4212-4143-A9C6-E629822AF763}">
      <dsp:nvSpPr>
        <dsp:cNvPr id="0" name=""/>
        <dsp:cNvSpPr/>
      </dsp:nvSpPr>
      <dsp:spPr>
        <a:xfrm rot="5400000">
          <a:off x="4015628" y="-1460219"/>
          <a:ext cx="1051239" cy="6818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597799"/>
              <a:satOff val="36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/>
            <a:t>Trasladar los conceptos y propiedades vistos para grafos no dirigidos a grafos dirigidos..</a:t>
          </a:r>
          <a:endParaRPr lang="es-ES" sz="2300" kern="1200" dirty="0"/>
        </a:p>
      </dsp:txBody>
      <dsp:txXfrm rot="-5400000">
        <a:off x="1132105" y="1474621"/>
        <a:ext cx="6766970" cy="948605"/>
      </dsp:txXfrm>
    </dsp:sp>
    <dsp:sp modelId="{F9F10694-1845-45D2-9736-9B4EA9293D75}">
      <dsp:nvSpPr>
        <dsp:cNvPr id="0" name=""/>
        <dsp:cNvSpPr/>
      </dsp:nvSpPr>
      <dsp:spPr>
        <a:xfrm rot="5400000">
          <a:off x="-242593" y="3089111"/>
          <a:ext cx="1617292" cy="1132104"/>
        </a:xfrm>
        <a:prstGeom prst="chevron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12569"/>
        <a:ext cx="1132104" cy="485188"/>
      </dsp:txXfrm>
    </dsp:sp>
    <dsp:sp modelId="{D313357E-4F34-4B8D-9170-7F5DCA19F084}">
      <dsp:nvSpPr>
        <dsp:cNvPr id="0" name=""/>
        <dsp:cNvSpPr/>
      </dsp:nvSpPr>
      <dsp:spPr>
        <a:xfrm rot="5400000">
          <a:off x="4015628" y="-37006"/>
          <a:ext cx="1051239" cy="6818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/>
            <a:t>Estudiar algunas de las propiedades básicas de grafo DIRIGIDOS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300" kern="1200"/>
        </a:p>
      </dsp:txBody>
      <dsp:txXfrm rot="-5400000">
        <a:off x="1132105" y="2897834"/>
        <a:ext cx="6766970" cy="94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29/05/2017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7773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29/05/2017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739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5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947529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183247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56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538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22214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93234482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6664000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523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565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0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8443576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0097852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56283239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7417535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93132932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730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24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61113606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9039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562394683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9824446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93004596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467501368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9047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91649431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5754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237016596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66850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53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7055804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910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9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52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1149999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7158873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225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8745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 </a:t>
            </a:r>
            <a:r>
              <a:rPr lang="es-ES_tradnl" sz="3200" dirty="0" err="1" smtClean="0"/>
              <a:t>gd</a:t>
            </a:r>
            <a:r>
              <a:rPr lang="es-ES_tradnl" sz="3200" dirty="0" smtClean="0"/>
              <a:t>                              </a:t>
            </a:r>
            <a:r>
              <a:rPr lang="es-ES_tradnl" sz="3200" smtClean="0">
                <a:latin typeface="Arial" panose="020B0604020202020204" pitchFamily="34" charset="0"/>
                <a:cs typeface="Arial" panose="020B0604020202020204" pitchFamily="34" charset="0"/>
              </a:rPr>
              <a:t>SESIÓN 1</a:t>
            </a:r>
            <a:r>
              <a:rPr lang="es-ES_tradnl" sz="3200" smtClean="0"/>
              <a:t>.   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1 Marcador de texto"/>
          <p:cNvSpPr txBox="1">
            <a:spLocks/>
          </p:cNvSpPr>
          <p:nvPr/>
        </p:nvSpPr>
        <p:spPr>
          <a:xfrm>
            <a:off x="539552" y="3933056"/>
            <a:ext cx="82296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1700808"/>
            <a:ext cx="87439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914400" y="0"/>
            <a:ext cx="8229600" cy="908720"/>
          </a:xfrm>
          <a:prstGeom prst="rect">
            <a:avLst/>
          </a:prstGeom>
        </p:spPr>
        <p:txBody>
          <a:bodyPr anchor="b" anchorCtr="0">
            <a:normAutofit fontScale="92500" lnSpcReduction="20000"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Grafos dirigidos: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Adyacencia e incidencia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271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027"/>
            <a:ext cx="5029200" cy="657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914400" y="0"/>
            <a:ext cx="8229600" cy="980728"/>
          </a:xfrm>
          <a:prstGeom prst="rect">
            <a:avLst/>
          </a:prstGeom>
        </p:spPr>
        <p:txBody>
          <a:bodyPr anchor="b" anchorCtr="0">
            <a:normAutofit fontScale="92500" lnSpcReduction="20000"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Grafos dirigidos: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Adyacencia e incidencia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5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33678" y="71027"/>
            <a:ext cx="8420158" cy="686415"/>
          </a:xfrm>
        </p:spPr>
        <p:txBody>
          <a:bodyPr>
            <a:normAutofit fontScale="90000"/>
          </a:bodyPr>
          <a:lstStyle/>
          <a:p>
            <a:pPr algn="r"/>
            <a: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  <a:t>GRAFOS DIRIGIDOS: </a:t>
            </a:r>
            <a:b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  <a:t>Grado de un vértice</a:t>
            </a:r>
            <a:endParaRPr lang="es-ES" sz="3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67" y="1412776"/>
            <a:ext cx="88677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304" y="3641626"/>
            <a:ext cx="2485496" cy="260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409859"/>
            <a:ext cx="2585070" cy="33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3641626"/>
            <a:ext cx="3024336" cy="288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25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278" y="2650604"/>
            <a:ext cx="8877300" cy="1714500"/>
          </a:xfrm>
          <a:prstGeom prst="rect">
            <a:avLst/>
          </a:prstGeom>
          <a:gradFill>
            <a:gsLst>
              <a:gs pos="25000">
                <a:schemeClr val="accent1">
                  <a:tint val="66000"/>
                  <a:satMod val="160000"/>
                  <a:alpha val="67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</p:pic>
      <p:sp>
        <p:nvSpPr>
          <p:cNvPr id="11" name="2 Título"/>
          <p:cNvSpPr txBox="1">
            <a:spLocks/>
          </p:cNvSpPr>
          <p:nvPr/>
        </p:nvSpPr>
        <p:spPr>
          <a:xfrm>
            <a:off x="894978" y="0"/>
            <a:ext cx="8229600" cy="909295"/>
          </a:xfrm>
          <a:prstGeom prst="rect">
            <a:avLst/>
          </a:prstGeom>
        </p:spPr>
        <p:txBody>
          <a:bodyPr anchor="b" anchorCtr="0">
            <a:normAutofit fontScale="90000" lnSpcReduction="2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r"/>
            <a:r>
              <a:rPr lang="es-ES" sz="3100" b="1" kern="0" dirty="0" smtClean="0">
                <a:solidFill>
                  <a:schemeClr val="accent1">
                    <a:lumMod val="75000"/>
                  </a:schemeClr>
                </a:solidFill>
              </a:rPr>
              <a:t>GRAFOS DIRIGIDOS: </a:t>
            </a:r>
            <a:br>
              <a:rPr lang="es-ES" sz="3100" b="1" kern="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3100" b="1" kern="0" dirty="0" smtClean="0">
                <a:solidFill>
                  <a:schemeClr val="accent1">
                    <a:lumMod val="75000"/>
                  </a:schemeClr>
                </a:solidFill>
              </a:rPr>
              <a:t>Grado de un vérti</a:t>
            </a:r>
            <a:r>
              <a:rPr lang="es-ES" kern="0" dirty="0" smtClean="0">
                <a:solidFill>
                  <a:schemeClr val="accent1">
                    <a:lumMod val="75000"/>
                  </a:schemeClr>
                </a:solidFill>
              </a:rPr>
              <a:t>ce</a:t>
            </a:r>
            <a:endParaRPr lang="es-ES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 rot="21378163">
            <a:off x="899592" y="1844824"/>
            <a:ext cx="6912768" cy="3096343"/>
          </a:xfrm>
          <a:solidFill>
            <a:schemeClr val="accent3">
              <a:lumMod val="75000"/>
            </a:schemeClr>
          </a:solidFill>
          <a:ln w="57150"/>
          <a:scene3d>
            <a:camera prst="perspectiveHeroicExtremeLef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s-ES" sz="40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" sz="4000" dirty="0" smtClean="0">
                <a:solidFill>
                  <a:schemeClr val="tx1"/>
                </a:solidFill>
              </a:rPr>
              <a:t>¿Qué ocurrirá con el resto de conceptos que hemos visto para grafos no dirigidos?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723842" y="170646"/>
            <a:ext cx="8229600" cy="909295"/>
          </a:xfrm>
        </p:spPr>
        <p:txBody>
          <a:bodyPr>
            <a:normAutofit fontScale="90000"/>
          </a:bodyPr>
          <a:lstStyle/>
          <a:p>
            <a:pPr algn="r"/>
            <a: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  <a:t>GRAFOS DIRIGIDOS: </a:t>
            </a:r>
            <a:b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689" y="4669385"/>
            <a:ext cx="1885950" cy="1438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508006"/>
            <a:ext cx="2232248" cy="213891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885699"/>
            <a:ext cx="1944216" cy="222196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3626444"/>
            <a:ext cx="2097939" cy="248121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792" y="1508006"/>
            <a:ext cx="2448272" cy="244827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679872" y="1367358"/>
            <a:ext cx="84641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EJERCICIOS:</a:t>
            </a:r>
          </a:p>
          <a:p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s-ES" sz="3200" b="1" dirty="0" smtClean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4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Buscar tres ejemplos de problemas cuya representación sea un grafo dirigido en:</a:t>
            </a:r>
          </a:p>
          <a:p>
            <a:pPr marL="971550" lvl="1" indent="-514350">
              <a:buFont typeface="+mj-lt"/>
              <a:buAutoNum type="arabicPeriod"/>
            </a:pPr>
            <a:endParaRPr lang="es-ES" sz="2400" b="1" dirty="0" smtClean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marL="1885950" lvl="3" indent="-514350">
              <a:buFont typeface="+mj-lt"/>
              <a:buAutoNum type="alphaLcParenR"/>
            </a:pPr>
            <a:r>
              <a:rPr lang="es-ES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Ciencias de la salud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Ciencias sociales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Tecnología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Matemáticas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Física.</a:t>
            </a:r>
          </a:p>
          <a:p>
            <a:pPr marL="971550" lvl="1" indent="-514350">
              <a:buFont typeface="+mj-lt"/>
              <a:buAutoNum type="arabicPeriod"/>
            </a:pP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201556"/>
              </p:ext>
            </p:extLst>
          </p:nvPr>
        </p:nvGraphicFramePr>
        <p:xfrm>
          <a:off x="768350" y="1844824"/>
          <a:ext cx="7950392" cy="446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4" descr="C:\Users\ahervas\MAD\Practicasgrafos\Imágenes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13" y="2780928"/>
            <a:ext cx="3175779" cy="31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460413" y="1660158"/>
            <a:ext cx="2736304" cy="830997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BUTANO</a:t>
            </a:r>
          </a:p>
          <a:p>
            <a:r>
              <a:rPr lang="es-ES" sz="2400" b="1" dirty="0" smtClean="0"/>
              <a:t>C</a:t>
            </a:r>
            <a:r>
              <a:rPr lang="es-ES" sz="1600" b="1" dirty="0" smtClean="0"/>
              <a:t>4</a:t>
            </a:r>
            <a:r>
              <a:rPr lang="es-ES" sz="2400" b="1" dirty="0" smtClean="0"/>
              <a:t>H</a:t>
            </a:r>
            <a:r>
              <a:rPr lang="es-ES" sz="1600" b="1" dirty="0" smtClean="0"/>
              <a:t>10</a:t>
            </a:r>
            <a:endParaRPr lang="es-ES" sz="1600" b="1" dirty="0"/>
          </a:p>
        </p:txBody>
      </p:sp>
      <p:pic>
        <p:nvPicPr>
          <p:cNvPr id="9" name="Picture 6" descr="C:\Users\ahervas\MAD\Practicasgrafos\Imágene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3672408" cy="29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91222" y="1660158"/>
            <a:ext cx="2736304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BENCENO</a:t>
            </a:r>
          </a:p>
          <a:p>
            <a:r>
              <a:rPr lang="es-ES" sz="2400" b="1" dirty="0" smtClean="0"/>
              <a:t>C</a:t>
            </a:r>
            <a:r>
              <a:rPr lang="es-ES" sz="2400" b="1" u="sng" baseline="-25000" dirty="0" smtClean="0"/>
              <a:t>6 </a:t>
            </a:r>
            <a:r>
              <a:rPr lang="es-ES" sz="2400" b="1" dirty="0" smtClean="0"/>
              <a:t>H</a:t>
            </a:r>
            <a:r>
              <a:rPr lang="es-ES" sz="2400" b="1" u="sng" baseline="-25000" dirty="0" smtClean="0"/>
              <a:t>6</a:t>
            </a:r>
            <a:endParaRPr lang="es-ES" sz="2400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16569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9" name="Picture 5" descr="C:\Users\ahervas\MAD\Practicasgrafos\Imágenes\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86" y="1628800"/>
            <a:ext cx="420585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hervas\MAD\Practicasgrafos\Imágenes\metroValencia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7" y="1585410"/>
            <a:ext cx="3808621" cy="5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5" y="836712"/>
            <a:ext cx="8917050" cy="48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87524" y="1700808"/>
            <a:ext cx="5832648" cy="1143000"/>
          </a:xfrm>
          <a:ln w="889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s-ES" sz="5400" dirty="0">
                <a:solidFill>
                  <a:schemeClr val="accent1">
                    <a:lumMod val="50000"/>
                  </a:schemeClr>
                </a:solidFill>
              </a:rPr>
              <a:t>Grafos </a:t>
            </a:r>
            <a:r>
              <a:rPr lang="es-ES" sz="5400" dirty="0" smtClean="0">
                <a:solidFill>
                  <a:schemeClr val="accent1">
                    <a:lumMod val="50000"/>
                  </a:schemeClr>
                </a:solidFill>
              </a:rPr>
              <a:t>dirigidos</a:t>
            </a:r>
            <a:endParaRPr lang="es-E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Elipse"/>
          <p:cNvSpPr/>
          <p:nvPr/>
        </p:nvSpPr>
        <p:spPr>
          <a:xfrm>
            <a:off x="2771800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435629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5629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821288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716428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16428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curvado"/>
          <p:cNvCxnSpPr>
            <a:stCxn id="8" idx="7"/>
          </p:cNvCxnSpPr>
          <p:nvPr/>
        </p:nvCxnSpPr>
        <p:spPr>
          <a:xfrm rot="5400000" flipH="1" flipV="1">
            <a:off x="3352569" y="3577047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0" idx="0"/>
            <a:endCxn id="11" idx="2"/>
          </p:cNvCxnSpPr>
          <p:nvPr/>
        </p:nvCxnSpPr>
        <p:spPr>
          <a:xfrm rot="5400000" flipH="1" flipV="1">
            <a:off x="4804953" y="4500897"/>
            <a:ext cx="783704" cy="1248966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3" idx="4"/>
            <a:endCxn id="12" idx="0"/>
          </p:cNvCxnSpPr>
          <p:nvPr/>
        </p:nvCxnSpPr>
        <p:spPr>
          <a:xfrm rot="5400000">
            <a:off x="6624228" y="4761148"/>
            <a:ext cx="15121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13" idx="3"/>
            <a:endCxn id="11" idx="6"/>
          </p:cNvCxnSpPr>
          <p:nvPr/>
        </p:nvCxnSpPr>
        <p:spPr>
          <a:xfrm rot="5400000">
            <a:off x="6344580" y="3850548"/>
            <a:ext cx="791736" cy="97422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/>
          <p:nvPr/>
        </p:nvCxnSpPr>
        <p:spPr>
          <a:xfrm>
            <a:off x="4788346" y="5733256"/>
            <a:ext cx="237594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9" idx="3"/>
            <a:endCxn id="8" idx="6"/>
          </p:cNvCxnSpPr>
          <p:nvPr/>
        </p:nvCxnSpPr>
        <p:spPr>
          <a:xfrm rot="5400000">
            <a:off x="3415841" y="3729799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curvado"/>
          <p:cNvCxnSpPr>
            <a:stCxn id="10" idx="2"/>
            <a:endCxn id="8" idx="4"/>
          </p:cNvCxnSpPr>
          <p:nvPr/>
        </p:nvCxnSpPr>
        <p:spPr>
          <a:xfrm rot="10800000">
            <a:off x="2987824" y="4949552"/>
            <a:ext cx="1368474" cy="78370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9" idx="6"/>
            <a:endCxn id="13" idx="2"/>
          </p:cNvCxnSpPr>
          <p:nvPr/>
        </p:nvCxnSpPr>
        <p:spPr>
          <a:xfrm>
            <a:off x="4788346" y="3789040"/>
            <a:ext cx="2375942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2">
                <a:lumMod val="50000"/>
              </a:schemeClr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891902" y="0"/>
            <a:ext cx="8229600" cy="866428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s-ES" sz="3300" kern="0" cap="none" spc="0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GRAFOS DIRIGIDOS: </a:t>
            </a:r>
            <a:br>
              <a:rPr lang="es-ES" sz="3300" kern="0" cap="none" spc="0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</a:br>
            <a:r>
              <a:rPr lang="es-ES" sz="3300" kern="0" cap="none" spc="0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DEFINICIÓN   FORMAL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94416"/>
            <a:ext cx="77423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48327"/>
            <a:ext cx="5703352" cy="57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579763"/>
            <a:ext cx="2376264" cy="310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3632199" y="4188455"/>
            <a:ext cx="4108153" cy="830997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&lt;</a:t>
            </a:r>
            <a:r>
              <a:rPr lang="es-ES" sz="4800" b="1" i="1" dirty="0" err="1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u,v</a:t>
            </a:r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&gt; ≠&lt;</a:t>
            </a:r>
            <a:r>
              <a:rPr lang="es-ES" sz="4800" b="1" i="1" dirty="0" err="1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v,u</a:t>
            </a:r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&gt;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0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pic>
        <p:nvPicPr>
          <p:cNvPr id="5" name="4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" name="5 Imagen" descr="mhtml:file://C:\PCdespacho\MAD\epos\EPO5_Caminos.mht!http://online.upa.upv.es/haupa/Cursos/01tgr/imagenes/U4_grafoEPO4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3131840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mhtml:file://C:\PCdespacho\MAD\epos\EPO5_Caminos.mht!http://online.upa.upv.es/haupa/Cursos/01tgr/imagenes/U4_grafoEPO9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2796" y="63902"/>
            <a:ext cx="3238400" cy="31490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" name="7 Imagen" descr="mhtml:file://C:\PCdespacho\MAD\epos\EPO6_RecorridosenGrafos.mht!http://online.upa.upv.es/haupa/Cursos/01tgr/imagenes/U5_grafoEPO10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3404634"/>
            <a:ext cx="4133800" cy="33819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884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921078" y="116624"/>
            <a:ext cx="8229600" cy="720080"/>
          </a:xfrm>
          <a:prstGeom prst="rect">
            <a:avLst/>
          </a:prstGeom>
        </p:spPr>
        <p:txBody>
          <a:bodyPr anchor="b" anchorCtr="0">
            <a:normAutofit fontScale="70000" lnSpcReduction="20000"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Grafos dirigidos: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Adyacencia e incidencia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916366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36912"/>
            <a:ext cx="8934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4221088"/>
            <a:ext cx="19240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5536" y="587727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Un bucle es una arista, dirigida o no dirigida, cuyos vértices</a:t>
            </a:r>
          </a:p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inicial y final coinciden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1337</TotalTime>
  <Words>213</Words>
  <Application>Microsoft Office PowerPoint</Application>
  <PresentationFormat>Presentación en pantalla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9" baseType="lpstr">
      <vt:lpstr>Batang</vt:lpstr>
      <vt:lpstr>MS PGothic</vt:lpstr>
      <vt:lpstr>Arial</vt:lpstr>
      <vt:lpstr>Calibri</vt:lpstr>
      <vt:lpstr>Calibri Light</vt:lpstr>
      <vt:lpstr>Times New Roman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INTRODUCCIÓN A LA TEORÍA DE GRAFOS gd                              SESIÓN 1.   </vt:lpstr>
      <vt:lpstr>Objetivos</vt:lpstr>
      <vt:lpstr>Presentación de PowerPoint</vt:lpstr>
      <vt:lpstr>Presentación de PowerPoint</vt:lpstr>
      <vt:lpstr>Presentación de PowerPoint</vt:lpstr>
      <vt:lpstr>Grafos dirigidos</vt:lpstr>
      <vt:lpstr>GRAFOS DIRIGIDOS:  DEFINICIÓN   FORMAL</vt:lpstr>
      <vt:lpstr>Presentación de PowerPoint</vt:lpstr>
      <vt:lpstr>Presentación de PowerPoint</vt:lpstr>
      <vt:lpstr>Presentación de PowerPoint</vt:lpstr>
      <vt:lpstr>Presentación de PowerPoint</vt:lpstr>
      <vt:lpstr>GRAFOS DIRIGIDOS:  Grado de un vértice</vt:lpstr>
      <vt:lpstr>Presentación de PowerPoint</vt:lpstr>
      <vt:lpstr>GRAFOS DIRIGIDOS:  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83</cp:revision>
  <dcterms:created xsi:type="dcterms:W3CDTF">2010-09-13T14:10:08Z</dcterms:created>
  <dcterms:modified xsi:type="dcterms:W3CDTF">2017-05-29T07:22:22Z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