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9" r:id="rId4"/>
  </p:sldMasterIdLst>
  <p:notesMasterIdLst>
    <p:notesMasterId r:id="rId13"/>
  </p:notesMasterIdLst>
  <p:handoutMasterIdLst>
    <p:handoutMasterId r:id="rId14"/>
  </p:handoutMasterIdLst>
  <p:sldIdLst>
    <p:sldId id="256" r:id="rId5"/>
    <p:sldId id="345" r:id="rId6"/>
    <p:sldId id="344" r:id="rId7"/>
    <p:sldId id="285" r:id="rId8"/>
    <p:sldId id="340" r:id="rId9"/>
    <p:sldId id="341" r:id="rId10"/>
    <p:sldId id="342" r:id="rId11"/>
    <p:sldId id="34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F1CE12-B100-0000-0000-000000000002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8" autoAdjust="0"/>
    <p:restoredTop sz="86364" autoAdjust="0"/>
  </p:normalViewPr>
  <p:slideViewPr>
    <p:cSldViewPr>
      <p:cViewPr varScale="1">
        <p:scale>
          <a:sx n="52" d="100"/>
          <a:sy n="52" d="100"/>
        </p:scale>
        <p:origin x="1594" y="53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9E12A7-7785-4737-ACC2-A47284FEA078}" type="doc">
      <dgm:prSet loTypeId="urn:microsoft.com/office/officeart/2005/8/layout/chevron2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FDD84C34-2557-4830-8311-131255299B4A}">
      <dgm:prSet phldrT="[Texto]"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7FF6066F-0223-4561-B44F-DB9BB64651AE}" type="parTrans" cxnId="{64C59EEA-5B99-4AA2-BB8D-9D32C55F1C74}">
      <dgm:prSet/>
      <dgm:spPr/>
      <dgm:t>
        <a:bodyPr/>
        <a:lstStyle/>
        <a:p>
          <a:endParaRPr lang="es-ES"/>
        </a:p>
      </dgm:t>
    </dgm:pt>
    <dgm:pt modelId="{1E971FD8-F640-4737-82C8-6A20885C98F2}" type="sibTrans" cxnId="{64C59EEA-5B99-4AA2-BB8D-9D32C55F1C74}">
      <dgm:prSet/>
      <dgm:spPr/>
      <dgm:t>
        <a:bodyPr/>
        <a:lstStyle/>
        <a:p>
          <a:endParaRPr lang="es-ES"/>
        </a:p>
      </dgm:t>
    </dgm:pt>
    <dgm:pt modelId="{DC62BCF3-F26C-4472-A039-3A188EB6F2F7}">
      <dgm:prSet phldrT="[Texto]"/>
      <dgm:spPr/>
      <dgm:t>
        <a:bodyPr/>
        <a:lstStyle/>
        <a:p>
          <a:r>
            <a:rPr lang="es-ES" dirty="0" smtClean="0"/>
            <a:t>Vamos a comparar grafos  DIRIGIDOS</a:t>
          </a:r>
          <a:endParaRPr lang="es-ES" dirty="0"/>
        </a:p>
      </dgm:t>
    </dgm:pt>
    <dgm:pt modelId="{700EDE65-587A-4290-B117-1348A1A814BF}" type="parTrans" cxnId="{E4665324-18FA-4608-A49F-44F38F98B383}">
      <dgm:prSet/>
      <dgm:spPr/>
      <dgm:t>
        <a:bodyPr/>
        <a:lstStyle/>
        <a:p>
          <a:endParaRPr lang="es-ES"/>
        </a:p>
      </dgm:t>
    </dgm:pt>
    <dgm:pt modelId="{E5B07A85-D194-4938-AB35-CC91A7DD9709}" type="sibTrans" cxnId="{E4665324-18FA-4608-A49F-44F38F98B383}">
      <dgm:prSet/>
      <dgm:spPr/>
      <dgm:t>
        <a:bodyPr/>
        <a:lstStyle/>
        <a:p>
          <a:endParaRPr lang="es-ES"/>
        </a:p>
      </dgm:t>
    </dgm:pt>
    <dgm:pt modelId="{B663B1F7-F15F-44BB-81E2-A5C55921B886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D750CF54-6B57-45FD-B683-7F40DBE66E23}" type="parTrans" cxnId="{D9BC8809-3463-42B8-8148-5FC1A96482C3}">
      <dgm:prSet/>
      <dgm:spPr/>
      <dgm:t>
        <a:bodyPr/>
        <a:lstStyle/>
        <a:p>
          <a:endParaRPr lang="es-ES"/>
        </a:p>
      </dgm:t>
    </dgm:pt>
    <dgm:pt modelId="{B2855B5A-BB5C-44E0-A63B-A7C2767AC3F3}" type="sibTrans" cxnId="{D9BC8809-3463-42B8-8148-5FC1A96482C3}">
      <dgm:prSet/>
      <dgm:spPr/>
      <dgm:t>
        <a:bodyPr/>
        <a:lstStyle/>
        <a:p>
          <a:endParaRPr lang="es-ES"/>
        </a:p>
      </dgm:t>
    </dgm:pt>
    <dgm:pt modelId="{FBF4FD8E-480D-4CCE-802B-A9B1D7EDB63B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C51190BB-473B-478D-A018-2399005D43A1}" type="parTrans" cxnId="{C2BC2A96-0B25-40DC-88A9-3DE2E1D21148}">
      <dgm:prSet/>
      <dgm:spPr/>
      <dgm:t>
        <a:bodyPr/>
        <a:lstStyle/>
        <a:p>
          <a:endParaRPr lang="es-ES"/>
        </a:p>
      </dgm:t>
    </dgm:pt>
    <dgm:pt modelId="{CF56C979-53F4-4CCA-855F-334CB32B27A5}" type="sibTrans" cxnId="{C2BC2A96-0B25-40DC-88A9-3DE2E1D21148}">
      <dgm:prSet/>
      <dgm:spPr/>
      <dgm:t>
        <a:bodyPr/>
        <a:lstStyle/>
        <a:p>
          <a:endParaRPr lang="es-ES"/>
        </a:p>
      </dgm:t>
    </dgm:pt>
    <dgm:pt modelId="{EF1E4E3D-8E63-4A61-8D1C-F3A6D07B4C68}">
      <dgm:prSet phldrT="[Texto]"/>
      <dgm:spPr/>
      <dgm:t>
        <a:bodyPr/>
        <a:lstStyle/>
        <a:p>
          <a:r>
            <a:rPr lang="es-ES" dirty="0" smtClean="0"/>
            <a:t>Ver como representamos los grafos DIRIGIDOS</a:t>
          </a:r>
          <a:endParaRPr lang="es-ES" dirty="0"/>
        </a:p>
      </dgm:t>
    </dgm:pt>
    <dgm:pt modelId="{F67752C1-A4CE-4D18-A185-5E8A4D1AA53C}" type="parTrans" cxnId="{25C65A18-844F-498C-B187-CB9C82D0832B}">
      <dgm:prSet/>
      <dgm:spPr/>
      <dgm:t>
        <a:bodyPr/>
        <a:lstStyle/>
        <a:p>
          <a:endParaRPr lang="es-ES"/>
        </a:p>
      </dgm:t>
    </dgm:pt>
    <dgm:pt modelId="{8229877B-7F28-4BE0-87D1-54BE375597AA}" type="sibTrans" cxnId="{25C65A18-844F-498C-B187-CB9C82D0832B}">
      <dgm:prSet/>
      <dgm:spPr/>
      <dgm:t>
        <a:bodyPr/>
        <a:lstStyle/>
        <a:p>
          <a:endParaRPr lang="es-ES"/>
        </a:p>
      </dgm:t>
    </dgm:pt>
    <dgm:pt modelId="{57DDAEC6-02AF-4956-931D-E2B99C75C488}">
      <dgm:prSet phldrT="[Texto]"/>
      <dgm:spPr/>
      <dgm:t>
        <a:bodyPr/>
        <a:lstStyle/>
        <a:p>
          <a:pPr marL="228600" lvl="1" indent="0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s-ES" dirty="0"/>
        </a:p>
      </dgm:t>
    </dgm:pt>
    <dgm:pt modelId="{96DD02A6-5A44-4535-A897-15A8B36B420C}" type="parTrans" cxnId="{FA0C3350-4DF8-44A5-AF7C-1A777EFBCAAA}">
      <dgm:prSet/>
      <dgm:spPr/>
      <dgm:t>
        <a:bodyPr/>
        <a:lstStyle/>
        <a:p>
          <a:endParaRPr lang="es-ES"/>
        </a:p>
      </dgm:t>
    </dgm:pt>
    <dgm:pt modelId="{C548B5F3-8144-43FF-B47D-91CBFEE3ECC7}" type="sibTrans" cxnId="{FA0C3350-4DF8-44A5-AF7C-1A777EFBCAAA}">
      <dgm:prSet/>
      <dgm:spPr/>
      <dgm:t>
        <a:bodyPr/>
        <a:lstStyle/>
        <a:p>
          <a:endParaRPr lang="es-ES"/>
        </a:p>
      </dgm:t>
    </dgm:pt>
    <dgm:pt modelId="{C00FEEF1-F6A3-4313-8056-91204B739EF7}">
      <dgm:prSet phldrT="[Texto]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" dirty="0" smtClean="0"/>
            <a:t>Introducir los diferentes tipos de </a:t>
          </a:r>
          <a:r>
            <a:rPr lang="es-ES" dirty="0" err="1" smtClean="0"/>
            <a:t>subgrafos</a:t>
          </a:r>
          <a:r>
            <a:rPr lang="es-ES" dirty="0" smtClean="0"/>
            <a:t> de un grafo DIRIGIDO dado. </a:t>
          </a:r>
        </a:p>
        <a:p>
          <a:pPr marL="228600" lvl="1" indent="0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s-ES" dirty="0"/>
        </a:p>
      </dgm:t>
    </dgm:pt>
    <dgm:pt modelId="{1B36E5DD-73B9-47D7-B472-2BDED5880AF9}" type="parTrans" cxnId="{A6559751-D598-433B-A56A-4BCAAE894D20}">
      <dgm:prSet/>
      <dgm:spPr/>
      <dgm:t>
        <a:bodyPr/>
        <a:lstStyle/>
        <a:p>
          <a:endParaRPr lang="es-ES"/>
        </a:p>
      </dgm:t>
    </dgm:pt>
    <dgm:pt modelId="{78A000BB-2820-479F-B3CD-480A9D9F85C0}" type="sibTrans" cxnId="{A6559751-D598-433B-A56A-4BCAAE894D20}">
      <dgm:prSet/>
      <dgm:spPr/>
      <dgm:t>
        <a:bodyPr/>
        <a:lstStyle/>
        <a:p>
          <a:endParaRPr lang="es-ES"/>
        </a:p>
      </dgm:t>
    </dgm:pt>
    <dgm:pt modelId="{714F4D6B-3717-40D8-8D3F-9DEFC89016C7}" type="pres">
      <dgm:prSet presAssocID="{879E12A7-7785-4737-ACC2-A47284FEA07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1D02A9E-1C64-46E5-9F2B-1033F4008759}" type="pres">
      <dgm:prSet presAssocID="{FDD84C34-2557-4830-8311-131255299B4A}" presName="composite" presStyleCnt="0"/>
      <dgm:spPr/>
      <dgm:t>
        <a:bodyPr/>
        <a:lstStyle/>
        <a:p>
          <a:endParaRPr lang="es-ES"/>
        </a:p>
      </dgm:t>
    </dgm:pt>
    <dgm:pt modelId="{53741E22-F780-473D-B4C1-A6D85A2AC7EA}" type="pres">
      <dgm:prSet presAssocID="{FDD84C34-2557-4830-8311-131255299B4A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D98B18E-59F1-41E3-9123-B8BC5777813A}" type="pres">
      <dgm:prSet presAssocID="{FDD84C34-2557-4830-8311-131255299B4A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336238B-A617-496C-9C3D-7025B13F4917}" type="pres">
      <dgm:prSet presAssocID="{1E971FD8-F640-4737-82C8-6A20885C98F2}" presName="sp" presStyleCnt="0"/>
      <dgm:spPr/>
      <dgm:t>
        <a:bodyPr/>
        <a:lstStyle/>
        <a:p>
          <a:endParaRPr lang="es-ES"/>
        </a:p>
      </dgm:t>
    </dgm:pt>
    <dgm:pt modelId="{F634861E-B228-4AD0-8C90-2B3B14FED239}" type="pres">
      <dgm:prSet presAssocID="{B663B1F7-F15F-44BB-81E2-A5C55921B886}" presName="composite" presStyleCnt="0"/>
      <dgm:spPr/>
      <dgm:t>
        <a:bodyPr/>
        <a:lstStyle/>
        <a:p>
          <a:endParaRPr lang="es-ES"/>
        </a:p>
      </dgm:t>
    </dgm:pt>
    <dgm:pt modelId="{D9B77128-397E-4D2B-87D6-1A1FF3227757}" type="pres">
      <dgm:prSet presAssocID="{B663B1F7-F15F-44BB-81E2-A5C55921B886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BEA7410-4212-4143-A9C6-E629822AF763}" type="pres">
      <dgm:prSet presAssocID="{B663B1F7-F15F-44BB-81E2-A5C55921B886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FA444F9-3C79-4B48-B41E-95E85E8C3542}" type="pres">
      <dgm:prSet presAssocID="{B2855B5A-BB5C-44E0-A63B-A7C2767AC3F3}" presName="sp" presStyleCnt="0"/>
      <dgm:spPr/>
      <dgm:t>
        <a:bodyPr/>
        <a:lstStyle/>
        <a:p>
          <a:endParaRPr lang="es-ES"/>
        </a:p>
      </dgm:t>
    </dgm:pt>
    <dgm:pt modelId="{9B5D4006-182E-4B76-BDEA-508CCA1E4A44}" type="pres">
      <dgm:prSet presAssocID="{FBF4FD8E-480D-4CCE-802B-A9B1D7EDB63B}" presName="composite" presStyleCnt="0"/>
      <dgm:spPr/>
      <dgm:t>
        <a:bodyPr/>
        <a:lstStyle/>
        <a:p>
          <a:endParaRPr lang="es-ES"/>
        </a:p>
      </dgm:t>
    </dgm:pt>
    <dgm:pt modelId="{F9F10694-1845-45D2-9736-9B4EA9293D75}" type="pres">
      <dgm:prSet presAssocID="{FBF4FD8E-480D-4CCE-802B-A9B1D7EDB63B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313357E-4F34-4B8D-9170-7F5DCA19F084}" type="pres">
      <dgm:prSet presAssocID="{FBF4FD8E-480D-4CCE-802B-A9B1D7EDB63B}" presName="descendantText" presStyleLbl="alignAcc1" presStyleIdx="2" presStyleCnt="3" custLinFactNeighborX="51" custLinFactNeighborY="54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28CC4EF9-D33D-422E-BCD5-BEB50F50F7C5}" type="presOf" srcId="{FDD84C34-2557-4830-8311-131255299B4A}" destId="{53741E22-F780-473D-B4C1-A6D85A2AC7EA}" srcOrd="0" destOrd="0" presId="urn:microsoft.com/office/officeart/2005/8/layout/chevron2"/>
    <dgm:cxn modelId="{92CA30CA-6522-4C2B-80FE-E03BA704E83C}" type="presOf" srcId="{879E12A7-7785-4737-ACC2-A47284FEA078}" destId="{714F4D6B-3717-40D8-8D3F-9DEFC89016C7}" srcOrd="0" destOrd="0" presId="urn:microsoft.com/office/officeart/2005/8/layout/chevron2"/>
    <dgm:cxn modelId="{64C59EEA-5B99-4AA2-BB8D-9D32C55F1C74}" srcId="{879E12A7-7785-4737-ACC2-A47284FEA078}" destId="{FDD84C34-2557-4830-8311-131255299B4A}" srcOrd="0" destOrd="0" parTransId="{7FF6066F-0223-4561-B44F-DB9BB64651AE}" sibTransId="{1E971FD8-F640-4737-82C8-6A20885C98F2}"/>
    <dgm:cxn modelId="{E4665324-18FA-4608-A49F-44F38F98B383}" srcId="{FDD84C34-2557-4830-8311-131255299B4A}" destId="{DC62BCF3-F26C-4472-A039-3A188EB6F2F7}" srcOrd="0" destOrd="0" parTransId="{700EDE65-587A-4290-B117-1348A1A814BF}" sibTransId="{E5B07A85-D194-4938-AB35-CC91A7DD9709}"/>
    <dgm:cxn modelId="{21A4319F-0DB6-4502-B8C3-6F9E0A514EC0}" type="presOf" srcId="{EF1E4E3D-8E63-4A61-8D1C-F3A6D07B4C68}" destId="{D313357E-4F34-4B8D-9170-7F5DCA19F084}" srcOrd="0" destOrd="0" presId="urn:microsoft.com/office/officeart/2005/8/layout/chevron2"/>
    <dgm:cxn modelId="{A6559751-D598-433B-A56A-4BCAAE894D20}" srcId="{B663B1F7-F15F-44BB-81E2-A5C55921B886}" destId="{C00FEEF1-F6A3-4313-8056-91204B739EF7}" srcOrd="1" destOrd="0" parTransId="{1B36E5DD-73B9-47D7-B472-2BDED5880AF9}" sibTransId="{78A000BB-2820-479F-B3CD-480A9D9F85C0}"/>
    <dgm:cxn modelId="{FA0C3350-4DF8-44A5-AF7C-1A777EFBCAAA}" srcId="{B663B1F7-F15F-44BB-81E2-A5C55921B886}" destId="{57DDAEC6-02AF-4956-931D-E2B99C75C488}" srcOrd="0" destOrd="0" parTransId="{96DD02A6-5A44-4535-A897-15A8B36B420C}" sibTransId="{C548B5F3-8144-43FF-B47D-91CBFEE3ECC7}"/>
    <dgm:cxn modelId="{E839022D-9166-4659-9B57-3623D9EF01C2}" type="presOf" srcId="{C00FEEF1-F6A3-4313-8056-91204B739EF7}" destId="{0BEA7410-4212-4143-A9C6-E629822AF763}" srcOrd="0" destOrd="1" presId="urn:microsoft.com/office/officeart/2005/8/layout/chevron2"/>
    <dgm:cxn modelId="{E890AAEE-EE72-483F-B459-EB0A3B61EFE2}" type="presOf" srcId="{FBF4FD8E-480D-4CCE-802B-A9B1D7EDB63B}" destId="{F9F10694-1845-45D2-9736-9B4EA9293D75}" srcOrd="0" destOrd="0" presId="urn:microsoft.com/office/officeart/2005/8/layout/chevron2"/>
    <dgm:cxn modelId="{C2BC2A96-0B25-40DC-88A9-3DE2E1D21148}" srcId="{879E12A7-7785-4737-ACC2-A47284FEA078}" destId="{FBF4FD8E-480D-4CCE-802B-A9B1D7EDB63B}" srcOrd="2" destOrd="0" parTransId="{C51190BB-473B-478D-A018-2399005D43A1}" sibTransId="{CF56C979-53F4-4CCA-855F-334CB32B27A5}"/>
    <dgm:cxn modelId="{D9BC8809-3463-42B8-8148-5FC1A96482C3}" srcId="{879E12A7-7785-4737-ACC2-A47284FEA078}" destId="{B663B1F7-F15F-44BB-81E2-A5C55921B886}" srcOrd="1" destOrd="0" parTransId="{D750CF54-6B57-45FD-B683-7F40DBE66E23}" sibTransId="{B2855B5A-BB5C-44E0-A63B-A7C2767AC3F3}"/>
    <dgm:cxn modelId="{63F2A6C4-7941-46A4-B14F-A2357CDCCB9A}" type="presOf" srcId="{B663B1F7-F15F-44BB-81E2-A5C55921B886}" destId="{D9B77128-397E-4D2B-87D6-1A1FF3227757}" srcOrd="0" destOrd="0" presId="urn:microsoft.com/office/officeart/2005/8/layout/chevron2"/>
    <dgm:cxn modelId="{DDB9D605-395C-4833-894C-169BAB6F00EC}" type="presOf" srcId="{DC62BCF3-F26C-4472-A039-3A188EB6F2F7}" destId="{ED98B18E-59F1-41E3-9123-B8BC5777813A}" srcOrd="0" destOrd="0" presId="urn:microsoft.com/office/officeart/2005/8/layout/chevron2"/>
    <dgm:cxn modelId="{25C65A18-844F-498C-B187-CB9C82D0832B}" srcId="{FBF4FD8E-480D-4CCE-802B-A9B1D7EDB63B}" destId="{EF1E4E3D-8E63-4A61-8D1C-F3A6D07B4C68}" srcOrd="0" destOrd="0" parTransId="{F67752C1-A4CE-4D18-A185-5E8A4D1AA53C}" sibTransId="{8229877B-7F28-4BE0-87D1-54BE375597AA}"/>
    <dgm:cxn modelId="{63ED7408-B180-43C3-A3BE-AF179FFF2618}" type="presOf" srcId="{57DDAEC6-02AF-4956-931D-E2B99C75C488}" destId="{0BEA7410-4212-4143-A9C6-E629822AF763}" srcOrd="0" destOrd="0" presId="urn:microsoft.com/office/officeart/2005/8/layout/chevron2"/>
    <dgm:cxn modelId="{DD340006-DE01-4155-9F4A-FB829C8538C5}" type="presParOf" srcId="{714F4D6B-3717-40D8-8D3F-9DEFC89016C7}" destId="{01D02A9E-1C64-46E5-9F2B-1033F4008759}" srcOrd="0" destOrd="0" presId="urn:microsoft.com/office/officeart/2005/8/layout/chevron2"/>
    <dgm:cxn modelId="{3BBBB4C4-A2C5-4C1A-89D4-2469023F454C}" type="presParOf" srcId="{01D02A9E-1C64-46E5-9F2B-1033F4008759}" destId="{53741E22-F780-473D-B4C1-A6D85A2AC7EA}" srcOrd="0" destOrd="0" presId="urn:microsoft.com/office/officeart/2005/8/layout/chevron2"/>
    <dgm:cxn modelId="{B4E06ECE-F486-4DAF-801F-FA3A4C046489}" type="presParOf" srcId="{01D02A9E-1C64-46E5-9F2B-1033F4008759}" destId="{ED98B18E-59F1-41E3-9123-B8BC5777813A}" srcOrd="1" destOrd="0" presId="urn:microsoft.com/office/officeart/2005/8/layout/chevron2"/>
    <dgm:cxn modelId="{1AD8533B-6305-41F3-A994-EEB083EFDE8C}" type="presParOf" srcId="{714F4D6B-3717-40D8-8D3F-9DEFC89016C7}" destId="{B336238B-A617-496C-9C3D-7025B13F4917}" srcOrd="1" destOrd="0" presId="urn:microsoft.com/office/officeart/2005/8/layout/chevron2"/>
    <dgm:cxn modelId="{A9AC6F7D-91B0-4DC3-B1AF-AF571E1D2C86}" type="presParOf" srcId="{714F4D6B-3717-40D8-8D3F-9DEFC89016C7}" destId="{F634861E-B228-4AD0-8C90-2B3B14FED239}" srcOrd="2" destOrd="0" presId="urn:microsoft.com/office/officeart/2005/8/layout/chevron2"/>
    <dgm:cxn modelId="{641CBBC0-C63E-4CAB-9297-36D64B8C07F1}" type="presParOf" srcId="{F634861E-B228-4AD0-8C90-2B3B14FED239}" destId="{D9B77128-397E-4D2B-87D6-1A1FF3227757}" srcOrd="0" destOrd="0" presId="urn:microsoft.com/office/officeart/2005/8/layout/chevron2"/>
    <dgm:cxn modelId="{2B3CCD8F-7A66-4132-83D0-F84620ADFE71}" type="presParOf" srcId="{F634861E-B228-4AD0-8C90-2B3B14FED239}" destId="{0BEA7410-4212-4143-A9C6-E629822AF763}" srcOrd="1" destOrd="0" presId="urn:microsoft.com/office/officeart/2005/8/layout/chevron2"/>
    <dgm:cxn modelId="{85FBA97E-C153-4E39-99B8-C01A18566032}" type="presParOf" srcId="{714F4D6B-3717-40D8-8D3F-9DEFC89016C7}" destId="{8FA444F9-3C79-4B48-B41E-95E85E8C3542}" srcOrd="3" destOrd="0" presId="urn:microsoft.com/office/officeart/2005/8/layout/chevron2"/>
    <dgm:cxn modelId="{838C6E43-89A3-44CD-B4CC-12805B8A6A2F}" type="presParOf" srcId="{714F4D6B-3717-40D8-8D3F-9DEFC89016C7}" destId="{9B5D4006-182E-4B76-BDEA-508CCA1E4A44}" srcOrd="4" destOrd="0" presId="urn:microsoft.com/office/officeart/2005/8/layout/chevron2"/>
    <dgm:cxn modelId="{C6458C8C-3C6A-420E-AF60-BAB264989A67}" type="presParOf" srcId="{9B5D4006-182E-4B76-BDEA-508CCA1E4A44}" destId="{F9F10694-1845-45D2-9736-9B4EA9293D75}" srcOrd="0" destOrd="0" presId="urn:microsoft.com/office/officeart/2005/8/layout/chevron2"/>
    <dgm:cxn modelId="{035A49D6-CD73-45DF-9BD8-A7DDB808CBC2}" type="presParOf" srcId="{9B5D4006-182E-4B76-BDEA-508CCA1E4A44}" destId="{D313357E-4F34-4B8D-9170-7F5DCA19F08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741E22-F780-473D-B4C1-A6D85A2AC7EA}">
      <dsp:nvSpPr>
        <dsp:cNvPr id="0" name=""/>
        <dsp:cNvSpPr/>
      </dsp:nvSpPr>
      <dsp:spPr>
        <a:xfrm rot="5400000">
          <a:off x="-246174" y="246197"/>
          <a:ext cx="1641166" cy="114881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500" kern="1200" dirty="0" smtClean="0"/>
            <a:t>1</a:t>
          </a:r>
          <a:endParaRPr lang="es-ES" sz="3500" kern="1200" dirty="0"/>
        </a:p>
      </dsp:txBody>
      <dsp:txXfrm rot="-5400000">
        <a:off x="1" y="574430"/>
        <a:ext cx="1148816" cy="492350"/>
      </dsp:txXfrm>
    </dsp:sp>
    <dsp:sp modelId="{ED98B18E-59F1-41E3-9123-B8BC5777813A}">
      <dsp:nvSpPr>
        <dsp:cNvPr id="0" name=""/>
        <dsp:cNvSpPr/>
      </dsp:nvSpPr>
      <dsp:spPr>
        <a:xfrm rot="5400000">
          <a:off x="4016225" y="-2867385"/>
          <a:ext cx="1066758" cy="68015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700" kern="1200" dirty="0" smtClean="0"/>
            <a:t>Vamos a comparar grafos  DIRIGIDOS</a:t>
          </a:r>
          <a:endParaRPr lang="es-ES" sz="1700" kern="1200" dirty="0"/>
        </a:p>
      </dsp:txBody>
      <dsp:txXfrm rot="-5400000">
        <a:off x="1148817" y="52098"/>
        <a:ext cx="6749500" cy="962608"/>
      </dsp:txXfrm>
    </dsp:sp>
    <dsp:sp modelId="{D9B77128-397E-4D2B-87D6-1A1FF3227757}">
      <dsp:nvSpPr>
        <dsp:cNvPr id="0" name=""/>
        <dsp:cNvSpPr/>
      </dsp:nvSpPr>
      <dsp:spPr>
        <a:xfrm rot="5400000">
          <a:off x="-246174" y="1693546"/>
          <a:ext cx="1641166" cy="1148816"/>
        </a:xfrm>
        <a:prstGeom prst="chevron">
          <a:avLst/>
        </a:prstGeom>
        <a:solidFill>
          <a:schemeClr val="accent2">
            <a:hueOff val="597799"/>
            <a:satOff val="368"/>
            <a:lumOff val="4804"/>
            <a:alphaOff val="0"/>
          </a:schemeClr>
        </a:solidFill>
        <a:ln w="15875" cap="flat" cmpd="sng" algn="ctr">
          <a:solidFill>
            <a:schemeClr val="accent2">
              <a:hueOff val="597799"/>
              <a:satOff val="368"/>
              <a:lumOff val="48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500" kern="1200" dirty="0" smtClean="0"/>
            <a:t>2</a:t>
          </a:r>
          <a:endParaRPr lang="es-ES" sz="3500" kern="1200" dirty="0"/>
        </a:p>
      </dsp:txBody>
      <dsp:txXfrm rot="-5400000">
        <a:off x="1" y="2021779"/>
        <a:ext cx="1148816" cy="492350"/>
      </dsp:txXfrm>
    </dsp:sp>
    <dsp:sp modelId="{0BEA7410-4212-4143-A9C6-E629822AF763}">
      <dsp:nvSpPr>
        <dsp:cNvPr id="0" name=""/>
        <dsp:cNvSpPr/>
      </dsp:nvSpPr>
      <dsp:spPr>
        <a:xfrm rot="5400000">
          <a:off x="4016225" y="-1420037"/>
          <a:ext cx="1066758" cy="68015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597799"/>
              <a:satOff val="368"/>
              <a:lumOff val="48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228600" lvl="1" indent="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700" kern="1200" dirty="0"/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s-ES" sz="1700" kern="1200" dirty="0" smtClean="0"/>
            <a:t>Introducir los diferentes tipos de </a:t>
          </a:r>
          <a:r>
            <a:rPr lang="es-ES" sz="1700" kern="1200" dirty="0" err="1" smtClean="0"/>
            <a:t>subgrafos</a:t>
          </a:r>
          <a:r>
            <a:rPr lang="es-ES" sz="1700" kern="1200" dirty="0" smtClean="0"/>
            <a:t> de un grafo DIRIGIDO dado. </a:t>
          </a:r>
        </a:p>
        <a:p>
          <a:pPr marL="228600" lvl="1" indent="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700" kern="1200" dirty="0"/>
        </a:p>
      </dsp:txBody>
      <dsp:txXfrm rot="-5400000">
        <a:off x="1148817" y="1499446"/>
        <a:ext cx="6749500" cy="962608"/>
      </dsp:txXfrm>
    </dsp:sp>
    <dsp:sp modelId="{F9F10694-1845-45D2-9736-9B4EA9293D75}">
      <dsp:nvSpPr>
        <dsp:cNvPr id="0" name=""/>
        <dsp:cNvSpPr/>
      </dsp:nvSpPr>
      <dsp:spPr>
        <a:xfrm rot="5400000">
          <a:off x="-246174" y="3140894"/>
          <a:ext cx="1641166" cy="1148816"/>
        </a:xfrm>
        <a:prstGeom prst="chevron">
          <a:avLst/>
        </a:prstGeom>
        <a:solidFill>
          <a:schemeClr val="accent2">
            <a:hueOff val="1195599"/>
            <a:satOff val="735"/>
            <a:lumOff val="9608"/>
            <a:alphaOff val="0"/>
          </a:schemeClr>
        </a:solidFill>
        <a:ln w="15875" cap="flat" cmpd="sng" algn="ctr">
          <a:solidFill>
            <a:schemeClr val="accent2">
              <a:hueOff val="1195599"/>
              <a:satOff val="735"/>
              <a:lumOff val="96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500" kern="1200" dirty="0" smtClean="0"/>
            <a:t>3</a:t>
          </a:r>
          <a:endParaRPr lang="es-ES" sz="3500" kern="1200" dirty="0"/>
        </a:p>
      </dsp:txBody>
      <dsp:txXfrm rot="-5400000">
        <a:off x="1" y="3469127"/>
        <a:ext cx="1148816" cy="492350"/>
      </dsp:txXfrm>
    </dsp:sp>
    <dsp:sp modelId="{D313357E-4F34-4B8D-9170-7F5DCA19F084}">
      <dsp:nvSpPr>
        <dsp:cNvPr id="0" name=""/>
        <dsp:cNvSpPr/>
      </dsp:nvSpPr>
      <dsp:spPr>
        <a:xfrm rot="5400000">
          <a:off x="4016225" y="84916"/>
          <a:ext cx="1066758" cy="68015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1195599"/>
              <a:satOff val="735"/>
              <a:lumOff val="96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700" kern="1200" dirty="0" smtClean="0"/>
            <a:t>Ver como representamos los grafos DIRIGIDOS</a:t>
          </a:r>
          <a:endParaRPr lang="es-ES" sz="1700" kern="1200" dirty="0"/>
        </a:p>
      </dsp:txBody>
      <dsp:txXfrm rot="-5400000">
        <a:off x="1148817" y="3004400"/>
        <a:ext cx="6749500" cy="9626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s-ES" dirty="0" smtClean="0"/>
          </a:p>
        </p:txBody>
      </p:sp>
      <p:sp>
        <p:nvSpPr>
          <p:cNvPr id="24" name="Rectangle 24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A849C5AD-4428-4E9C-9C84-11B72C9365FB}" type="datetimeFigureOut">
              <a:rPr lang="es-ES" smtClean="0"/>
              <a:pPr/>
              <a:t>26/06/2017</a:t>
            </a:fld>
            <a:endParaRPr lang="es-ES" dirty="0" smtClean="0"/>
          </a:p>
        </p:txBody>
      </p:sp>
      <p:sp>
        <p:nvSpPr>
          <p:cNvPr id="30" name="Rectangle 30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s-ES" dirty="0" smtClean="0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C596567-A38F-4CEF-B37F-9B9D120D62CE}" type="slidenum">
              <a:rPr lang="es-ES" smtClean="0"/>
              <a:pPr/>
              <a:t>‹Nº›</a:t>
            </a:fld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713897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15" name="Rectangle 15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D7547E60-4BE7-4E4E-9AAA-5EE35AEC995C}" type="datetimeFigureOut">
              <a:rPr lang="es-ES"/>
              <a:pPr/>
              <a:t>26/06/2017</a:t>
            </a:fld>
            <a:endParaRPr lang="es-ES" dirty="0"/>
          </a:p>
        </p:txBody>
      </p:sp>
      <p:sp>
        <p:nvSpPr>
          <p:cNvPr id="23" name="Rectangle 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/>
          <a:lstStyle/>
          <a:p>
            <a:endParaRPr lang="es-E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título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28" name="Rectangle 2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A077768-21C8-4125-A345-258E48D2EED0}" type="slidenum">
              <a:rPr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6272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Rectangle 105"/>
          <p:cNvSpPr/>
          <p:nvPr/>
        </p:nvSpPr>
        <p:spPr>
          <a:xfrm rot="2700000">
            <a:off x="7446946" y="993285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09" name="Group 408"/>
          <p:cNvGrpSpPr/>
          <p:nvPr/>
        </p:nvGrpSpPr>
        <p:grpSpPr>
          <a:xfrm>
            <a:off x="0" y="420256"/>
            <a:ext cx="9144000" cy="3795497"/>
            <a:chOff x="0" y="420256"/>
            <a:chExt cx="12188952" cy="3795497"/>
          </a:xfrm>
        </p:grpSpPr>
        <p:cxnSp>
          <p:nvCxnSpPr>
            <p:cNvPr id="410" name="Straight Connector 409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0" name="Rectangle 379"/>
          <p:cNvSpPr/>
          <p:nvPr/>
        </p:nvSpPr>
        <p:spPr>
          <a:xfrm rot="18900000" flipV="1">
            <a:off x="8146056" y="-427079"/>
            <a:ext cx="13716" cy="2816931"/>
          </a:xfrm>
          <a:custGeom>
            <a:avLst/>
            <a:gdLst/>
            <a:ahLst/>
            <a:cxnLst/>
            <a:rect l="l" t="t" r="r" b="b"/>
            <a:pathLst>
              <a:path w="13716" h="2816931">
                <a:moveTo>
                  <a:pt x="0" y="2816931"/>
                </a:moveTo>
                <a:lnTo>
                  <a:pt x="13716" y="28032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1" name="Rectangle 56"/>
          <p:cNvSpPr/>
          <p:nvPr/>
        </p:nvSpPr>
        <p:spPr>
          <a:xfrm>
            <a:off x="1" y="0"/>
            <a:ext cx="8865825" cy="4572004"/>
          </a:xfrm>
          <a:custGeom>
            <a:avLst/>
            <a:gdLst/>
            <a:ahLst/>
            <a:cxnLst/>
            <a:rect l="l" t="t" r="r" b="b"/>
            <a:pathLst>
              <a:path w="8865825" h="4572004"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2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3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4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5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6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7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8" name="Rectangle 93"/>
          <p:cNvSpPr/>
          <p:nvPr/>
        </p:nvSpPr>
        <p:spPr>
          <a:xfrm rot="2700000">
            <a:off x="7126799" y="-278554"/>
            <a:ext cx="13716" cy="5699824"/>
          </a:xfrm>
          <a:custGeom>
            <a:avLst/>
            <a:gdLst/>
            <a:ahLst/>
            <a:cxnLst/>
            <a:rect l="l" t="t" r="r" b="b"/>
            <a:pathLst>
              <a:path w="13716" h="5699824">
                <a:moveTo>
                  <a:pt x="0" y="0"/>
                </a:moveTo>
                <a:lnTo>
                  <a:pt x="13716" y="13717"/>
                </a:lnTo>
                <a:lnTo>
                  <a:pt x="13716" y="5686109"/>
                </a:lnTo>
                <a:lnTo>
                  <a:pt x="1" y="569982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9" name="Rectangle 95"/>
          <p:cNvSpPr/>
          <p:nvPr/>
        </p:nvSpPr>
        <p:spPr>
          <a:xfrm rot="2700000">
            <a:off x="7969986" y="1747381"/>
            <a:ext cx="13716" cy="3314931"/>
          </a:xfrm>
          <a:custGeom>
            <a:avLst/>
            <a:gdLst/>
            <a:ahLst/>
            <a:cxnLst/>
            <a:rect l="l" t="t" r="r" b="b"/>
            <a:pathLst>
              <a:path w="13716" h="3314931">
                <a:moveTo>
                  <a:pt x="0" y="0"/>
                </a:moveTo>
                <a:lnTo>
                  <a:pt x="13716" y="13716"/>
                </a:lnTo>
                <a:lnTo>
                  <a:pt x="13716" y="3301215"/>
                </a:lnTo>
                <a:lnTo>
                  <a:pt x="0" y="331493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0" name="Rectangle 96"/>
          <p:cNvSpPr/>
          <p:nvPr/>
        </p:nvSpPr>
        <p:spPr>
          <a:xfrm rot="2700000">
            <a:off x="8391577" y="2765192"/>
            <a:ext cx="13716" cy="2122490"/>
          </a:xfrm>
          <a:custGeom>
            <a:avLst/>
            <a:gdLst/>
            <a:ahLst/>
            <a:cxnLst/>
            <a:rect l="l" t="t" r="r" b="b"/>
            <a:pathLst>
              <a:path w="13716" h="2122490">
                <a:moveTo>
                  <a:pt x="0" y="0"/>
                </a:moveTo>
                <a:lnTo>
                  <a:pt x="13716" y="13716"/>
                </a:lnTo>
                <a:lnTo>
                  <a:pt x="13716" y="2108774"/>
                </a:lnTo>
                <a:lnTo>
                  <a:pt x="0" y="212249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1" name="Rectangle 97"/>
          <p:cNvSpPr/>
          <p:nvPr/>
        </p:nvSpPr>
        <p:spPr>
          <a:xfrm rot="2700000">
            <a:off x="8813172" y="3783010"/>
            <a:ext cx="13717" cy="930041"/>
          </a:xfrm>
          <a:custGeom>
            <a:avLst/>
            <a:gdLst/>
            <a:ahLst/>
            <a:cxnLst/>
            <a:rect l="l" t="t" r="r" b="b"/>
            <a:pathLst>
              <a:path w="13717" h="930041">
                <a:moveTo>
                  <a:pt x="0" y="0"/>
                </a:moveTo>
                <a:lnTo>
                  <a:pt x="13717" y="13717"/>
                </a:lnTo>
                <a:lnTo>
                  <a:pt x="13717" y="916324"/>
                </a:lnTo>
                <a:lnTo>
                  <a:pt x="1" y="93004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2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3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4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5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6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7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8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9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0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1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2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3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4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5" name="Rectangle 376"/>
          <p:cNvSpPr/>
          <p:nvPr/>
        </p:nvSpPr>
        <p:spPr>
          <a:xfrm rot="18900000" flipV="1">
            <a:off x="6881278" y="-950966"/>
            <a:ext cx="13716" cy="6394268"/>
          </a:xfrm>
          <a:custGeom>
            <a:avLst/>
            <a:gdLst/>
            <a:ahLst/>
            <a:cxnLst/>
            <a:rect l="l" t="t" r="r" b="b"/>
            <a:pathLst>
              <a:path w="13716" h="6394268">
                <a:moveTo>
                  <a:pt x="13716" y="6380553"/>
                </a:moveTo>
                <a:lnTo>
                  <a:pt x="13716" y="13716"/>
                </a:lnTo>
                <a:lnTo>
                  <a:pt x="0" y="0"/>
                </a:lnTo>
                <a:lnTo>
                  <a:pt x="0" y="639426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6" name="Rectangle 377"/>
          <p:cNvSpPr/>
          <p:nvPr/>
        </p:nvSpPr>
        <p:spPr>
          <a:xfrm rot="18900000" flipV="1">
            <a:off x="7302869" y="-776336"/>
            <a:ext cx="13717" cy="5201823"/>
          </a:xfrm>
          <a:custGeom>
            <a:avLst/>
            <a:gdLst/>
            <a:ahLst/>
            <a:cxnLst/>
            <a:rect l="l" t="t" r="r" b="b"/>
            <a:pathLst>
              <a:path w="13717" h="5201823">
                <a:moveTo>
                  <a:pt x="1" y="5201823"/>
                </a:moveTo>
                <a:lnTo>
                  <a:pt x="13717" y="5188106"/>
                </a:lnTo>
                <a:lnTo>
                  <a:pt x="13717" y="1371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7" name="Rectangle 378"/>
          <p:cNvSpPr/>
          <p:nvPr/>
        </p:nvSpPr>
        <p:spPr>
          <a:xfrm rot="18900000" flipV="1">
            <a:off x="7742935" y="-582310"/>
            <a:ext cx="13716" cy="4009378"/>
          </a:xfrm>
          <a:custGeom>
            <a:avLst/>
            <a:gdLst/>
            <a:ahLst/>
            <a:cxnLst/>
            <a:rect l="l" t="t" r="r" b="b"/>
            <a:pathLst>
              <a:path w="13716" h="4009378">
                <a:moveTo>
                  <a:pt x="13716" y="3995663"/>
                </a:moveTo>
                <a:lnTo>
                  <a:pt x="13716" y="13717"/>
                </a:lnTo>
                <a:lnTo>
                  <a:pt x="0" y="0"/>
                </a:lnTo>
                <a:lnTo>
                  <a:pt x="0" y="400937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8" name="Rectangle 138"/>
          <p:cNvSpPr/>
          <p:nvPr/>
        </p:nvSpPr>
        <p:spPr>
          <a:xfrm rot="18900000" flipV="1">
            <a:off x="8567649" y="-252451"/>
            <a:ext cx="13715" cy="1624488"/>
          </a:xfrm>
          <a:custGeom>
            <a:avLst/>
            <a:gdLst/>
            <a:ahLst/>
            <a:cxnLst/>
            <a:rect l="l" t="t" r="r" b="b"/>
            <a:pathLst>
              <a:path w="13715" h="1624488">
                <a:moveTo>
                  <a:pt x="0" y="1624488"/>
                </a:moveTo>
                <a:lnTo>
                  <a:pt x="13715" y="1610773"/>
                </a:lnTo>
                <a:lnTo>
                  <a:pt x="13715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9" name="Freeform 448"/>
          <p:cNvSpPr/>
          <p:nvPr/>
        </p:nvSpPr>
        <p:spPr>
          <a:xfrm rot="18900000" flipV="1">
            <a:off x="8989243" y="-77819"/>
            <a:ext cx="13715" cy="432040"/>
          </a:xfrm>
          <a:custGeom>
            <a:avLst/>
            <a:gdLst/>
            <a:ahLst/>
            <a:cxnLst/>
            <a:rect l="l" t="t" r="r" b="b"/>
            <a:pathLst>
              <a:path w="13715" h="432040">
                <a:moveTo>
                  <a:pt x="0" y="432040"/>
                </a:moveTo>
                <a:lnTo>
                  <a:pt x="13715" y="418325"/>
                </a:lnTo>
                <a:lnTo>
                  <a:pt x="13715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0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1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2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3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4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5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6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7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8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9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0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1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2" name="Teardrop 3"/>
          <p:cNvSpPr/>
          <p:nvPr/>
        </p:nvSpPr>
        <p:spPr>
          <a:xfrm rot="5400000" flipH="1" flipV="1">
            <a:off x="8812306" y="329061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29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3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8" y="173608"/>
                </a:lnTo>
                <a:lnTo>
                  <a:pt x="3810" y="173608"/>
                </a:lnTo>
                <a:cubicBezTo>
                  <a:pt x="332" y="169383"/>
                  <a:pt x="0" y="164657"/>
                  <a:pt x="0" y="159854"/>
                </a:cubicBezTo>
                <a:cubicBezTo>
                  <a:pt x="0" y="132604"/>
                  <a:pt x="10705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3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4" name="Oval 463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5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6" name="Oval 465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7" name="Oval 466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8" name="Oval 467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9" name="Oval 468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0" name="Oval 469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1" name="Oval 470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2" name="Oval 471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3" name="Oval 472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4" name="Oval 473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5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6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7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8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9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0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1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2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3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4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6" name="Oval 485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7" name="Oval 486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8" name="Oval 487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9" name="Oval 488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0" name="Oval 489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1" name="Oval 490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2" name="Oval 491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3" name="Oval 492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4" name="Oval 493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5" name="Oval 494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6" name="Oval 495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6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7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8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9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0" name="Oval 883"/>
          <p:cNvSpPr/>
          <p:nvPr/>
        </p:nvSpPr>
        <p:spPr>
          <a:xfrm>
            <a:off x="2031413" y="-10245"/>
            <a:ext cx="6910072" cy="84875"/>
          </a:xfrm>
          <a:custGeom>
            <a:avLst/>
            <a:gdLst/>
            <a:ahLst/>
            <a:cxnLst/>
            <a:rect l="l" t="t" r="r" b="b"/>
            <a:pathLst>
              <a:path w="6910072" h="84875"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1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3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4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5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6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7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8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9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0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1" name="Teardrop 3"/>
          <p:cNvSpPr/>
          <p:nvPr/>
        </p:nvSpPr>
        <p:spPr>
          <a:xfrm rot="5400000" flipH="1" flipV="1">
            <a:off x="8812306" y="1174559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3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2" y="169383"/>
                  <a:pt x="0" y="164657"/>
                  <a:pt x="0" y="159854"/>
                </a:cubicBezTo>
                <a:cubicBezTo>
                  <a:pt x="0" y="132604"/>
                  <a:pt x="10705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2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3" name="Oval 522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4" name="Oval 523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5" name="Oval 524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6" name="Oval 525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7" name="Oval 526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8" name="Oval 527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9" name="Oval 528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0" name="Oval 529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1" name="Oval 530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2" name="Oval 531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Oval 543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Oval 544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Oval 545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Oval 546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Oval 547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Oval 548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Oval 549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Oval 550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Oval 551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Oval 552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Oval 553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Teardrop 3"/>
          <p:cNvSpPr/>
          <p:nvPr/>
        </p:nvSpPr>
        <p:spPr>
          <a:xfrm rot="5400000" flipH="1" flipV="1">
            <a:off x="8812306" y="2017156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29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Oval 566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Oval 567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Oval 568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Oval 569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Oval 570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Oval 571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Oval 572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Oval 573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Oval 574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Oval 575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Oval 587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Oval 588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Oval 589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Oval 590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592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8812306" y="2865829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2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2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1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Oval 610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Oval 611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Oval 612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Oval 613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Oval 614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Oval 615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Oval 616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Oval 617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Oval 618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Oval 619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63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Oval 63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Oval 63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Oval 63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Oval 63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Oval 64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Oval 64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Teardrop 3"/>
          <p:cNvSpPr/>
          <p:nvPr/>
        </p:nvSpPr>
        <p:spPr>
          <a:xfrm rot="5400000" flipH="1" flipV="1">
            <a:off x="8812306" y="3710008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2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2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1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Oval 65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Oval 65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Oval 65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Oval 65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Oval 65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Oval 65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Oval 66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Oval 66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Oval 66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Oval 66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Oval 683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Oval 684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Oval 685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8991444" y="4419445"/>
            <a:ext cx="171406" cy="133705"/>
          </a:xfrm>
          <a:custGeom>
            <a:avLst/>
            <a:gdLst/>
            <a:ahLst/>
            <a:cxnLst/>
            <a:rect l="l" t="t" r="r" b="b"/>
            <a:pathLst>
              <a:path w="171406" h="133705">
                <a:moveTo>
                  <a:pt x="171406" y="123429"/>
                </a:moveTo>
                <a:lnTo>
                  <a:pt x="168564" y="133705"/>
                </a:lnTo>
                <a:lnTo>
                  <a:pt x="157460" y="133705"/>
                </a:lnTo>
                <a:cubicBezTo>
                  <a:pt x="159382" y="130353"/>
                  <a:pt x="159597" y="126761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62756" y="133705"/>
                </a:lnTo>
                <a:lnTo>
                  <a:pt x="62665" y="133705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1651"/>
          <p:cNvSpPr/>
          <p:nvPr/>
        </p:nvSpPr>
        <p:spPr>
          <a:xfrm>
            <a:off x="812619" y="4561319"/>
            <a:ext cx="7660836" cy="10682"/>
          </a:xfrm>
          <a:custGeom>
            <a:avLst/>
            <a:gdLst/>
            <a:ahLst/>
            <a:cxnLst/>
            <a:rect l="l" t="t" r="r" b="b"/>
            <a:pathLst>
              <a:path w="7660836" h="10682"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1" name="Oval 70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2" name="Oval 701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3" name="Oval 702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4" name="Oval 703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5" name="Oval 704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6" name="Oval 705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7" name="Oval 706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8" name="Oval 707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9" name="Oval 708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0" name="Oval 709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1" name="Oval 71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2" name="Oval 711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3" name="Oval 712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4" name="Oval 713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5" name="Oval 714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6" name="Oval 715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7" name="Oval 716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8" name="Oval 717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9" name="Oval 718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0" name="Oval 719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1" name="Oval 720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2" name="Oval 721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3" name="Oval 722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4" name="Oval 723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5" name="Oval 724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6" name="Oval 725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7" name="Oval 726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8" name="Oval 727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9" name="Oval 728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0" name="Oval 729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1" name="Oval 730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2" name="Oval 73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3" name="Oval 732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4" name="Oval 733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5" name="Oval 734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6" name="Oval 735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7" name="Oval 736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8" name="Oval 737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9" name="Oval 738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0" name="Oval 739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1" name="Oval 740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2" name="Oval 74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3" name="Oval 742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4" name="Oval 743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5" name="Oval 744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6" name="Oval 74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7" name="Oval 74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8" name="Oval 74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9" name="Oval 74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0" name="Oval 74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1" name="Oval 75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2" name="Oval 75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3" name="Oval 752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4" name="Oval 753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199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85365587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0" y="762000"/>
            <a:ext cx="5686425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144447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es-E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4253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174754028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420256"/>
            <a:ext cx="9144000" cy="3795497"/>
            <a:chOff x="0" y="420256"/>
            <a:chExt cx="12188952" cy="3795497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379"/>
          <p:cNvSpPr/>
          <p:nvPr/>
        </p:nvSpPr>
        <p:spPr>
          <a:xfrm rot="18900000" flipV="1">
            <a:off x="8146056" y="-427079"/>
            <a:ext cx="13716" cy="2816931"/>
          </a:xfrm>
          <a:custGeom>
            <a:avLst/>
            <a:gdLst/>
            <a:ahLst/>
            <a:cxnLst/>
            <a:rect l="l" t="t" r="r" b="b"/>
            <a:pathLst>
              <a:path w="13716" h="2816931">
                <a:moveTo>
                  <a:pt x="0" y="2816931"/>
                </a:moveTo>
                <a:lnTo>
                  <a:pt x="13716" y="28032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56"/>
          <p:cNvSpPr/>
          <p:nvPr/>
        </p:nvSpPr>
        <p:spPr>
          <a:xfrm>
            <a:off x="1" y="0"/>
            <a:ext cx="8865825" cy="4572004"/>
          </a:xfrm>
          <a:custGeom>
            <a:avLst/>
            <a:gdLst/>
            <a:ahLst/>
            <a:cxnLst/>
            <a:rect l="l" t="t" r="r" b="b"/>
            <a:pathLst>
              <a:path w="8865825" h="4572004"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93"/>
          <p:cNvSpPr/>
          <p:nvPr/>
        </p:nvSpPr>
        <p:spPr>
          <a:xfrm rot="2700000">
            <a:off x="7126799" y="-278554"/>
            <a:ext cx="13716" cy="5699824"/>
          </a:xfrm>
          <a:custGeom>
            <a:avLst/>
            <a:gdLst/>
            <a:ahLst/>
            <a:cxnLst/>
            <a:rect l="l" t="t" r="r" b="b"/>
            <a:pathLst>
              <a:path w="13716" h="5699824">
                <a:moveTo>
                  <a:pt x="0" y="0"/>
                </a:moveTo>
                <a:lnTo>
                  <a:pt x="13716" y="13717"/>
                </a:lnTo>
                <a:lnTo>
                  <a:pt x="13716" y="5686109"/>
                </a:lnTo>
                <a:lnTo>
                  <a:pt x="1" y="569982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95"/>
          <p:cNvSpPr/>
          <p:nvPr/>
        </p:nvSpPr>
        <p:spPr>
          <a:xfrm rot="2700000">
            <a:off x="7969986" y="1747381"/>
            <a:ext cx="13716" cy="3314931"/>
          </a:xfrm>
          <a:custGeom>
            <a:avLst/>
            <a:gdLst/>
            <a:ahLst/>
            <a:cxnLst/>
            <a:rect l="l" t="t" r="r" b="b"/>
            <a:pathLst>
              <a:path w="13716" h="3314931">
                <a:moveTo>
                  <a:pt x="0" y="0"/>
                </a:moveTo>
                <a:lnTo>
                  <a:pt x="13716" y="13716"/>
                </a:lnTo>
                <a:lnTo>
                  <a:pt x="13716" y="3301215"/>
                </a:lnTo>
                <a:lnTo>
                  <a:pt x="0" y="331493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96"/>
          <p:cNvSpPr/>
          <p:nvPr/>
        </p:nvSpPr>
        <p:spPr>
          <a:xfrm rot="2700000">
            <a:off x="8391577" y="2765192"/>
            <a:ext cx="13716" cy="2122490"/>
          </a:xfrm>
          <a:custGeom>
            <a:avLst/>
            <a:gdLst/>
            <a:ahLst/>
            <a:cxnLst/>
            <a:rect l="l" t="t" r="r" b="b"/>
            <a:pathLst>
              <a:path w="13716" h="2122490">
                <a:moveTo>
                  <a:pt x="0" y="0"/>
                </a:moveTo>
                <a:lnTo>
                  <a:pt x="13716" y="13716"/>
                </a:lnTo>
                <a:lnTo>
                  <a:pt x="13716" y="2108774"/>
                </a:lnTo>
                <a:lnTo>
                  <a:pt x="0" y="212249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97"/>
          <p:cNvSpPr/>
          <p:nvPr/>
        </p:nvSpPr>
        <p:spPr>
          <a:xfrm rot="2700000">
            <a:off x="8813172" y="3783010"/>
            <a:ext cx="13717" cy="930041"/>
          </a:xfrm>
          <a:custGeom>
            <a:avLst/>
            <a:gdLst/>
            <a:ahLst/>
            <a:cxnLst/>
            <a:rect l="l" t="t" r="r" b="b"/>
            <a:pathLst>
              <a:path w="13717" h="930041">
                <a:moveTo>
                  <a:pt x="0" y="0"/>
                </a:moveTo>
                <a:lnTo>
                  <a:pt x="13717" y="13717"/>
                </a:lnTo>
                <a:lnTo>
                  <a:pt x="13717" y="916324"/>
                </a:lnTo>
                <a:lnTo>
                  <a:pt x="1" y="93004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376"/>
          <p:cNvSpPr/>
          <p:nvPr/>
        </p:nvSpPr>
        <p:spPr>
          <a:xfrm rot="18900000" flipV="1">
            <a:off x="6881278" y="-950966"/>
            <a:ext cx="13716" cy="6394268"/>
          </a:xfrm>
          <a:custGeom>
            <a:avLst/>
            <a:gdLst/>
            <a:ahLst/>
            <a:cxnLst/>
            <a:rect l="l" t="t" r="r" b="b"/>
            <a:pathLst>
              <a:path w="13716" h="6394268">
                <a:moveTo>
                  <a:pt x="13716" y="6380553"/>
                </a:moveTo>
                <a:lnTo>
                  <a:pt x="13716" y="13716"/>
                </a:lnTo>
                <a:lnTo>
                  <a:pt x="0" y="0"/>
                </a:lnTo>
                <a:lnTo>
                  <a:pt x="0" y="639426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377"/>
          <p:cNvSpPr/>
          <p:nvPr/>
        </p:nvSpPr>
        <p:spPr>
          <a:xfrm rot="18900000" flipV="1">
            <a:off x="7302869" y="-776336"/>
            <a:ext cx="13717" cy="5201823"/>
          </a:xfrm>
          <a:custGeom>
            <a:avLst/>
            <a:gdLst/>
            <a:ahLst/>
            <a:cxnLst/>
            <a:rect l="l" t="t" r="r" b="b"/>
            <a:pathLst>
              <a:path w="13717" h="5201823">
                <a:moveTo>
                  <a:pt x="1" y="5201823"/>
                </a:moveTo>
                <a:lnTo>
                  <a:pt x="13717" y="5188106"/>
                </a:lnTo>
                <a:lnTo>
                  <a:pt x="13717" y="1371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378"/>
          <p:cNvSpPr/>
          <p:nvPr/>
        </p:nvSpPr>
        <p:spPr>
          <a:xfrm rot="18900000" flipV="1">
            <a:off x="7742935" y="-582310"/>
            <a:ext cx="13716" cy="4009378"/>
          </a:xfrm>
          <a:custGeom>
            <a:avLst/>
            <a:gdLst/>
            <a:ahLst/>
            <a:cxnLst/>
            <a:rect l="l" t="t" r="r" b="b"/>
            <a:pathLst>
              <a:path w="13716" h="4009378">
                <a:moveTo>
                  <a:pt x="13716" y="3995663"/>
                </a:moveTo>
                <a:lnTo>
                  <a:pt x="13716" y="13717"/>
                </a:lnTo>
                <a:lnTo>
                  <a:pt x="0" y="0"/>
                </a:lnTo>
                <a:lnTo>
                  <a:pt x="0" y="400937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138"/>
          <p:cNvSpPr/>
          <p:nvPr/>
        </p:nvSpPr>
        <p:spPr>
          <a:xfrm rot="18900000" flipV="1">
            <a:off x="8567649" y="-252451"/>
            <a:ext cx="13715" cy="1624488"/>
          </a:xfrm>
          <a:custGeom>
            <a:avLst/>
            <a:gdLst/>
            <a:ahLst/>
            <a:cxnLst/>
            <a:rect l="l" t="t" r="r" b="b"/>
            <a:pathLst>
              <a:path w="13715" h="1624488">
                <a:moveTo>
                  <a:pt x="0" y="1624488"/>
                </a:moveTo>
                <a:lnTo>
                  <a:pt x="13715" y="1610773"/>
                </a:lnTo>
                <a:lnTo>
                  <a:pt x="13715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" name="Freeform 48"/>
          <p:cNvSpPr/>
          <p:nvPr/>
        </p:nvSpPr>
        <p:spPr>
          <a:xfrm rot="18900000" flipV="1">
            <a:off x="8989243" y="-77819"/>
            <a:ext cx="13715" cy="432040"/>
          </a:xfrm>
          <a:custGeom>
            <a:avLst/>
            <a:gdLst/>
            <a:ahLst/>
            <a:cxnLst/>
            <a:rect l="l" t="t" r="r" b="b"/>
            <a:pathLst>
              <a:path w="13715" h="432040">
                <a:moveTo>
                  <a:pt x="0" y="432040"/>
                </a:moveTo>
                <a:lnTo>
                  <a:pt x="13715" y="418325"/>
                </a:lnTo>
                <a:lnTo>
                  <a:pt x="13715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" name="Teardrop 3"/>
          <p:cNvSpPr/>
          <p:nvPr/>
        </p:nvSpPr>
        <p:spPr>
          <a:xfrm rot="5400000" flipH="1" flipV="1">
            <a:off x="8812306" y="329061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29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3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8" y="173608"/>
                </a:lnTo>
                <a:lnTo>
                  <a:pt x="3810" y="173608"/>
                </a:lnTo>
                <a:cubicBezTo>
                  <a:pt x="332" y="169383"/>
                  <a:pt x="0" y="164657"/>
                  <a:pt x="0" y="159854"/>
                </a:cubicBezTo>
                <a:cubicBezTo>
                  <a:pt x="0" y="132604"/>
                  <a:pt x="10705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3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4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" name="Teardrop 3"/>
          <p:cNvSpPr/>
          <p:nvPr/>
        </p:nvSpPr>
        <p:spPr>
          <a:xfrm rot="5400000" flipH="1" flipV="1">
            <a:off x="8812306" y="1174559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3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2" y="169383"/>
                  <a:pt x="0" y="164657"/>
                  <a:pt x="0" y="159854"/>
                </a:cubicBezTo>
                <a:cubicBezTo>
                  <a:pt x="0" y="132604"/>
                  <a:pt x="10705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7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9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0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5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6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7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8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9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0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1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3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4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5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6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7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8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9" name="Teardrop 3"/>
          <p:cNvSpPr/>
          <p:nvPr/>
        </p:nvSpPr>
        <p:spPr>
          <a:xfrm rot="5400000" flipH="1" flipV="1">
            <a:off x="8812306" y="2017156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29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1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2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3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4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5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6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7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8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9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0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1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2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3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4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5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6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7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8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1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2" name="Teardrop 3"/>
          <p:cNvSpPr/>
          <p:nvPr/>
        </p:nvSpPr>
        <p:spPr>
          <a:xfrm rot="5400000" flipH="1" flipV="1">
            <a:off x="8812306" y="2865829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2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2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1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3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4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5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6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7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8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9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0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2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3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4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5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" name="Teardrop 3"/>
          <p:cNvSpPr/>
          <p:nvPr/>
        </p:nvSpPr>
        <p:spPr>
          <a:xfrm rot="5400000" flipH="1" flipV="1">
            <a:off x="8812306" y="3710008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2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2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1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" name="Teardrop 3"/>
          <p:cNvSpPr/>
          <p:nvPr/>
        </p:nvSpPr>
        <p:spPr>
          <a:xfrm rot="5400000" flipH="1" flipV="1">
            <a:off x="8991444" y="4419445"/>
            <a:ext cx="171406" cy="133705"/>
          </a:xfrm>
          <a:custGeom>
            <a:avLst/>
            <a:gdLst/>
            <a:ahLst/>
            <a:cxnLst/>
            <a:rect l="l" t="t" r="r" b="b"/>
            <a:pathLst>
              <a:path w="171406" h="133705">
                <a:moveTo>
                  <a:pt x="171406" y="123429"/>
                </a:moveTo>
                <a:lnTo>
                  <a:pt x="168564" y="133705"/>
                </a:lnTo>
                <a:lnTo>
                  <a:pt x="157460" y="133705"/>
                </a:lnTo>
                <a:cubicBezTo>
                  <a:pt x="159382" y="130353"/>
                  <a:pt x="159597" y="126761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62756" y="133705"/>
                </a:lnTo>
                <a:lnTo>
                  <a:pt x="62665" y="133705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" name="Oval 189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" name="Oval 191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" name="Oval 192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" name="Oval 193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" name="Oval 194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" name="Oval 195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" name="Oval 196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" name="Oval 197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" name="Oval 198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" name="Oval 199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1" name="Oval 200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2" name="Oval 201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3" name="Oval 202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4" name="Oval 203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" name="Oval 204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6" name="Oval 205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7" name="Oval 206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8" name="Oval 207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9" name="Oval 208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0" name="Oval 209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1" name="Oval 210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4" name="Oval 883"/>
          <p:cNvSpPr/>
          <p:nvPr/>
        </p:nvSpPr>
        <p:spPr>
          <a:xfrm>
            <a:off x="2031413" y="-10245"/>
            <a:ext cx="6910072" cy="84875"/>
          </a:xfrm>
          <a:custGeom>
            <a:avLst/>
            <a:gdLst/>
            <a:ahLst/>
            <a:cxnLst/>
            <a:rect l="l" t="t" r="r" b="b"/>
            <a:pathLst>
              <a:path w="6910072" h="84875"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5" name="Oval 214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6" name="Oval 215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7" name="Oval 216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8" name="Oval 217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9" name="Oval 218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0" name="Oval 219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1" name="Oval 220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2" name="Oval 221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3" name="Oval 222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4" name="Oval 223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5" name="Oval 224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6" name="Oval 225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7" name="Oval 226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8" name="Oval 227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9" name="Oval 228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0" name="Oval 229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1" name="Oval 230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2" name="Oval 231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3" name="Oval 232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4" name="Oval 233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5" name="Oval 234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6" name="Oval 235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7" name="Oval 236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8" name="Oval 237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" name="Oval 238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" name="Oval 239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" name="Oval 240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" name="Oval 241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3" name="Oval 242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4" name="Oval 243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5" name="Oval 244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6" name="Oval 245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7" name="Oval 246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8" name="Oval 247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9" name="Oval 248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0" name="Oval 249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1" name="Oval 250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2" name="Oval 251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3" name="Oval 252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4" name="Oval 253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5" name="Oval 254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6" name="Oval 255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7" name="Oval 256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8" name="Oval 257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9" name="Oval 258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0" name="Oval 259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1" name="Oval 260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2" name="Oval 261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3" name="Oval 262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4" name="Oval 263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5" name="Oval 264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6" name="Oval 265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7" name="Oval 266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8" name="Oval 267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9" name="Oval 268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0" name="Oval 269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1" name="Oval 270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2" name="Oval 271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3" name="Oval 272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4" name="Oval 273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5" name="Oval 274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6" name="Oval 275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7" name="Oval 276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8" name="Oval 277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9" name="Oval 278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0" name="Oval 279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1" name="Oval 280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2" name="Oval 281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3" name="Oval 282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4" name="Oval 283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5" name="Oval 284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6" name="Oval 285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7" name="Oval 286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8" name="Oval 287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9" name="Oval 288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0" name="Oval 289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1" name="Oval 290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2" name="Oval 291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3" name="Oval 292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4" name="Oval 293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5" name="Oval 294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6" name="Oval 295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7" name="Oval 296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8" name="Oval 297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9" name="Oval 1651"/>
          <p:cNvSpPr/>
          <p:nvPr/>
        </p:nvSpPr>
        <p:spPr>
          <a:xfrm>
            <a:off x="812619" y="4561319"/>
            <a:ext cx="7660836" cy="10682"/>
          </a:xfrm>
          <a:custGeom>
            <a:avLst/>
            <a:gdLst/>
            <a:ahLst/>
            <a:cxnLst/>
            <a:rect l="l" t="t" r="r" b="b"/>
            <a:pathLst>
              <a:path w="7660836" h="10682"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0" name="Oval 299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1" name="Oval 30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2" name="Oval 301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3" name="Oval 302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4" name="Oval 303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5" name="Oval 304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6" name="Oval 305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7" name="Oval 306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8" name="Oval 307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9" name="Oval 308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0" name="Oval 309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1" name="Oval 31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2" name="Oval 311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3" name="Oval 312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4" name="Oval 313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5" name="Oval 314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6" name="Oval 315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7" name="Oval 316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8" name="Oval 317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9" name="Oval 318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0" name="Oval 319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1" name="Oval 320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2" name="Oval 321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3" name="Oval 322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4" name="Oval 323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5" name="Oval 324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6" name="Oval 325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7" name="Oval 326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8" name="Oval 327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9" name="Oval 328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0" name="Oval 329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1" name="Oval 330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2" name="Oval 33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3" name="Oval 332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4" name="Oval 333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5" name="Oval 334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6" name="Oval 335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7" name="Oval 336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8" name="Oval 337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9" name="Oval 338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0" name="Oval 339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1" name="Oval 340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2" name="Oval 34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3" name="Oval 342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4" name="Oval 343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5" name="Oval 344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6" name="Oval 34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7" name="Oval 34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8" name="Oval 34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9" name="Oval 34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0" name="Oval 34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1" name="Oval 35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2" name="Oval 35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3" name="Oval 352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4" name="Oval 353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328972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480709930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230927208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2586882137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706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11720211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38350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4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6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199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168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gif"/><Relationship Id="rId5" Type="http://schemas.openxmlformats.org/officeDocument/2006/relationships/image" Target="../media/image14.gif"/><Relationship Id="rId4" Type="http://schemas.openxmlformats.org/officeDocument/2006/relationships/image" Target="../media/image1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b="1" dirty="0" smtClean="0">
                <a:solidFill>
                  <a:schemeClr val="tx1"/>
                </a:solidFill>
              </a:rPr>
              <a:t>Antonio Hervás Jorge. 2017</a:t>
            </a:r>
          </a:p>
          <a:p>
            <a:endParaRPr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Teoría de Grafos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</a:t>
            </a:fld>
            <a:endParaRPr lang="es-ES" dirty="0"/>
          </a:p>
        </p:txBody>
      </p:sp>
      <p:sp>
        <p:nvSpPr>
          <p:cNvPr id="8" name="Title 2"/>
          <p:cNvSpPr>
            <a:spLocks noGrp="1"/>
          </p:cNvSpPr>
          <p:nvPr>
            <p:ph type="ctrTitle"/>
          </p:nvPr>
        </p:nvSpPr>
        <p:spPr>
          <a:xfrm>
            <a:off x="80395" y="5000679"/>
            <a:ext cx="6147789" cy="1470025"/>
          </a:xfrm>
        </p:spPr>
        <p:txBody>
          <a:bodyPr>
            <a:normAutofit/>
          </a:bodyPr>
          <a:lstStyle/>
          <a:p>
            <a:r>
              <a:rPr lang="es-ES_tradnl" sz="3200" dirty="0" smtClean="0"/>
              <a:t>INTRODUCCIÓN A LA TEORÍA DE GRAFOS</a:t>
            </a:r>
            <a:br>
              <a:rPr lang="es-ES_tradnl" sz="3200" dirty="0" smtClean="0"/>
            </a:br>
            <a:r>
              <a:rPr lang="es-ES_tradnl" sz="3200" dirty="0" err="1" smtClean="0"/>
              <a:t>gd</a:t>
            </a:r>
            <a:r>
              <a:rPr lang="es-ES_tradnl" sz="3200" dirty="0" smtClean="0"/>
              <a:t>                              </a:t>
            </a:r>
            <a:r>
              <a:rPr lang="es-ES_tradnl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SESIÓN 2</a:t>
            </a:r>
            <a:r>
              <a:rPr lang="es-ES_tradnl" sz="3200" dirty="0" smtClean="0"/>
              <a:t>.   </a:t>
            </a: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</a:t>
            </a:r>
            <a:endParaRPr lang="es-ES" dirty="0"/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6792773"/>
              </p:ext>
            </p:extLst>
          </p:nvPr>
        </p:nvGraphicFramePr>
        <p:xfrm>
          <a:off x="768350" y="1772816"/>
          <a:ext cx="7950392" cy="4535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</a:t>
            </a:fld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16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75546" y="1390323"/>
            <a:ext cx="6428702" cy="886550"/>
          </a:xfr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 algn="ctr"/>
            <a:r>
              <a:rPr lang="es-E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Grafos </a:t>
            </a:r>
            <a:r>
              <a:rPr lang="es-ES" sz="5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dirigidos</a:t>
            </a:r>
            <a:endParaRPr lang="es-ES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8" name="7 Elipse"/>
          <p:cNvSpPr/>
          <p:nvPr/>
        </p:nvSpPr>
        <p:spPr>
          <a:xfrm>
            <a:off x="2771800" y="451750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Elipse"/>
          <p:cNvSpPr/>
          <p:nvPr/>
        </p:nvSpPr>
        <p:spPr>
          <a:xfrm>
            <a:off x="4356298" y="357301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Elipse"/>
          <p:cNvSpPr/>
          <p:nvPr/>
        </p:nvSpPr>
        <p:spPr>
          <a:xfrm>
            <a:off x="4356298" y="551723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Elipse"/>
          <p:cNvSpPr/>
          <p:nvPr/>
        </p:nvSpPr>
        <p:spPr>
          <a:xfrm>
            <a:off x="5821288" y="451750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Elipse"/>
          <p:cNvSpPr/>
          <p:nvPr/>
        </p:nvSpPr>
        <p:spPr>
          <a:xfrm>
            <a:off x="7164288" y="551723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Elipse"/>
          <p:cNvSpPr/>
          <p:nvPr/>
        </p:nvSpPr>
        <p:spPr>
          <a:xfrm>
            <a:off x="7164288" y="357301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7 Conector curvado"/>
          <p:cNvCxnSpPr>
            <a:stCxn id="8" idx="7"/>
          </p:cNvCxnSpPr>
          <p:nvPr/>
        </p:nvCxnSpPr>
        <p:spPr>
          <a:xfrm rot="5400000" flipH="1" flipV="1">
            <a:off x="3352569" y="3577047"/>
            <a:ext cx="791736" cy="1215722"/>
          </a:xfrm>
          <a:prstGeom prst="curvedConnector2">
            <a:avLst/>
          </a:prstGeom>
          <a:ln w="38100">
            <a:solidFill>
              <a:schemeClr val="tx2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curvado"/>
          <p:cNvCxnSpPr>
            <a:stCxn id="10" idx="0"/>
            <a:endCxn id="11" idx="2"/>
          </p:cNvCxnSpPr>
          <p:nvPr/>
        </p:nvCxnSpPr>
        <p:spPr>
          <a:xfrm rot="5400000" flipH="1" flipV="1">
            <a:off x="4804953" y="4500897"/>
            <a:ext cx="783704" cy="1248966"/>
          </a:xfrm>
          <a:prstGeom prst="curvedConnector2">
            <a:avLst/>
          </a:prstGeom>
          <a:ln w="38100">
            <a:solidFill>
              <a:schemeClr val="tx2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curvado"/>
          <p:cNvCxnSpPr>
            <a:stCxn id="13" idx="4"/>
            <a:endCxn id="12" idx="0"/>
          </p:cNvCxnSpPr>
          <p:nvPr/>
        </p:nvCxnSpPr>
        <p:spPr>
          <a:xfrm rot="5400000">
            <a:off x="6624228" y="4761148"/>
            <a:ext cx="1512168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tx2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curvado"/>
          <p:cNvCxnSpPr>
            <a:stCxn id="13" idx="3"/>
            <a:endCxn id="11" idx="6"/>
          </p:cNvCxnSpPr>
          <p:nvPr/>
        </p:nvCxnSpPr>
        <p:spPr>
          <a:xfrm rot="5400000">
            <a:off x="6344580" y="3850548"/>
            <a:ext cx="791736" cy="974224"/>
          </a:xfrm>
          <a:prstGeom prst="curvedConnector2">
            <a:avLst/>
          </a:prstGeom>
          <a:ln w="38100">
            <a:solidFill>
              <a:schemeClr val="tx2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curvado"/>
          <p:cNvCxnSpPr/>
          <p:nvPr/>
        </p:nvCxnSpPr>
        <p:spPr>
          <a:xfrm>
            <a:off x="4788346" y="5733256"/>
            <a:ext cx="237594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tx2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curvado"/>
          <p:cNvCxnSpPr>
            <a:stCxn id="9" idx="3"/>
            <a:endCxn id="8" idx="6"/>
          </p:cNvCxnSpPr>
          <p:nvPr/>
        </p:nvCxnSpPr>
        <p:spPr>
          <a:xfrm rot="5400000">
            <a:off x="3415841" y="3729799"/>
            <a:ext cx="791736" cy="1215722"/>
          </a:xfrm>
          <a:prstGeom prst="curvedConnector2">
            <a:avLst/>
          </a:prstGeom>
          <a:ln w="38100">
            <a:solidFill>
              <a:schemeClr val="tx2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curvado"/>
          <p:cNvCxnSpPr>
            <a:stCxn id="10" idx="2"/>
            <a:endCxn id="8" idx="4"/>
          </p:cNvCxnSpPr>
          <p:nvPr/>
        </p:nvCxnSpPr>
        <p:spPr>
          <a:xfrm rot="10800000">
            <a:off x="2987824" y="4949552"/>
            <a:ext cx="1368474" cy="783704"/>
          </a:xfrm>
          <a:prstGeom prst="curvedConnector2">
            <a:avLst/>
          </a:prstGeom>
          <a:ln w="38100">
            <a:solidFill>
              <a:schemeClr val="tx2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curvado"/>
          <p:cNvCxnSpPr>
            <a:stCxn id="9" idx="6"/>
            <a:endCxn id="13" idx="2"/>
          </p:cNvCxnSpPr>
          <p:nvPr/>
        </p:nvCxnSpPr>
        <p:spPr>
          <a:xfrm>
            <a:off x="4788346" y="3789040"/>
            <a:ext cx="2375942" cy="12700"/>
          </a:xfrm>
          <a:prstGeom prst="curvedConnector3">
            <a:avLst>
              <a:gd name="adj1" fmla="val 50000"/>
            </a:avLst>
          </a:prstGeom>
          <a:ln w="50800">
            <a:solidFill>
              <a:schemeClr val="tx2">
                <a:lumMod val="50000"/>
              </a:schemeClr>
            </a:solidFill>
            <a:headEnd type="arrow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39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>
          <a:xfrm>
            <a:off x="1099257" y="1772816"/>
            <a:ext cx="6942534" cy="252032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Subgrafo</a:t>
            </a:r>
            <a:r>
              <a:rPr lang="es-E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un grafo dirigido</a:t>
            </a:r>
          </a:p>
          <a:p>
            <a:endParaRPr lang="es-E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Subgrafo</a:t>
            </a:r>
            <a:r>
              <a:rPr lang="es-E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dirigido de un grafo</a:t>
            </a:r>
          </a:p>
          <a:p>
            <a:endParaRPr lang="es-E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Isomorfismos de grafos dirigidos</a:t>
            </a:r>
            <a:endParaRPr lang="es-E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113834" y="0"/>
            <a:ext cx="3744416" cy="710952"/>
          </a:xfrm>
        </p:spPr>
        <p:txBody>
          <a:bodyPr/>
          <a:lstStyle/>
          <a:p>
            <a:pPr algn="r"/>
            <a:r>
              <a:rPr lang="es-ES" dirty="0" smtClean="0">
                <a:solidFill>
                  <a:schemeClr val="accent2">
                    <a:lumMod val="50000"/>
                  </a:schemeClr>
                </a:solidFill>
              </a:rPr>
              <a:t>GRAFOS DIRIGIDOS</a:t>
            </a:r>
            <a:endParaRPr lang="es-E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4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4274073" y="209795"/>
            <a:ext cx="4608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GRAFOS DIRIGIDOS:</a:t>
            </a:r>
          </a:p>
          <a:p>
            <a:pPr algn="r"/>
            <a:r>
              <a:rPr lang="es-ES" sz="2400" b="1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MATRIZ DE ADYACENCIA</a:t>
            </a:r>
            <a:endParaRPr lang="es-ES" sz="2400" b="1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2377" y="1273892"/>
            <a:ext cx="877252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25238" y="3113532"/>
            <a:ext cx="3306455" cy="3151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736973"/>
              </p:ext>
            </p:extLst>
          </p:nvPr>
        </p:nvGraphicFramePr>
        <p:xfrm>
          <a:off x="3157948" y="3738387"/>
          <a:ext cx="2232250" cy="1872210"/>
        </p:xfrm>
        <a:graphic>
          <a:graphicData uri="http://schemas.openxmlformats.org/drawingml/2006/table">
            <a:tbl>
              <a:tblPr firstRow="1" bandRow="1"/>
              <a:tblGrid>
                <a:gridCol w="446450"/>
                <a:gridCol w="446450"/>
                <a:gridCol w="446450"/>
                <a:gridCol w="388842"/>
                <a:gridCol w="504058"/>
              </a:tblGrid>
              <a:tr h="374442"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s-E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s-E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s-E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s-E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s-E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s-E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s-E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s-E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s-E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s-E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s-E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s-E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s-E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s-E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s-E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s-E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s-E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s-E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s-E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s-E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s-E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s-E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s-E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s-E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s-E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6250" y="4014862"/>
            <a:ext cx="249555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6250" y="5255644"/>
            <a:ext cx="24955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4750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6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4412169" y="209795"/>
            <a:ext cx="4608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GRAFOS DIRIGIDOS:</a:t>
            </a:r>
          </a:p>
          <a:p>
            <a:pPr algn="r"/>
            <a:r>
              <a:rPr lang="es-ES" sz="2400" b="1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MATRIZ DE COSTES</a:t>
            </a:r>
            <a:endParaRPr lang="es-ES" sz="2400" b="1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78" y="1099503"/>
            <a:ext cx="882967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79" y="3789040"/>
            <a:ext cx="3476625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878740"/>
              </p:ext>
            </p:extLst>
          </p:nvPr>
        </p:nvGraphicFramePr>
        <p:xfrm>
          <a:off x="5436095" y="4153130"/>
          <a:ext cx="3431705" cy="1854200"/>
        </p:xfrm>
        <a:graphic>
          <a:graphicData uri="http://schemas.openxmlformats.org/drawingml/2006/table">
            <a:tbl>
              <a:tblPr firstRow="1" bandRow="1"/>
              <a:tblGrid>
                <a:gridCol w="686341"/>
                <a:gridCol w="686341"/>
                <a:gridCol w="686341"/>
                <a:gridCol w="686341"/>
                <a:gridCol w="6863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6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4067944" y="3356992"/>
            <a:ext cx="2648481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W(&lt;</a:t>
            </a:r>
            <a:r>
              <a:rPr lang="es-ES" b="1" dirty="0" err="1" smtClean="0"/>
              <a:t>Xi,Xj</a:t>
            </a:r>
            <a:r>
              <a:rPr lang="es-ES" b="1" dirty="0" smtClean="0"/>
              <a:t>&gt;)=</a:t>
            </a:r>
            <a:r>
              <a:rPr lang="es-ES" b="1" dirty="0" err="1" smtClean="0"/>
              <a:t>Xi+Xj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55203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7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dirty="0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4232775" y="248924"/>
            <a:ext cx="4608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GRAFOS DIRIGIDOS:</a:t>
            </a:r>
          </a:p>
          <a:p>
            <a:pPr algn="r"/>
            <a:r>
              <a:rPr lang="es-ES" sz="2400" b="1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MATRIZ DE INCIDENCIA</a:t>
            </a:r>
            <a:endParaRPr lang="es-ES" sz="2400" b="1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484784"/>
            <a:ext cx="8772525" cy="2162175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79" y="3789040"/>
            <a:ext cx="3476625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441" y="3646959"/>
            <a:ext cx="3819525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784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48150" y="0"/>
            <a:ext cx="4895850" cy="137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8 Imagen" descr="mhtml:file://C:\PCdespacho\MAD\epos\EPO4_Propiedadessobregrafos.mht!http://online.upa.upv.es/haupa/Cursos/01tgr/imagenes/U2_grafoEPO4.gif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1370012"/>
            <a:ext cx="2520280" cy="2491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12 Imagen" descr="mhtml:file://C:\PCdespacho\MAD\epos\EPO5_Caminos.mht!http://online.upa.upv.es/haupa/Cursos/01tgr/imagenes/U4_grafoEPO4.gif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3567" y="3861048"/>
            <a:ext cx="2702329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13 Imagen" descr="mhtml:file://C:\PCdespacho\MAD\epos\EPO5_Caminos.mht!http://online.upa.upv.es/haupa/Cursos/01tgr/imagenes/U4_grafoEPO9.gif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25038" y="3018589"/>
            <a:ext cx="2718962" cy="3255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14 Imagen" descr="mhtml:file://C:\PCdespacho\MAD\epos\EPO6_RecorridosenGrafos.mht!http://online.upa.upv.es/haupa/Cursos/01tgr/imagenes/U5_grafoEPO10.gif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85897" y="1370012"/>
            <a:ext cx="2880320" cy="3276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2128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ppt/theme/theme2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DE95A0C693CEB341887D38A4A2B58B45040072C752107C5A7B47AA91A1EE638E6F1F" ma:contentTypeVersion="24" ma:contentTypeDescription="Create a new document." ma:contentTypeScope="" ma:versionID="0c22a9e4ee5a4d59bacc0eca4cef97cb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Props1.xml><?xml version="1.0" encoding="utf-8"?>
<ds:datastoreItem xmlns:ds="http://schemas.openxmlformats.org/officeDocument/2006/customXml" ds:itemID="{3722D8BD-807B-4A41-93C9-0E581F3C4C1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8EF03C4-44DE-46A6-83B9-F81098DF0B89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3.xml><?xml version="1.0" encoding="utf-8"?>
<ds:datastoreItem xmlns:ds="http://schemas.openxmlformats.org/officeDocument/2006/customXml" ds:itemID="{E84655DC-E572-4564-A9C9-0B9D8003F12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706</TotalTime>
  <Words>161</Words>
  <Application>Microsoft Office PowerPoint</Application>
  <PresentationFormat>Presentación en pantalla (4:3)</PresentationFormat>
  <Paragraphs>89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MS PGothic</vt:lpstr>
      <vt:lpstr>Arial</vt:lpstr>
      <vt:lpstr>Calibri</vt:lpstr>
      <vt:lpstr>Tw Cen MT</vt:lpstr>
      <vt:lpstr>Tw Cen MT Condensed</vt:lpstr>
      <vt:lpstr>Wingdings 3</vt:lpstr>
      <vt:lpstr>Integral</vt:lpstr>
      <vt:lpstr>INTRODUCCIÓN A LA TEORÍA DE GRAFOS gd                              SESIÓN 2.   </vt:lpstr>
      <vt:lpstr>Objetivos</vt:lpstr>
      <vt:lpstr>Grafos dirigidos</vt:lpstr>
      <vt:lpstr>GRAFOS DIRIGIDOS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UPV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Proposicional.</dc:title>
  <dc:creator>Antonio Hervás</dc:creator>
  <cp:lastModifiedBy>Antonio Hervás Jorge</cp:lastModifiedBy>
  <cp:revision>62</cp:revision>
  <dcterms:created xsi:type="dcterms:W3CDTF">2010-09-13T14:10:08Z</dcterms:created>
  <dcterms:modified xsi:type="dcterms:W3CDTF">2017-06-26T09:48:28Z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TC100738469990</vt:lpwstr>
  </property>
</Properties>
</file>