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7" r:id="rId4"/>
  </p:sldMasterIdLst>
  <p:notesMasterIdLst>
    <p:notesMasterId r:id="rId35"/>
  </p:notesMasterIdLst>
  <p:handoutMasterIdLst>
    <p:handoutMasterId r:id="rId36"/>
  </p:handoutMasterIdLst>
  <p:sldIdLst>
    <p:sldId id="256" r:id="rId5"/>
    <p:sldId id="381" r:id="rId6"/>
    <p:sldId id="369" r:id="rId7"/>
    <p:sldId id="340" r:id="rId8"/>
    <p:sldId id="341" r:id="rId9"/>
    <p:sldId id="378" r:id="rId10"/>
    <p:sldId id="342" r:id="rId11"/>
    <p:sldId id="348" r:id="rId12"/>
    <p:sldId id="343" r:id="rId13"/>
    <p:sldId id="349" r:id="rId14"/>
    <p:sldId id="379" r:id="rId15"/>
    <p:sldId id="344" r:id="rId16"/>
    <p:sldId id="314" r:id="rId17"/>
    <p:sldId id="350" r:id="rId18"/>
    <p:sldId id="315" r:id="rId19"/>
    <p:sldId id="347" r:id="rId20"/>
    <p:sldId id="328" r:id="rId21"/>
    <p:sldId id="329" r:id="rId22"/>
    <p:sldId id="345" r:id="rId23"/>
    <p:sldId id="330" r:id="rId24"/>
    <p:sldId id="331" r:id="rId25"/>
    <p:sldId id="351" r:id="rId26"/>
    <p:sldId id="337" r:id="rId27"/>
    <p:sldId id="380" r:id="rId28"/>
    <p:sldId id="306" r:id="rId29"/>
    <p:sldId id="352" r:id="rId30"/>
    <p:sldId id="333" r:id="rId31"/>
    <p:sldId id="338" r:id="rId32"/>
    <p:sldId id="332" r:id="rId33"/>
    <p:sldId id="26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18" autoAdjust="0"/>
    <p:restoredTop sz="86364" autoAdjust="0"/>
  </p:normalViewPr>
  <p:slideViewPr>
    <p:cSldViewPr>
      <p:cViewPr varScale="1">
        <p:scale>
          <a:sx n="52" d="100"/>
          <a:sy n="52" d="100"/>
        </p:scale>
        <p:origin x="1094" y="53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E12A7-7785-4737-ACC2-A47284FEA07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DD84C34-2557-4830-8311-131255299B4A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7FF6066F-0223-4561-B44F-DB9BB64651AE}" type="parTrans" cxnId="{64C59EEA-5B99-4AA2-BB8D-9D32C55F1C74}">
      <dgm:prSet/>
      <dgm:spPr/>
      <dgm:t>
        <a:bodyPr/>
        <a:lstStyle/>
        <a:p>
          <a:endParaRPr lang="es-ES"/>
        </a:p>
      </dgm:t>
    </dgm:pt>
    <dgm:pt modelId="{1E971FD8-F640-4737-82C8-6A20885C98F2}" type="sibTrans" cxnId="{64C59EEA-5B99-4AA2-BB8D-9D32C55F1C74}">
      <dgm:prSet/>
      <dgm:spPr/>
      <dgm:t>
        <a:bodyPr/>
        <a:lstStyle/>
        <a:p>
          <a:endParaRPr lang="es-ES"/>
        </a:p>
      </dgm:t>
    </dgm:pt>
    <dgm:pt modelId="{DC62BCF3-F26C-4472-A039-3A188EB6F2F7}">
      <dgm:prSet phldrT="[Texto]"/>
      <dgm:spPr/>
      <dgm:t>
        <a:bodyPr/>
        <a:lstStyle/>
        <a:p>
          <a:r>
            <a:rPr lang="es-ES" dirty="0" smtClean="0"/>
            <a:t>Vamos a ver como se relacionan los vértices de un grafo NO DIRIGIDO</a:t>
          </a:r>
          <a:endParaRPr lang="es-ES" dirty="0"/>
        </a:p>
      </dgm:t>
    </dgm:pt>
    <dgm:pt modelId="{700EDE65-587A-4290-B117-1348A1A814BF}" type="parTrans" cxnId="{E4665324-18FA-4608-A49F-44F38F98B383}">
      <dgm:prSet/>
      <dgm:spPr/>
      <dgm:t>
        <a:bodyPr/>
        <a:lstStyle/>
        <a:p>
          <a:endParaRPr lang="es-ES"/>
        </a:p>
      </dgm:t>
    </dgm:pt>
    <dgm:pt modelId="{E5B07A85-D194-4938-AB35-CC91A7DD9709}" type="sibTrans" cxnId="{E4665324-18FA-4608-A49F-44F38F98B383}">
      <dgm:prSet/>
      <dgm:spPr/>
      <dgm:t>
        <a:bodyPr/>
        <a:lstStyle/>
        <a:p>
          <a:endParaRPr lang="es-ES"/>
        </a:p>
      </dgm:t>
    </dgm:pt>
    <dgm:pt modelId="{B663B1F7-F15F-44BB-81E2-A5C55921B886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D750CF54-6B57-45FD-B683-7F40DBE66E23}" type="parTrans" cxnId="{D9BC8809-3463-42B8-8148-5FC1A96482C3}">
      <dgm:prSet/>
      <dgm:spPr/>
      <dgm:t>
        <a:bodyPr/>
        <a:lstStyle/>
        <a:p>
          <a:endParaRPr lang="es-ES"/>
        </a:p>
      </dgm:t>
    </dgm:pt>
    <dgm:pt modelId="{B2855B5A-BB5C-44E0-A63B-A7C2767AC3F3}" type="sibTrans" cxnId="{D9BC8809-3463-42B8-8148-5FC1A96482C3}">
      <dgm:prSet/>
      <dgm:spPr/>
      <dgm:t>
        <a:bodyPr/>
        <a:lstStyle/>
        <a:p>
          <a:endParaRPr lang="es-ES"/>
        </a:p>
      </dgm:t>
    </dgm:pt>
    <dgm:pt modelId="{FBF4FD8E-480D-4CCE-802B-A9B1D7EDB63B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C51190BB-473B-478D-A018-2399005D43A1}" type="parTrans" cxnId="{C2BC2A96-0B25-40DC-88A9-3DE2E1D21148}">
      <dgm:prSet/>
      <dgm:spPr/>
      <dgm:t>
        <a:bodyPr/>
        <a:lstStyle/>
        <a:p>
          <a:endParaRPr lang="es-ES"/>
        </a:p>
      </dgm:t>
    </dgm:pt>
    <dgm:pt modelId="{CF56C979-53F4-4CCA-855F-334CB32B27A5}" type="sibTrans" cxnId="{C2BC2A96-0B25-40DC-88A9-3DE2E1D21148}">
      <dgm:prSet/>
      <dgm:spPr/>
      <dgm:t>
        <a:bodyPr/>
        <a:lstStyle/>
        <a:p>
          <a:endParaRPr lang="es-ES"/>
        </a:p>
      </dgm:t>
    </dgm:pt>
    <dgm:pt modelId="{EF1E4E3D-8E63-4A61-8D1C-F3A6D07B4C68}">
      <dgm:prSet phldrT="[Texto]"/>
      <dgm:spPr/>
      <dgm:t>
        <a:bodyPr/>
        <a:lstStyle/>
        <a:p>
          <a:r>
            <a:rPr lang="es-ES" dirty="0" smtClean="0"/>
            <a:t>Conceptos fundamentales:  Conexión y componentes conexas.</a:t>
          </a:r>
          <a:endParaRPr lang="es-ES" dirty="0"/>
        </a:p>
      </dgm:t>
    </dgm:pt>
    <dgm:pt modelId="{F67752C1-A4CE-4D18-A185-5E8A4D1AA53C}" type="parTrans" cxnId="{25C65A18-844F-498C-B187-CB9C82D0832B}">
      <dgm:prSet/>
      <dgm:spPr/>
      <dgm:t>
        <a:bodyPr/>
        <a:lstStyle/>
        <a:p>
          <a:endParaRPr lang="es-ES"/>
        </a:p>
      </dgm:t>
    </dgm:pt>
    <dgm:pt modelId="{8229877B-7F28-4BE0-87D1-54BE375597AA}" type="sibTrans" cxnId="{25C65A18-844F-498C-B187-CB9C82D0832B}">
      <dgm:prSet/>
      <dgm:spPr/>
      <dgm:t>
        <a:bodyPr/>
        <a:lstStyle/>
        <a:p>
          <a:endParaRPr lang="es-ES"/>
        </a:p>
      </dgm:t>
    </dgm:pt>
    <dgm:pt modelId="{637CB728-ECE3-4AF0-BBF5-CEB91CA7A04F}">
      <dgm:prSet phldrT="[Texto]" phldr="1"/>
      <dgm:spPr/>
      <dgm:t>
        <a:bodyPr/>
        <a:lstStyle/>
        <a:p>
          <a:endParaRPr lang="es-ES"/>
        </a:p>
      </dgm:t>
    </dgm:pt>
    <dgm:pt modelId="{F6C247DE-27C6-441E-A195-A9A1ED345A09}" type="parTrans" cxnId="{990596A4-D636-456A-B994-111AA296C787}">
      <dgm:prSet/>
      <dgm:spPr/>
      <dgm:t>
        <a:bodyPr/>
        <a:lstStyle/>
        <a:p>
          <a:endParaRPr lang="es-ES"/>
        </a:p>
      </dgm:t>
    </dgm:pt>
    <dgm:pt modelId="{66AA0277-F042-41DF-8FA5-BB7FA0B45FDC}" type="sibTrans" cxnId="{990596A4-D636-456A-B994-111AA296C787}">
      <dgm:prSet/>
      <dgm:spPr/>
      <dgm:t>
        <a:bodyPr/>
        <a:lstStyle/>
        <a:p>
          <a:endParaRPr lang="es-ES"/>
        </a:p>
      </dgm:t>
    </dgm:pt>
    <dgm:pt modelId="{57DDAEC6-02AF-4956-931D-E2B99C75C488}">
      <dgm:prSet phldrT="[Texto]"/>
      <dgm:spPr/>
      <dgm:t>
        <a:bodyPr/>
        <a:lstStyle/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96DD02A6-5A44-4535-A897-15A8B36B420C}" type="parTrans" cxnId="{FA0C3350-4DF8-44A5-AF7C-1A777EFBCAAA}">
      <dgm:prSet/>
      <dgm:spPr/>
      <dgm:t>
        <a:bodyPr/>
        <a:lstStyle/>
        <a:p>
          <a:endParaRPr lang="es-ES"/>
        </a:p>
      </dgm:t>
    </dgm:pt>
    <dgm:pt modelId="{C548B5F3-8144-43FF-B47D-91CBFEE3ECC7}" type="sibTrans" cxnId="{FA0C3350-4DF8-44A5-AF7C-1A777EFBCAAA}">
      <dgm:prSet/>
      <dgm:spPr/>
      <dgm:t>
        <a:bodyPr/>
        <a:lstStyle/>
        <a:p>
          <a:endParaRPr lang="es-ES"/>
        </a:p>
      </dgm:t>
    </dgm:pt>
    <dgm:pt modelId="{C00FEEF1-F6A3-4313-8056-91204B739EF7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dirty="0" smtClean="0"/>
            <a:t>Aparecen nuevos conceptos, nuevas maneras de caracterizar un grafo no dirigido y nuevas maneras de representarlo.. </a:t>
          </a:r>
        </a:p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1B36E5DD-73B9-47D7-B472-2BDED5880AF9}" type="parTrans" cxnId="{A6559751-D598-433B-A56A-4BCAAE894D20}">
      <dgm:prSet/>
      <dgm:spPr/>
    </dgm:pt>
    <dgm:pt modelId="{78A000BB-2820-479F-B3CD-480A9D9F85C0}" type="sibTrans" cxnId="{A6559751-D598-433B-A56A-4BCAAE894D20}">
      <dgm:prSet/>
      <dgm:spPr/>
    </dgm:pt>
    <dgm:pt modelId="{714F4D6B-3717-40D8-8D3F-9DEFC89016C7}" type="pres">
      <dgm:prSet presAssocID="{879E12A7-7785-4737-ACC2-A47284FEA07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1D02A9E-1C64-46E5-9F2B-1033F4008759}" type="pres">
      <dgm:prSet presAssocID="{FDD84C34-2557-4830-8311-131255299B4A}" presName="composite" presStyleCnt="0"/>
      <dgm:spPr/>
    </dgm:pt>
    <dgm:pt modelId="{53741E22-F780-473D-B4C1-A6D85A2AC7EA}" type="pres">
      <dgm:prSet presAssocID="{FDD84C34-2557-4830-8311-131255299B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98B18E-59F1-41E3-9123-B8BC5777813A}" type="pres">
      <dgm:prSet presAssocID="{FDD84C34-2557-4830-8311-131255299B4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36238B-A617-496C-9C3D-7025B13F4917}" type="pres">
      <dgm:prSet presAssocID="{1E971FD8-F640-4737-82C8-6A20885C98F2}" presName="sp" presStyleCnt="0"/>
      <dgm:spPr/>
    </dgm:pt>
    <dgm:pt modelId="{F634861E-B228-4AD0-8C90-2B3B14FED239}" type="pres">
      <dgm:prSet presAssocID="{B663B1F7-F15F-44BB-81E2-A5C55921B886}" presName="composite" presStyleCnt="0"/>
      <dgm:spPr/>
    </dgm:pt>
    <dgm:pt modelId="{D9B77128-397E-4D2B-87D6-1A1FF3227757}" type="pres">
      <dgm:prSet presAssocID="{B663B1F7-F15F-44BB-81E2-A5C55921B88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EA7410-4212-4143-A9C6-E629822AF763}" type="pres">
      <dgm:prSet presAssocID="{B663B1F7-F15F-44BB-81E2-A5C55921B88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A444F9-3C79-4B48-B41E-95E85E8C3542}" type="pres">
      <dgm:prSet presAssocID="{B2855B5A-BB5C-44E0-A63B-A7C2767AC3F3}" presName="sp" presStyleCnt="0"/>
      <dgm:spPr/>
    </dgm:pt>
    <dgm:pt modelId="{9B5D4006-182E-4B76-BDEA-508CCA1E4A44}" type="pres">
      <dgm:prSet presAssocID="{FBF4FD8E-480D-4CCE-802B-A9B1D7EDB63B}" presName="composite" presStyleCnt="0"/>
      <dgm:spPr/>
    </dgm:pt>
    <dgm:pt modelId="{F9F10694-1845-45D2-9736-9B4EA9293D75}" type="pres">
      <dgm:prSet presAssocID="{FBF4FD8E-480D-4CCE-802B-A9B1D7EDB63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13357E-4F34-4B8D-9170-7F5DCA19F084}" type="pres">
      <dgm:prSet presAssocID="{FBF4FD8E-480D-4CCE-802B-A9B1D7EDB63B}" presName="descendantText" presStyleLbl="alignAcc1" presStyleIdx="2" presStyleCnt="3" custLinFactNeighborX="51" custLinFactNeighborY="54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C66A892-B436-49CB-8D24-9D3B7239431E}" type="presOf" srcId="{DC62BCF3-F26C-4472-A039-3A188EB6F2F7}" destId="{ED98B18E-59F1-41E3-9123-B8BC5777813A}" srcOrd="0" destOrd="0" presId="urn:microsoft.com/office/officeart/2005/8/layout/chevron2"/>
    <dgm:cxn modelId="{64C59EEA-5B99-4AA2-BB8D-9D32C55F1C74}" srcId="{879E12A7-7785-4737-ACC2-A47284FEA078}" destId="{FDD84C34-2557-4830-8311-131255299B4A}" srcOrd="0" destOrd="0" parTransId="{7FF6066F-0223-4561-B44F-DB9BB64651AE}" sibTransId="{1E971FD8-F640-4737-82C8-6A20885C98F2}"/>
    <dgm:cxn modelId="{150696E6-5A9C-4710-AAD7-29C3A4C6FC70}" type="presOf" srcId="{879E12A7-7785-4737-ACC2-A47284FEA078}" destId="{714F4D6B-3717-40D8-8D3F-9DEFC89016C7}" srcOrd="0" destOrd="0" presId="urn:microsoft.com/office/officeart/2005/8/layout/chevron2"/>
    <dgm:cxn modelId="{0D9ABB1B-623B-44C2-A00D-FF9BA19B65B2}" type="presOf" srcId="{B663B1F7-F15F-44BB-81E2-A5C55921B886}" destId="{D9B77128-397E-4D2B-87D6-1A1FF3227757}" srcOrd="0" destOrd="0" presId="urn:microsoft.com/office/officeart/2005/8/layout/chevron2"/>
    <dgm:cxn modelId="{E4665324-18FA-4608-A49F-44F38F98B383}" srcId="{FDD84C34-2557-4830-8311-131255299B4A}" destId="{DC62BCF3-F26C-4472-A039-3A188EB6F2F7}" srcOrd="0" destOrd="0" parTransId="{700EDE65-587A-4290-B117-1348A1A814BF}" sibTransId="{E5B07A85-D194-4938-AB35-CC91A7DD9709}"/>
    <dgm:cxn modelId="{642E3B59-5E42-444C-9CF2-A98EFBB86F28}" type="presOf" srcId="{FBF4FD8E-480D-4CCE-802B-A9B1D7EDB63B}" destId="{F9F10694-1845-45D2-9736-9B4EA9293D75}" srcOrd="0" destOrd="0" presId="urn:microsoft.com/office/officeart/2005/8/layout/chevron2"/>
    <dgm:cxn modelId="{A6559751-D598-433B-A56A-4BCAAE894D20}" srcId="{B663B1F7-F15F-44BB-81E2-A5C55921B886}" destId="{C00FEEF1-F6A3-4313-8056-91204B739EF7}" srcOrd="1" destOrd="0" parTransId="{1B36E5DD-73B9-47D7-B472-2BDED5880AF9}" sibTransId="{78A000BB-2820-479F-B3CD-480A9D9F85C0}"/>
    <dgm:cxn modelId="{FA0C3350-4DF8-44A5-AF7C-1A777EFBCAAA}" srcId="{B663B1F7-F15F-44BB-81E2-A5C55921B886}" destId="{57DDAEC6-02AF-4956-931D-E2B99C75C488}" srcOrd="0" destOrd="0" parTransId="{96DD02A6-5A44-4535-A897-15A8B36B420C}" sibTransId="{C548B5F3-8144-43FF-B47D-91CBFEE3ECC7}"/>
    <dgm:cxn modelId="{54E21D4E-556E-4363-871D-F25F75DF632C}" type="presOf" srcId="{57DDAEC6-02AF-4956-931D-E2B99C75C488}" destId="{0BEA7410-4212-4143-A9C6-E629822AF763}" srcOrd="0" destOrd="0" presId="urn:microsoft.com/office/officeart/2005/8/layout/chevron2"/>
    <dgm:cxn modelId="{C2BC2A96-0B25-40DC-88A9-3DE2E1D21148}" srcId="{879E12A7-7785-4737-ACC2-A47284FEA078}" destId="{FBF4FD8E-480D-4CCE-802B-A9B1D7EDB63B}" srcOrd="2" destOrd="0" parTransId="{C51190BB-473B-478D-A018-2399005D43A1}" sibTransId="{CF56C979-53F4-4CCA-855F-334CB32B27A5}"/>
    <dgm:cxn modelId="{D9BC8809-3463-42B8-8148-5FC1A96482C3}" srcId="{879E12A7-7785-4737-ACC2-A47284FEA078}" destId="{B663B1F7-F15F-44BB-81E2-A5C55921B886}" srcOrd="1" destOrd="0" parTransId="{D750CF54-6B57-45FD-B683-7F40DBE66E23}" sibTransId="{B2855B5A-BB5C-44E0-A63B-A7C2767AC3F3}"/>
    <dgm:cxn modelId="{3AF49070-A2C3-473A-A3AA-95BD8AF5366B}" type="presOf" srcId="{637CB728-ECE3-4AF0-BBF5-CEB91CA7A04F}" destId="{D313357E-4F34-4B8D-9170-7F5DCA19F084}" srcOrd="0" destOrd="1" presId="urn:microsoft.com/office/officeart/2005/8/layout/chevron2"/>
    <dgm:cxn modelId="{990596A4-D636-456A-B994-111AA296C787}" srcId="{FBF4FD8E-480D-4CCE-802B-A9B1D7EDB63B}" destId="{637CB728-ECE3-4AF0-BBF5-CEB91CA7A04F}" srcOrd="1" destOrd="0" parTransId="{F6C247DE-27C6-441E-A195-A9A1ED345A09}" sibTransId="{66AA0277-F042-41DF-8FA5-BB7FA0B45FDC}"/>
    <dgm:cxn modelId="{FBBCAF24-BFCF-4AAF-9A3E-DD22BA4D7359}" type="presOf" srcId="{FDD84C34-2557-4830-8311-131255299B4A}" destId="{53741E22-F780-473D-B4C1-A6D85A2AC7EA}" srcOrd="0" destOrd="0" presId="urn:microsoft.com/office/officeart/2005/8/layout/chevron2"/>
    <dgm:cxn modelId="{6266946D-1DB6-4867-BE97-D364A1BEE868}" type="presOf" srcId="{C00FEEF1-F6A3-4313-8056-91204B739EF7}" destId="{0BEA7410-4212-4143-A9C6-E629822AF763}" srcOrd="0" destOrd="1" presId="urn:microsoft.com/office/officeart/2005/8/layout/chevron2"/>
    <dgm:cxn modelId="{25C65A18-844F-498C-B187-CB9C82D0832B}" srcId="{FBF4FD8E-480D-4CCE-802B-A9B1D7EDB63B}" destId="{EF1E4E3D-8E63-4A61-8D1C-F3A6D07B4C68}" srcOrd="0" destOrd="0" parTransId="{F67752C1-A4CE-4D18-A185-5E8A4D1AA53C}" sibTransId="{8229877B-7F28-4BE0-87D1-54BE375597AA}"/>
    <dgm:cxn modelId="{4C4C19EB-3340-4521-A4A9-6547F46AF30A}" type="presOf" srcId="{EF1E4E3D-8E63-4A61-8D1C-F3A6D07B4C68}" destId="{D313357E-4F34-4B8D-9170-7F5DCA19F084}" srcOrd="0" destOrd="0" presId="urn:microsoft.com/office/officeart/2005/8/layout/chevron2"/>
    <dgm:cxn modelId="{13DE0F08-71A9-4DFE-9FED-9725AF2AB7DE}" type="presParOf" srcId="{714F4D6B-3717-40D8-8D3F-9DEFC89016C7}" destId="{01D02A9E-1C64-46E5-9F2B-1033F4008759}" srcOrd="0" destOrd="0" presId="urn:microsoft.com/office/officeart/2005/8/layout/chevron2"/>
    <dgm:cxn modelId="{70F95F7A-764E-4EBA-B91E-8AEC5BC3581C}" type="presParOf" srcId="{01D02A9E-1C64-46E5-9F2B-1033F4008759}" destId="{53741E22-F780-473D-B4C1-A6D85A2AC7EA}" srcOrd="0" destOrd="0" presId="urn:microsoft.com/office/officeart/2005/8/layout/chevron2"/>
    <dgm:cxn modelId="{23A384D4-9983-418C-B86B-B2B953104ADC}" type="presParOf" srcId="{01D02A9E-1C64-46E5-9F2B-1033F4008759}" destId="{ED98B18E-59F1-41E3-9123-B8BC5777813A}" srcOrd="1" destOrd="0" presId="urn:microsoft.com/office/officeart/2005/8/layout/chevron2"/>
    <dgm:cxn modelId="{C20E98B4-51A9-477C-B36F-B85A5CBADF35}" type="presParOf" srcId="{714F4D6B-3717-40D8-8D3F-9DEFC89016C7}" destId="{B336238B-A617-496C-9C3D-7025B13F4917}" srcOrd="1" destOrd="0" presId="urn:microsoft.com/office/officeart/2005/8/layout/chevron2"/>
    <dgm:cxn modelId="{D836FE44-349D-4E04-B03D-202236A6D5B2}" type="presParOf" srcId="{714F4D6B-3717-40D8-8D3F-9DEFC89016C7}" destId="{F634861E-B228-4AD0-8C90-2B3B14FED239}" srcOrd="2" destOrd="0" presId="urn:microsoft.com/office/officeart/2005/8/layout/chevron2"/>
    <dgm:cxn modelId="{0CFD3B19-90ED-426A-9B23-30CE793BDB1D}" type="presParOf" srcId="{F634861E-B228-4AD0-8C90-2B3B14FED239}" destId="{D9B77128-397E-4D2B-87D6-1A1FF3227757}" srcOrd="0" destOrd="0" presId="urn:microsoft.com/office/officeart/2005/8/layout/chevron2"/>
    <dgm:cxn modelId="{FDC08C36-155E-40ED-ACBD-0188D0BD9CDA}" type="presParOf" srcId="{F634861E-B228-4AD0-8C90-2B3B14FED239}" destId="{0BEA7410-4212-4143-A9C6-E629822AF763}" srcOrd="1" destOrd="0" presId="urn:microsoft.com/office/officeart/2005/8/layout/chevron2"/>
    <dgm:cxn modelId="{0D5A1EF5-281E-40F3-A7B0-719EACB2B83C}" type="presParOf" srcId="{714F4D6B-3717-40D8-8D3F-9DEFC89016C7}" destId="{8FA444F9-3C79-4B48-B41E-95E85E8C3542}" srcOrd="3" destOrd="0" presId="urn:microsoft.com/office/officeart/2005/8/layout/chevron2"/>
    <dgm:cxn modelId="{C144B874-B3FB-4005-A25B-17B4414535AE}" type="presParOf" srcId="{714F4D6B-3717-40D8-8D3F-9DEFC89016C7}" destId="{9B5D4006-182E-4B76-BDEA-508CCA1E4A44}" srcOrd="4" destOrd="0" presId="urn:microsoft.com/office/officeart/2005/8/layout/chevron2"/>
    <dgm:cxn modelId="{FC758AE6-A59D-428A-ACAB-33E6990CF492}" type="presParOf" srcId="{9B5D4006-182E-4B76-BDEA-508CCA1E4A44}" destId="{F9F10694-1845-45D2-9736-9B4EA9293D75}" srcOrd="0" destOrd="0" presId="urn:microsoft.com/office/officeart/2005/8/layout/chevron2"/>
    <dgm:cxn modelId="{77432479-583C-4EB6-899D-52CDF5A6243A}" type="presParOf" srcId="{9B5D4006-182E-4B76-BDEA-508CCA1E4A44}" destId="{D313357E-4F34-4B8D-9170-7F5DCA19F0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41E22-F780-473D-B4C1-A6D85A2AC7EA}">
      <dsp:nvSpPr>
        <dsp:cNvPr id="0" name=""/>
        <dsp:cNvSpPr/>
      </dsp:nvSpPr>
      <dsp:spPr>
        <a:xfrm rot="5400000">
          <a:off x="-246174" y="246197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1</a:t>
          </a:r>
          <a:endParaRPr lang="es-ES" sz="3500" kern="1200" dirty="0"/>
        </a:p>
      </dsp:txBody>
      <dsp:txXfrm rot="-5400000">
        <a:off x="1" y="574430"/>
        <a:ext cx="1148816" cy="492350"/>
      </dsp:txXfrm>
    </dsp:sp>
    <dsp:sp modelId="{ED98B18E-59F1-41E3-9123-B8BC5777813A}">
      <dsp:nvSpPr>
        <dsp:cNvPr id="0" name=""/>
        <dsp:cNvSpPr/>
      </dsp:nvSpPr>
      <dsp:spPr>
        <a:xfrm rot="5400000">
          <a:off x="4016225" y="-2867385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Vamos a ver como se relacionan los vértices de un grafo NO DIRIGIDO</a:t>
          </a:r>
          <a:endParaRPr lang="es-ES" sz="1700" kern="1200" dirty="0"/>
        </a:p>
      </dsp:txBody>
      <dsp:txXfrm rot="-5400000">
        <a:off x="1148817" y="52098"/>
        <a:ext cx="6749500" cy="962608"/>
      </dsp:txXfrm>
    </dsp:sp>
    <dsp:sp modelId="{D9B77128-397E-4D2B-87D6-1A1FF3227757}">
      <dsp:nvSpPr>
        <dsp:cNvPr id="0" name=""/>
        <dsp:cNvSpPr/>
      </dsp:nvSpPr>
      <dsp:spPr>
        <a:xfrm rot="5400000">
          <a:off x="-246174" y="1693546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2</a:t>
          </a:r>
          <a:endParaRPr lang="es-ES" sz="3500" kern="1200" dirty="0"/>
        </a:p>
      </dsp:txBody>
      <dsp:txXfrm rot="-5400000">
        <a:off x="1" y="2021779"/>
        <a:ext cx="1148816" cy="492350"/>
      </dsp:txXfrm>
    </dsp:sp>
    <dsp:sp modelId="{0BEA7410-4212-4143-A9C6-E629822AF763}">
      <dsp:nvSpPr>
        <dsp:cNvPr id="0" name=""/>
        <dsp:cNvSpPr/>
      </dsp:nvSpPr>
      <dsp:spPr>
        <a:xfrm rot="5400000">
          <a:off x="4016225" y="-1420037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7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ES" sz="1700" kern="1200" dirty="0" smtClean="0"/>
            <a:t>Aparecen nuevos conceptos, nuevas maneras de caracterizar un grafo no dirigido y nuevas maneras de representarlo.. </a:t>
          </a:r>
        </a:p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700" kern="1200" dirty="0"/>
        </a:p>
      </dsp:txBody>
      <dsp:txXfrm rot="-5400000">
        <a:off x="1148817" y="1499446"/>
        <a:ext cx="6749500" cy="962608"/>
      </dsp:txXfrm>
    </dsp:sp>
    <dsp:sp modelId="{F9F10694-1845-45D2-9736-9B4EA9293D75}">
      <dsp:nvSpPr>
        <dsp:cNvPr id="0" name=""/>
        <dsp:cNvSpPr/>
      </dsp:nvSpPr>
      <dsp:spPr>
        <a:xfrm rot="5400000">
          <a:off x="-246174" y="3140894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3</a:t>
          </a:r>
          <a:endParaRPr lang="es-ES" sz="3500" kern="1200" dirty="0"/>
        </a:p>
      </dsp:txBody>
      <dsp:txXfrm rot="-5400000">
        <a:off x="1" y="3469127"/>
        <a:ext cx="1148816" cy="492350"/>
      </dsp:txXfrm>
    </dsp:sp>
    <dsp:sp modelId="{D313357E-4F34-4B8D-9170-7F5DCA19F084}">
      <dsp:nvSpPr>
        <dsp:cNvPr id="0" name=""/>
        <dsp:cNvSpPr/>
      </dsp:nvSpPr>
      <dsp:spPr>
        <a:xfrm rot="5400000">
          <a:off x="4016225" y="84916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Conceptos fundamentales:  Conexión y componentes conexas.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700" kern="1200"/>
        </a:p>
      </dsp:txBody>
      <dsp:txXfrm rot="-5400000">
        <a:off x="1148817" y="3004400"/>
        <a:ext cx="6749500" cy="962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26/06/2017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1389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26/06/2017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27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36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82842142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94369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103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59698607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68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3975757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15635906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79457098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804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0143866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3121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4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gif"/><Relationship Id="rId4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gif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jpeg"/><Relationship Id="rId5" Type="http://schemas.openxmlformats.org/officeDocument/2006/relationships/image" Target="../media/image9.gif"/><Relationship Id="rId4" Type="http://schemas.openxmlformats.org/officeDocument/2006/relationships/image" Target="../media/image19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gif"/><Relationship Id="rId5" Type="http://schemas.openxmlformats.org/officeDocument/2006/relationships/image" Target="../media/image19.gif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gif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gi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  <p:sp>
        <p:nvSpPr>
          <p:cNvPr id="7" name="Title 2"/>
          <p:cNvSpPr>
            <a:spLocks noGrp="1"/>
          </p:cNvSpPr>
          <p:nvPr>
            <p:ph type="ctrTitle"/>
          </p:nvPr>
        </p:nvSpPr>
        <p:spPr>
          <a:xfrm>
            <a:off x="80395" y="5000679"/>
            <a:ext cx="6147789" cy="1470025"/>
          </a:xfrm>
        </p:spPr>
        <p:txBody>
          <a:bodyPr>
            <a:normAutofit/>
          </a:bodyPr>
          <a:lstStyle/>
          <a:p>
            <a:r>
              <a:rPr lang="es-ES_tradnl" sz="3200" dirty="0" smtClean="0"/>
              <a:t>INTRODUCCIÓN A LA TEORÍA DE GRAFOS          </a:t>
            </a:r>
            <a:r>
              <a:rPr lang="es-ES_trad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SESIÓN 3</a:t>
            </a:r>
            <a:r>
              <a:rPr lang="es-ES_tradnl" sz="3200" dirty="0" smtClean="0"/>
              <a:t>.   </a:t>
            </a:r>
            <a:endParaRPr sz="3200" dirty="0"/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6610350" y="5112537"/>
            <a:ext cx="24003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smtClean="0">
                <a:solidFill>
                  <a:schemeClr val="tx1"/>
                </a:solidFill>
              </a:rPr>
              <a:t>Antonio Hervás Jorge. 2017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575154"/>
            <a:ext cx="3604251" cy="280831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59439"/>
            <a:ext cx="3348513" cy="90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48034"/>
            <a:ext cx="2517911" cy="91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8747" y="820325"/>
            <a:ext cx="7880556" cy="864096"/>
          </a:xfrm>
          <a:prstGeom prst="rect">
            <a:avLst/>
          </a:prstGeom>
          <a:noFill/>
          <a:ln w="9525" cmpd="sng">
            <a:solidFill>
              <a:schemeClr val="accent6">
                <a:lumMod val="75000"/>
                <a:alpha val="90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B/>
          </a:sp3d>
        </p:spPr>
      </p:pic>
      <p:sp>
        <p:nvSpPr>
          <p:cNvPr id="9" name="7 CuadroTexto"/>
          <p:cNvSpPr txBox="1"/>
          <p:nvPr/>
        </p:nvSpPr>
        <p:spPr>
          <a:xfrm>
            <a:off x="2771800" y="163629"/>
            <a:ext cx="608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CONEXIÓN EN GRAFOS NO DIRI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GIDOS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5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82" y="1780480"/>
            <a:ext cx="3830981" cy="380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CuadroTexto"/>
          <p:cNvSpPr txBox="1"/>
          <p:nvPr/>
        </p:nvSpPr>
        <p:spPr>
          <a:xfrm>
            <a:off x="4499992" y="1988840"/>
            <a:ext cx="288032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[1] = {1,3,5}</a:t>
            </a:r>
            <a:endParaRPr lang="es-E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499992" y="3361694"/>
            <a:ext cx="2880320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 = {2,4,6}</a:t>
            </a:r>
            <a:endParaRPr lang="es-E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2017490" y="163629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CONEXIÓN EN GRAFOS NO DIRI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GIDOS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6 Imagen" descr="mhtml:file://C:\PCdespacho\MAD\epos\EPO5_Caminos.mht!http://online.upa.upv.es/haupa/Cursos/01tgr/imagenes/U4_grafoEPO7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514" y="2348880"/>
            <a:ext cx="4270707" cy="268653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1979712" y="692696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CONEXIÓN EN GRAFOS NO DIRIGIDOS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8 Imagen" descr="mhtml:file://C:\PCdespacho\MAD\epos\EPO5_Caminos.mht!http://online.upa.upv.es/haupa/Cursos/01tgr/imagenes/U4_grafoEPO1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628800"/>
            <a:ext cx="2395716" cy="1944216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" name="9 Imagen" descr="mhtml:file://C:\PCdespacho\MAD\epos\EPO4_Propiedadessobregrafos.mht!http://online.upa.upv.es/haupa/Cursos/01tgr/imagenes/U2_grafoEPO3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0912" y="3811275"/>
            <a:ext cx="2952328" cy="2448272"/>
          </a:xfrm>
          <a:prstGeom prst="rect">
            <a:avLst/>
          </a:prstGeom>
          <a:noFill/>
          <a:ln w="47625">
            <a:solidFill>
              <a:schemeClr val="bg2">
                <a:lumMod val="2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837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9" y="1412776"/>
            <a:ext cx="883420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573016"/>
            <a:ext cx="2736850" cy="2720975"/>
          </a:xfrm>
          <a:prstGeom prst="rect">
            <a:avLst/>
          </a:prstGeom>
        </p:spPr>
      </p:pic>
      <p:pic>
        <p:nvPicPr>
          <p:cNvPr id="8" name="Object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3936" y="3679378"/>
            <a:ext cx="3349625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CuadroTexto"/>
          <p:cNvSpPr txBox="1"/>
          <p:nvPr/>
        </p:nvSpPr>
        <p:spPr>
          <a:xfrm>
            <a:off x="2844354" y="4085955"/>
            <a:ext cx="1732076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[1] = {1,3,5}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844354" y="4924384"/>
            <a:ext cx="173207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[2] = {2,4,6}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/>
          <p:cNvSpPr txBox="1"/>
          <p:nvPr/>
        </p:nvSpPr>
        <p:spPr>
          <a:xfrm>
            <a:off x="2017490" y="163629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CONEXIÓN EN GRAFOS NO DIRI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GIDOS: COMPONENTES CONEXAS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573016"/>
            <a:ext cx="273685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ject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5597" y="3679377"/>
            <a:ext cx="3349625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4" y="1556792"/>
            <a:ext cx="850727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5659939" y="323489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COMPONENTES CONEXAS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077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62513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510" y="3544298"/>
            <a:ext cx="4143171" cy="241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0"/>
            <a:ext cx="3131840" cy="8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8 Imagen" descr="mhtml:file://C:\PCdespacho\MAD\epos\EPO5_Caminos.mht!http://online.upa.upv.es/haupa/Cursos/01tgr/imagenes/U4_grafoEPO1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3429000"/>
            <a:ext cx="3321980" cy="2530463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6 Imagen" descr="mhtml:file://C:\PCdespacho\MAD\epos\EPO5_Caminos.mht!http://online.upa.upv.es/haupa/Cursos/01tgr/imagenes/U4_grafoEPO7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234" y="4581128"/>
            <a:ext cx="3861374" cy="196645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3123542" y="163629"/>
            <a:ext cx="593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CONEXIÓN EN GRAFOS NO DIRIGIDOS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8 Imagen" descr="mhtml:file://C:\PCdespacho\MAD\epos\EPO5_Caminos.mht!http://online.upa.upv.es/haupa/Cursos/01tgr/imagenes/U4_grafoEPO1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2976" y="1333338"/>
            <a:ext cx="2797336" cy="2239678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" name="9 Imagen" descr="mhtml:file://C:\PCdespacho\MAD\epos\EPO4_Propiedadessobregrafos.mht!http://online.upa.upv.es/haupa/Cursos/01tgr/imagenes/U2_grafoEPO3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5568" y="4099307"/>
            <a:ext cx="2952328" cy="2448272"/>
          </a:xfrm>
          <a:prstGeom prst="rect">
            <a:avLst/>
          </a:prstGeom>
          <a:noFill/>
          <a:ln w="47625">
            <a:solidFill>
              <a:schemeClr val="bg2">
                <a:lumMod val="25000"/>
              </a:schemeClr>
            </a:solidFill>
            <a:miter lim="800000"/>
            <a:headEnd/>
            <a:tailEnd/>
          </a:ln>
        </p:spPr>
      </p:pic>
      <p:pic>
        <p:nvPicPr>
          <p:cNvPr id="12" name="Picture 5" descr="C:\Users\ahervas\MAD\Practicasgrafos\Imágenes\k4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33338"/>
            <a:ext cx="2583991" cy="257645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57765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1194" y="2584783"/>
            <a:ext cx="5256584" cy="334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3123542" y="163629"/>
            <a:ext cx="593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CONEXIÓN EN GRAFOS NO DIRIGIDOS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99" y="1556792"/>
            <a:ext cx="908790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435" y="2629840"/>
            <a:ext cx="3137475" cy="182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mhtml:file://C:\PCdespacho\MAD\epos\EPO5_Caminos.mht!http://online.upa.upv.es/haupa/Cursos/01tgr/imagenes/U4_grafoEPO1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8064" y="4725144"/>
            <a:ext cx="1944216" cy="1728192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" name="8 Imagen" descr="mhtml:file://C:\PCdespacho\MAD\epos\EPO6_RecorridosenGrafos.mht!http://online.upa.upv.es/haupa/Cursos/01tgr/imagenes/U5_grafoEPO2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3968" y="2533792"/>
            <a:ext cx="388843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7 CuadroTexto"/>
          <p:cNvSpPr txBox="1"/>
          <p:nvPr/>
        </p:nvSpPr>
        <p:spPr>
          <a:xfrm>
            <a:off x="3123542" y="163629"/>
            <a:ext cx="593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CONEXIÓN EN GRAFOS NO DIRIGIDOS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2458" y="6329134"/>
            <a:ext cx="2895600" cy="476250"/>
          </a:xfrm>
        </p:spPr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1980727" y="209795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RESUMEN:</a:t>
            </a:r>
          </a:p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CONEXIÓN EN GRAFOS NO DIRIGIDOS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7" y="1340768"/>
            <a:ext cx="9136793" cy="111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08920"/>
            <a:ext cx="914051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9652" y="4437112"/>
            <a:ext cx="6700925" cy="1728192"/>
          </a:xfrm>
          <a:prstGeom prst="rect">
            <a:avLst/>
          </a:prstGeom>
          <a:noFill/>
          <a:ln w="31750" cmpd="sng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588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888571"/>
              </p:ext>
            </p:extLst>
          </p:nvPr>
        </p:nvGraphicFramePr>
        <p:xfrm>
          <a:off x="768350" y="1772816"/>
          <a:ext cx="7950392" cy="453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</a:t>
            </a:fld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880567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" y="2276871"/>
            <a:ext cx="8956709" cy="64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3348"/>
            <a:ext cx="8805678" cy="66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7 Imagen" descr="mhtml:file://C:\PCdespacho\MAD\epos\EPO6_RecorridosenGrafos.mht!http://online.upa.upv.es/haupa/Cursos/01tgr/imagenes/U5_grafoEPO2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4149080"/>
            <a:ext cx="32403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76825"/>
            <a:ext cx="89535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68760"/>
            <a:ext cx="8460432" cy="215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429000"/>
            <a:ext cx="90392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3"/>
            <a:ext cx="4499992" cy="476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28800"/>
            <a:ext cx="4455253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7 CuadroTexto"/>
          <p:cNvSpPr txBox="1"/>
          <p:nvPr/>
        </p:nvSpPr>
        <p:spPr>
          <a:xfrm>
            <a:off x="3123542" y="163629"/>
            <a:ext cx="593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CONEXIÓN EN GRAFOS NO DIRIGIDOS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5 Imagen" descr="dma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4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4" y="2147580"/>
            <a:ext cx="868896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7" y="3567700"/>
            <a:ext cx="8893902" cy="158417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10 CuadroTexto"/>
          <p:cNvSpPr txBox="1"/>
          <p:nvPr/>
        </p:nvSpPr>
        <p:spPr>
          <a:xfrm>
            <a:off x="683568" y="920159"/>
            <a:ext cx="460851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ACCESIBILIDAD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2 Título"/>
          <p:cNvSpPr txBox="1">
            <a:spLocks/>
          </p:cNvSpPr>
          <p:nvPr/>
        </p:nvSpPr>
        <p:spPr>
          <a:xfrm>
            <a:off x="3347864" y="1"/>
            <a:ext cx="5400600" cy="764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400" b="1" smtClean="0">
                <a:solidFill>
                  <a:schemeClr val="tx2">
                    <a:lumMod val="75000"/>
                  </a:schemeClr>
                </a:solidFill>
              </a:rPr>
              <a:t>Representación de grafos: </a:t>
            </a:r>
            <a:br>
              <a:rPr lang="es-ES" sz="2400" b="1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ES" sz="2400" b="1" smtClean="0">
                <a:solidFill>
                  <a:schemeClr val="tx2">
                    <a:lumMod val="75000"/>
                  </a:schemeClr>
                </a:solidFill>
              </a:rPr>
              <a:t>Matrices y listados</a:t>
            </a:r>
            <a:endParaRPr lang="es-E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5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3347864" y="1"/>
            <a:ext cx="5400600" cy="764703"/>
          </a:xfrm>
        </p:spPr>
        <p:txBody>
          <a:bodyPr>
            <a:no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Representación de grafos: </a:t>
            </a:r>
            <a:b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Matrices y listados</a:t>
            </a:r>
            <a:endParaRPr lang="es-E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9" y="1544703"/>
            <a:ext cx="889390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4" y="3789040"/>
            <a:ext cx="8831267" cy="1224136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467544" y="764704"/>
            <a:ext cx="460851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ACCESIBILIDAD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05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564905"/>
            <a:ext cx="5249194" cy="309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672544"/>
            <a:ext cx="3002612" cy="1675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087" y="3302352"/>
            <a:ext cx="383118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467544" y="820807"/>
            <a:ext cx="460851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ACCESIBILIDAD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2 Título"/>
          <p:cNvSpPr>
            <a:spLocks noGrp="1"/>
          </p:cNvSpPr>
          <p:nvPr>
            <p:ph type="title"/>
          </p:nvPr>
        </p:nvSpPr>
        <p:spPr>
          <a:xfrm>
            <a:off x="3347864" y="1"/>
            <a:ext cx="5400600" cy="764703"/>
          </a:xfrm>
        </p:spPr>
        <p:txBody>
          <a:bodyPr>
            <a:no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Representación de grafos: </a:t>
            </a:r>
            <a:b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Matrices y listados</a:t>
            </a:r>
            <a:endParaRPr lang="es-E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062539" cy="537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249738" y="163629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ACCESIBILIDAD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55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 rot="367839">
            <a:off x="2733325" y="1700808"/>
            <a:ext cx="3313920" cy="92333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perspectiveLeft"/>
              <a:lightRig rig="brightRoom" dir="t"/>
            </a:scene3d>
            <a:sp3d extrusionH="57150" contourW="6350" prstMaterial="plastic">
              <a:bevelT w="20320" h="20320" prst="softRound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5400" b="1" cap="all" spc="0" dirty="0" smtClean="0">
                <a:ln/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</a:rPr>
              <a:t>Objetivo</a:t>
            </a:r>
            <a:r>
              <a:rPr lang="es-E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09648" y="2967335"/>
            <a:ext cx="8324715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Obtener las </a:t>
            </a:r>
          </a:p>
          <a:p>
            <a:pPr algn="ctr"/>
            <a:r>
              <a:rPr lang="es-ES" sz="66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componentes conexas</a:t>
            </a:r>
          </a:p>
          <a:p>
            <a:pPr algn="ctr"/>
            <a:endParaRPr lang="es-ES" sz="36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3444675" y="121238"/>
            <a:ext cx="5400600" cy="504056"/>
          </a:xfrm>
        </p:spPr>
        <p:txBody>
          <a:bodyPr>
            <a:no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MÉTODOS DE BÚSQUEDA EN GRAFOS</a:t>
            </a:r>
            <a:endParaRPr lang="es-E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7582"/>
            <a:ext cx="5976664" cy="6021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3444675" y="121238"/>
            <a:ext cx="5400600" cy="504056"/>
          </a:xfrm>
        </p:spPr>
        <p:txBody>
          <a:bodyPr>
            <a:no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MÉTODOS DE BÚSQUEDA EN GRAFOS</a:t>
            </a:r>
            <a:endParaRPr lang="es-E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8800"/>
            <a:ext cx="8388424" cy="283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" y="4221088"/>
            <a:ext cx="926085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3444675" y="121238"/>
            <a:ext cx="5400600" cy="504056"/>
          </a:xfrm>
        </p:spPr>
        <p:txBody>
          <a:bodyPr>
            <a:no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MÉTODOS DE BÚSQUEDA EN GRAFOS</a:t>
            </a:r>
            <a:endParaRPr lang="es-E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323528" y="2646916"/>
            <a:ext cx="3888432" cy="18722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b" anchorCtr="0">
            <a:normAutofit lnSpcReduction="10000"/>
          </a:bodyPr>
          <a:lstStyle>
            <a:defPPr>
              <a:defRPr lang="es-E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latinLnBrk="0" hangingPunct="1">
              <a:buNone/>
              <a:defRPr lang="es-ES" sz="3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6000" b="1" kern="0" dirty="0" smtClean="0">
                <a:solidFill>
                  <a:srgbClr val="002060"/>
                </a:solidFill>
              </a:rPr>
              <a:t>Grafos no dirigidos</a:t>
            </a:r>
            <a:endParaRPr lang="es-ES" sz="6000" b="1" kern="0" dirty="0">
              <a:solidFill>
                <a:srgbClr val="002060"/>
              </a:solidFill>
            </a:endParaRPr>
          </a:p>
        </p:txBody>
      </p:sp>
      <p:pic>
        <p:nvPicPr>
          <p:cNvPr id="8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96752"/>
            <a:ext cx="4772536" cy="47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8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0"/>
            <a:ext cx="3635896" cy="101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562867" y="749147"/>
            <a:ext cx="4794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CAMINOS Y CONEXIÓN</a:t>
            </a:r>
            <a:endParaRPr lang="es-ES" sz="32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1" y="1970636"/>
            <a:ext cx="8178598" cy="226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8 Grupo"/>
          <p:cNvGrpSpPr/>
          <p:nvPr/>
        </p:nvGrpSpPr>
        <p:grpSpPr>
          <a:xfrm>
            <a:off x="107504" y="4869160"/>
            <a:ext cx="8465165" cy="720080"/>
            <a:chOff x="313128" y="3429000"/>
            <a:chExt cx="7752096" cy="720080"/>
          </a:xfrm>
        </p:grpSpPr>
        <p:sp>
          <p:nvSpPr>
            <p:cNvPr id="10" name="9 Elipse"/>
            <p:cNvSpPr/>
            <p:nvPr/>
          </p:nvSpPr>
          <p:spPr>
            <a:xfrm>
              <a:off x="313128" y="3573016"/>
              <a:ext cx="4424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/>
                <a:t>v1</a:t>
              </a:r>
              <a:endParaRPr lang="es-ES" sz="1000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7380311" y="3429000"/>
              <a:ext cx="684913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V </a:t>
              </a:r>
              <a:r>
                <a:rPr lang="es-ES" sz="1400" baseline="-25000" dirty="0" smtClean="0"/>
                <a:t>k+1</a:t>
              </a:r>
              <a:endParaRPr lang="es-ES" sz="1400" baseline="-25000" dirty="0"/>
            </a:p>
          </p:txBody>
        </p:sp>
        <p:sp>
          <p:nvSpPr>
            <p:cNvPr id="12" name="11 Elipse"/>
            <p:cNvSpPr/>
            <p:nvPr/>
          </p:nvSpPr>
          <p:spPr>
            <a:xfrm>
              <a:off x="1043608" y="35730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v2</a:t>
              </a:r>
              <a:endParaRPr lang="es-ES" sz="1400" dirty="0"/>
            </a:p>
          </p:txBody>
        </p:sp>
        <p:sp>
          <p:nvSpPr>
            <p:cNvPr id="13" name="12 Elipse"/>
            <p:cNvSpPr/>
            <p:nvPr/>
          </p:nvSpPr>
          <p:spPr>
            <a:xfrm>
              <a:off x="1763688" y="35730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900" dirty="0" smtClean="0"/>
                <a:t>v3</a:t>
              </a:r>
              <a:endParaRPr lang="es-ES" sz="900" dirty="0"/>
            </a:p>
          </p:txBody>
        </p:sp>
        <p:sp>
          <p:nvSpPr>
            <p:cNvPr id="14" name="13 Elipse"/>
            <p:cNvSpPr/>
            <p:nvPr/>
          </p:nvSpPr>
          <p:spPr>
            <a:xfrm>
              <a:off x="2489226" y="3573016"/>
              <a:ext cx="49859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smtClean="0"/>
                <a:t>v4</a:t>
              </a:r>
              <a:endParaRPr lang="es-ES" sz="1000" dirty="0"/>
            </a:p>
          </p:txBody>
        </p:sp>
        <p:sp>
          <p:nvSpPr>
            <p:cNvPr id="15" name="14 Elipse"/>
            <p:cNvSpPr/>
            <p:nvPr/>
          </p:nvSpPr>
          <p:spPr>
            <a:xfrm>
              <a:off x="3419871" y="3573016"/>
              <a:ext cx="454143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v5</a:t>
              </a:r>
              <a:endParaRPr lang="es-ES" sz="1050" dirty="0"/>
            </a:p>
          </p:txBody>
        </p:sp>
        <p:sp>
          <p:nvSpPr>
            <p:cNvPr id="16" name="15 Elipse"/>
            <p:cNvSpPr/>
            <p:nvPr/>
          </p:nvSpPr>
          <p:spPr>
            <a:xfrm>
              <a:off x="5076055" y="3573016"/>
              <a:ext cx="776230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V k-1</a:t>
              </a:r>
              <a:endParaRPr lang="es-ES" sz="1400" baseline="-25000" dirty="0"/>
            </a:p>
          </p:txBody>
        </p:sp>
        <p:sp>
          <p:nvSpPr>
            <p:cNvPr id="17" name="16 Elipse"/>
            <p:cNvSpPr/>
            <p:nvPr/>
          </p:nvSpPr>
          <p:spPr>
            <a:xfrm>
              <a:off x="6228184" y="357301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V k</a:t>
              </a:r>
              <a:endParaRPr lang="es-ES" sz="1400" dirty="0"/>
            </a:p>
          </p:txBody>
        </p:sp>
        <p:cxnSp>
          <p:nvCxnSpPr>
            <p:cNvPr id="18" name="17 Conector recto"/>
            <p:cNvCxnSpPr>
              <a:stCxn id="10" idx="6"/>
              <a:endCxn id="12" idx="2"/>
            </p:cNvCxnSpPr>
            <p:nvPr/>
          </p:nvCxnSpPr>
          <p:spPr>
            <a:xfrm>
              <a:off x="755576" y="3789040"/>
              <a:ext cx="2880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15" idx="6"/>
              <a:endCxn id="16" idx="2"/>
            </p:cNvCxnSpPr>
            <p:nvPr/>
          </p:nvCxnSpPr>
          <p:spPr>
            <a:xfrm>
              <a:off x="3874014" y="3789040"/>
              <a:ext cx="1202041" cy="72008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16" idx="6"/>
              <a:endCxn id="17" idx="2"/>
            </p:cNvCxnSpPr>
            <p:nvPr/>
          </p:nvCxnSpPr>
          <p:spPr>
            <a:xfrm>
              <a:off x="5852285" y="3861048"/>
              <a:ext cx="37589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17" idx="6"/>
              <a:endCxn id="11" idx="2"/>
            </p:cNvCxnSpPr>
            <p:nvPr/>
          </p:nvCxnSpPr>
          <p:spPr>
            <a:xfrm flipV="1">
              <a:off x="6876256" y="3789040"/>
              <a:ext cx="504055" cy="720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13" idx="6"/>
              <a:endCxn id="14" idx="2"/>
            </p:cNvCxnSpPr>
            <p:nvPr/>
          </p:nvCxnSpPr>
          <p:spPr>
            <a:xfrm>
              <a:off x="2195735" y="3789040"/>
              <a:ext cx="29349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14" idx="6"/>
              <a:endCxn id="15" idx="2"/>
            </p:cNvCxnSpPr>
            <p:nvPr/>
          </p:nvCxnSpPr>
          <p:spPr>
            <a:xfrm>
              <a:off x="2987824" y="3789040"/>
              <a:ext cx="43204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12" idx="6"/>
              <a:endCxn id="13" idx="2"/>
            </p:cNvCxnSpPr>
            <p:nvPr/>
          </p:nvCxnSpPr>
          <p:spPr>
            <a:xfrm>
              <a:off x="1475656" y="3789040"/>
              <a:ext cx="2880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08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351237" y="229161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CADENA Y CAMINO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4" y="1412776"/>
            <a:ext cx="884728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611559" y="5589240"/>
            <a:ext cx="8009723" cy="742935"/>
            <a:chOff x="395536" y="3573016"/>
            <a:chExt cx="7632848" cy="576064"/>
          </a:xfrm>
        </p:grpSpPr>
        <p:sp>
          <p:nvSpPr>
            <p:cNvPr id="9" name="8 Elipse"/>
            <p:cNvSpPr/>
            <p:nvPr/>
          </p:nvSpPr>
          <p:spPr>
            <a:xfrm>
              <a:off x="395536" y="3573016"/>
              <a:ext cx="360040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v1</a:t>
              </a:r>
              <a:endParaRPr lang="es-ES" sz="1100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7380312" y="357301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k+1</a:t>
              </a:r>
              <a:endParaRPr lang="es-ES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1043608" y="35730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v2</a:t>
              </a:r>
              <a:endParaRPr lang="es-ES" dirty="0"/>
            </a:p>
          </p:txBody>
        </p:sp>
        <p:sp>
          <p:nvSpPr>
            <p:cNvPr id="12" name="11 Elipse"/>
            <p:cNvSpPr/>
            <p:nvPr/>
          </p:nvSpPr>
          <p:spPr>
            <a:xfrm>
              <a:off x="1763688" y="357301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v3</a:t>
              </a:r>
              <a:endParaRPr lang="es-ES" sz="1050" dirty="0"/>
            </a:p>
          </p:txBody>
        </p:sp>
        <p:sp>
          <p:nvSpPr>
            <p:cNvPr id="13" name="12 Elipse"/>
            <p:cNvSpPr/>
            <p:nvPr/>
          </p:nvSpPr>
          <p:spPr>
            <a:xfrm>
              <a:off x="2627784" y="3573016"/>
              <a:ext cx="360040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v4</a:t>
              </a:r>
              <a:endParaRPr lang="es-ES" sz="1100" dirty="0"/>
            </a:p>
          </p:txBody>
        </p:sp>
        <p:sp>
          <p:nvSpPr>
            <p:cNvPr id="14" name="13 Elipse"/>
            <p:cNvSpPr/>
            <p:nvPr/>
          </p:nvSpPr>
          <p:spPr>
            <a:xfrm>
              <a:off x="3419872" y="3573016"/>
              <a:ext cx="360040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v5</a:t>
              </a:r>
              <a:endParaRPr lang="es-ES" sz="1200" dirty="0"/>
            </a:p>
          </p:txBody>
        </p:sp>
        <p:sp>
          <p:nvSpPr>
            <p:cNvPr id="15" name="14 Elipse"/>
            <p:cNvSpPr/>
            <p:nvPr/>
          </p:nvSpPr>
          <p:spPr>
            <a:xfrm>
              <a:off x="5076056" y="357301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K-1</a:t>
              </a:r>
              <a:endParaRPr lang="es-ES" dirty="0"/>
            </a:p>
          </p:txBody>
        </p:sp>
        <p:sp>
          <p:nvSpPr>
            <p:cNvPr id="16" name="15 Elipse"/>
            <p:cNvSpPr/>
            <p:nvPr/>
          </p:nvSpPr>
          <p:spPr>
            <a:xfrm>
              <a:off x="6228184" y="357301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V</a:t>
              </a:r>
            </a:p>
            <a:p>
              <a:pPr algn="ctr"/>
              <a:r>
                <a:rPr lang="es-ES" sz="1200" dirty="0" smtClean="0"/>
                <a:t>k</a:t>
              </a:r>
              <a:endParaRPr lang="es-ES" dirty="0"/>
            </a:p>
          </p:txBody>
        </p:sp>
        <p:cxnSp>
          <p:nvCxnSpPr>
            <p:cNvPr id="17" name="16 Conector recto"/>
            <p:cNvCxnSpPr>
              <a:stCxn id="9" idx="6"/>
              <a:endCxn id="11" idx="2"/>
            </p:cNvCxnSpPr>
            <p:nvPr/>
          </p:nvCxnSpPr>
          <p:spPr>
            <a:xfrm>
              <a:off x="755576" y="3789040"/>
              <a:ext cx="2880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>
              <a:stCxn id="14" idx="6"/>
              <a:endCxn id="15" idx="2"/>
            </p:cNvCxnSpPr>
            <p:nvPr/>
          </p:nvCxnSpPr>
          <p:spPr>
            <a:xfrm>
              <a:off x="3779912" y="3789040"/>
              <a:ext cx="1296144" cy="72008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15" idx="6"/>
              <a:endCxn id="16" idx="2"/>
            </p:cNvCxnSpPr>
            <p:nvPr/>
          </p:nvCxnSpPr>
          <p:spPr>
            <a:xfrm>
              <a:off x="5724128" y="3861048"/>
              <a:ext cx="5040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16" idx="6"/>
              <a:endCxn id="10" idx="2"/>
            </p:cNvCxnSpPr>
            <p:nvPr/>
          </p:nvCxnSpPr>
          <p:spPr>
            <a:xfrm>
              <a:off x="6876256" y="3861048"/>
              <a:ext cx="5040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12" idx="6"/>
              <a:endCxn id="13" idx="2"/>
            </p:cNvCxnSpPr>
            <p:nvPr/>
          </p:nvCxnSpPr>
          <p:spPr>
            <a:xfrm>
              <a:off x="2195736" y="3789040"/>
              <a:ext cx="43204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13" idx="6"/>
              <a:endCxn id="14" idx="2"/>
            </p:cNvCxnSpPr>
            <p:nvPr/>
          </p:nvCxnSpPr>
          <p:spPr>
            <a:xfrm>
              <a:off x="2987824" y="3789040"/>
              <a:ext cx="43204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11" idx="6"/>
              <a:endCxn id="12" idx="2"/>
            </p:cNvCxnSpPr>
            <p:nvPr/>
          </p:nvCxnSpPr>
          <p:spPr>
            <a:xfrm>
              <a:off x="1475656" y="3789040"/>
              <a:ext cx="2880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4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211960" y="692696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CADENA Y CAMINO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34" y="1556792"/>
            <a:ext cx="8749874" cy="2087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89040"/>
            <a:ext cx="2394874" cy="23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39552" y="3819418"/>
            <a:ext cx="2232248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 Cerrada:</a:t>
            </a:r>
          </a:p>
          <a:p>
            <a:r>
              <a:rPr lang="es-E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CR= (4,2,3,1,2,4)</a:t>
            </a:r>
            <a:endParaRPr lang="es-E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39552" y="5045200"/>
            <a:ext cx="1791816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Ciclo:</a:t>
            </a: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CR= (2,3,1,2)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2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4506623" y="163629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CADENA Y CAMINO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8" y="4509120"/>
            <a:ext cx="8766191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ahervas\MAD\Practicasgrafos\Imágene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54442"/>
            <a:ext cx="2394874" cy="23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 descr="mhtml:file://C:\PCdespacho\MAD\epos\EPO4_Propiedadessobregrafos.mht!http://online.upa.upv.es/haupa/Cursos/01tgr/imagenes/U2_grafoEPO3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1454442"/>
            <a:ext cx="3528392" cy="2838654"/>
          </a:xfrm>
          <a:prstGeom prst="rect">
            <a:avLst/>
          </a:prstGeom>
          <a:noFill/>
          <a:ln w="47625">
            <a:solidFill>
              <a:schemeClr val="bg2">
                <a:lumMod val="2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40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062539" cy="537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8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2017490" y="163629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CONEXIÓN EN GRAFOS NO DIRI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GIDOS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458" y="2309537"/>
            <a:ext cx="903781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087" y="5373216"/>
            <a:ext cx="7880556" cy="864096"/>
          </a:xfrm>
          <a:prstGeom prst="rect">
            <a:avLst/>
          </a:prstGeom>
          <a:noFill/>
          <a:ln w="9525" cmpd="sng">
            <a:solidFill>
              <a:schemeClr val="accent6">
                <a:lumMod val="75000"/>
                <a:alpha val="90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73787"/>
            <a:ext cx="9037814" cy="98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4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778</TotalTime>
  <Words>359</Words>
  <Application>Microsoft Office PowerPoint</Application>
  <PresentationFormat>Presentación en pantalla (4:3)</PresentationFormat>
  <Paragraphs>126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7" baseType="lpstr">
      <vt:lpstr>MS PGothic</vt:lpstr>
      <vt:lpstr>Arial</vt:lpstr>
      <vt:lpstr>Calibri</vt:lpstr>
      <vt:lpstr>Tw Cen MT</vt:lpstr>
      <vt:lpstr>Tw Cen MT Condensed</vt:lpstr>
      <vt:lpstr>Wingdings 3</vt:lpstr>
      <vt:lpstr>Integral</vt:lpstr>
      <vt:lpstr>INTRODUCCIÓN A LA TEORÍA DE GRAFOS          SESIÓN 3.   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Representación de grafos:  Matrices y listados</vt:lpstr>
      <vt:lpstr>Representación de grafos:  Matrices y listados</vt:lpstr>
      <vt:lpstr>Presentación de PowerPoint</vt:lpstr>
      <vt:lpstr>MÉTODOS DE BÚSQUEDA EN GRAFOS</vt:lpstr>
      <vt:lpstr>MÉTODOS DE BÚSQUEDA EN GRAFOS</vt:lpstr>
      <vt:lpstr>MÉTODOS DE BÚSQUEDA EN GRAFOS</vt:lpstr>
      <vt:lpstr>Presentación de PowerPoint</vt:lpstr>
    </vt:vector>
  </TitlesOfParts>
  <Company>UPV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71</cp:revision>
  <dcterms:created xsi:type="dcterms:W3CDTF">2010-09-13T14:10:08Z</dcterms:created>
  <dcterms:modified xsi:type="dcterms:W3CDTF">2017-06-26T09:49:12Z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