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363" r:id="rId6"/>
    <p:sldId id="335" r:id="rId7"/>
    <p:sldId id="343" r:id="rId8"/>
    <p:sldId id="344" r:id="rId9"/>
    <p:sldId id="347" r:id="rId10"/>
    <p:sldId id="350" r:id="rId11"/>
    <p:sldId id="351" r:id="rId12"/>
    <p:sldId id="345" r:id="rId13"/>
    <p:sldId id="346" r:id="rId14"/>
    <p:sldId id="358" r:id="rId15"/>
    <p:sldId id="348" r:id="rId16"/>
    <p:sldId id="349" r:id="rId17"/>
    <p:sldId id="339" r:id="rId18"/>
    <p:sldId id="352" r:id="rId19"/>
    <p:sldId id="353" r:id="rId20"/>
    <p:sldId id="362" r:id="rId21"/>
    <p:sldId id="354" r:id="rId22"/>
    <p:sldId id="3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 autoAdjust="0"/>
    <p:restoredTop sz="86282" autoAdjust="0"/>
  </p:normalViewPr>
  <p:slideViewPr>
    <p:cSldViewPr>
      <p:cViewPr varScale="1">
        <p:scale>
          <a:sx n="52" d="100"/>
          <a:sy n="52" d="100"/>
        </p:scale>
        <p:origin x="1166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</a:t>
          </a:r>
          <a:r>
            <a:rPr lang="es-ES" dirty="0" smtClean="0"/>
            <a:t>ver grafos con propiedades especiales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Sirven para resolver problemas. Veremos los problemas tipo y los algoritmos </a:t>
          </a:r>
          <a:r>
            <a:rPr lang="es-ES" smtClean="0"/>
            <a:t>para resolverlos.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Grafos que parece que se parecen, pero que no se parecen tanto.</a:t>
          </a:r>
          <a:endParaRPr lang="es-ES" dirty="0" smtClean="0"/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531D61E3-AF35-4E86-89BE-80840601DCC3}" type="presOf" srcId="{C00FEEF1-F6A3-4313-8056-91204B739EF7}" destId="{0BEA7410-4212-4143-A9C6-E629822AF763}" srcOrd="0" destOrd="1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5F10033C-DE76-48E1-8A8D-9FC4B946FCF2}" type="presOf" srcId="{FBF4FD8E-480D-4CCE-802B-A9B1D7EDB63B}" destId="{F9F10694-1845-45D2-9736-9B4EA9293D75}" srcOrd="0" destOrd="0" presId="urn:microsoft.com/office/officeart/2005/8/layout/chevron2"/>
    <dgm:cxn modelId="{E91D8074-626C-4DD6-9409-B0052C71D8F4}" type="presOf" srcId="{FDD84C34-2557-4830-8311-131255299B4A}" destId="{53741E22-F780-473D-B4C1-A6D85A2AC7EA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0A84D427-F63D-474E-8FA8-4DFDEF97C2FE}" type="presOf" srcId="{EF1E4E3D-8E63-4A61-8D1C-F3A6D07B4C68}" destId="{D313357E-4F34-4B8D-9170-7F5DCA19F084}" srcOrd="0" destOrd="0" presId="urn:microsoft.com/office/officeart/2005/8/layout/chevron2"/>
    <dgm:cxn modelId="{3331930E-2005-42B3-8C70-70C28FB9F507}" type="presOf" srcId="{DC62BCF3-F26C-4472-A039-3A188EB6F2F7}" destId="{ED98B18E-59F1-41E3-9123-B8BC5777813A}" srcOrd="0" destOrd="0" presId="urn:microsoft.com/office/officeart/2005/8/layout/chevron2"/>
    <dgm:cxn modelId="{D6732D24-785C-43B8-8241-92ACEB9C64E4}" type="presOf" srcId="{57DDAEC6-02AF-4956-931D-E2B99C75C488}" destId="{0BEA7410-4212-4143-A9C6-E629822AF763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7057A810-8407-4AA7-99E4-889B8B90E2B4}" type="presOf" srcId="{879E12A7-7785-4737-ACC2-A47284FEA078}" destId="{714F4D6B-3717-40D8-8D3F-9DEFC89016C7}" srcOrd="0" destOrd="0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EB2970AB-AC7F-4E86-845E-3C6829FB3E8B}" type="presOf" srcId="{B663B1F7-F15F-44BB-81E2-A5C55921B886}" destId="{D9B77128-397E-4D2B-87D6-1A1FF3227757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D34DF1A-0649-41C7-B321-1FFCED26B7E7}" type="presOf" srcId="{637CB728-ECE3-4AF0-BBF5-CEB91CA7A04F}" destId="{D313357E-4F34-4B8D-9170-7F5DCA19F084}" srcOrd="0" destOrd="1" presId="urn:microsoft.com/office/officeart/2005/8/layout/chevron2"/>
    <dgm:cxn modelId="{36CC73AE-48BA-479E-A76F-AF68ED7CC4D5}" type="presParOf" srcId="{714F4D6B-3717-40D8-8D3F-9DEFC89016C7}" destId="{01D02A9E-1C64-46E5-9F2B-1033F4008759}" srcOrd="0" destOrd="0" presId="urn:microsoft.com/office/officeart/2005/8/layout/chevron2"/>
    <dgm:cxn modelId="{7DA1E736-D273-42FF-816E-A98683DEA3AA}" type="presParOf" srcId="{01D02A9E-1C64-46E5-9F2B-1033F4008759}" destId="{53741E22-F780-473D-B4C1-A6D85A2AC7EA}" srcOrd="0" destOrd="0" presId="urn:microsoft.com/office/officeart/2005/8/layout/chevron2"/>
    <dgm:cxn modelId="{9942DE55-89B2-4396-9572-55CA1116A282}" type="presParOf" srcId="{01D02A9E-1C64-46E5-9F2B-1033F4008759}" destId="{ED98B18E-59F1-41E3-9123-B8BC5777813A}" srcOrd="1" destOrd="0" presId="urn:microsoft.com/office/officeart/2005/8/layout/chevron2"/>
    <dgm:cxn modelId="{141BC17B-2684-4FAC-A9AD-7C08CAAB378A}" type="presParOf" srcId="{714F4D6B-3717-40D8-8D3F-9DEFC89016C7}" destId="{B336238B-A617-496C-9C3D-7025B13F4917}" srcOrd="1" destOrd="0" presId="urn:microsoft.com/office/officeart/2005/8/layout/chevron2"/>
    <dgm:cxn modelId="{6EC6678E-98BC-440A-A54B-491CF41727C6}" type="presParOf" srcId="{714F4D6B-3717-40D8-8D3F-9DEFC89016C7}" destId="{F634861E-B228-4AD0-8C90-2B3B14FED239}" srcOrd="2" destOrd="0" presId="urn:microsoft.com/office/officeart/2005/8/layout/chevron2"/>
    <dgm:cxn modelId="{C2DC35E8-8E19-4251-BBAA-09DE3132BE2A}" type="presParOf" srcId="{F634861E-B228-4AD0-8C90-2B3B14FED239}" destId="{D9B77128-397E-4D2B-87D6-1A1FF3227757}" srcOrd="0" destOrd="0" presId="urn:microsoft.com/office/officeart/2005/8/layout/chevron2"/>
    <dgm:cxn modelId="{08896BFE-B819-47AD-967E-90FE625D5860}" type="presParOf" srcId="{F634861E-B228-4AD0-8C90-2B3B14FED239}" destId="{0BEA7410-4212-4143-A9C6-E629822AF763}" srcOrd="1" destOrd="0" presId="urn:microsoft.com/office/officeart/2005/8/layout/chevron2"/>
    <dgm:cxn modelId="{3CF4D0D2-7754-4DBB-A4FF-E992A4980543}" type="presParOf" srcId="{714F4D6B-3717-40D8-8D3F-9DEFC89016C7}" destId="{8FA444F9-3C79-4B48-B41E-95E85E8C3542}" srcOrd="3" destOrd="0" presId="urn:microsoft.com/office/officeart/2005/8/layout/chevron2"/>
    <dgm:cxn modelId="{BC9AB0B4-3B53-413B-B079-C5930AAF0057}" type="presParOf" srcId="{714F4D6B-3717-40D8-8D3F-9DEFC89016C7}" destId="{9B5D4006-182E-4B76-BDEA-508CCA1E4A44}" srcOrd="4" destOrd="0" presId="urn:microsoft.com/office/officeart/2005/8/layout/chevron2"/>
    <dgm:cxn modelId="{4BAE4F3F-66E7-4F03-8DF7-195545054E78}" type="presParOf" srcId="{9B5D4006-182E-4B76-BDEA-508CCA1E4A44}" destId="{F9F10694-1845-45D2-9736-9B4EA9293D75}" srcOrd="0" destOrd="0" presId="urn:microsoft.com/office/officeart/2005/8/layout/chevron2"/>
    <dgm:cxn modelId="{97F9EA7C-5C24-44B4-B888-7347B5B93EC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Vamos a </a:t>
          </a:r>
          <a:r>
            <a:rPr lang="es-ES" sz="1900" kern="1200" dirty="0" smtClean="0"/>
            <a:t>ver grafos con propiedades especiales</a:t>
          </a:r>
          <a:endParaRPr lang="es-ES" sz="19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1900" kern="1200" dirty="0" smtClean="0"/>
            <a:t>Grafos que parece que se parecen, pero que no se parecen tanto.</a:t>
          </a:r>
          <a:endParaRPr lang="es-ES" sz="1900" kern="1200" dirty="0" smtClean="0"/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Sirven para resolver problemas. Veremos los problemas tipo y los algoritmos </a:t>
          </a:r>
          <a:r>
            <a:rPr lang="es-ES" sz="1900" kern="1200" smtClean="0"/>
            <a:t>para resolverlos.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29/05/2017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06200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29/05/2017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82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2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5830610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901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03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8360834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304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426091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2761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822382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6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6367181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66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TEORÍA DE GRAFOS</a:t>
            </a:r>
            <a:b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SESIÓN 4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888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3"/>
            <a:ext cx="8748464" cy="6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87420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45024"/>
            <a:ext cx="8316416" cy="50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93096"/>
            <a:ext cx="9144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" descr="Leonhard Eul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"/>
            <a:ext cx="1187624" cy="138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579560" y="1556792"/>
            <a:ext cx="8363272" cy="4913912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s-ES" dirty="0" smtClean="0"/>
              <a:t>La</a:t>
            </a:r>
            <a:r>
              <a:rPr lang="es-ES" sz="2400" dirty="0" smtClean="0"/>
              <a:t> regla de la </a:t>
            </a:r>
            <a:r>
              <a:rPr lang="es-ES" sz="2400" dirty="0" err="1" smtClean="0"/>
              <a:t>Fleury</a:t>
            </a:r>
            <a:r>
              <a:rPr lang="es-ES" sz="2400" dirty="0" smtClean="0"/>
              <a:t> es un procedimiento que permite encontrar un ciclo euleriano en un grafo euleriano.</a:t>
            </a:r>
          </a:p>
          <a:p>
            <a:pPr rtl="0"/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La regla consiste en, partiendo de un vértice dado, para ir cruzando todos las aristas del grafo sucesivamente.</a:t>
            </a:r>
          </a:p>
          <a:p>
            <a:pPr rtl="0"/>
            <a:endParaRPr lang="es-ES" sz="2400" dirty="0" smtClean="0"/>
          </a:p>
          <a:p>
            <a:pPr rtl="0"/>
            <a:r>
              <a:rPr lang="es-ES" sz="2400" dirty="0" smtClean="0"/>
              <a:t>Cuando se cruza una arista, esta se elimina del grafo, aunque no se puede atravesar una arista que deje el grafo desconectado en dos componentes conexas no triviales.</a:t>
            </a:r>
          </a:p>
          <a:p>
            <a:pPr rtl="0"/>
            <a:endParaRPr lang="es-ES" sz="2400" dirty="0" smtClean="0"/>
          </a:p>
          <a:p>
            <a:pPr rtl="0"/>
            <a:r>
              <a:rPr lang="es-ES" sz="2400" dirty="0" smtClean="0"/>
              <a:t>Si es posible volver al punto de partida después de haber eliminado todas las aristas, entonces habremos encontrado un ciclo </a:t>
            </a:r>
            <a:r>
              <a:rPr lang="es-ES" sz="2400" dirty="0" err="1" smtClean="0"/>
              <a:t>euleriano</a:t>
            </a:r>
            <a:r>
              <a:rPr lang="es-ES" sz="2400" dirty="0" smtClean="0"/>
              <a:t> y estaremos en condiciones de concluir que el grafo es </a:t>
            </a:r>
            <a:r>
              <a:rPr lang="es-ES" sz="2400" dirty="0" err="1" smtClean="0"/>
              <a:t>euleriano</a:t>
            </a:r>
            <a:r>
              <a:rPr lang="es-ES" sz="2400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539552" y="733931"/>
            <a:ext cx="2386608" cy="72008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Regla  de </a:t>
            </a:r>
            <a:r>
              <a:rPr kumimoji="0" lang="es-E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Fleury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10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99" y="0"/>
            <a:ext cx="3815587" cy="69327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Regla  de </a:t>
            </a:r>
            <a:r>
              <a:rPr lang="es-ES" sz="2800" dirty="0" err="1" smtClean="0"/>
              <a:t>Fleury</a:t>
            </a:r>
            <a:r>
              <a:rPr lang="es-ES" sz="2800" dirty="0" smtClean="0"/>
              <a:t>: Algoritmo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-34699" y="774374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Futura Md BT" pitchFamily="34" charset="0"/>
              </a:rPr>
              <a:t>El Algoritmo de Fleury permite obtener, si existe, un camino o un ciclo euleriano en un grafo no dirigido G</a:t>
            </a:r>
            <a:r>
              <a:rPr lang="en-GB" sz="1600" b="1" dirty="0">
                <a:latin typeface="Futura Md BT" pitchFamily="34" charset="0"/>
              </a:rPr>
              <a:t>.</a:t>
            </a:r>
          </a:p>
          <a:p>
            <a:r>
              <a:rPr lang="en-GB" dirty="0">
                <a:latin typeface="Futura Md BT" pitchFamily="34" charset="0"/>
              </a:rPr>
              <a:t> </a:t>
            </a:r>
          </a:p>
          <a:p>
            <a:r>
              <a:rPr lang="en-GB" dirty="0">
                <a:latin typeface="Futura Md BT" pitchFamily="34" charset="0"/>
              </a:rPr>
              <a:t>Step 1 </a:t>
            </a:r>
            <a:r>
              <a:rPr lang="en-GB" dirty="0" smtClean="0">
                <a:latin typeface="Futura Md BT" pitchFamily="34" charset="0"/>
              </a:rPr>
              <a:t>– 	</a:t>
            </a:r>
            <a:r>
              <a:rPr lang="en-GB" dirty="0" err="1" smtClean="0">
                <a:latin typeface="Futura Md BT" pitchFamily="34" charset="0"/>
              </a:rPr>
              <a:t>Comprobar</a:t>
            </a:r>
            <a:r>
              <a:rPr lang="en-GB" dirty="0" smtClean="0">
                <a:latin typeface="Futura Md BT" pitchFamily="34" charset="0"/>
              </a:rPr>
              <a:t> que G es conexo y no trivial</a:t>
            </a:r>
            <a:r>
              <a:rPr lang="en-GB" dirty="0">
                <a:latin typeface="Futura Md BT" pitchFamily="34" charset="0"/>
              </a:rPr>
              <a:t>. </a:t>
            </a:r>
          </a:p>
          <a:p>
            <a:r>
              <a:rPr lang="en-GB" dirty="0">
                <a:latin typeface="Futura Md BT" pitchFamily="34" charset="0"/>
              </a:rPr>
              <a:t>Step 2 </a:t>
            </a:r>
            <a:r>
              <a:rPr lang="en-GB" dirty="0" smtClean="0">
                <a:latin typeface="Futura Md BT" pitchFamily="34" charset="0"/>
              </a:rPr>
              <a:t>– 	</a:t>
            </a:r>
            <a:r>
              <a:rPr lang="en-GB" dirty="0" err="1" smtClean="0">
                <a:latin typeface="Futura Md BT" pitchFamily="34" charset="0"/>
              </a:rPr>
              <a:t>Comprobar</a:t>
            </a:r>
            <a:r>
              <a:rPr lang="en-GB" dirty="0" smtClean="0">
                <a:latin typeface="Futura Md BT" pitchFamily="34" charset="0"/>
              </a:rPr>
              <a:t> que se </a:t>
            </a:r>
            <a:r>
              <a:rPr lang="en-GB" dirty="0" err="1" smtClean="0">
                <a:latin typeface="Futura Md BT" pitchFamily="34" charset="0"/>
              </a:rPr>
              <a:t>cumple</a:t>
            </a:r>
            <a:r>
              <a:rPr lang="en-GB" dirty="0" smtClean="0">
                <a:latin typeface="Futura Md BT" pitchFamily="34" charset="0"/>
              </a:rPr>
              <a:t> el teorema de Euler</a:t>
            </a:r>
            <a:r>
              <a:rPr lang="en-GB" dirty="0">
                <a:latin typeface="Futura Md BT" pitchFamily="34" charset="0"/>
              </a:rPr>
              <a:t>. </a:t>
            </a:r>
            <a:endParaRPr lang="en-GB" dirty="0" smtClean="0">
              <a:latin typeface="Futura Md BT" pitchFamily="34" charset="0"/>
            </a:endParaRPr>
          </a:p>
          <a:p>
            <a:r>
              <a:rPr lang="en-GB" dirty="0" smtClean="0">
                <a:latin typeface="Futura Md BT" pitchFamily="34" charset="0"/>
              </a:rPr>
              <a:t>		Si todos lo vértices tienen grado par elegir uno culaquiera </a:t>
            </a:r>
            <a:r>
              <a:rPr lang="en-GB" dirty="0" err="1" smtClean="0">
                <a:latin typeface="Futura Md BT" pitchFamily="34" charset="0"/>
              </a:rPr>
              <a:t>si</a:t>
            </a:r>
            <a:r>
              <a:rPr lang="en-GB" dirty="0" smtClean="0">
                <a:latin typeface="Futura Md BT" pitchFamily="34" charset="0"/>
              </a:rPr>
              <a:t> 			</a:t>
            </a:r>
            <a:r>
              <a:rPr lang="en-GB" dirty="0" err="1" smtClean="0">
                <a:latin typeface="Futura Md BT" pitchFamily="34" charset="0"/>
              </a:rPr>
              <a:t>solamente</a:t>
            </a:r>
            <a:r>
              <a:rPr lang="en-GB" dirty="0" smtClean="0">
                <a:latin typeface="Futura Md BT" pitchFamily="34" charset="0"/>
              </a:rPr>
              <a:t> hay dos con grado impar elgir uno de los dos </a:t>
            </a:r>
            <a:r>
              <a:rPr lang="en-GB" dirty="0" err="1" smtClean="0">
                <a:latin typeface="Futura Md BT" pitchFamily="34" charset="0"/>
              </a:rPr>
              <a:t>como</a:t>
            </a:r>
            <a:r>
              <a:rPr lang="en-GB" dirty="0" smtClean="0">
                <a:latin typeface="Futura Md BT" pitchFamily="34" charset="0"/>
              </a:rPr>
              <a:t> 			</a:t>
            </a:r>
            <a:r>
              <a:rPr lang="en-GB" dirty="0" err="1" smtClean="0">
                <a:latin typeface="Futura Md BT" pitchFamily="34" charset="0"/>
              </a:rPr>
              <a:t>vértice</a:t>
            </a:r>
            <a:r>
              <a:rPr lang="en-GB" dirty="0" smtClean="0">
                <a:latin typeface="Futura Md BT" pitchFamily="34" charset="0"/>
              </a:rPr>
              <a:t> de partida.</a:t>
            </a:r>
          </a:p>
          <a:p>
            <a:r>
              <a:rPr lang="en-GB" dirty="0" smtClean="0">
                <a:latin typeface="Futura Md BT" pitchFamily="34" charset="0"/>
              </a:rPr>
              <a:t>Step </a:t>
            </a:r>
            <a:r>
              <a:rPr lang="en-GB" dirty="0">
                <a:latin typeface="Futura Md BT" pitchFamily="34" charset="0"/>
              </a:rPr>
              <a:t>3 - </a:t>
            </a:r>
            <a:r>
              <a:rPr lang="en-GB" dirty="0" smtClean="0">
                <a:latin typeface="Futura Md BT" pitchFamily="34" charset="0"/>
              </a:rPr>
              <a:t>		</a:t>
            </a:r>
            <a:r>
              <a:rPr lang="en-GB" dirty="0" err="1" smtClean="0">
                <a:latin typeface="Futura Md BT" pitchFamily="34" charset="0"/>
              </a:rPr>
              <a:t>CEuler</a:t>
            </a:r>
            <a:r>
              <a:rPr lang="en-GB" dirty="0">
                <a:latin typeface="Futura Md BT" pitchFamily="34" charset="0"/>
              </a:rPr>
              <a:t>=(v) </a:t>
            </a:r>
          </a:p>
          <a:p>
            <a:r>
              <a:rPr lang="en-GB" dirty="0">
                <a:latin typeface="Futura Md BT" pitchFamily="34" charset="0"/>
              </a:rPr>
              <a:t>Step 4 - </a:t>
            </a:r>
            <a:r>
              <a:rPr lang="en-GB" dirty="0" smtClean="0">
                <a:latin typeface="Futura Md BT" pitchFamily="34" charset="0"/>
              </a:rPr>
              <a:t>		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While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E(G)≠Ǿ do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utura Md BT" pitchFamily="34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5 -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If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d(v)=1 then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6 -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w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= adjacent(v)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Step7 -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V(G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= V(G)-{v},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If not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8 -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Buscar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w є {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Adyacentes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(v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tal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que 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v,w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no sea arista de 	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corte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}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Futura Md BT" pitchFamily="34" charset="0"/>
            </a:endParaRP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Step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9 -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E(G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= E(G)-{v} 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            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	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Endif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Futura Md BT" pitchFamily="34" charset="0"/>
            </a:endParaRP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10 -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CEuler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=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Ceuler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+(w) </a:t>
            </a: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11 -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v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= w </a:t>
            </a: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           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End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While </a:t>
            </a:r>
          </a:p>
          <a:p>
            <a:r>
              <a:rPr lang="en-GB" dirty="0">
                <a:latin typeface="Futura Md BT" pitchFamily="34" charset="0"/>
              </a:rPr>
              <a:t>Step 12 - End </a:t>
            </a:r>
            <a:r>
              <a:rPr lang="en-GB" dirty="0" err="1">
                <a:latin typeface="Futura Md BT" pitchFamily="34" charset="0"/>
              </a:rPr>
              <a:t>CEuler</a:t>
            </a:r>
            <a:r>
              <a:rPr lang="en-GB" dirty="0">
                <a:latin typeface="Futura Md BT" pitchFamily="34" charset="0"/>
              </a:rPr>
              <a:t> </a:t>
            </a:r>
            <a:endParaRPr lang="es-ES" dirty="0">
              <a:latin typeface="Futura Md BT" pitchFamily="34" charset="0"/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3861386" y="132571"/>
            <a:ext cx="5054600" cy="549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27984" y="359465"/>
            <a:ext cx="4258816" cy="3645599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GRAFOS </a:t>
            </a:r>
            <a:br>
              <a:rPr lang="es-ES" sz="40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</a:br>
            <a:r>
              <a:rPr lang="es-ES" sz="40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HAMILTONIANOS</a:t>
            </a:r>
            <a:endParaRPr lang="es-ES" sz="40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046" y="836712"/>
            <a:ext cx="3744416" cy="45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75046" y="5847008"/>
            <a:ext cx="38529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 eaLnBrk="0" hangingPunct="0">
              <a:spcBef>
                <a:spcPct val="20000"/>
              </a:spcBef>
            </a:pPr>
            <a:r>
              <a:rPr lang="es-ES_tradnl" sz="1600" b="1" dirty="0">
                <a:solidFill>
                  <a:srgbClr val="002060"/>
                </a:solidFill>
                <a:latin typeface="Futura Md BT" pitchFamily="34" charset="0"/>
              </a:rPr>
              <a:t>Sir William </a:t>
            </a:r>
            <a:r>
              <a:rPr lang="es-ES_tradnl" sz="1600" b="1" dirty="0" err="1">
                <a:solidFill>
                  <a:srgbClr val="002060"/>
                </a:solidFill>
                <a:latin typeface="Futura Md BT" pitchFamily="34" charset="0"/>
              </a:rPr>
              <a:t>Rowan</a:t>
            </a:r>
            <a:r>
              <a:rPr lang="es-ES_tradnl" sz="1600" b="1" dirty="0">
                <a:solidFill>
                  <a:srgbClr val="002060"/>
                </a:solidFill>
                <a:latin typeface="Futura Md BT" pitchFamily="34" charset="0"/>
              </a:rPr>
              <a:t> Hamilton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832983" y="274606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grpSp>
        <p:nvGrpSpPr>
          <p:cNvPr id="25" name="24 Grupo"/>
          <p:cNvGrpSpPr/>
          <p:nvPr/>
        </p:nvGrpSpPr>
        <p:grpSpPr>
          <a:xfrm>
            <a:off x="-180528" y="1603375"/>
            <a:ext cx="4897438" cy="4416425"/>
            <a:chOff x="0" y="2276475"/>
            <a:chExt cx="4897438" cy="4416425"/>
          </a:xfrm>
        </p:grpSpPr>
        <p:pic>
          <p:nvPicPr>
            <p:cNvPr id="8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276475"/>
              <a:ext cx="4897438" cy="4297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611188" y="2492375"/>
              <a:ext cx="3817937" cy="3671888"/>
              <a:chOff x="385" y="1570"/>
              <a:chExt cx="2405" cy="2313"/>
            </a:xfrm>
          </p:grpSpPr>
          <p:sp>
            <p:nvSpPr>
              <p:cNvPr id="10" name="Oval 31"/>
              <p:cNvSpPr>
                <a:spLocks noChangeArrowheads="1"/>
              </p:cNvSpPr>
              <p:nvPr/>
            </p:nvSpPr>
            <p:spPr bwMode="auto">
              <a:xfrm>
                <a:off x="521" y="2115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" name="Oval 32"/>
              <p:cNvSpPr>
                <a:spLocks noChangeArrowheads="1"/>
              </p:cNvSpPr>
              <p:nvPr/>
            </p:nvSpPr>
            <p:spPr bwMode="auto">
              <a:xfrm>
                <a:off x="1882" y="1661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" name="Oval 33"/>
              <p:cNvSpPr>
                <a:spLocks noChangeArrowheads="1"/>
              </p:cNvSpPr>
              <p:nvPr/>
            </p:nvSpPr>
            <p:spPr bwMode="auto">
              <a:xfrm>
                <a:off x="1111" y="157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" name="Oval 34"/>
              <p:cNvSpPr>
                <a:spLocks noChangeArrowheads="1"/>
              </p:cNvSpPr>
              <p:nvPr/>
            </p:nvSpPr>
            <p:spPr bwMode="auto">
              <a:xfrm>
                <a:off x="884" y="2568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" name="Oval 35"/>
              <p:cNvSpPr>
                <a:spLocks noChangeArrowheads="1"/>
              </p:cNvSpPr>
              <p:nvPr/>
            </p:nvSpPr>
            <p:spPr bwMode="auto">
              <a:xfrm>
                <a:off x="385" y="2614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" name="Oval 36"/>
              <p:cNvSpPr>
                <a:spLocks noChangeArrowheads="1"/>
              </p:cNvSpPr>
              <p:nvPr/>
            </p:nvSpPr>
            <p:spPr bwMode="auto">
              <a:xfrm>
                <a:off x="612" y="343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" name="Oval 37"/>
              <p:cNvSpPr>
                <a:spLocks noChangeArrowheads="1"/>
              </p:cNvSpPr>
              <p:nvPr/>
            </p:nvSpPr>
            <p:spPr bwMode="auto">
              <a:xfrm>
                <a:off x="884" y="3475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auto">
              <a:xfrm>
                <a:off x="1837" y="2251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" name="Oval 39"/>
              <p:cNvSpPr>
                <a:spLocks noChangeArrowheads="1"/>
              </p:cNvSpPr>
              <p:nvPr/>
            </p:nvSpPr>
            <p:spPr bwMode="auto">
              <a:xfrm>
                <a:off x="2426" y="1979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" name="Oval 40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" name="Oval 41"/>
              <p:cNvSpPr>
                <a:spLocks noChangeArrowheads="1"/>
              </p:cNvSpPr>
              <p:nvPr/>
            </p:nvSpPr>
            <p:spPr bwMode="auto">
              <a:xfrm>
                <a:off x="2381" y="3022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" name="Oval 42"/>
              <p:cNvSpPr>
                <a:spLocks noChangeArrowheads="1"/>
              </p:cNvSpPr>
              <p:nvPr/>
            </p:nvSpPr>
            <p:spPr bwMode="auto">
              <a:xfrm>
                <a:off x="2336" y="3249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" name="Oval 43"/>
              <p:cNvSpPr>
                <a:spLocks noChangeArrowheads="1"/>
              </p:cNvSpPr>
              <p:nvPr/>
            </p:nvSpPr>
            <p:spPr bwMode="auto">
              <a:xfrm>
                <a:off x="1791" y="3702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Oval 44"/>
              <p:cNvSpPr>
                <a:spLocks noChangeArrowheads="1"/>
              </p:cNvSpPr>
              <p:nvPr/>
            </p:nvSpPr>
            <p:spPr bwMode="auto">
              <a:xfrm>
                <a:off x="1837" y="3793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1042988" y="5516563"/>
              <a:ext cx="3565525" cy="1176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1" y="681"/>
                </a:cxn>
                <a:cxn ang="0">
                  <a:pos x="2087" y="363"/>
                </a:cxn>
                <a:cxn ang="0">
                  <a:pos x="2223" y="590"/>
                </a:cxn>
                <a:cxn ang="0">
                  <a:pos x="1951" y="726"/>
                </a:cxn>
              </a:cxnLst>
              <a:rect l="0" t="0" r="r" b="b"/>
              <a:pathLst>
                <a:path w="2246" h="741">
                  <a:moveTo>
                    <a:pt x="0" y="0"/>
                  </a:moveTo>
                  <a:cubicBezTo>
                    <a:pt x="506" y="310"/>
                    <a:pt x="1013" y="621"/>
                    <a:pt x="1361" y="681"/>
                  </a:cubicBezTo>
                  <a:cubicBezTo>
                    <a:pt x="1709" y="741"/>
                    <a:pt x="1943" y="378"/>
                    <a:pt x="2087" y="363"/>
                  </a:cubicBezTo>
                  <a:cubicBezTo>
                    <a:pt x="2231" y="348"/>
                    <a:pt x="2246" y="529"/>
                    <a:pt x="2223" y="590"/>
                  </a:cubicBezTo>
                  <a:cubicBezTo>
                    <a:pt x="2200" y="651"/>
                    <a:pt x="1996" y="711"/>
                    <a:pt x="1951" y="726"/>
                  </a:cubicBezTo>
                </a:path>
              </a:pathLst>
            </a:custGeom>
            <a:noFill/>
            <a:ln w="57150" cmpd="sng">
              <a:pattFill prst="pct75">
                <a:fgClr>
                  <a:srgbClr val="990000"/>
                </a:fgClr>
                <a:bgClr>
                  <a:srgbClr val="FFFFFF"/>
                </a:bgClr>
              </a:patt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5436096" y="1819275"/>
            <a:ext cx="360040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s-ES" sz="1800" b="1" dirty="0" smtClean="0">
              <a:solidFill>
                <a:srgbClr val="002060"/>
              </a:solidFill>
              <a:latin typeface="Futura Md BT" pitchFamily="34" charset="0"/>
            </a:endParaRPr>
          </a:p>
          <a:p>
            <a:r>
              <a:rPr lang="es-ES" sz="1800" b="1" dirty="0" smtClean="0">
                <a:solidFill>
                  <a:srgbClr val="002060"/>
                </a:solidFill>
                <a:latin typeface="Futura Md BT" pitchFamily="34" charset="0"/>
              </a:rPr>
              <a:t>AROUND </a:t>
            </a:r>
            <a:r>
              <a:rPr lang="es-ES" sz="1800" b="1" dirty="0">
                <a:solidFill>
                  <a:srgbClr val="002060"/>
                </a:solidFill>
                <a:latin typeface="Futura Md BT" pitchFamily="34" charset="0"/>
              </a:rPr>
              <a:t>THE WORLD.</a:t>
            </a:r>
          </a:p>
          <a:p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Dodecaedro Regular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20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vértices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30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aristas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12 </a:t>
            </a:r>
            <a:r>
              <a:rPr lang="es-ES" dirty="0" smtClean="0">
                <a:solidFill>
                  <a:srgbClr val="002060"/>
                </a:solidFill>
                <a:latin typeface="Futura Md BT" pitchFamily="34" charset="0"/>
              </a:rPr>
              <a:t>caras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20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clavos (Uno insertado en cada vértice)</a:t>
            </a:r>
          </a:p>
          <a:p>
            <a:pPr lvl="1">
              <a:buFontTx/>
              <a:buChar char="•"/>
            </a:pPr>
            <a:r>
              <a:rPr lang="es-ES" dirty="0" smtClean="0">
                <a:solidFill>
                  <a:srgbClr val="002060"/>
                </a:solidFill>
                <a:latin typeface="Futura Md BT" pitchFamily="34" charset="0"/>
              </a:rPr>
              <a:t>Una cuerda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En cada vértice el nombre de una ciudad.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endParaRPr lang="es-ES" sz="1800" dirty="0"/>
          </a:p>
        </p:txBody>
      </p:sp>
      <p:pic>
        <p:nvPicPr>
          <p:cNvPr id="27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0" y="1340768"/>
            <a:ext cx="83884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latin typeface="Futura Md BT" pitchFamily="34" charset="0"/>
              </a:rPr>
              <a:t>Sea G=(V,E)  un grafo:</a:t>
            </a:r>
          </a:p>
          <a:p>
            <a:pPr>
              <a:spcBef>
                <a:spcPct val="50000"/>
              </a:spcBef>
            </a:pPr>
            <a:r>
              <a:rPr lang="es-ES" u="sng" dirty="0" err="1" smtClean="0">
                <a:latin typeface="Futura Md BT" pitchFamily="34" charset="0"/>
              </a:rPr>
              <a:t>Definicion</a:t>
            </a:r>
            <a:r>
              <a:rPr lang="es-ES" u="sng" dirty="0" smtClean="0">
                <a:latin typeface="Futura Md BT" pitchFamily="34" charset="0"/>
              </a:rPr>
              <a:t> 1: Camino </a:t>
            </a:r>
            <a:r>
              <a:rPr lang="es-ES" u="sng" dirty="0" err="1" smtClean="0">
                <a:latin typeface="Futura Md BT" pitchFamily="34" charset="0"/>
              </a:rPr>
              <a:t>Hamiltoniano</a:t>
            </a:r>
            <a:endParaRPr lang="es-ES" dirty="0" smtClean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latin typeface="Futura Md BT" pitchFamily="34" charset="0"/>
              </a:rPr>
              <a:t>	Un camino  </a:t>
            </a:r>
            <a:r>
              <a:rPr lang="es-ES" dirty="0" err="1" smtClean="0">
                <a:latin typeface="Futura Md BT" pitchFamily="34" charset="0"/>
              </a:rPr>
              <a:t>hamiltoniano</a:t>
            </a:r>
            <a:r>
              <a:rPr lang="es-ES" dirty="0" smtClean="0">
                <a:latin typeface="Futura Md BT" pitchFamily="34" charset="0"/>
              </a:rPr>
              <a:t>  es aquel que pasa por cada vértice del 	grafo exactamente una vez, una y solo una.</a:t>
            </a:r>
          </a:p>
          <a:p>
            <a:pPr>
              <a:spcBef>
                <a:spcPct val="50000"/>
              </a:spcBef>
            </a:pPr>
            <a:endParaRPr lang="es-ES" dirty="0" smtClean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u="sng" dirty="0" err="1" smtClean="0">
                <a:latin typeface="Futura Md BT" pitchFamily="34" charset="0"/>
              </a:rPr>
              <a:t>Definition</a:t>
            </a:r>
            <a:r>
              <a:rPr lang="es-ES" u="sng" dirty="0" smtClean="0">
                <a:latin typeface="Futura Md BT" pitchFamily="34" charset="0"/>
              </a:rPr>
              <a:t> 2: Ciclo </a:t>
            </a:r>
            <a:r>
              <a:rPr lang="es-ES" u="sng" dirty="0" err="1" smtClean="0">
                <a:latin typeface="Futura Md BT" pitchFamily="34" charset="0"/>
              </a:rPr>
              <a:t>Hamiltoniano</a:t>
            </a:r>
            <a:endParaRPr lang="es-ES" u="sng" dirty="0" smtClean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latin typeface="Futura Md BT" pitchFamily="34" charset="0"/>
              </a:rPr>
              <a:t>	Un  camino  </a:t>
            </a:r>
            <a:r>
              <a:rPr lang="es-ES" dirty="0" err="1" smtClean="0">
                <a:latin typeface="Futura Md BT" pitchFamily="34" charset="0"/>
              </a:rPr>
              <a:t>hamiltoniano</a:t>
            </a:r>
            <a:r>
              <a:rPr lang="es-ES" dirty="0" smtClean="0">
                <a:latin typeface="Futura Md BT" pitchFamily="34" charset="0"/>
              </a:rPr>
              <a:t>, que sea un ciclo es llamado ciclo 	</a:t>
            </a:r>
            <a:r>
              <a:rPr lang="es-ES" dirty="0" err="1" smtClean="0">
                <a:latin typeface="Futura Md BT" pitchFamily="34" charset="0"/>
              </a:rPr>
              <a:t>Hamiltoniano</a:t>
            </a:r>
            <a:endParaRPr lang="es-ES" sz="2000" dirty="0">
              <a:latin typeface="Futura Md BT" pitchFamily="34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50825" y="4941888"/>
            <a:ext cx="849630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Sea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G</a:t>
            </a:r>
            <a:r>
              <a:rPr lang="es-ES" sz="1800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=(V,E) 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un grafo, si tiene un ciclo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, entonces diremos que es un grafo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.</a:t>
            </a:r>
            <a:endParaRPr lang="es-ES" sz="1800" dirty="0">
              <a:solidFill>
                <a:schemeClr val="tx2">
                  <a:lumMod val="75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Nótese que esta definición es equivalente a decir que un grafo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 tiene un ciclo generador..</a:t>
            </a:r>
            <a:endParaRPr lang="es-ES" sz="2000" dirty="0">
              <a:solidFill>
                <a:schemeClr val="tx2">
                  <a:lumMod val="7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9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3850" y="2276475"/>
            <a:ext cx="8496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G=(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V,E) un grafo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k(G)  el número de componentes conexas del grafo G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Teorema </a:t>
            </a:r>
            <a:r>
              <a:rPr lang="es-ES" b="1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1: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Si G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entonces k(G-S)≤|S|, para cualquier conjunto no vacío S de V(G)</a:t>
            </a:r>
          </a:p>
          <a:p>
            <a:pPr>
              <a:spcBef>
                <a:spcPct val="50000"/>
              </a:spcBef>
            </a:pPr>
            <a:r>
              <a:rPr lang="es-ES" b="1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Teorema </a:t>
            </a:r>
            <a:r>
              <a:rPr lang="es-ES" b="1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2: </a:t>
            </a:r>
            <a:endParaRPr lang="es-ES" b="1" u="sng" dirty="0" smtClean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……………………………………………..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rgbClr val="000099"/>
              </a:solidFill>
              <a:latin typeface="Futura Md BT" pitchFamily="34" charset="0"/>
            </a:endParaRPr>
          </a:p>
        </p:txBody>
      </p:sp>
      <p:pic>
        <p:nvPicPr>
          <p:cNvPr id="8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23850" y="3644900"/>
            <a:ext cx="8496300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G=(V,E)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un grafo de orden p. El orden de un grafo es el número de vértices :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u="sng" dirty="0" smtClean="0">
                <a:latin typeface="Futura Md BT" pitchFamily="34" charset="0"/>
              </a:rPr>
              <a:t>Teorema </a:t>
            </a:r>
            <a:r>
              <a:rPr lang="es-ES" sz="1800" u="sng" dirty="0">
                <a:latin typeface="Futura Md BT" pitchFamily="34" charset="0"/>
              </a:rPr>
              <a:t>S- 1:</a:t>
            </a:r>
            <a:r>
              <a:rPr lang="es-ES" u="sng" dirty="0">
                <a:latin typeface="Futura Md BT" pitchFamily="34" charset="0"/>
              </a:rPr>
              <a:t> (</a:t>
            </a:r>
            <a:r>
              <a:rPr lang="es-ES" u="sng" dirty="0" err="1" smtClean="0">
                <a:latin typeface="Futura Md BT" pitchFamily="34" charset="0"/>
              </a:rPr>
              <a:t>Dirac</a:t>
            </a:r>
            <a:r>
              <a:rPr lang="es-ES" u="sng" dirty="0" smtClean="0">
                <a:latin typeface="Futura Md BT" pitchFamily="34" charset="0"/>
              </a:rPr>
              <a:t>)</a:t>
            </a:r>
            <a:r>
              <a:rPr lang="es-ES" dirty="0" smtClean="0">
                <a:latin typeface="Futura Md BT" pitchFamily="34" charset="0"/>
              </a:rPr>
              <a:t>.</a:t>
            </a:r>
            <a:endParaRPr lang="es-ES" dirty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G  un grafo de orden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p≥3.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Si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d(v)≥p/2,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para cualquier vértice de 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entonces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es 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u="sng" dirty="0" smtClean="0">
                <a:latin typeface="Futura Md BT" pitchFamily="34" charset="0"/>
              </a:rPr>
              <a:t>Corolario </a:t>
            </a:r>
            <a:r>
              <a:rPr lang="es-ES" sz="1800" u="sng" dirty="0">
                <a:latin typeface="Futura Md BT" pitchFamily="34" charset="0"/>
              </a:rPr>
              <a:t>S- 2:</a:t>
            </a:r>
            <a:r>
              <a:rPr lang="es-ES" u="sng" dirty="0">
                <a:latin typeface="Futura Md BT" pitchFamily="34" charset="0"/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Sea G  un grafo de orden p≥3. Si 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d(v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)≥(p-1)/2,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para cualquier vértice de 	G, entonces  G contiene un camino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11560" y="980728"/>
            <a:ext cx="7704856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El problema de determinar si un grafo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es un problema NP-completo.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Como no existe ninguna caracterización para saber si un grafo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resulta interesante conocer condiciones bajo las cuales un grafo puede ser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..</a:t>
            </a:r>
            <a:endParaRPr lang="es-ES" sz="1800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9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00728" y="188640"/>
            <a:ext cx="8229600" cy="945777"/>
          </a:xfrm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rgbClr val="002060"/>
                </a:solidFill>
              </a:rPr>
              <a:t>GRAFOS HAMILTONIANOS  -  GRAFOS EULERIANOS</a:t>
            </a:r>
            <a:br>
              <a:rPr lang="es-ES" sz="2400" b="1" dirty="0" smtClean="0">
                <a:solidFill>
                  <a:srgbClr val="002060"/>
                </a:solidFill>
              </a:rPr>
            </a:br>
            <a:endParaRPr lang="es-ES" sz="2400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61007"/>
              </p:ext>
            </p:extLst>
          </p:nvPr>
        </p:nvGraphicFramePr>
        <p:xfrm>
          <a:off x="395536" y="1412776"/>
          <a:ext cx="8496944" cy="482453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2373290"/>
                <a:gridCol w="2958619"/>
                <a:gridCol w="3165035"/>
              </a:tblGrid>
              <a:tr h="117941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HAMILTONIANO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NO HAMILTONIANO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697465"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EULERIANO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947657"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NO EULERIANO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771800" y="2564904"/>
            <a:ext cx="2520280" cy="1656184"/>
            <a:chOff x="2059" y="2149"/>
            <a:chExt cx="1772" cy="1004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059" y="2149"/>
              <a:ext cx="177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s-ES" sz="2800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200" y="252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2880" y="22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2789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auto">
            <a:xfrm>
              <a:off x="3470" y="256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15" name="AutoShape 39"/>
            <p:cNvCxnSpPr>
              <a:cxnSpLocks noChangeShapeType="1"/>
              <a:stCxn id="11" idx="6"/>
              <a:endCxn id="12" idx="3"/>
            </p:cNvCxnSpPr>
            <p:nvPr/>
          </p:nvCxnSpPr>
          <p:spPr bwMode="auto">
            <a:xfrm flipV="1">
              <a:off x="2336" y="2367"/>
              <a:ext cx="564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40"/>
            <p:cNvCxnSpPr>
              <a:cxnSpLocks noChangeShapeType="1"/>
              <a:stCxn id="11" idx="5"/>
              <a:endCxn id="13" idx="2"/>
            </p:cNvCxnSpPr>
            <p:nvPr/>
          </p:nvCxnSpPr>
          <p:spPr bwMode="auto">
            <a:xfrm>
              <a:off x="2316" y="2639"/>
              <a:ext cx="473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41"/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2996" y="2367"/>
              <a:ext cx="474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42"/>
            <p:cNvCxnSpPr>
              <a:cxnSpLocks noChangeShapeType="1"/>
              <a:stCxn id="13" idx="6"/>
              <a:endCxn id="14" idx="3"/>
            </p:cNvCxnSpPr>
            <p:nvPr/>
          </p:nvCxnSpPr>
          <p:spPr bwMode="auto">
            <a:xfrm flipV="1">
              <a:off x="2925" y="2684"/>
              <a:ext cx="565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2915816" y="4256273"/>
            <a:ext cx="25202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ES" sz="2800"/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771800" y="4365104"/>
            <a:ext cx="2813050" cy="1593850"/>
            <a:chOff x="2059" y="2149"/>
            <a:chExt cx="1772" cy="1004"/>
          </a:xfrm>
        </p:grpSpPr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2059" y="2149"/>
              <a:ext cx="177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s-ES" sz="2800"/>
            </a:p>
          </p:txBody>
        </p:sp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2200" y="252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2880" y="22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" name="Oval 49"/>
            <p:cNvSpPr>
              <a:spLocks noChangeArrowheads="1"/>
            </p:cNvSpPr>
            <p:nvPr/>
          </p:nvSpPr>
          <p:spPr bwMode="auto">
            <a:xfrm>
              <a:off x="2789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470" y="256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41" name="AutoShape 51"/>
            <p:cNvCxnSpPr>
              <a:cxnSpLocks noChangeShapeType="1"/>
              <a:stCxn id="37" idx="6"/>
              <a:endCxn id="38" idx="3"/>
            </p:cNvCxnSpPr>
            <p:nvPr/>
          </p:nvCxnSpPr>
          <p:spPr bwMode="auto">
            <a:xfrm flipV="1">
              <a:off x="2336" y="2367"/>
              <a:ext cx="564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52"/>
            <p:cNvCxnSpPr>
              <a:cxnSpLocks noChangeShapeType="1"/>
              <a:stCxn id="37" idx="5"/>
              <a:endCxn id="39" idx="2"/>
            </p:cNvCxnSpPr>
            <p:nvPr/>
          </p:nvCxnSpPr>
          <p:spPr bwMode="auto">
            <a:xfrm>
              <a:off x="2316" y="2639"/>
              <a:ext cx="473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53"/>
            <p:cNvCxnSpPr>
              <a:cxnSpLocks noChangeShapeType="1"/>
              <a:stCxn id="38" idx="5"/>
              <a:endCxn id="40" idx="2"/>
            </p:cNvCxnSpPr>
            <p:nvPr/>
          </p:nvCxnSpPr>
          <p:spPr bwMode="auto">
            <a:xfrm>
              <a:off x="2996" y="2367"/>
              <a:ext cx="474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54"/>
            <p:cNvCxnSpPr>
              <a:cxnSpLocks noChangeShapeType="1"/>
              <a:stCxn id="39" idx="6"/>
              <a:endCxn id="40" idx="3"/>
            </p:cNvCxnSpPr>
            <p:nvPr/>
          </p:nvCxnSpPr>
          <p:spPr bwMode="auto">
            <a:xfrm flipV="1">
              <a:off x="2925" y="2684"/>
              <a:ext cx="565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45" name="AutoShape 56"/>
          <p:cNvCxnSpPr>
            <a:cxnSpLocks noChangeShapeType="1"/>
          </p:cNvCxnSpPr>
          <p:nvPr/>
        </p:nvCxnSpPr>
        <p:spPr bwMode="auto">
          <a:xfrm flipV="1">
            <a:off x="4038625" y="4742929"/>
            <a:ext cx="1444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5932462" y="4235053"/>
            <a:ext cx="281305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ES" sz="2800"/>
          </a:p>
        </p:txBody>
      </p:sp>
      <p:sp>
        <p:nvSpPr>
          <p:cNvPr id="47" name="Oval 59"/>
          <p:cNvSpPr>
            <a:spLocks noChangeArrowheads="1"/>
          </p:cNvSpPr>
          <p:nvPr/>
        </p:nvSpPr>
        <p:spPr bwMode="auto">
          <a:xfrm>
            <a:off x="6156300" y="482877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Oval 60"/>
          <p:cNvSpPr>
            <a:spLocks noChangeArrowheads="1"/>
          </p:cNvSpPr>
          <p:nvPr/>
        </p:nvSpPr>
        <p:spPr bwMode="auto">
          <a:xfrm>
            <a:off x="7235800" y="439697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Oval 61"/>
          <p:cNvSpPr>
            <a:spLocks noChangeArrowheads="1"/>
          </p:cNvSpPr>
          <p:nvPr/>
        </p:nvSpPr>
        <p:spPr bwMode="auto">
          <a:xfrm>
            <a:off x="7091337" y="540504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Oval 62"/>
          <p:cNvSpPr>
            <a:spLocks noChangeArrowheads="1"/>
          </p:cNvSpPr>
          <p:nvPr/>
        </p:nvSpPr>
        <p:spPr bwMode="auto">
          <a:xfrm>
            <a:off x="8172425" y="490021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51" name="AutoShape 63"/>
          <p:cNvCxnSpPr>
            <a:cxnSpLocks noChangeShapeType="1"/>
            <a:stCxn id="47" idx="6"/>
            <a:endCxn id="48" idx="3"/>
          </p:cNvCxnSpPr>
          <p:nvPr/>
        </p:nvCxnSpPr>
        <p:spPr bwMode="auto">
          <a:xfrm flipV="1">
            <a:off x="6372200" y="4581128"/>
            <a:ext cx="89535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64"/>
          <p:cNvCxnSpPr>
            <a:cxnSpLocks noChangeShapeType="1"/>
            <a:stCxn id="47" idx="5"/>
            <a:endCxn id="49" idx="2"/>
          </p:cNvCxnSpPr>
          <p:nvPr/>
        </p:nvCxnSpPr>
        <p:spPr bwMode="auto">
          <a:xfrm>
            <a:off x="6340450" y="5012928"/>
            <a:ext cx="750887" cy="500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3" name="AutoShape 65"/>
          <p:cNvCxnSpPr>
            <a:cxnSpLocks noChangeShapeType="1"/>
            <a:stCxn id="48" idx="4"/>
            <a:endCxn id="49" idx="7"/>
          </p:cNvCxnSpPr>
          <p:nvPr/>
        </p:nvCxnSpPr>
        <p:spPr bwMode="auto">
          <a:xfrm flipH="1">
            <a:off x="7275487" y="4612878"/>
            <a:ext cx="682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4" name="AutoShape 66"/>
          <p:cNvCxnSpPr>
            <a:cxnSpLocks noChangeShapeType="1"/>
            <a:stCxn id="49" idx="6"/>
            <a:endCxn id="50" idx="3"/>
          </p:cNvCxnSpPr>
          <p:nvPr/>
        </p:nvCxnSpPr>
        <p:spPr bwMode="auto">
          <a:xfrm flipV="1">
            <a:off x="7307237" y="5084365"/>
            <a:ext cx="896938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9" y="2605610"/>
            <a:ext cx="2603195" cy="16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81132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187624" y="5157192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EULERIANOS Y HAMILTONIANOS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44" y="1484784"/>
            <a:ext cx="8406541" cy="248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149080"/>
            <a:ext cx="9144001" cy="61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941168"/>
            <a:ext cx="6217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915986" cy="6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90850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2996952"/>
            <a:ext cx="872639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933056"/>
            <a:ext cx="2314575" cy="2657475"/>
          </a:xfrm>
          <a:prstGeom prst="rect">
            <a:avLst/>
          </a:prstGeom>
          <a:noFill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933056"/>
            <a:ext cx="2629197" cy="2593128"/>
          </a:xfrm>
          <a:prstGeom prst="rect">
            <a:avLst/>
          </a:prstGeom>
          <a:noFill/>
        </p:spPr>
      </p:pic>
      <p:pic>
        <p:nvPicPr>
          <p:cNvPr id="14" name="Picture 19" descr="eul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1"/>
            <a:ext cx="1045707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46096"/>
            <a:ext cx="2956000" cy="263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3" descr="Konigsberg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0" y="966772"/>
            <a:ext cx="6300788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eu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6342" y="966772"/>
            <a:ext cx="255199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6356342" y="4236402"/>
            <a:ext cx="2639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La ciudad de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Könisberg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disponía de 7 puentes que cruzaban el río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Pregel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y unían la ciudad y la isla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Keniphopf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es-ES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2 Título"/>
          <p:cNvSpPr txBox="1">
            <a:spLocks/>
          </p:cNvSpPr>
          <p:nvPr/>
        </p:nvSpPr>
        <p:spPr>
          <a:xfrm>
            <a:off x="3861386" y="184676"/>
            <a:ext cx="5054600" cy="549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20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5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8" name="Picture 10" descr="15-1-o-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8860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84438" y="2060575"/>
            <a:ext cx="665956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 </a:t>
            </a: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pPr algn="ctr"/>
            <a:r>
              <a:rPr lang="es-ES" sz="3600" b="1" i="1" dirty="0">
                <a:latin typeface="French Script MT" pitchFamily="66" charset="0"/>
              </a:rPr>
              <a:t>"</a:t>
            </a:r>
            <a:r>
              <a:rPr lang="es-ES" sz="4400" b="1" i="1" dirty="0" err="1">
                <a:latin typeface="French Script MT" pitchFamily="66" charset="0"/>
              </a:rPr>
              <a:t>Solutio</a:t>
            </a:r>
            <a:r>
              <a:rPr lang="es-ES" sz="4400" b="1" i="1" dirty="0">
                <a:latin typeface="French Script MT" pitchFamily="66" charset="0"/>
              </a:rPr>
              <a:t> </a:t>
            </a:r>
            <a:r>
              <a:rPr lang="es-ES" sz="4400" b="1" i="1" dirty="0" err="1">
                <a:latin typeface="French Script MT" pitchFamily="66" charset="0"/>
              </a:rPr>
              <a:t>problematis</a:t>
            </a:r>
            <a:r>
              <a:rPr lang="es-ES" sz="4400" b="1" i="1" dirty="0">
                <a:latin typeface="French Script MT" pitchFamily="66" charset="0"/>
              </a:rPr>
              <a:t> ad </a:t>
            </a:r>
            <a:r>
              <a:rPr lang="es-ES" sz="4400" b="1" i="1" dirty="0" err="1">
                <a:latin typeface="French Script MT" pitchFamily="66" charset="0"/>
              </a:rPr>
              <a:t>geometriam</a:t>
            </a:r>
            <a:r>
              <a:rPr lang="es-ES" sz="4400" b="1" i="1" dirty="0">
                <a:latin typeface="French Script MT" pitchFamily="66" charset="0"/>
              </a:rPr>
              <a:t> </a:t>
            </a:r>
          </a:p>
          <a:p>
            <a:pPr algn="ctr"/>
            <a:r>
              <a:rPr lang="es-ES" sz="4400" b="1" i="1" dirty="0" err="1">
                <a:latin typeface="French Script MT" pitchFamily="66" charset="0"/>
              </a:rPr>
              <a:t>situs</a:t>
            </a:r>
            <a:r>
              <a:rPr lang="es-ES" sz="4400" b="1" i="1" dirty="0">
                <a:latin typeface="French Script MT" pitchFamily="66" charset="0"/>
              </a:rPr>
              <a:t> </a:t>
            </a:r>
            <a:r>
              <a:rPr lang="es-ES" sz="4400" b="1" i="1" dirty="0" err="1">
                <a:latin typeface="French Script MT" pitchFamily="66" charset="0"/>
              </a:rPr>
              <a:t>pertinentis</a:t>
            </a:r>
            <a:r>
              <a:rPr lang="es-ES" sz="4400" b="1" i="1" dirty="0">
                <a:latin typeface="French Script MT" pitchFamily="66" charset="0"/>
              </a:rPr>
              <a:t>“</a:t>
            </a:r>
          </a:p>
          <a:p>
            <a:pPr algn="ctr"/>
            <a:endParaRPr lang="es-ES" sz="1200" dirty="0">
              <a:latin typeface="French Script MT" pitchFamily="66" charset="0"/>
            </a:endParaRPr>
          </a:p>
          <a:p>
            <a:pPr algn="ctr"/>
            <a:r>
              <a:rPr lang="es-ES" sz="2000" dirty="0">
                <a:latin typeface="Futura Md BT" pitchFamily="34" charset="0"/>
              </a:rPr>
              <a:t>("</a:t>
            </a:r>
            <a:r>
              <a:rPr lang="es-ES" sz="2000" i="1" dirty="0" smtClean="0">
                <a:latin typeface="Futura Md BT" pitchFamily="34" charset="0"/>
              </a:rPr>
              <a:t>Solución de un </a:t>
            </a:r>
            <a:r>
              <a:rPr lang="es-ES" sz="2000" i="1" dirty="0">
                <a:latin typeface="Futura Md BT" pitchFamily="34" charset="0"/>
              </a:rPr>
              <a:t>problema </a:t>
            </a:r>
            <a:r>
              <a:rPr lang="es-ES" sz="2000" i="1" dirty="0" smtClean="0">
                <a:latin typeface="Futura Md BT" pitchFamily="34" charset="0"/>
              </a:rPr>
              <a:t>relativo </a:t>
            </a:r>
            <a:r>
              <a:rPr lang="es-ES" sz="2000" i="1" dirty="0">
                <a:latin typeface="Futura Md BT" pitchFamily="34" charset="0"/>
              </a:rPr>
              <a:t>a la </a:t>
            </a:r>
            <a:r>
              <a:rPr lang="es-ES" sz="2000" i="1" dirty="0" err="1">
                <a:latin typeface="Futura Md BT" pitchFamily="34" charset="0"/>
              </a:rPr>
              <a:t>geometria</a:t>
            </a:r>
            <a:r>
              <a:rPr lang="es-ES" sz="2000" i="1" dirty="0">
                <a:latin typeface="Futura Md BT" pitchFamily="34" charset="0"/>
              </a:rPr>
              <a:t> de </a:t>
            </a:r>
            <a:r>
              <a:rPr lang="es-ES" sz="2000" i="1" dirty="0" smtClean="0">
                <a:latin typeface="Futura Md BT" pitchFamily="34" charset="0"/>
              </a:rPr>
              <a:t>posición"</a:t>
            </a:r>
            <a:r>
              <a:rPr lang="es-ES" sz="2000" dirty="0" smtClean="0">
                <a:latin typeface="Futura Md BT" pitchFamily="34" charset="0"/>
              </a:rPr>
              <a:t>).</a:t>
            </a:r>
            <a:endParaRPr lang="es-ES" sz="2000" dirty="0">
              <a:latin typeface="Futura Md BT" pitchFamily="34" charset="0"/>
            </a:endParaRPr>
          </a:p>
          <a:p>
            <a:endParaRPr lang="es-ES" dirty="0">
              <a:latin typeface="Futura Md BT" pitchFamily="34" charset="0"/>
            </a:endParaRPr>
          </a:p>
          <a:p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Se considera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este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articulo como el origen de la Topología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i 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Teoría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de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grafos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;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se trataba de un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problema en el que 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distancia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no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era relevante como lo era en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geometría</a:t>
            </a: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</p:txBody>
      </p:sp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8" name="Picture 24" descr="15-1-o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54792"/>
            <a:ext cx="7593533" cy="487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6252"/>
            <a:ext cx="7380312" cy="531174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051720" y="1844824"/>
            <a:ext cx="4828880" cy="3735396"/>
            <a:chOff x="2608" y="845"/>
            <a:chExt cx="2347" cy="1678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08" y="845"/>
              <a:ext cx="2347" cy="1678"/>
              <a:chOff x="930" y="1979"/>
              <a:chExt cx="2347" cy="1678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930" y="1979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975" y="3294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/>
                  <a:t>c</a:t>
                </a: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2960" y="2723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925" y="1117"/>
              <a:ext cx="590" cy="40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925" y="1026"/>
              <a:ext cx="1748" cy="62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V="1">
              <a:off x="2925" y="1752"/>
              <a:ext cx="635" cy="49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V="1">
              <a:off x="2971" y="1888"/>
              <a:ext cx="1678" cy="45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3833" y="1616"/>
              <a:ext cx="805" cy="13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cxnSp>
          <p:nvCxnSpPr>
            <p:cNvPr id="16" name="AutoShape 30"/>
            <p:cNvCxnSpPr>
              <a:cxnSpLocks noChangeShapeType="1"/>
              <a:stCxn id="18" idx="5"/>
              <a:endCxn id="19" idx="2"/>
            </p:cNvCxnSpPr>
            <p:nvPr/>
          </p:nvCxnSpPr>
          <p:spPr bwMode="auto">
            <a:xfrm rot="16200000" flipH="1">
              <a:off x="2966" y="1068"/>
              <a:ext cx="461" cy="636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</p:cxnSp>
        <p:cxnSp>
          <p:nvCxnSpPr>
            <p:cNvPr id="17" name="AutoShape 31"/>
            <p:cNvCxnSpPr>
              <a:cxnSpLocks noChangeShapeType="1"/>
              <a:stCxn id="20" idx="0"/>
              <a:endCxn id="19" idx="2"/>
            </p:cNvCxnSpPr>
            <p:nvPr/>
          </p:nvCxnSpPr>
          <p:spPr bwMode="auto">
            <a:xfrm rot="16200000">
              <a:off x="2892" y="1536"/>
              <a:ext cx="544" cy="703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</p:cxnSp>
      </p:grp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19639" cy="1412776"/>
          </a:xfrm>
          <a:prstGeom prst="rect">
            <a:avLst/>
          </a:prstGeom>
          <a:noFill/>
        </p:spPr>
      </p:pic>
      <p:sp>
        <p:nvSpPr>
          <p:cNvPr id="24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1516</TotalTime>
  <Words>426</Words>
  <Application>Microsoft Office PowerPoint</Application>
  <PresentationFormat>Presentación en pantalla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MS PGothic</vt:lpstr>
      <vt:lpstr>Arial</vt:lpstr>
      <vt:lpstr>Britannic Bold</vt:lpstr>
      <vt:lpstr>Calibri</vt:lpstr>
      <vt:lpstr>French Script MT</vt:lpstr>
      <vt:lpstr>Futura Md BT</vt:lpstr>
      <vt:lpstr>Tw Cen MT</vt:lpstr>
      <vt:lpstr>Tw Cen MT Condensed</vt:lpstr>
      <vt:lpstr>Wingdings 3</vt:lpstr>
      <vt:lpstr>Integral</vt:lpstr>
      <vt:lpstr>INTRODUCCIÓN A LA TEORÍA DE GRAFOS SESIÓN 4</vt:lpstr>
      <vt:lpstr>Objetivos</vt:lpstr>
      <vt:lpstr>Presentación de PowerPoint</vt:lpstr>
      <vt:lpstr>GRAFOS EULERIANOS</vt:lpstr>
      <vt:lpstr>GRAFOS EULERIANOS</vt:lpstr>
      <vt:lpstr>Presentación de PowerPoint</vt:lpstr>
      <vt:lpstr>GRAFOS EULERIANOS</vt:lpstr>
      <vt:lpstr>GRAFOS EULERIANOS</vt:lpstr>
      <vt:lpstr>GRAFOS EULERIANOS</vt:lpstr>
      <vt:lpstr>GRAFOS EULERIANOS</vt:lpstr>
      <vt:lpstr>GRAFOS EULERIANOS</vt:lpstr>
      <vt:lpstr>Regla  de Fleury: Algoritmo</vt:lpstr>
      <vt:lpstr>GRAFOS  HAMILTONIANOS</vt:lpstr>
      <vt:lpstr>GRAFOS HAMILTONIANOS</vt:lpstr>
      <vt:lpstr>GRAFOS HAMILTONIANOS</vt:lpstr>
      <vt:lpstr>GRAFOS HAMILTONIANOS</vt:lpstr>
      <vt:lpstr>GRAFOS HAMILTONIANOS</vt:lpstr>
      <vt:lpstr>GRAFOS HAMILTONIANOS  -  GRAFOS EULERIANOS 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87</cp:revision>
  <dcterms:created xsi:type="dcterms:W3CDTF">2010-09-13T14:10:08Z</dcterms:created>
  <dcterms:modified xsi:type="dcterms:W3CDTF">2017-05-29T07:38:00Z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