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48"/>
  </p:notesMasterIdLst>
  <p:handoutMasterIdLst>
    <p:handoutMasterId r:id="rId49"/>
  </p:handoutMasterIdLst>
  <p:sldIdLst>
    <p:sldId id="256" r:id="rId5"/>
    <p:sldId id="377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75" r:id="rId20"/>
    <p:sldId id="376" r:id="rId21"/>
    <p:sldId id="346" r:id="rId22"/>
    <p:sldId id="347" r:id="rId23"/>
    <p:sldId id="348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86364" autoAdjust="0"/>
  </p:normalViewPr>
  <p:slideViewPr>
    <p:cSldViewPr>
      <p:cViewPr varScale="1">
        <p:scale>
          <a:sx n="52" d="100"/>
          <a:sy n="52" d="100"/>
        </p:scale>
        <p:origin x="1354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</a:t>
          </a:r>
          <a:r>
            <a:rPr lang="es-ES" dirty="0" smtClean="0"/>
            <a:t>un problema interesante.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Nos quedaremos con ganas de ver más casos..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 dirty="0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</a:t>
          </a:r>
          <a:r>
            <a:rPr lang="es-ES" dirty="0" smtClean="0"/>
            <a:t>pesos de las aristas de nuevo, y esto caracteriza el problema.</a:t>
          </a:r>
          <a:endParaRPr lang="es-ES" dirty="0" smtClean="0"/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9B580D63-36CB-447E-A418-A39CF19272F1}" type="presOf" srcId="{FBF4FD8E-480D-4CCE-802B-A9B1D7EDB63B}" destId="{F9F10694-1845-45D2-9736-9B4EA9293D75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8D3F3FBF-2148-487B-AFA2-48D1B5E3F8BB}" type="presOf" srcId="{C00FEEF1-F6A3-4313-8056-91204B739EF7}" destId="{0BEA7410-4212-4143-A9C6-E629822AF763}" srcOrd="0" destOrd="1" presId="urn:microsoft.com/office/officeart/2005/8/layout/chevron2"/>
    <dgm:cxn modelId="{5CFB8689-D6A4-4D1D-87AC-8C1F4E5A902A}" type="presOf" srcId="{879E12A7-7785-4737-ACC2-A47284FEA078}" destId="{714F4D6B-3717-40D8-8D3F-9DEFC89016C7}" srcOrd="0" destOrd="0" presId="urn:microsoft.com/office/officeart/2005/8/layout/chevron2"/>
    <dgm:cxn modelId="{599297E5-5A93-47D5-8832-5859A64ABF89}" type="presOf" srcId="{EF1E4E3D-8E63-4A61-8D1C-F3A6D07B4C68}" destId="{D313357E-4F34-4B8D-9170-7F5DCA19F084}" srcOrd="0" destOrd="0" presId="urn:microsoft.com/office/officeart/2005/8/layout/chevron2"/>
    <dgm:cxn modelId="{20915D06-BB34-4405-A20D-B2E14FC13FB4}" type="presOf" srcId="{637CB728-ECE3-4AF0-BBF5-CEB91CA7A04F}" destId="{D313357E-4F34-4B8D-9170-7F5DCA19F084}" srcOrd="0" destOrd="1" presId="urn:microsoft.com/office/officeart/2005/8/layout/chevron2"/>
    <dgm:cxn modelId="{2CB4C7BA-B9BA-4B36-9BF1-B482AE818F81}" type="presOf" srcId="{DC62BCF3-F26C-4472-A039-3A188EB6F2F7}" destId="{ED98B18E-59F1-41E3-9123-B8BC5777813A}" srcOrd="0" destOrd="0" presId="urn:microsoft.com/office/officeart/2005/8/layout/chevron2"/>
    <dgm:cxn modelId="{D0CC6C91-8EB3-4AEE-B19C-17850526E8DF}" type="presOf" srcId="{57DDAEC6-02AF-4956-931D-E2B99C75C488}" destId="{0BEA7410-4212-4143-A9C6-E629822AF763}" srcOrd="0" destOrd="0" presId="urn:microsoft.com/office/officeart/2005/8/layout/chevron2"/>
    <dgm:cxn modelId="{A019CECF-F6A1-474A-89FA-EAD2198C31DD}" type="presOf" srcId="{FDD84C34-2557-4830-8311-131255299B4A}" destId="{53741E22-F780-473D-B4C1-A6D85A2AC7EA}" srcOrd="0" destOrd="0" presId="urn:microsoft.com/office/officeart/2005/8/layout/chevron2"/>
    <dgm:cxn modelId="{7C4DE713-4F84-4D90-A71A-6610FC98DDA8}" type="presOf" srcId="{B663B1F7-F15F-44BB-81E2-A5C55921B886}" destId="{D9B77128-397E-4D2B-87D6-1A1FF3227757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28C0C78D-7080-4EBB-A245-1FA5C3C91B63}" type="presParOf" srcId="{714F4D6B-3717-40D8-8D3F-9DEFC89016C7}" destId="{01D02A9E-1C64-46E5-9F2B-1033F4008759}" srcOrd="0" destOrd="0" presId="urn:microsoft.com/office/officeart/2005/8/layout/chevron2"/>
    <dgm:cxn modelId="{FBBC3D3D-5B9C-4520-8349-409A2C504FF2}" type="presParOf" srcId="{01D02A9E-1C64-46E5-9F2B-1033F4008759}" destId="{53741E22-F780-473D-B4C1-A6D85A2AC7EA}" srcOrd="0" destOrd="0" presId="urn:microsoft.com/office/officeart/2005/8/layout/chevron2"/>
    <dgm:cxn modelId="{8B05C9F6-E4C1-4560-A3F4-1C04DB642340}" type="presParOf" srcId="{01D02A9E-1C64-46E5-9F2B-1033F4008759}" destId="{ED98B18E-59F1-41E3-9123-B8BC5777813A}" srcOrd="1" destOrd="0" presId="urn:microsoft.com/office/officeart/2005/8/layout/chevron2"/>
    <dgm:cxn modelId="{AA77599B-F36B-4410-9091-9A5311CD26F7}" type="presParOf" srcId="{714F4D6B-3717-40D8-8D3F-9DEFC89016C7}" destId="{B336238B-A617-496C-9C3D-7025B13F4917}" srcOrd="1" destOrd="0" presId="urn:microsoft.com/office/officeart/2005/8/layout/chevron2"/>
    <dgm:cxn modelId="{56DC7DC2-6368-4E50-88EA-A0EC2E82E6EF}" type="presParOf" srcId="{714F4D6B-3717-40D8-8D3F-9DEFC89016C7}" destId="{F634861E-B228-4AD0-8C90-2B3B14FED239}" srcOrd="2" destOrd="0" presId="urn:microsoft.com/office/officeart/2005/8/layout/chevron2"/>
    <dgm:cxn modelId="{B764630F-FE37-495D-BAA0-3C634A3A76AE}" type="presParOf" srcId="{F634861E-B228-4AD0-8C90-2B3B14FED239}" destId="{D9B77128-397E-4D2B-87D6-1A1FF3227757}" srcOrd="0" destOrd="0" presId="urn:microsoft.com/office/officeart/2005/8/layout/chevron2"/>
    <dgm:cxn modelId="{A028F878-5810-4E5E-A526-2113FBA8E0EE}" type="presParOf" srcId="{F634861E-B228-4AD0-8C90-2B3B14FED239}" destId="{0BEA7410-4212-4143-A9C6-E629822AF763}" srcOrd="1" destOrd="0" presId="urn:microsoft.com/office/officeart/2005/8/layout/chevron2"/>
    <dgm:cxn modelId="{787DD678-5DDD-4220-93E9-9AE9C13DA635}" type="presParOf" srcId="{714F4D6B-3717-40D8-8D3F-9DEFC89016C7}" destId="{8FA444F9-3C79-4B48-B41E-95E85E8C3542}" srcOrd="3" destOrd="0" presId="urn:microsoft.com/office/officeart/2005/8/layout/chevron2"/>
    <dgm:cxn modelId="{82546A24-86E7-416F-9B90-0CB946BB78D2}" type="presParOf" srcId="{714F4D6B-3717-40D8-8D3F-9DEFC89016C7}" destId="{9B5D4006-182E-4B76-BDEA-508CCA1E4A44}" srcOrd="4" destOrd="0" presId="urn:microsoft.com/office/officeart/2005/8/layout/chevron2"/>
    <dgm:cxn modelId="{BEF074AA-3668-492A-9299-F7AE1A5E4F08}" type="presParOf" srcId="{9B5D4006-182E-4B76-BDEA-508CCA1E4A44}" destId="{F9F10694-1845-45D2-9736-9B4EA9293D75}" srcOrd="0" destOrd="0" presId="urn:microsoft.com/office/officeart/2005/8/layout/chevron2"/>
    <dgm:cxn modelId="{579F0ED9-6D61-4DAD-BC8A-E964577D510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Vamos a ver </a:t>
          </a:r>
          <a:r>
            <a:rPr lang="es-ES" sz="1700" kern="1200" dirty="0" smtClean="0"/>
            <a:t>un problema interesante.</a:t>
          </a:r>
          <a:endParaRPr lang="es-ES" sz="17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1700" kern="1200" dirty="0" smtClean="0"/>
            <a:t>Aparecen </a:t>
          </a:r>
          <a:r>
            <a:rPr lang="es-ES" sz="1700" kern="1200" dirty="0" smtClean="0"/>
            <a:t>pesos de las aristas de nuevo, y esto caracteriza el problema.</a:t>
          </a:r>
          <a:endParaRPr lang="es-ES" sz="1700" kern="1200" dirty="0" smtClean="0"/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Nos quedaremos con ganas de ver más casos..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7287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29/05/2017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0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9840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7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8152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659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61724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35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54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935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Dijkstra.ogg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sz="3200" dirty="0" smtClean="0"/>
              <a:t>INTRODUCCIÓN A LA TEORÍA DE GRAFOS:</a:t>
            </a:r>
            <a:br>
              <a:rPr lang="es-ES_tradnl" sz="3200" dirty="0" smtClean="0"/>
            </a:br>
            <a:r>
              <a:rPr lang="es-ES_tradnl" sz="3200" dirty="0" smtClean="0"/>
              <a:t>El problema de los caminos más cortos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00192" y="4960137"/>
            <a:ext cx="2843808" cy="1463040"/>
          </a:xfrm>
        </p:spPr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42913" y="2043113"/>
            <a:ext cx="5789215" cy="27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</a:t>
            </a:r>
            <a:r>
              <a:rPr lang="es-ES_tradnl" sz="1400" b="1" dirty="0" smtClean="0">
                <a:solidFill>
                  <a:schemeClr val="tx1"/>
                </a:solidFill>
              </a:rPr>
              <a:t>x</a:t>
            </a:r>
            <a:r>
              <a:rPr lang="es-ES_tradnl" sz="1400" b="1" baseline="-25000" dirty="0" smtClean="0">
                <a:solidFill>
                  <a:schemeClr val="tx1"/>
                </a:solidFill>
              </a:rPr>
              <a:t>i</a:t>
            </a:r>
          </a:p>
          <a:p>
            <a:pPr defTabSz="762000"/>
            <a:r>
              <a:rPr lang="es-ES_tradnl" dirty="0" smtClean="0">
                <a:solidFill>
                  <a:schemeClr val="tx1"/>
                </a:solidFill>
              </a:rPr>
              <a:t>.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se fijará una.</a:t>
            </a:r>
          </a:p>
          <a:p>
            <a:pPr defTabSz="762000" eaLnBrk="1" hangingPunct="1"/>
            <a:endParaRPr lang="es-ES_tradnl" b="1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974"/>
            <a:ext cx="3368674" cy="179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291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42913" y="2043113"/>
            <a:ext cx="7319249" cy="31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chemeClr val="tx1"/>
                </a:solidFill>
              </a:rPr>
              <a:t>cada iteración </a:t>
            </a:r>
            <a:r>
              <a:rPr lang="es-ES_tradnl" b="1" dirty="0">
                <a:solidFill>
                  <a:srgbClr val="00279F"/>
                </a:solidFill>
              </a:rPr>
              <a:t>disminuyen las etiquetas </a:t>
            </a:r>
            <a:r>
              <a:rPr lang="es-ES_tradnl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2000" dirty="0">
                <a:solidFill>
                  <a:schemeClr val="tx1"/>
                </a:solidFill>
              </a:rPr>
              <a:t>   ( A medida que se alcancen los vértices desde el vértice de partida)</a:t>
            </a:r>
          </a:p>
          <a:p>
            <a:pPr defTabSz="762000" eaLnBrk="1" hangingPunct="1"/>
            <a:endParaRPr lang="es-ES_tradnl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9692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42913" y="2043113"/>
            <a:ext cx="5922071" cy="39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b="1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En </a:t>
            </a:r>
            <a:r>
              <a:rPr lang="es-ES_tradnl" sz="1400" b="1" dirty="0">
                <a:solidFill>
                  <a:schemeClr val="tx1"/>
                </a:solidFill>
              </a:rPr>
              <a:t>cada iteración </a:t>
            </a:r>
            <a:r>
              <a:rPr lang="es-ES_tradnl" sz="1400" b="1" dirty="0">
                <a:solidFill>
                  <a:srgbClr val="00279F"/>
                </a:solidFill>
              </a:rPr>
              <a:t>disminuyen las etiquetas </a:t>
            </a:r>
            <a:r>
              <a:rPr lang="es-ES_tradnl" sz="1400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   ( A medida que se alcancen los vértices desde el vértice de partida</a:t>
            </a:r>
            <a:r>
              <a:rPr lang="es-ES_tradnl" sz="2000" dirty="0" smtClean="0">
                <a:solidFill>
                  <a:schemeClr val="tx1"/>
                </a:solidFill>
              </a:rPr>
              <a:t>)</a:t>
            </a:r>
          </a:p>
          <a:p>
            <a:pPr defTabSz="762000"/>
            <a:endParaRPr lang="es-ES_tradnl" sz="20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 cuando se fije la etiqueta del 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 vértice buscado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( o todas las etiquetas sean fijadas)</a:t>
            </a:r>
            <a:endParaRPr lang="es-ES_tradnl" sz="1800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18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8839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043113" y="11588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DIJKSTRA.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900113" y="1662113"/>
            <a:ext cx="5557869" cy="375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[Paso1]</a:t>
            </a:r>
            <a:r>
              <a:rPr lang="es-ES_tradnl" dirty="0">
                <a:solidFill>
                  <a:schemeClr val="tx1"/>
                </a:solidFill>
              </a:rPr>
              <a:t>	    Sea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 el vértice origen, asignarle una etiqueta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que será fija</a:t>
            </a:r>
            <a:r>
              <a:rPr lang="es-ES_tradnl" dirty="0">
                <a:solidFill>
                  <a:srgbClr val="00279F"/>
                </a:solidFill>
              </a:rPr>
              <a:t> l(s) = 0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</a:t>
            </a:r>
            <a:r>
              <a:rPr lang="es-ES_tradnl" dirty="0">
                <a:solidFill>
                  <a:srgbClr val="00279F"/>
                </a:solidFill>
              </a:rPr>
              <a:t>l(x</a:t>
            </a:r>
            <a:r>
              <a:rPr lang="es-ES_tradnl" baseline="-25000" dirty="0">
                <a:solidFill>
                  <a:srgbClr val="00279F"/>
                </a:solidFill>
              </a:rPr>
              <a:t>i</a:t>
            </a:r>
            <a:r>
              <a:rPr lang="es-ES_tradnl" dirty="0">
                <a:solidFill>
                  <a:srgbClr val="00279F"/>
                </a:solidFill>
              </a:rPr>
              <a:t>) = + </a:t>
            </a:r>
            <a:r>
              <a:rPr lang="es-ES_tradnl" dirty="0">
                <a:solidFill>
                  <a:srgbClr val="00279F"/>
                </a:solidFill>
                <a:latin typeface="Symbol" pitchFamily="18" charset="2"/>
              </a:rPr>
              <a:t></a:t>
            </a:r>
            <a:r>
              <a:rPr lang="es-ES_tradnl" dirty="0">
                <a:solidFill>
                  <a:srgbClr val="00279F"/>
                </a:solidFill>
              </a:rPr>
              <a:t>  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dirty="0">
                <a:solidFill>
                  <a:srgbClr val="00279F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x</a:t>
            </a:r>
            <a:r>
              <a:rPr lang="es-ES_tradnl" baseline="-25000" dirty="0">
                <a:solidFill>
                  <a:schemeClr val="tx1"/>
                </a:solidFill>
              </a:rPr>
              <a:t>i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dirty="0">
                <a:solidFill>
                  <a:schemeClr val="tx1"/>
                </a:solidFill>
              </a:rPr>
              <a:t> V /* variable */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    Sea P =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    Para todo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(P) con etiqueta variable,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actualizar las etiquetas: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= min [ 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, l(P) + C(P,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]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3]</a:t>
            </a:r>
            <a:r>
              <a:rPr lang="es-ES_tradnl" dirty="0">
                <a:solidFill>
                  <a:schemeClr val="tx1"/>
                </a:solidFill>
              </a:rPr>
              <a:t>	    Sea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= min [ l(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) ] , 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 con etiqueta variable.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4]</a:t>
            </a:r>
            <a:r>
              <a:rPr lang="es-ES_tradnl" dirty="0">
                <a:solidFill>
                  <a:schemeClr val="tx1"/>
                </a:solidFill>
              </a:rPr>
              <a:t>	    Marcar la etiqueta de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como fija y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hacer P </a:t>
            </a:r>
            <a:r>
              <a:rPr lang="es-ES_tradnl" dirty="0" smtClean="0">
                <a:solidFill>
                  <a:schemeClr val="tx1"/>
                </a:solidFill>
              </a:rPr>
              <a:t>=x</a:t>
            </a:r>
            <a:r>
              <a:rPr lang="es-ES_tradnl" baseline="-25000" dirty="0" smtClean="0">
                <a:solidFill>
                  <a:schemeClr val="tx1"/>
                </a:solidFill>
              </a:rPr>
              <a:t>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338513" y="49307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80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115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1913" y="1128713"/>
            <a:ext cx="88693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(1) </a:t>
            </a:r>
            <a:r>
              <a:rPr lang="es-ES_tradnl" b="1">
                <a:solidFill>
                  <a:srgbClr val="00279F"/>
                </a:solidFill>
              </a:rPr>
              <a:t>Si sólo se desea el camino de s a t.</a:t>
            </a:r>
            <a:endParaRPr lang="es-ES_tradnl">
              <a:solidFill>
                <a:srgbClr val="00279F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</a:t>
            </a:r>
            <a:r>
              <a:rPr lang="es-ES_tradnl">
                <a:solidFill>
                  <a:schemeClr val="tx1"/>
                </a:solidFill>
              </a:rPr>
              <a:t> P = t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l(P) es la longitud del camino más corto buscado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 ir al PASO2.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(2) </a:t>
            </a:r>
            <a:r>
              <a:rPr lang="es-ES_tradnl" b="1">
                <a:solidFill>
                  <a:srgbClr val="00279F"/>
                </a:solidFill>
              </a:rPr>
              <a:t>Si se desean los caminos más cortos de s al resto</a:t>
            </a:r>
          </a:p>
          <a:p>
            <a:pPr defTabSz="762000"/>
            <a:r>
              <a:rPr lang="es-ES_tradnl" b="1">
                <a:solidFill>
                  <a:srgbClr val="00279F"/>
                </a:solidFill>
              </a:rPr>
              <a:t>		de los vértices</a:t>
            </a:r>
            <a:r>
              <a:rPr lang="es-ES_tradnl">
                <a:solidFill>
                  <a:srgbClr val="00279F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 </a:t>
            </a:r>
            <a:r>
              <a:rPr lang="es-ES_tradnl">
                <a:solidFill>
                  <a:schemeClr val="tx1"/>
                </a:solidFill>
              </a:rPr>
              <a:t>todos los vértices tienen etiqueta fija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r>
              <a:rPr lang="es-ES_tradnl">
                <a:solidFill>
                  <a:schemeClr val="tx1"/>
                </a:solidFill>
              </a:rPr>
              <a:t> estas indican las longitudes de los caminos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	     más cortos.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ir al PASO 2.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7041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827583" y="1484784"/>
            <a:ext cx="7848873" cy="1936428"/>
          </a:xfrm>
          <a:prstGeom prst="rect">
            <a:avLst/>
          </a:prstGeom>
          <a:noFill/>
          <a:ln w="12700" cmpd="thickThin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s-ES_tradnl" sz="2400" dirty="0"/>
              <a:t>TEOREMA.</a:t>
            </a:r>
          </a:p>
          <a:p>
            <a:pPr algn="just" defTabSz="762000"/>
            <a:endParaRPr lang="es-ES_tradnl" sz="2400" dirty="0"/>
          </a:p>
          <a:p>
            <a:pPr algn="just" defTabSz="762000"/>
            <a:r>
              <a:rPr lang="es-ES_tradnl" sz="2400" dirty="0" smtClean="0">
                <a:solidFill>
                  <a:schemeClr val="tx1"/>
                </a:solidFill>
              </a:rPr>
              <a:t>El </a:t>
            </a:r>
            <a:r>
              <a:rPr lang="es-ES_tradnl" sz="2400" dirty="0">
                <a:solidFill>
                  <a:schemeClr val="tx1"/>
                </a:solidFill>
              </a:rPr>
              <a:t>algoritmo de </a:t>
            </a:r>
            <a:r>
              <a:rPr lang="es-ES_tradnl" sz="2400" b="1" dirty="0">
                <a:solidFill>
                  <a:schemeClr val="tx1"/>
                </a:solidFill>
              </a:rPr>
              <a:t>DIJKSTRA</a:t>
            </a:r>
            <a:r>
              <a:rPr lang="es-ES_tradnl" sz="2400" dirty="0">
                <a:solidFill>
                  <a:schemeClr val="tx1"/>
                </a:solidFill>
              </a:rPr>
              <a:t> suministra los</a:t>
            </a:r>
            <a:r>
              <a:rPr lang="es-ES_tradnl" sz="2400" dirty="0">
                <a:solidFill>
                  <a:srgbClr val="00279F"/>
                </a:solidFill>
              </a:rPr>
              <a:t> </a:t>
            </a:r>
            <a:r>
              <a:rPr lang="es-ES_tradnl" sz="2400" b="1" dirty="0">
                <a:solidFill>
                  <a:srgbClr val="00279F"/>
                </a:solidFill>
              </a:rPr>
              <a:t>caminos más </a:t>
            </a:r>
            <a:r>
              <a:rPr lang="es-ES_tradnl" sz="2400" b="1" dirty="0" smtClean="0">
                <a:solidFill>
                  <a:srgbClr val="00279F"/>
                </a:solidFill>
              </a:rPr>
              <a:t>cortos </a:t>
            </a:r>
            <a:r>
              <a:rPr lang="es-ES_tradnl" sz="2400" b="1" dirty="0">
                <a:solidFill>
                  <a:schemeClr val="tx1"/>
                </a:solidFill>
              </a:rPr>
              <a:t>de un vértice v al resto de vértices </a:t>
            </a:r>
            <a:r>
              <a:rPr lang="es-ES_tradnl" sz="2400" dirty="0">
                <a:solidFill>
                  <a:schemeClr val="tx1"/>
                </a:solidFill>
              </a:rPr>
              <a:t>en un  grafo </a:t>
            </a:r>
            <a:r>
              <a:rPr lang="es-ES_tradnl" sz="2400" dirty="0" smtClean="0">
                <a:solidFill>
                  <a:schemeClr val="tx1"/>
                </a:solidFill>
              </a:rPr>
              <a:t>conexo con </a:t>
            </a:r>
            <a:r>
              <a:rPr lang="es-ES_tradnl" sz="2400" dirty="0">
                <a:solidFill>
                  <a:schemeClr val="tx1"/>
                </a:solidFill>
              </a:rPr>
              <a:t>una matriz de</a:t>
            </a:r>
            <a:r>
              <a:rPr lang="es-ES_tradnl" sz="2400" b="1" dirty="0">
                <a:solidFill>
                  <a:srgbClr val="00279F"/>
                </a:solidFill>
              </a:rPr>
              <a:t> pesos positivos</a:t>
            </a:r>
            <a:r>
              <a:rPr lang="es-ES_tradnl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Picture 4" descr="http://s.frasesgo.com/images/frases/e/frase-es_practicamente_imposible_ensenar_buena_programacion_a_los_-edsger_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8" y="4088646"/>
            <a:ext cx="5668243" cy="25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4120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6" y="351684"/>
            <a:ext cx="6610625" cy="596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65" y="625294"/>
            <a:ext cx="6840760" cy="553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66713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66713" y="2195513"/>
            <a:ext cx="77327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Proporciona el </a:t>
            </a:r>
            <a:r>
              <a:rPr lang="es-ES_tradnl" b="1">
                <a:solidFill>
                  <a:schemeClr val="tx1"/>
                </a:solidFill>
              </a:rPr>
              <a:t>camino más corto entre dos o más vértices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de un </a:t>
            </a:r>
            <a:r>
              <a:rPr lang="es-ES_tradnl" b="1">
                <a:solidFill>
                  <a:srgbClr val="00279F"/>
                </a:solidFill>
              </a:rPr>
              <a:t>grafo conexo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 descr="https://arodrigu.webs.upv.es/grafos/lib/exe/fetch.php?media=lesterrandolphford_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3965591"/>
            <a:ext cx="1513498" cy="18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chard E. Bell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8" y="4026837"/>
            <a:ext cx="2863544" cy="15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56328" y="5877272"/>
            <a:ext cx="343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Richard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Richard E. </a:t>
            </a:r>
            <a:r>
              <a:rPr lang="es-E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26 de agosto 1920 – 19 marzo de 1984)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326654" y="5991878"/>
            <a:ext cx="2061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Lester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Randolph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Ford Jr.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7966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36550" y="2195512"/>
            <a:ext cx="6467698" cy="199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Proporciona 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sz="28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800" dirty="0">
                <a:solidFill>
                  <a:schemeClr val="tx1"/>
                </a:solidFill>
              </a:rPr>
              <a:t> Ponderado con  </a:t>
            </a:r>
            <a:r>
              <a:rPr lang="es-ES_tradnl" sz="28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2800" dirty="0">
                <a:solidFill>
                  <a:schemeClr val="tx1"/>
                </a:solidFill>
              </a:rPr>
              <a:t>( </a:t>
            </a:r>
            <a:r>
              <a:rPr lang="es-ES_tradnl" sz="2800" b="1" dirty="0">
                <a:solidFill>
                  <a:srgbClr val="00279F"/>
                </a:solidFill>
              </a:rPr>
              <a:t>positivos o negativos</a:t>
            </a:r>
            <a:r>
              <a:rPr lang="es-ES_tradnl" sz="2800" dirty="0">
                <a:solidFill>
                  <a:schemeClr val="tx1"/>
                </a:solidFill>
              </a:rPr>
              <a:t>).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694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631028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36550" y="2195513"/>
            <a:ext cx="8503932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Proporciona </a:t>
            </a:r>
            <a:r>
              <a:rPr lang="es-ES_tradnl" sz="1600" dirty="0">
                <a:solidFill>
                  <a:schemeClr val="tx1"/>
                </a:solidFill>
              </a:rPr>
              <a:t>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Ponderado </a:t>
            </a:r>
            <a:r>
              <a:rPr lang="es-ES_tradnl" sz="1600" dirty="0">
                <a:solidFill>
                  <a:schemeClr val="tx1"/>
                </a:solidFill>
              </a:rPr>
              <a:t>con  </a:t>
            </a:r>
            <a:r>
              <a:rPr lang="es-ES_tradnl" sz="16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600" dirty="0">
                <a:solidFill>
                  <a:schemeClr val="tx1"/>
                </a:solidFill>
              </a:rPr>
              <a:t>( </a:t>
            </a:r>
            <a:r>
              <a:rPr lang="es-ES_tradnl" sz="1600" b="1" dirty="0">
                <a:solidFill>
                  <a:srgbClr val="00279F"/>
                </a:solidFill>
              </a:rPr>
              <a:t>positivos o negativos</a:t>
            </a:r>
            <a:r>
              <a:rPr lang="es-ES_tradnl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3200" b="1" dirty="0" smtClean="0">
                <a:solidFill>
                  <a:srgbClr val="00279F"/>
                </a:solidFill>
              </a:rPr>
              <a:t>No</a:t>
            </a:r>
            <a:r>
              <a:rPr lang="es-ES_tradnl" sz="3200" b="1" dirty="0" smtClean="0">
                <a:solidFill>
                  <a:schemeClr val="tx1"/>
                </a:solidFill>
              </a:rPr>
              <a:t> </a:t>
            </a:r>
            <a:r>
              <a:rPr lang="es-ES_tradnl" sz="32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3200" b="1" dirty="0">
                <a:solidFill>
                  <a:srgbClr val="00279F"/>
                </a:solidFill>
              </a:rPr>
              <a:t>peso total negativos</a:t>
            </a:r>
            <a:r>
              <a:rPr lang="es-ES_tradnl" sz="3200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050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36550" y="2195513"/>
            <a:ext cx="5341335" cy="2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Ponderado </a:t>
            </a:r>
            <a:r>
              <a:rPr lang="es-ES_tradnl" sz="1400" dirty="0">
                <a:solidFill>
                  <a:schemeClr val="tx1"/>
                </a:solidFill>
              </a:rPr>
              <a:t>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Se  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197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36550" y="2195513"/>
            <a:ext cx="6447600" cy="31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Se  </a:t>
            </a:r>
            <a:r>
              <a:rPr lang="es-ES_tradnl" dirty="0">
                <a:solidFill>
                  <a:schemeClr val="tx1"/>
                </a:solidFill>
              </a:rPr>
              <a:t>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Representa la longitud del </a:t>
            </a:r>
            <a:r>
              <a:rPr lang="es-ES_tradnl" b="1" dirty="0">
                <a:solidFill>
                  <a:schemeClr val="tx1"/>
                </a:solidFill>
              </a:rPr>
              <a:t>camino más corto del vértice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/>
              <a:t>	   s </a:t>
            </a:r>
            <a:r>
              <a:rPr lang="es-ES_tradnl" b="1" dirty="0">
                <a:solidFill>
                  <a:schemeClr val="tx1"/>
                </a:solidFill>
              </a:rPr>
              <a:t>al vértice </a:t>
            </a:r>
            <a:r>
              <a:rPr lang="es-ES_tradnl" b="1" dirty="0"/>
              <a:t>x </a:t>
            </a:r>
            <a:r>
              <a:rPr lang="es-ES_tradnl" dirty="0">
                <a:solidFill>
                  <a:schemeClr val="tx1"/>
                </a:solidFill>
              </a:rPr>
              <a:t>que contenga </a:t>
            </a:r>
            <a:r>
              <a:rPr lang="es-ES_tradnl" b="1" dirty="0">
                <a:solidFill>
                  <a:schemeClr val="tx1"/>
                </a:solidFill>
              </a:rPr>
              <a:t>k o menos aristas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Permanecerán </a:t>
            </a:r>
            <a:r>
              <a:rPr lang="es-ES_tradnl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762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36550" y="2195513"/>
            <a:ext cx="6361807" cy="2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/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Al </a:t>
            </a:r>
            <a:r>
              <a:rPr lang="es-ES_tradnl" b="1" dirty="0">
                <a:solidFill>
                  <a:schemeClr val="tx1"/>
                </a:solidFill>
              </a:rPr>
              <a:t>final</a:t>
            </a:r>
            <a:r>
              <a:rPr lang="es-ES_tradnl" dirty="0">
                <a:solidFill>
                  <a:schemeClr val="tx1"/>
                </a:solidFill>
              </a:rPr>
              <a:t> de la </a:t>
            </a:r>
            <a:r>
              <a:rPr lang="es-ES_tradnl" b="1" dirty="0">
                <a:solidFill>
                  <a:schemeClr val="tx1"/>
                </a:solidFill>
              </a:rPr>
              <a:t>iteración k calcularemos la </a:t>
            </a:r>
            <a:r>
              <a:rPr lang="es-ES_tradnl" b="1" dirty="0">
                <a:solidFill>
                  <a:srgbClr val="00279F"/>
                </a:solidFill>
              </a:rPr>
              <a:t>etiqueta k + 1</a:t>
            </a:r>
            <a:r>
              <a:rPr lang="es-ES_tradnl" dirty="0">
                <a:solidFill>
                  <a:srgbClr val="00279F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rgbClr val="00279F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124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36550" y="2195513"/>
            <a:ext cx="6670097" cy="304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Al </a:t>
            </a:r>
            <a:r>
              <a:rPr lang="es-ES_tradnl" sz="1400" b="1" dirty="0">
                <a:solidFill>
                  <a:schemeClr val="tx1"/>
                </a:solidFill>
              </a:rPr>
              <a:t>final</a:t>
            </a:r>
            <a:r>
              <a:rPr lang="es-ES_tradnl" sz="1400" dirty="0">
                <a:solidFill>
                  <a:schemeClr val="tx1"/>
                </a:solidFill>
              </a:rPr>
              <a:t> de la </a:t>
            </a:r>
            <a:r>
              <a:rPr lang="es-ES_tradnl" sz="1400" b="1" dirty="0">
                <a:solidFill>
                  <a:schemeClr val="tx1"/>
                </a:solidFill>
              </a:rPr>
              <a:t>iteración k calcularemos la </a:t>
            </a:r>
            <a:r>
              <a:rPr lang="es-ES_tradnl" sz="1400" b="1" dirty="0">
                <a:solidFill>
                  <a:srgbClr val="00279F"/>
                </a:solidFill>
              </a:rPr>
              <a:t>etiqueta k + 1</a:t>
            </a:r>
            <a:r>
              <a:rPr lang="es-ES_tradnl" sz="1400" dirty="0" smtClean="0">
                <a:solidFill>
                  <a:srgbClr val="00279F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acabará </a:t>
            </a:r>
            <a:r>
              <a:rPr lang="es-ES_tradnl" dirty="0">
                <a:solidFill>
                  <a:schemeClr val="tx1"/>
                </a:solidFill>
              </a:rPr>
              <a:t>cuando calcule los</a:t>
            </a:r>
            <a:r>
              <a:rPr lang="es-ES_tradnl" b="1" dirty="0">
                <a:solidFill>
                  <a:srgbClr val="00279F"/>
                </a:solidFill>
              </a:rPr>
              <a:t> caminos de longitud n - 1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</a:t>
            </a:r>
            <a:r>
              <a:rPr lang="es-ES_tradnl" sz="2000" dirty="0">
                <a:solidFill>
                  <a:schemeClr val="tx1"/>
                </a:solidFill>
              </a:rPr>
              <a:t>( o los más largos si son de longitud menor ).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652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662113" y="12350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BELLMAN-FORD.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65125" y="20415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66713" y="1890713"/>
            <a:ext cx="863758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1]</a:t>
            </a:r>
            <a:r>
              <a:rPr lang="es-ES_tradnl">
                <a:solidFill>
                  <a:srgbClr val="00279F"/>
                </a:solidFill>
              </a:rPr>
              <a:t>	   Inicialización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S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k = 1;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Y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l</a:t>
            </a:r>
            <a:r>
              <a:rPr lang="es-ES_tradnl" baseline="30000">
                <a:solidFill>
                  <a:schemeClr val="tx1"/>
                </a:solidFill>
              </a:rPr>
              <a:t>1</a:t>
            </a:r>
            <a:r>
              <a:rPr lang="es-ES_tradnl">
                <a:solidFill>
                  <a:schemeClr val="tx1"/>
                </a:solidFill>
              </a:rPr>
              <a:t> (s) = 0;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los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  :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C(s,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el resto de los vértices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2]</a:t>
            </a:r>
            <a:r>
              <a:rPr lang="es-ES_tradnl">
                <a:solidFill>
                  <a:schemeClr val="tx1"/>
                </a:solidFill>
              </a:rPr>
              <a:t>	   Para todo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</a:rPr>
              <a:t>(S)  </a:t>
            </a:r>
            <a:r>
              <a:rPr lang="es-ES_tradnl">
                <a:solidFill>
                  <a:srgbClr val="00279F"/>
                </a:solidFill>
              </a:rPr>
              <a:t>actualizar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min [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, min</a:t>
            </a:r>
            <a:r>
              <a:rPr lang="es-ES_tradnl" baseline="-25000">
                <a:solidFill>
                  <a:schemeClr val="tx1"/>
                </a:solidFill>
              </a:rPr>
              <a:t>x j</a:t>
            </a:r>
            <a:r>
              <a:rPr lang="es-ES_tradnl" sz="2000" b="1" baseline="-2500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Ti</a:t>
            </a:r>
            <a:r>
              <a:rPr lang="es-ES_tradnl">
                <a:solidFill>
                  <a:schemeClr val="tx1"/>
                </a:solidFill>
              </a:rPr>
              <a:t>  {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) + C(x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,x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 ]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T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30000">
                <a:solidFill>
                  <a:schemeClr val="tx1"/>
                </a:solidFill>
              </a:rPr>
              <a:t>-1 </a:t>
            </a:r>
            <a:r>
              <a:rPr lang="es-ES_tradnl">
                <a:solidFill>
                  <a:schemeClr val="tx1"/>
                </a:solidFill>
              </a:rPr>
              <a:t>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s-ES_tradnl">
                <a:solidFill>
                  <a:schemeClr val="tx1"/>
                </a:solidFill>
              </a:rPr>
              <a:t> 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      para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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</a:t>
            </a:r>
            <a:r>
              <a:rPr lang="es-ES_tradnl">
                <a:solidFill>
                  <a:schemeClr val="tx1"/>
                </a:solidFill>
              </a:rPr>
              <a:t>(S)</a:t>
            </a:r>
            <a:r>
              <a:rPr lang="es-ES_tradnl" baseline="30000">
                <a:solidFill>
                  <a:schemeClr val="tx1"/>
                </a:solidFill>
              </a:rPr>
              <a:t> 1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</a:t>
            </a:r>
          </a:p>
        </p:txBody>
      </p:sp>
      <p:pic>
        <p:nvPicPr>
          <p:cNvPr id="8" name="7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753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6713" y="1281113"/>
            <a:ext cx="868362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3]</a:t>
            </a:r>
            <a:r>
              <a:rPr lang="es-ES_tradnl">
                <a:solidFill>
                  <a:schemeClr val="tx1"/>
                </a:solidFill>
              </a:rPr>
              <a:t>	</a:t>
            </a:r>
            <a:r>
              <a:rPr lang="es-ES_tradnl">
                <a:solidFill>
                  <a:srgbClr val="00279F"/>
                </a:solidFill>
              </a:rPr>
              <a:t>Test de finalización.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a)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</a:t>
            </a:r>
            <a:r>
              <a:rPr lang="es-ES_tradnl" b="1">
                <a:solidFill>
                  <a:schemeClr val="tx1"/>
                </a:solidFill>
              </a:rPr>
              <a:t> n-1  </a:t>
            </a:r>
            <a:r>
              <a:rPr lang="es-ES_tradnl">
                <a:solidFill>
                  <a:schemeClr val="tx1"/>
                </a:solidFill>
              </a:rPr>
              <a:t>y    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b="1">
                <a:solidFill>
                  <a:schemeClr val="tx1"/>
                </a:solidFill>
              </a:rPr>
              <a:t>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=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</a:t>
            </a:r>
            <a:r>
              <a:rPr lang="es-ES_tradnl" sz="2000">
                <a:solidFill>
                  <a:schemeClr val="tx1"/>
                </a:solidFill>
              </a:rPr>
              <a:t>Se han obtenido las longitudes de los caminos más cortos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     y vienen dadas por las etiquetas actuales.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b)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&lt;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</a:t>
            </a:r>
            <a:r>
              <a:rPr lang="es-ES_tradnl" sz="2000">
                <a:solidFill>
                  <a:schemeClr val="tx1"/>
                </a:solidFill>
              </a:rPr>
              <a:t>PASO 4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c)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=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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NO HAY SOLUCIÓN.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STOP.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4] </a:t>
            </a:r>
            <a:r>
              <a:rPr lang="es-ES_tradnl">
                <a:solidFill>
                  <a:schemeClr val="tx1"/>
                </a:solidFill>
              </a:rPr>
              <a:t>	S = {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/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>
                <a:solidFill>
                  <a:schemeClr val="tx1"/>
                </a:solidFill>
              </a:rPr>
              <a:t>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S contiene los vértices cuyo camino más corto es de 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cardinalidad k+1.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k = k+1; ir al PASO 2.</a:t>
            </a:r>
            <a:endParaRPr lang="es-ES_tradnl" sz="200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2000">
              <a:solidFill>
                <a:schemeClr val="tx1"/>
              </a:solidFill>
            </a:endParaRP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27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747712" y="1143000"/>
            <a:ext cx="7640711" cy="285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/>
            <a:r>
              <a:rPr lang="es-ES_tradnl" sz="6000" dirty="0" smtClean="0">
                <a:solidFill>
                  <a:srgbClr val="002060"/>
                </a:solidFill>
              </a:rPr>
              <a:t>Camino </a:t>
            </a:r>
            <a:r>
              <a:rPr lang="es-ES_tradnl" sz="6000" dirty="0">
                <a:solidFill>
                  <a:srgbClr val="002060"/>
                </a:solidFill>
              </a:rPr>
              <a:t>mínimo entre </a:t>
            </a:r>
            <a:r>
              <a:rPr lang="es-ES_tradnl" sz="6000" b="1" dirty="0">
                <a:solidFill>
                  <a:srgbClr val="002060"/>
                </a:solidFill>
              </a:rPr>
              <a:t>todos</a:t>
            </a:r>
            <a:r>
              <a:rPr lang="es-ES_tradnl" sz="6000" dirty="0">
                <a:solidFill>
                  <a:srgbClr val="002060"/>
                </a:solidFill>
              </a:rPr>
              <a:t> </a:t>
            </a:r>
          </a:p>
          <a:p>
            <a:pPr algn="ctr" defTabSz="762000"/>
            <a:r>
              <a:rPr lang="es-ES_tradnl" sz="6000" dirty="0">
                <a:solidFill>
                  <a:srgbClr val="002060"/>
                </a:solidFill>
              </a:rPr>
              <a:t> </a:t>
            </a:r>
            <a:r>
              <a:rPr lang="es-ES_tradnl" sz="6000" dirty="0" smtClean="0">
                <a:solidFill>
                  <a:srgbClr val="002060"/>
                </a:solidFill>
              </a:rPr>
              <a:t>   </a:t>
            </a:r>
            <a:r>
              <a:rPr lang="es-ES_tradnl" sz="6000" dirty="0">
                <a:solidFill>
                  <a:srgbClr val="002060"/>
                </a:solidFill>
              </a:rPr>
              <a:t>los vértices del grafo.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7836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419435" y="1891515"/>
            <a:ext cx="5280229" cy="125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Actúa </a:t>
            </a:r>
            <a:r>
              <a:rPr lang="es-ES_tradnl" sz="20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20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20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 descr="http://www-cs.stanford.edu/system/files/memoriam/hhfffhcc_0.png?13301259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82" y="40075"/>
            <a:ext cx="1752823" cy="26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181883" y="2890877"/>
            <a:ext cx="1676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Robert W.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Floyd 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1936/2001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Resultado de imagen de Warshall, Step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82" y="3499524"/>
            <a:ext cx="1546814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181882" y="5830606"/>
            <a:ext cx="154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Stephen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1935/2006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928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07308" y="1772816"/>
            <a:ext cx="6010877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Calcula la </a:t>
            </a:r>
            <a:r>
              <a:rPr lang="es-ES_tradnl" sz="20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20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10835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47713" y="2195513"/>
            <a:ext cx="7351712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dirty="0"/>
              <a:t>		</a:t>
            </a:r>
            <a:endParaRPr lang="es-ES_tradnl" dirty="0">
              <a:solidFill>
                <a:schemeClr val="tx1"/>
              </a:solidFill>
            </a:endParaRPr>
          </a:p>
          <a:p>
            <a:pPr algn="ctr" defTabSz="762000"/>
            <a:r>
              <a:rPr lang="es-ES_tradnl" sz="2400" dirty="0">
                <a:solidFill>
                  <a:schemeClr val="tx1"/>
                </a:solidFill>
              </a:rPr>
              <a:t>        </a:t>
            </a:r>
            <a:r>
              <a:rPr lang="es-ES_tradnl" sz="2400" b="1" dirty="0">
                <a:solidFill>
                  <a:schemeClr val="tx1"/>
                </a:solidFill>
              </a:rPr>
              <a:t>Problema de encontrar el/los camino/s más </a:t>
            </a:r>
            <a:r>
              <a:rPr lang="es-ES_tradnl" sz="2400" b="1" dirty="0" smtClean="0">
                <a:solidFill>
                  <a:schemeClr val="tx1"/>
                </a:solidFill>
              </a:rPr>
              <a:t>cortos</a:t>
            </a:r>
            <a:endParaRPr lang="es-ES_tradnl" sz="2400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34815" y="3978275"/>
            <a:ext cx="2667398" cy="178253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   </a:t>
            </a:r>
            <a:r>
              <a:rPr lang="es-ES_tradnl" sz="2000" b="1" dirty="0">
                <a:solidFill>
                  <a:srgbClr val="006B61"/>
                </a:solidFill>
              </a:rPr>
              <a:t>desde un vértice </a:t>
            </a:r>
            <a:r>
              <a:rPr lang="es-ES_tradnl" sz="3200" b="1" dirty="0">
                <a:solidFill>
                  <a:srgbClr val="006B61"/>
                </a:solidFill>
              </a:rPr>
              <a:t>x</a:t>
            </a:r>
            <a:r>
              <a:rPr lang="es-ES_tradnl" sz="2000" b="1" dirty="0">
                <a:solidFill>
                  <a:srgbClr val="006B61"/>
                </a:solidFill>
              </a:rPr>
              <a:t>   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         a otro   </a:t>
            </a:r>
            <a:r>
              <a:rPr lang="es-ES_tradnl" sz="2000" b="1" dirty="0">
                <a:solidFill>
                  <a:schemeClr val="tx1"/>
                </a:solidFill>
              </a:rPr>
              <a:t>y/o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al resto de los vértices </a:t>
            </a:r>
            <a:endParaRPr lang="es-ES_tradnl" sz="2000" b="1" dirty="0"/>
          </a:p>
          <a:p>
            <a:pPr algn="ctr" defTabSz="762000"/>
            <a:r>
              <a:rPr lang="es-ES_tradnl" sz="2000" b="1" dirty="0">
                <a:solidFill>
                  <a:schemeClr val="tx1"/>
                </a:solidFill>
              </a:rPr>
              <a:t>         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ctr"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580112" y="4024312"/>
            <a:ext cx="3093988" cy="1597873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 algn="ctr" defTabSz="762000"/>
            <a:r>
              <a:rPr lang="es-ES_tradnl" sz="2000" b="1" dirty="0">
                <a:solidFill>
                  <a:srgbClr val="00279F"/>
                </a:solidFill>
              </a:rPr>
              <a:t>      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entre </a:t>
            </a:r>
            <a:r>
              <a:rPr lang="es-ES_tradnl" sz="2000" b="1" dirty="0">
                <a:solidFill>
                  <a:srgbClr val="00279F"/>
                </a:solidFill>
              </a:rPr>
              <a:t>todos y </a:t>
            </a:r>
            <a:r>
              <a:rPr lang="es-ES_tradnl" sz="2000" b="1" dirty="0" smtClean="0">
                <a:solidFill>
                  <a:srgbClr val="00279F"/>
                </a:solidFill>
              </a:rPr>
              <a:t> cada </a:t>
            </a:r>
            <a:r>
              <a:rPr lang="es-ES_tradnl" sz="2000" b="1" dirty="0">
                <a:solidFill>
                  <a:srgbClr val="00279F"/>
                </a:solidFill>
              </a:rPr>
              <a:t>uno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de </a:t>
            </a:r>
            <a:r>
              <a:rPr lang="es-ES_tradnl" sz="2000" b="1" dirty="0">
                <a:solidFill>
                  <a:srgbClr val="00279F"/>
                </a:solidFill>
              </a:rPr>
              <a:t>los vértices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chemeClr val="tx1"/>
                </a:solidFill>
              </a:rPr>
              <a:t>del </a:t>
            </a:r>
            <a:r>
              <a:rPr lang="es-ES_tradnl" sz="2000" b="1" dirty="0">
                <a:solidFill>
                  <a:schemeClr val="tx1"/>
                </a:solidFill>
              </a:rPr>
              <a:t>grafo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93700" y="2195513"/>
            <a:ext cx="8280400" cy="9159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16200000" flipH="1">
            <a:off x="16002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 rot="16200000" flipH="1">
            <a:off x="64770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82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3" grpId="0" animBg="1"/>
      <p:bldP spid="747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4390"/>
            <a:ext cx="39624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66713" y="2500313"/>
            <a:ext cx="7805687" cy="19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Calcula la </a:t>
            </a:r>
            <a:r>
              <a:rPr lang="es-ES_tradnl" sz="16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16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rgbClr val="00279F"/>
                </a:solidFill>
              </a:rPr>
              <a:t>Detecta los ciclos de peso negativo </a:t>
            </a:r>
            <a:r>
              <a:rPr lang="es-ES_tradnl" sz="2000" dirty="0">
                <a:solidFill>
                  <a:schemeClr val="tx1"/>
                </a:solidFill>
              </a:rPr>
              <a:t>(en el case de que existan).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038" y="1211744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473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31</a:t>
            </a:fld>
            <a:endParaRPr lang="es-E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3004777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823340" y="3945317"/>
            <a:ext cx="61074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 dirty="0" err="1">
                <a:solidFill>
                  <a:srgbClr val="006B61"/>
                </a:solidFill>
              </a:rPr>
              <a:t>C</a:t>
            </a:r>
            <a:r>
              <a:rPr lang="es-ES_tradnl" sz="3600" b="1" baseline="30000" dirty="0" err="1">
                <a:solidFill>
                  <a:srgbClr val="006B61"/>
                </a:solidFill>
              </a:rPr>
              <a:t>k</a:t>
            </a:r>
            <a:endParaRPr lang="es-ES_tradnl" sz="3600" b="1" baseline="30000" dirty="0">
              <a:solidFill>
                <a:srgbClr val="006B61"/>
              </a:solidFill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186112" y="3567113"/>
            <a:ext cx="5562351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Matriz </a:t>
            </a:r>
            <a:r>
              <a:rPr lang="es-ES_tradnl" b="1" dirty="0">
                <a:solidFill>
                  <a:schemeClr val="tx1"/>
                </a:solidFill>
              </a:rPr>
              <a:t>de pesos </a:t>
            </a:r>
            <a:r>
              <a:rPr lang="es-ES_tradnl" dirty="0">
                <a:solidFill>
                  <a:schemeClr val="tx1"/>
                </a:solidFill>
              </a:rPr>
              <a:t>de un grafo </a:t>
            </a:r>
            <a:r>
              <a:rPr lang="es-ES_tradnl" b="1" dirty="0">
                <a:solidFill>
                  <a:schemeClr val="tx1"/>
                </a:solidFill>
              </a:rPr>
              <a:t>donde</a:t>
            </a:r>
            <a:r>
              <a:rPr lang="es-ES_tradnl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los </a:t>
            </a:r>
            <a:r>
              <a:rPr lang="es-ES_tradnl" b="1" dirty="0">
                <a:solidFill>
                  <a:srgbClr val="00279F"/>
                </a:solidFill>
              </a:rPr>
              <a:t>vértices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del grafo </a:t>
            </a:r>
            <a:r>
              <a:rPr lang="es-ES_tradnl" b="1" dirty="0" smtClean="0">
                <a:solidFill>
                  <a:schemeClr val="tx1"/>
                </a:solidFill>
              </a:rPr>
              <a:t>original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las </a:t>
            </a:r>
            <a:r>
              <a:rPr lang="es-ES_tradnl" b="1" dirty="0">
                <a:solidFill>
                  <a:srgbClr val="00279F"/>
                </a:solidFill>
              </a:rPr>
              <a:t>aristas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caminos más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cortos con k </a:t>
            </a:r>
            <a:r>
              <a:rPr lang="es-ES_tradnl" b="1" dirty="0" smtClean="0">
                <a:solidFill>
                  <a:schemeClr val="tx1"/>
                </a:solidFill>
              </a:rPr>
              <a:t>o</a:t>
            </a:r>
          </a:p>
          <a:p>
            <a:pPr defTabSz="762000"/>
            <a:r>
              <a:rPr lang="es-ES_tradnl" b="1" dirty="0"/>
              <a:t> </a:t>
            </a:r>
            <a:r>
              <a:rPr lang="es-ES_tradnl" b="1" dirty="0" smtClean="0"/>
              <a:t>  </a:t>
            </a:r>
            <a:r>
              <a:rPr lang="es-ES_tradnl" b="1" dirty="0" smtClean="0">
                <a:solidFill>
                  <a:schemeClr val="tx1"/>
                </a:solidFill>
              </a:rPr>
              <a:t>     menos </a:t>
            </a:r>
            <a:r>
              <a:rPr lang="es-ES_tradnl" b="1" dirty="0">
                <a:solidFill>
                  <a:schemeClr val="tx1"/>
                </a:solidFill>
              </a:rPr>
              <a:t>aristas en el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grafo de partida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908300" y="3517900"/>
            <a:ext cx="5765800" cy="2032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1981200" y="4114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32</a:t>
            </a:fld>
            <a:endParaRPr lang="es-E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21311085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42913" y="1509713"/>
            <a:ext cx="74374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Al principio</a:t>
            </a:r>
            <a:r>
              <a:rPr lang="es-ES_tradnl">
                <a:solidFill>
                  <a:schemeClr val="tx1"/>
                </a:solidFill>
              </a:rPr>
              <a:t>, </a:t>
            </a:r>
            <a:r>
              <a:rPr lang="es-ES_tradnl" b="1">
                <a:solidFill>
                  <a:srgbClr val="006B61"/>
                </a:solidFill>
              </a:rPr>
              <a:t>la diagonal de la matriz C sólo hay ceros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Si </a:t>
            </a:r>
            <a:r>
              <a:rPr lang="es-ES_tradnl" b="1">
                <a:solidFill>
                  <a:srgbClr val="00279F"/>
                </a:solidFill>
              </a:rPr>
              <a:t>algún valor de la diagonal se hace negativo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966913" y="2728913"/>
            <a:ext cx="2994410" cy="36676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>
                <a:solidFill>
                  <a:srgbClr val="006B61"/>
                </a:solidFill>
              </a:rPr>
              <a:t>Ciclo de peso </a:t>
            </a:r>
            <a:r>
              <a:rPr lang="es-ES_tradnl" b="1" dirty="0" smtClean="0">
                <a:solidFill>
                  <a:srgbClr val="006B61"/>
                </a:solidFill>
              </a:rPr>
              <a:t>total </a:t>
            </a:r>
            <a:r>
              <a:rPr lang="es-ES_tradnl" b="1" dirty="0">
                <a:solidFill>
                  <a:srgbClr val="006B61"/>
                </a:solidFill>
              </a:rPr>
              <a:t>negativo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824851" y="3719513"/>
            <a:ext cx="1827424" cy="36676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No hay solución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19112" y="4710113"/>
            <a:ext cx="808533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rgbClr val="00279F"/>
                </a:solidFill>
              </a:rPr>
              <a:t>otro caso                    </a:t>
            </a:r>
            <a:r>
              <a:rPr lang="es-ES_tradnl" b="1" dirty="0" smtClean="0">
                <a:solidFill>
                  <a:srgbClr val="00279F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tras </a:t>
            </a:r>
            <a:r>
              <a:rPr lang="es-ES_tradnl" b="1" dirty="0">
                <a:solidFill>
                  <a:schemeClr val="tx1"/>
                </a:solidFill>
              </a:rPr>
              <a:t>n iteraciones </a:t>
            </a:r>
            <a:r>
              <a:rPr lang="es-ES_tradnl" dirty="0">
                <a:solidFill>
                  <a:schemeClr val="tx1"/>
                </a:solidFill>
              </a:rPr>
              <a:t>obtendremos la </a:t>
            </a:r>
            <a:r>
              <a:rPr lang="es-ES_tradnl" b="1" dirty="0">
                <a:solidFill>
                  <a:srgbClr val="006B61"/>
                </a:solidFill>
              </a:rPr>
              <a:t>matriz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	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con las longitudes de los caminos </a:t>
            </a:r>
            <a:r>
              <a:rPr lang="es-ES_tradnl" b="1" dirty="0" smtClean="0">
                <a:solidFill>
                  <a:srgbClr val="006B61"/>
                </a:solidFill>
              </a:rPr>
              <a:t>más cortos.</a:t>
            </a:r>
            <a:endParaRPr lang="es-ES_tradnl" b="1" dirty="0">
              <a:solidFill>
                <a:srgbClr val="006B61"/>
              </a:solidFill>
            </a:endParaRP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131462" y="4710113"/>
            <a:ext cx="1144393" cy="494221"/>
          </a:xfrm>
          <a:prstGeom prst="rightArrow">
            <a:avLst>
              <a:gd name="adj1" fmla="val 50000"/>
              <a:gd name="adj2" fmla="val 8390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414713" y="22860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3414713" y="32004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pic>
        <p:nvPicPr>
          <p:cNvPr id="12" name="11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33</a:t>
            </a:fld>
            <a:endParaRPr lang="es-E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9112" y="782456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31887250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4313" y="2043113"/>
            <a:ext cx="8941359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1]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0</a:t>
            </a: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k+1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[Paso3]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j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[Paso4]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	a</a:t>
            </a:r>
            <a:r>
              <a:rPr lang="es-ES_tradnl" dirty="0">
                <a:solidFill>
                  <a:schemeClr val="tx1"/>
                </a:solidFill>
              </a:rPr>
              <a:t>) Si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</a:t>
            </a:r>
            <a:r>
              <a:rPr lang="es-ES_tradnl" b="1" dirty="0">
                <a:solidFill>
                  <a:schemeClr val="tx1"/>
                </a:solidFill>
              </a:rPr>
              <a:t> c</a:t>
            </a:r>
            <a:r>
              <a:rPr lang="es-ES_tradnl" b="1" baseline="-25000" dirty="0">
                <a:solidFill>
                  <a:schemeClr val="tx1"/>
                </a:solidFill>
              </a:rPr>
              <a:t>ii </a:t>
            </a:r>
            <a:r>
              <a:rPr lang="es-ES_tradnl" b="1" dirty="0">
                <a:solidFill>
                  <a:schemeClr val="tx1"/>
                </a:solidFill>
              </a:rPr>
              <a:t>&lt; 0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</a:t>
            </a:r>
            <a:r>
              <a:rPr lang="es-ES_tradnl" dirty="0" err="1">
                <a:solidFill>
                  <a:schemeClr val="tx1"/>
                </a:solidFill>
              </a:rPr>
              <a:t>STOP,</a:t>
            </a:r>
            <a:r>
              <a:rPr lang="es-ES_tradnl" sz="2000" dirty="0" err="1">
                <a:solidFill>
                  <a:schemeClr val="tx1"/>
                </a:solidFill>
              </a:rPr>
              <a:t>circuito</a:t>
            </a:r>
            <a:r>
              <a:rPr lang="es-ES_tradnl" sz="2000" dirty="0">
                <a:solidFill>
                  <a:schemeClr val="tx1"/>
                </a:solidFill>
              </a:rPr>
              <a:t> de pesos negativos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b)Si 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i, c</a:t>
            </a:r>
            <a:r>
              <a:rPr lang="es-ES_tradnl" b="1" baseline="-25000" dirty="0">
                <a:solidFill>
                  <a:schemeClr val="tx1"/>
                </a:solidFill>
              </a:rPr>
              <a:t>ii</a:t>
            </a:r>
            <a:r>
              <a:rPr lang="es-ES_tradnl" b="1" baseline="-250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</a:t>
            </a:r>
            <a:r>
              <a:rPr lang="es-ES_tradnl" b="1" dirty="0">
                <a:solidFill>
                  <a:schemeClr val="tx1"/>
                </a:solidFill>
              </a:rPr>
              <a:t>0 ^ k = n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</a:t>
            </a:r>
            <a:r>
              <a:rPr lang="es-ES_tradnl" dirty="0">
                <a:solidFill>
                  <a:schemeClr val="tx1"/>
                </a:solidFill>
              </a:rPr>
              <a:t>STOP</a:t>
            </a:r>
            <a:r>
              <a:rPr lang="es-ES_tradnl" b="1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   </a:t>
            </a:r>
            <a:r>
              <a:rPr lang="es-ES_tradnl" sz="2000" dirty="0">
                <a:solidFill>
                  <a:schemeClr val="tx1"/>
                </a:solidFill>
              </a:rPr>
              <a:t>[</a:t>
            </a:r>
            <a:r>
              <a:rPr lang="es-ES_tradnl" sz="2000" dirty="0" err="1">
                <a:solidFill>
                  <a:schemeClr val="tx1"/>
                </a:solidFill>
              </a:rPr>
              <a:t>c</a:t>
            </a:r>
            <a:r>
              <a:rPr lang="es-ES_tradnl" sz="2000" baseline="-25000" dirty="0" err="1">
                <a:solidFill>
                  <a:schemeClr val="tx1"/>
                </a:solidFill>
              </a:rPr>
              <a:t>ij</a:t>
            </a:r>
            <a:r>
              <a:rPr lang="es-ES_tradnl" sz="2000" dirty="0">
                <a:solidFill>
                  <a:schemeClr val="tx1"/>
                </a:solidFill>
              </a:rPr>
              <a:t>] 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 err="1">
                <a:solidFill>
                  <a:schemeClr val="tx1"/>
                </a:solidFill>
                <a:latin typeface="Symbol" pitchFamily="18" charset="2"/>
              </a:rPr>
              <a:t>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representa las longitudes de los caminos más cortos de x</a:t>
            </a:r>
            <a:r>
              <a:rPr lang="es-ES_tradnl" sz="2000" baseline="-25000" dirty="0">
                <a:solidFill>
                  <a:schemeClr val="tx1"/>
                </a:solidFill>
              </a:rPr>
              <a:t>i </a:t>
            </a:r>
            <a:r>
              <a:rPr lang="es-ES_tradnl" sz="2000" dirty="0">
                <a:solidFill>
                  <a:schemeClr val="tx1"/>
                </a:solidFill>
              </a:rPr>
              <a:t>a </a:t>
            </a:r>
            <a:r>
              <a:rPr lang="es-ES_tradnl" sz="2000" dirty="0" err="1">
                <a:solidFill>
                  <a:schemeClr val="tx1"/>
                </a:solidFill>
              </a:rPr>
              <a:t>x</a:t>
            </a:r>
            <a:r>
              <a:rPr lang="es-ES_tradnl" sz="2000" baseline="-25000" dirty="0" err="1">
                <a:solidFill>
                  <a:schemeClr val="tx1"/>
                </a:solidFill>
              </a:rPr>
              <a:t>j</a:t>
            </a:r>
            <a:endParaRPr lang="es-ES_tradnl" sz="2000" baseline="-25000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>
                <a:solidFill>
                  <a:schemeClr val="tx1"/>
                </a:solidFill>
              </a:rPr>
              <a:t>		</a:t>
            </a:r>
            <a:endParaRPr lang="es-ES_tradnl" sz="2000" baseline="-25000" dirty="0" smtClean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/>
              <a:t>	</a:t>
            </a:r>
            <a:r>
              <a:rPr lang="es-ES_tradnl" sz="2000" baseline="-25000" dirty="0" smtClean="0"/>
              <a:t>	</a:t>
            </a:r>
            <a:r>
              <a:rPr lang="es-ES_tradnl" dirty="0" smtClean="0">
                <a:solidFill>
                  <a:schemeClr val="tx1"/>
                </a:solidFill>
              </a:rPr>
              <a:t>c</a:t>
            </a:r>
            <a:r>
              <a:rPr lang="es-ES_tradnl" dirty="0">
                <a:solidFill>
                  <a:schemeClr val="tx1"/>
                </a:solidFill>
              </a:rPr>
              <a:t>) c</a:t>
            </a:r>
            <a:r>
              <a:rPr lang="es-ES_tradnl" baseline="-25000" dirty="0">
                <a:solidFill>
                  <a:schemeClr val="tx1"/>
                </a:solidFill>
              </a:rPr>
              <a:t>ii</a:t>
            </a:r>
            <a:r>
              <a:rPr lang="es-ES_tradnl" dirty="0">
                <a:solidFill>
                  <a:schemeClr val="tx1"/>
                </a:solidFill>
              </a:rPr>
              <a:t> &gt; 0 </a:t>
            </a:r>
            <a:r>
              <a:rPr lang="es-ES_tradnl" sz="2000" dirty="0">
                <a:solidFill>
                  <a:schemeClr val="tx1"/>
                </a:solidFill>
              </a:rPr>
              <a:t>,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</a:t>
            </a:r>
            <a:r>
              <a:rPr lang="es-ES_tradnl" b="1" dirty="0">
                <a:solidFill>
                  <a:schemeClr val="tx1"/>
                </a:solidFill>
              </a:rPr>
              <a:t>i, k &lt; n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 dirty="0">
                <a:solidFill>
                  <a:schemeClr val="tx1"/>
                </a:solidFill>
              </a:rPr>
              <a:t> ir al PASO 2.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114800" y="2959100"/>
            <a:ext cx="30781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 = min {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,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baseline="-25000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+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1 Cerrar llave"/>
          <p:cNvSpPr/>
          <p:nvPr/>
        </p:nvSpPr>
        <p:spPr>
          <a:xfrm>
            <a:off x="3491880" y="2852936"/>
            <a:ext cx="478639" cy="720080"/>
          </a:xfrm>
          <a:prstGeom prst="righ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34</a:t>
            </a:fld>
            <a:endParaRPr lang="es-E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7308" y="1031392"/>
            <a:ext cx="4417685" cy="4591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400" b="1" dirty="0">
                <a:solidFill>
                  <a:srgbClr val="002060"/>
                </a:solidFill>
              </a:rPr>
              <a:t>Algoritmo de FLOYD-WARSHALL.</a:t>
            </a:r>
          </a:p>
        </p:txBody>
      </p:sp>
    </p:spTree>
    <p:extLst>
      <p:ext uri="{BB962C8B-B14F-4D97-AF65-F5344CB8AC3E}">
        <p14:creationId xmlns:p14="http://schemas.microsoft.com/office/powerpoint/2010/main" val="809321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8232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8" y="1676400"/>
            <a:ext cx="6330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6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8" y="1379476"/>
            <a:ext cx="6787132" cy="54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7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159000"/>
            <a:ext cx="64452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75059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9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00113" y="1266825"/>
            <a:ext cx="73009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 dirty="0">
                <a:latin typeface="Symbol" pitchFamily="18" charset="2"/>
              </a:rPr>
              <a:t></a:t>
            </a:r>
            <a:r>
              <a:rPr lang="es-ES_tradnl" sz="3200" b="1" dirty="0"/>
              <a:t> El problema de los caminos más cortos </a:t>
            </a:r>
          </a:p>
          <a:p>
            <a:pPr defTabSz="762000"/>
            <a:r>
              <a:rPr lang="es-ES_tradnl" sz="3200" b="1" dirty="0"/>
              <a:t>		con un sólo origen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747713" y="2652713"/>
            <a:ext cx="4827797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G = (V,E)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grafo dirigido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 = [ 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]</a:t>
            </a:r>
            <a:r>
              <a:rPr lang="es-ES_tradnl" b="1" baseline="-25000" dirty="0">
                <a:solidFill>
                  <a:srgbClr val="006B61"/>
                </a:solidFill>
              </a:rPr>
              <a:t>n </a:t>
            </a:r>
            <a:r>
              <a:rPr lang="es-ES_tradnl" b="1" baseline="-25000" dirty="0">
                <a:solidFill>
                  <a:srgbClr val="006B61"/>
                </a:solidFill>
                <a:latin typeface="Symbol" pitchFamily="18" charset="2"/>
              </a:rPr>
              <a:t></a:t>
            </a:r>
            <a:r>
              <a:rPr lang="es-ES_tradnl" b="1" baseline="-25000" dirty="0">
                <a:solidFill>
                  <a:srgbClr val="006B61"/>
                </a:solidFill>
              </a:rPr>
              <a:t> n  </a:t>
            </a:r>
            <a:r>
              <a:rPr lang="es-ES_tradnl" dirty="0">
                <a:solidFill>
                  <a:schemeClr val="tx1"/>
                </a:solidFill>
              </a:rPr>
              <a:t>la </a:t>
            </a:r>
            <a:r>
              <a:rPr lang="es-ES_tradnl" b="1" dirty="0">
                <a:solidFill>
                  <a:schemeClr val="tx1"/>
                </a:solidFill>
              </a:rPr>
              <a:t>matriz de pesos </a:t>
            </a:r>
            <a:r>
              <a:rPr lang="es-ES_tradnl" dirty="0">
                <a:solidFill>
                  <a:schemeClr val="tx1"/>
                </a:solidFill>
              </a:rPr>
              <a:t>del grafo G.</a:t>
            </a:r>
          </a:p>
          <a:p>
            <a:pPr defTabSz="762000"/>
            <a:r>
              <a:rPr lang="es-ES_tradnl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V</a:t>
            </a:r>
            <a:r>
              <a:rPr lang="es-ES_tradnl" b="1" dirty="0"/>
              <a:t>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vértice origen</a:t>
            </a:r>
            <a:r>
              <a:rPr lang="es-ES_tradnl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11560" y="4329113"/>
            <a:ext cx="7272808" cy="1813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Determinar el </a:t>
            </a:r>
            <a:r>
              <a:rPr lang="es-ES_tradnl" sz="2000" b="1" dirty="0">
                <a:solidFill>
                  <a:schemeClr val="tx1"/>
                </a:solidFill>
              </a:rPr>
              <a:t>coste del camino más corto </a:t>
            </a:r>
            <a:r>
              <a:rPr lang="es-ES_tradnl" sz="2000" dirty="0" smtClean="0">
                <a:solidFill>
                  <a:schemeClr val="tx1"/>
                </a:solidFill>
              </a:rPr>
              <a:t>del  vértice </a:t>
            </a:r>
            <a:r>
              <a:rPr lang="es-ES_tradnl" sz="2000" dirty="0">
                <a:solidFill>
                  <a:schemeClr val="tx1"/>
                </a:solidFill>
              </a:rPr>
              <a:t>origen </a:t>
            </a:r>
            <a:r>
              <a:rPr lang="es-ES_tradnl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</a:rPr>
              <a:t>al resto </a:t>
            </a:r>
            <a:r>
              <a:rPr lang="es-ES_tradnl" sz="2000" dirty="0">
                <a:solidFill>
                  <a:schemeClr val="tx1"/>
                </a:solidFill>
              </a:rPr>
              <a:t>de los vértices de </a:t>
            </a:r>
            <a:r>
              <a:rPr lang="es-ES_tradnl" sz="2000" b="1" dirty="0">
                <a:solidFill>
                  <a:srgbClr val="00279F"/>
                </a:solidFill>
              </a:rPr>
              <a:t>V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       </a:t>
            </a:r>
            <a:r>
              <a:rPr lang="es-ES_tradnl" sz="2000" dirty="0" smtClean="0">
                <a:solidFill>
                  <a:schemeClr val="tx1"/>
                </a:solidFill>
              </a:rPr>
              <a:t>		</a:t>
            </a:r>
          </a:p>
          <a:p>
            <a:pPr algn="just" defTabSz="762000"/>
            <a:r>
              <a:rPr lang="es-ES_tradnl" sz="2000" dirty="0" smtClean="0">
                <a:solidFill>
                  <a:schemeClr val="tx1"/>
                </a:solidFill>
              </a:rPr>
              <a:t>(</a:t>
            </a:r>
            <a:r>
              <a:rPr lang="es-ES_tradnl" sz="2000" dirty="0">
                <a:solidFill>
                  <a:schemeClr val="tx1"/>
                </a:solidFill>
              </a:rPr>
              <a:t>El </a:t>
            </a:r>
            <a:r>
              <a:rPr lang="es-ES_tradnl" sz="2000" b="1" dirty="0">
                <a:solidFill>
                  <a:schemeClr val="tx1"/>
                </a:solidFill>
              </a:rPr>
              <a:t>coste total del camino </a:t>
            </a:r>
            <a:r>
              <a:rPr lang="es-ES_tradnl" sz="2000" dirty="0">
                <a:solidFill>
                  <a:schemeClr val="tx1"/>
                </a:solidFill>
              </a:rPr>
              <a:t>es la </a:t>
            </a:r>
            <a:r>
              <a:rPr lang="es-ES_tradnl" sz="2000" b="1" dirty="0">
                <a:solidFill>
                  <a:srgbClr val="00279F"/>
                </a:solidFill>
              </a:rPr>
              <a:t>suma de los </a:t>
            </a:r>
            <a:r>
              <a:rPr lang="es-ES_tradnl" sz="2000" b="1" dirty="0" smtClean="0">
                <a:solidFill>
                  <a:srgbClr val="00279F"/>
                </a:solidFill>
              </a:rPr>
              <a:t>pesos </a:t>
            </a:r>
            <a:r>
              <a:rPr lang="es-ES_tradnl" sz="2000" dirty="0" smtClean="0">
                <a:solidFill>
                  <a:schemeClr val="tx1"/>
                </a:solidFill>
              </a:rPr>
              <a:t>de </a:t>
            </a:r>
            <a:r>
              <a:rPr lang="es-ES_tradnl" sz="2000" dirty="0">
                <a:solidFill>
                  <a:schemeClr val="tx1"/>
                </a:solidFill>
              </a:rPr>
              <a:t>los arcos del camino)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585913" y="53959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295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80"/>
            <a:ext cx="6277496" cy="36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96" y="3076556"/>
            <a:ext cx="2866504" cy="321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FLOYD- WARSHALL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603276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Aplicar </a:t>
            </a:r>
            <a:r>
              <a:rPr lang="es-ES" dirty="0" err="1" smtClean="0"/>
              <a:t>Warshall</a:t>
            </a:r>
            <a:r>
              <a:rPr lang="es-ES" dirty="0" smtClean="0"/>
              <a:t> a los dos grafos anteriores.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3" y="1271500"/>
            <a:ext cx="67373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750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987824" y="611006"/>
            <a:ext cx="52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ORDEN TOPOLOGICO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043113" y="1768475"/>
            <a:ext cx="44942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Pesos de las aristas del grafo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511405" y="2576513"/>
            <a:ext cx="1212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279F"/>
                </a:solidFill>
              </a:rPr>
              <a:t>POSITIVAS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32546" y="2576513"/>
            <a:ext cx="13222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279F"/>
                </a:solidFill>
              </a:rPr>
              <a:t>NEGATIVAS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6200000" flipH="1">
            <a:off x="17145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rot="16200000" flipH="1">
            <a:off x="60579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128713" y="4176713"/>
            <a:ext cx="18986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DIJKSTRA.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5395913" y="4100513"/>
            <a:ext cx="2763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BELLMAN-FORD.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003300" y="4127500"/>
            <a:ext cx="2260600" cy="9652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5194300" y="4127500"/>
            <a:ext cx="3022600" cy="889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72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2913" y="2043113"/>
            <a:ext cx="7483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Los pesos </a:t>
            </a:r>
            <a:r>
              <a:rPr lang="es-ES_tradnl" b="1">
                <a:solidFill>
                  <a:srgbClr val="006B61"/>
                </a:solidFill>
              </a:rPr>
              <a:t>C(p,q) </a:t>
            </a:r>
            <a:r>
              <a:rPr lang="es-ES_tradnl">
                <a:solidFill>
                  <a:schemeClr val="tx1"/>
                </a:solidFill>
              </a:rPr>
              <a:t>de todas las aristas </a:t>
            </a:r>
            <a:r>
              <a:rPr lang="es-ES_tradnl" b="1">
                <a:solidFill>
                  <a:srgbClr val="00279F"/>
                </a:solidFill>
              </a:rPr>
              <a:t>deben ser positivos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8" name="Picture 4" descr="Acerca de este sonido">
            <a:hlinkClick r:id="rId3" tooltip="Acerca de este sonid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240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6735259" y="3933056"/>
            <a:ext cx="2057401" cy="2701246"/>
            <a:chOff x="6735259" y="3933056"/>
            <a:chExt cx="2057401" cy="2701246"/>
          </a:xfrm>
        </p:grpSpPr>
        <p:pic>
          <p:nvPicPr>
            <p:cNvPr id="1026" name="Picture 2" descr="http://cgi.di.uoa.gr/~std03100/photoDijkstr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260" y="3933056"/>
              <a:ext cx="2057400" cy="220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735259" y="6111082"/>
              <a:ext cx="205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Edger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W.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Dijkstra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1930/2002</a:t>
              </a:r>
              <a:endParaRPr lang="es-E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993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42913" y="2043113"/>
            <a:ext cx="597355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Los </a:t>
            </a:r>
            <a:r>
              <a:rPr lang="es-ES_tradnl" dirty="0">
                <a:solidFill>
                  <a:schemeClr val="tx1"/>
                </a:solidFill>
              </a:rPr>
              <a:t>pesos </a:t>
            </a:r>
            <a:r>
              <a:rPr lang="es-ES_tradnl" b="1" dirty="0">
                <a:solidFill>
                  <a:srgbClr val="006B61"/>
                </a:solidFill>
              </a:rPr>
              <a:t>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</a:t>
            </a:r>
            <a:r>
              <a:rPr lang="es-ES_tradnl" dirty="0">
                <a:solidFill>
                  <a:schemeClr val="tx1"/>
                </a:solidFill>
              </a:rPr>
              <a:t>de todas las aristas </a:t>
            </a:r>
            <a:r>
              <a:rPr lang="es-ES_tradnl" b="1" dirty="0">
                <a:solidFill>
                  <a:srgbClr val="00279F"/>
                </a:solidFill>
              </a:rPr>
              <a:t>deben ser positivos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Si 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>
                <a:solidFill>
                  <a:srgbClr val="00279F"/>
                </a:solidFill>
                <a:latin typeface="Symbol" pitchFamily="18" charset="2"/>
              </a:rPr>
              <a:t></a:t>
            </a: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 descr="http://www.thocp.net/biographies/pictures/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55" y="4797152"/>
            <a:ext cx="2065858" cy="1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306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42913" y="2043113"/>
            <a:ext cx="6057750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Si </a:t>
            </a:r>
            <a:r>
              <a:rPr lang="es-ES_tradnl" dirty="0">
                <a:solidFill>
                  <a:schemeClr val="tx1"/>
                </a:solidFill>
              </a:rPr>
              <a:t>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 smtClean="0">
                <a:solidFill>
                  <a:srgbClr val="00279F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dirty="0" smtClean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A 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220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42913" y="2043113"/>
            <a:ext cx="6173166" cy="239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A </a:t>
            </a:r>
            <a:r>
              <a:rPr lang="es-ES_tradnl" b="1" dirty="0">
                <a:solidFill>
                  <a:schemeClr val="tx1"/>
                </a:solidFill>
              </a:rPr>
              <a:t>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</a:t>
            </a:r>
            <a:endParaRPr lang="es-ES_tradnl" dirty="0" smtClean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- Representará una </a:t>
            </a:r>
            <a:r>
              <a:rPr lang="es-ES_tradnl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b="1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464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1098</TotalTime>
  <Words>1273</Words>
  <Application>Microsoft Office PowerPoint</Application>
  <PresentationFormat>Presentación en pantalla (4:3)</PresentationFormat>
  <Paragraphs>386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MS PGothic</vt:lpstr>
      <vt:lpstr>Arial</vt:lpstr>
      <vt:lpstr>Arial Rounded MT Bold</vt:lpstr>
      <vt:lpstr>Calibri</vt:lpstr>
      <vt:lpstr>Symbol</vt:lpstr>
      <vt:lpstr>Tw Cen MT</vt:lpstr>
      <vt:lpstr>Tw Cen MT Condensed</vt:lpstr>
      <vt:lpstr>Wingdings 3</vt:lpstr>
      <vt:lpstr>Integral</vt:lpstr>
      <vt:lpstr>INTRODUCCIÓN A LA TEORÍA DE GRAFOS: El problema de los caminos más cortos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59</cp:revision>
  <dcterms:created xsi:type="dcterms:W3CDTF">2010-09-13T14:10:08Z</dcterms:created>
  <dcterms:modified xsi:type="dcterms:W3CDTF">2017-05-29T07:41:01Z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