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311" r:id="rId3"/>
    <p:sldId id="302" r:id="rId4"/>
    <p:sldId id="312" r:id="rId5"/>
    <p:sldId id="303" r:id="rId6"/>
    <p:sldId id="310" r:id="rId7"/>
    <p:sldId id="313" r:id="rId8"/>
  </p:sldIdLst>
  <p:sldSz cx="6858000" cy="9906000" type="A4"/>
  <p:notesSz cx="6718300" cy="9855200"/>
  <p:defaultTextStyle>
    <a:defPPr>
      <a:defRPr lang="es-PE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FFDA65"/>
    <a:srgbClr val="02365A"/>
    <a:srgbClr val="009999"/>
    <a:srgbClr val="0079A4"/>
    <a:srgbClr val="023A56"/>
    <a:srgbClr val="8DD21C"/>
    <a:srgbClr val="6CA62C"/>
    <a:srgbClr val="00CC99"/>
    <a:srgbClr val="CAF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26" autoAdjust="0"/>
    <p:restoredTop sz="99664" autoAdjust="0"/>
  </p:normalViewPr>
  <p:slideViewPr>
    <p:cSldViewPr>
      <p:cViewPr>
        <p:scale>
          <a:sx n="100" d="100"/>
          <a:sy n="100" d="100"/>
        </p:scale>
        <p:origin x="-1614" y="-16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F6402-AD7B-4A1A-9D41-BA693D84181E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88DBA101-D8C0-4C69-B6F6-20AC300A58E9}">
      <dgm:prSet phldrT="[Texto]" custT="1"/>
      <dgm:spPr>
        <a:solidFill>
          <a:srgbClr val="0079A4"/>
        </a:solidFill>
      </dgm:spPr>
      <dgm:t>
        <a:bodyPr/>
        <a:lstStyle/>
        <a:p>
          <a:pPr algn="ctr"/>
          <a:r>
            <a:rPr lang="es-PE" sz="1000" b="1" dirty="0"/>
            <a:t>Solicite su </a:t>
          </a:r>
          <a:r>
            <a:rPr lang="es-PE" sz="1000" b="1" dirty="0" smtClean="0"/>
            <a:t>reserva online,  </a:t>
          </a:r>
          <a:r>
            <a:rPr lang="es-PE" sz="1000" b="1" dirty="0"/>
            <a:t>indicando sus datos completos:</a:t>
          </a:r>
        </a:p>
        <a:p>
          <a:pPr algn="l"/>
          <a:r>
            <a:rPr lang="es-PE" sz="1000" b="1" dirty="0"/>
            <a:t>- Nombre(s) y apellidos:</a:t>
          </a:r>
        </a:p>
        <a:p>
          <a:pPr algn="l"/>
          <a:r>
            <a:rPr lang="es-PE" sz="1000" b="1" dirty="0"/>
            <a:t>- Celular:</a:t>
          </a:r>
        </a:p>
        <a:p>
          <a:pPr algn="l"/>
          <a:r>
            <a:rPr lang="es-PE" sz="1000" b="1" dirty="0"/>
            <a:t>- E-mail:</a:t>
          </a:r>
        </a:p>
        <a:p>
          <a:pPr algn="l"/>
          <a:r>
            <a:rPr lang="es-PE" sz="1000" b="1" dirty="0"/>
            <a:t>- Pago al contado o en cuotas:</a:t>
          </a:r>
        </a:p>
      </dgm:t>
    </dgm:pt>
    <dgm:pt modelId="{91E629CB-5C0E-41E6-9F02-6BA285B13B58}" type="parTrans" cxnId="{2CE90158-6CFB-4DD4-B55F-9EABA76087BC}">
      <dgm:prSet/>
      <dgm:spPr/>
      <dgm:t>
        <a:bodyPr/>
        <a:lstStyle/>
        <a:p>
          <a:endParaRPr lang="es-PE"/>
        </a:p>
      </dgm:t>
    </dgm:pt>
    <dgm:pt modelId="{25EEDF14-4078-4BFE-BB57-D8F245D27D6A}" type="sibTrans" cxnId="{2CE90158-6CFB-4DD4-B55F-9EABA76087BC}">
      <dgm:prSet/>
      <dgm:spPr/>
      <dgm:t>
        <a:bodyPr/>
        <a:lstStyle/>
        <a:p>
          <a:endParaRPr lang="es-PE"/>
        </a:p>
      </dgm:t>
    </dgm:pt>
    <dgm:pt modelId="{30B51132-AE85-43FF-BE96-9F56F4371070}">
      <dgm:prSet phldrT="[Texto]" custT="1"/>
      <dgm:spPr>
        <a:solidFill>
          <a:srgbClr val="009999"/>
        </a:solidFill>
      </dgm:spPr>
      <dgm:t>
        <a:bodyPr/>
        <a:lstStyle/>
        <a:p>
          <a:pPr algn="ctr"/>
          <a:r>
            <a:rPr lang="es-PE" sz="1000" b="1" dirty="0" smtClean="0"/>
            <a:t>Realice la transferencia desde una PC o Laptop, a nuestros números de Cta. Cte.:</a:t>
          </a:r>
        </a:p>
        <a:p>
          <a:pPr algn="l"/>
          <a:r>
            <a:rPr lang="es-PE" sz="1000" b="1" dirty="0" smtClean="0"/>
            <a:t>- BCP </a:t>
          </a:r>
          <a:r>
            <a:rPr lang="es-ES" sz="1000" b="1" dirty="0" smtClean="0"/>
            <a:t>1931976188093</a:t>
          </a:r>
        </a:p>
        <a:p>
          <a:pPr algn="l"/>
          <a:r>
            <a:rPr lang="es-ES" sz="1000" b="1" dirty="0" smtClean="0"/>
            <a:t>- </a:t>
          </a:r>
          <a:r>
            <a:rPr lang="es-ES" sz="1000" b="1" dirty="0" err="1" smtClean="0"/>
            <a:t>Interbank</a:t>
          </a:r>
          <a:r>
            <a:rPr lang="es-ES" sz="1000" b="1" dirty="0" smtClean="0"/>
            <a:t> 1373000753506</a:t>
          </a:r>
        </a:p>
        <a:p>
          <a:pPr algn="l"/>
          <a:r>
            <a:rPr lang="es-ES" sz="1000" b="1" dirty="0" smtClean="0"/>
            <a:t>- </a:t>
          </a:r>
          <a:r>
            <a:rPr lang="es-ES" sz="1000" b="1" dirty="0" err="1" smtClean="0"/>
            <a:t>Scotiabank</a:t>
          </a:r>
          <a:r>
            <a:rPr lang="es-ES" sz="1000" b="1" dirty="0" smtClean="0"/>
            <a:t> 0002658178   </a:t>
          </a:r>
          <a:endParaRPr lang="es-PE" sz="1000" b="1" dirty="0"/>
        </a:p>
      </dgm:t>
    </dgm:pt>
    <dgm:pt modelId="{CDD003F1-8B0A-4B87-B414-140E229F5251}" type="parTrans" cxnId="{7C9C0768-2590-4640-B33B-D88DBF4B203F}">
      <dgm:prSet/>
      <dgm:spPr/>
      <dgm:t>
        <a:bodyPr/>
        <a:lstStyle/>
        <a:p>
          <a:endParaRPr lang="es-PE"/>
        </a:p>
      </dgm:t>
    </dgm:pt>
    <dgm:pt modelId="{199C7C2C-1C51-44A6-A2EA-B81E01B5F149}" type="sibTrans" cxnId="{7C9C0768-2590-4640-B33B-D88DBF4B203F}">
      <dgm:prSet/>
      <dgm:spPr/>
      <dgm:t>
        <a:bodyPr/>
        <a:lstStyle/>
        <a:p>
          <a:endParaRPr lang="es-PE"/>
        </a:p>
      </dgm:t>
    </dgm:pt>
    <dgm:pt modelId="{0745ED3E-C8FC-425A-A159-CF99584A21AB}">
      <dgm:prSet phldrT="[Texto]" custT="1"/>
      <dgm:spPr>
        <a:solidFill>
          <a:srgbClr val="02365A"/>
        </a:solidFill>
      </dgm:spPr>
      <dgm:t>
        <a:bodyPr/>
        <a:lstStyle/>
        <a:p>
          <a:pPr algn="ctr"/>
          <a:r>
            <a:rPr lang="es-PE" sz="1000" b="1"/>
            <a:t>Envíe sus documentos escaneados:</a:t>
          </a:r>
        </a:p>
        <a:p>
          <a:pPr algn="l"/>
          <a:r>
            <a:rPr lang="es-PE" sz="1000" b="1"/>
            <a:t>- Fichas firmadas</a:t>
          </a:r>
        </a:p>
        <a:p>
          <a:pPr algn="l"/>
          <a:r>
            <a:rPr lang="es-PE" sz="1000" b="1"/>
            <a:t>- Condiciones firmadas</a:t>
          </a:r>
        </a:p>
        <a:p>
          <a:pPr algn="l"/>
          <a:r>
            <a:rPr lang="es-PE" sz="1000" b="1"/>
            <a:t>- DNI</a:t>
          </a:r>
        </a:p>
        <a:p>
          <a:pPr algn="l"/>
          <a:r>
            <a:rPr lang="es-PE" sz="1000" b="1"/>
            <a:t>- Constancia de pago</a:t>
          </a:r>
        </a:p>
      </dgm:t>
    </dgm:pt>
    <dgm:pt modelId="{047862F2-B773-4EB5-9DD9-E55CE97FBF0D}" type="parTrans" cxnId="{9D54E55A-A050-4B6B-AE59-D93EB01546EB}">
      <dgm:prSet/>
      <dgm:spPr/>
      <dgm:t>
        <a:bodyPr/>
        <a:lstStyle/>
        <a:p>
          <a:endParaRPr lang="es-PE"/>
        </a:p>
      </dgm:t>
    </dgm:pt>
    <dgm:pt modelId="{57C28844-84FE-4217-8554-7409523695AD}" type="sibTrans" cxnId="{9D54E55A-A050-4B6B-AE59-D93EB01546EB}">
      <dgm:prSet/>
      <dgm:spPr/>
      <dgm:t>
        <a:bodyPr/>
        <a:lstStyle/>
        <a:p>
          <a:endParaRPr lang="es-PE"/>
        </a:p>
      </dgm:t>
    </dgm:pt>
    <dgm:pt modelId="{DD02D53A-AA61-43D8-AD2B-952941991553}" type="pres">
      <dgm:prSet presAssocID="{073F6402-AD7B-4A1A-9D41-BA693D84181E}" presName="CompostProcess" presStyleCnt="0">
        <dgm:presLayoutVars>
          <dgm:dir/>
          <dgm:resizeHandles val="exact"/>
        </dgm:presLayoutVars>
      </dgm:prSet>
      <dgm:spPr/>
    </dgm:pt>
    <dgm:pt modelId="{50004749-2067-4BB0-A1C4-C4A2975DB384}" type="pres">
      <dgm:prSet presAssocID="{073F6402-AD7B-4A1A-9D41-BA693D84181E}" presName="arrow" presStyleLbl="bgShp" presStyleIdx="0" presStyleCnt="1"/>
      <dgm:spPr>
        <a:solidFill>
          <a:srgbClr val="FFE48F"/>
        </a:solidFill>
      </dgm:spPr>
    </dgm:pt>
    <dgm:pt modelId="{8AC7015A-0EAF-41BE-8F02-1AC52F0840AD}" type="pres">
      <dgm:prSet presAssocID="{073F6402-AD7B-4A1A-9D41-BA693D84181E}" presName="linearProcess" presStyleCnt="0"/>
      <dgm:spPr/>
    </dgm:pt>
    <dgm:pt modelId="{8FF5F596-7CD4-4BB6-A2F0-8B31BE09F094}" type="pres">
      <dgm:prSet presAssocID="{88DBA101-D8C0-4C69-B6F6-20AC300A58E9}" presName="textNode" presStyleLbl="node1" presStyleIdx="0" presStyleCnt="3" custLinFactNeighborX="-4562" custLinFactNeighborY="44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2CDE01-ED88-4F19-A979-8FF22487CFE2}" type="pres">
      <dgm:prSet presAssocID="{25EEDF14-4078-4BFE-BB57-D8F245D27D6A}" presName="sibTrans" presStyleCnt="0"/>
      <dgm:spPr/>
    </dgm:pt>
    <dgm:pt modelId="{6ED14FF5-5347-40E6-B9E2-0E5EB0D59E45}" type="pres">
      <dgm:prSet presAssocID="{30B51132-AE85-43FF-BE96-9F56F437107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E329B-8D3D-4F10-AB88-95D1BB688B61}" type="pres">
      <dgm:prSet presAssocID="{199C7C2C-1C51-44A6-A2EA-B81E01B5F149}" presName="sibTrans" presStyleCnt="0"/>
      <dgm:spPr/>
    </dgm:pt>
    <dgm:pt modelId="{495C9865-5C9B-431B-8A9E-E1712E096F9B}" type="pres">
      <dgm:prSet presAssocID="{0745ED3E-C8FC-425A-A159-CF99584A21A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8C8E563-822D-4B52-BDF5-3760FAF34B48}" type="presOf" srcId="{0745ED3E-C8FC-425A-A159-CF99584A21AB}" destId="{495C9865-5C9B-431B-8A9E-E1712E096F9B}" srcOrd="0" destOrd="0" presId="urn:microsoft.com/office/officeart/2005/8/layout/hProcess9"/>
    <dgm:cxn modelId="{2CE90158-6CFB-4DD4-B55F-9EABA76087BC}" srcId="{073F6402-AD7B-4A1A-9D41-BA693D84181E}" destId="{88DBA101-D8C0-4C69-B6F6-20AC300A58E9}" srcOrd="0" destOrd="0" parTransId="{91E629CB-5C0E-41E6-9F02-6BA285B13B58}" sibTransId="{25EEDF14-4078-4BFE-BB57-D8F245D27D6A}"/>
    <dgm:cxn modelId="{025464FD-EC66-4AE6-9793-DC20CDB707DC}" type="presOf" srcId="{88DBA101-D8C0-4C69-B6F6-20AC300A58E9}" destId="{8FF5F596-7CD4-4BB6-A2F0-8B31BE09F094}" srcOrd="0" destOrd="0" presId="urn:microsoft.com/office/officeart/2005/8/layout/hProcess9"/>
    <dgm:cxn modelId="{9D54E55A-A050-4B6B-AE59-D93EB01546EB}" srcId="{073F6402-AD7B-4A1A-9D41-BA693D84181E}" destId="{0745ED3E-C8FC-425A-A159-CF99584A21AB}" srcOrd="2" destOrd="0" parTransId="{047862F2-B773-4EB5-9DD9-E55CE97FBF0D}" sibTransId="{57C28844-84FE-4217-8554-7409523695AD}"/>
    <dgm:cxn modelId="{7C9C0768-2590-4640-B33B-D88DBF4B203F}" srcId="{073F6402-AD7B-4A1A-9D41-BA693D84181E}" destId="{30B51132-AE85-43FF-BE96-9F56F4371070}" srcOrd="1" destOrd="0" parTransId="{CDD003F1-8B0A-4B87-B414-140E229F5251}" sibTransId="{199C7C2C-1C51-44A6-A2EA-B81E01B5F149}"/>
    <dgm:cxn modelId="{C2B8357D-B195-429B-98D0-E5B77CA4F598}" type="presOf" srcId="{073F6402-AD7B-4A1A-9D41-BA693D84181E}" destId="{DD02D53A-AA61-43D8-AD2B-952941991553}" srcOrd="0" destOrd="0" presId="urn:microsoft.com/office/officeart/2005/8/layout/hProcess9"/>
    <dgm:cxn modelId="{B182B331-6BE3-4911-8B3F-456A3CA99A43}" type="presOf" srcId="{30B51132-AE85-43FF-BE96-9F56F4371070}" destId="{6ED14FF5-5347-40E6-B9E2-0E5EB0D59E45}" srcOrd="0" destOrd="0" presId="urn:microsoft.com/office/officeart/2005/8/layout/hProcess9"/>
    <dgm:cxn modelId="{C84F9B52-EEDC-4B45-AE15-96BC0B82DCEB}" type="presParOf" srcId="{DD02D53A-AA61-43D8-AD2B-952941991553}" destId="{50004749-2067-4BB0-A1C4-C4A2975DB384}" srcOrd="0" destOrd="0" presId="urn:microsoft.com/office/officeart/2005/8/layout/hProcess9"/>
    <dgm:cxn modelId="{19B87026-9610-411F-8ECC-B26C3AACC0A8}" type="presParOf" srcId="{DD02D53A-AA61-43D8-AD2B-952941991553}" destId="{8AC7015A-0EAF-41BE-8F02-1AC52F0840AD}" srcOrd="1" destOrd="0" presId="urn:microsoft.com/office/officeart/2005/8/layout/hProcess9"/>
    <dgm:cxn modelId="{C83AC359-C0B9-45B2-ACCB-A6D1A168859B}" type="presParOf" srcId="{8AC7015A-0EAF-41BE-8F02-1AC52F0840AD}" destId="{8FF5F596-7CD4-4BB6-A2F0-8B31BE09F094}" srcOrd="0" destOrd="0" presId="urn:microsoft.com/office/officeart/2005/8/layout/hProcess9"/>
    <dgm:cxn modelId="{E2076FF5-C541-4088-BCAB-A6C84AD81320}" type="presParOf" srcId="{8AC7015A-0EAF-41BE-8F02-1AC52F0840AD}" destId="{C42CDE01-ED88-4F19-A979-8FF22487CFE2}" srcOrd="1" destOrd="0" presId="urn:microsoft.com/office/officeart/2005/8/layout/hProcess9"/>
    <dgm:cxn modelId="{958C25E8-4A96-437F-945A-258F29291419}" type="presParOf" srcId="{8AC7015A-0EAF-41BE-8F02-1AC52F0840AD}" destId="{6ED14FF5-5347-40E6-B9E2-0E5EB0D59E45}" srcOrd="2" destOrd="0" presId="urn:microsoft.com/office/officeart/2005/8/layout/hProcess9"/>
    <dgm:cxn modelId="{6649D2DB-43AC-4195-A1CE-838552462367}" type="presParOf" srcId="{8AC7015A-0EAF-41BE-8F02-1AC52F0840AD}" destId="{ECEE329B-8D3D-4F10-AB88-95D1BB688B61}" srcOrd="3" destOrd="0" presId="urn:microsoft.com/office/officeart/2005/8/layout/hProcess9"/>
    <dgm:cxn modelId="{EA6B11BA-7ADE-4927-A79A-B4DAEAEE6F4D}" type="presParOf" srcId="{8AC7015A-0EAF-41BE-8F02-1AC52F0840AD}" destId="{495C9865-5C9B-431B-8A9E-E1712E096F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04749-2067-4BB0-A1C4-C4A2975DB384}">
      <dsp:nvSpPr>
        <dsp:cNvPr id="0" name=""/>
        <dsp:cNvSpPr/>
      </dsp:nvSpPr>
      <dsp:spPr>
        <a:xfrm>
          <a:off x="479303" y="0"/>
          <a:ext cx="5432103" cy="3015334"/>
        </a:xfrm>
        <a:prstGeom prst="rightArrow">
          <a:avLst/>
        </a:prstGeom>
        <a:solidFill>
          <a:srgbClr val="FFE48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5F596-7CD4-4BB6-A2F0-8B31BE09F094}">
      <dsp:nvSpPr>
        <dsp:cNvPr id="0" name=""/>
        <dsp:cNvSpPr/>
      </dsp:nvSpPr>
      <dsp:spPr>
        <a:xfrm>
          <a:off x="0" y="958442"/>
          <a:ext cx="2000763" cy="1206133"/>
        </a:xfrm>
        <a:prstGeom prst="roundRect">
          <a:avLst/>
        </a:prstGeom>
        <a:solidFill>
          <a:srgbClr val="0079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Solicite su </a:t>
          </a:r>
          <a:r>
            <a:rPr lang="es-PE" sz="1000" b="1" kern="1200" dirty="0" smtClean="0"/>
            <a:t>reserva online,  </a:t>
          </a:r>
          <a:r>
            <a:rPr lang="es-PE" sz="1000" b="1" kern="1200" dirty="0"/>
            <a:t>indicando sus datos completos: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- Nombre(s) y apellidos: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- Celular: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- E-mail: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- Pago al contado o en cuotas:</a:t>
          </a:r>
        </a:p>
      </dsp:txBody>
      <dsp:txXfrm>
        <a:off x="58879" y="1017321"/>
        <a:ext cx="1883005" cy="1088375"/>
      </dsp:txXfrm>
    </dsp:sp>
    <dsp:sp modelId="{6ED14FF5-5347-40E6-B9E2-0E5EB0D59E45}">
      <dsp:nvSpPr>
        <dsp:cNvPr id="0" name=""/>
        <dsp:cNvSpPr/>
      </dsp:nvSpPr>
      <dsp:spPr>
        <a:xfrm>
          <a:off x="2194973" y="904600"/>
          <a:ext cx="2000763" cy="1206133"/>
        </a:xfrm>
        <a:prstGeom prst="round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 smtClean="0"/>
            <a:t>Realice la transferencia desde una PC o Laptop, a nuestros números de Cta. Cte.: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 smtClean="0"/>
            <a:t>- BCP </a:t>
          </a:r>
          <a:r>
            <a:rPr lang="es-ES" sz="1000" b="1" kern="1200" dirty="0" smtClean="0"/>
            <a:t>1931976188093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/>
            <a:t>- </a:t>
          </a:r>
          <a:r>
            <a:rPr lang="es-ES" sz="1000" b="1" kern="1200" dirty="0" err="1" smtClean="0"/>
            <a:t>Interbank</a:t>
          </a:r>
          <a:r>
            <a:rPr lang="es-ES" sz="1000" b="1" kern="1200" dirty="0" smtClean="0"/>
            <a:t> 1373000753506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/>
            <a:t>- </a:t>
          </a:r>
          <a:r>
            <a:rPr lang="es-ES" sz="1000" b="1" kern="1200" dirty="0" err="1" smtClean="0"/>
            <a:t>Scotiabank</a:t>
          </a:r>
          <a:r>
            <a:rPr lang="es-ES" sz="1000" b="1" kern="1200" dirty="0" smtClean="0"/>
            <a:t> 0002658178   </a:t>
          </a:r>
          <a:endParaRPr lang="es-PE" sz="1000" b="1" kern="1200" dirty="0"/>
        </a:p>
      </dsp:txBody>
      <dsp:txXfrm>
        <a:off x="2253852" y="963479"/>
        <a:ext cx="1883005" cy="1088375"/>
      </dsp:txXfrm>
    </dsp:sp>
    <dsp:sp modelId="{495C9865-5C9B-431B-8A9E-E1712E096F9B}">
      <dsp:nvSpPr>
        <dsp:cNvPr id="0" name=""/>
        <dsp:cNvSpPr/>
      </dsp:nvSpPr>
      <dsp:spPr>
        <a:xfrm>
          <a:off x="4388581" y="904600"/>
          <a:ext cx="2000763" cy="1206133"/>
        </a:xfrm>
        <a:prstGeom prst="roundRect">
          <a:avLst/>
        </a:prstGeom>
        <a:solidFill>
          <a:srgbClr val="0236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/>
            <a:t>Envíe sus documentos escaneados: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/>
            <a:t>- Fichas firmadas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/>
            <a:t>- Condiciones firmadas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/>
            <a:t>- DNI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/>
            <a:t>- Constancia de pago</a:t>
          </a:r>
        </a:p>
      </dsp:txBody>
      <dsp:txXfrm>
        <a:off x="4447460" y="963479"/>
        <a:ext cx="1883005" cy="108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1463" cy="492225"/>
          </a:xfrm>
          <a:prstGeom prst="rect">
            <a:avLst/>
          </a:prstGeom>
        </p:spPr>
        <p:txBody>
          <a:bodyPr vert="horz" lIns="87419" tIns="43710" rIns="87419" bIns="4371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05335" y="1"/>
            <a:ext cx="2911463" cy="492225"/>
          </a:xfrm>
          <a:prstGeom prst="rect">
            <a:avLst/>
          </a:prstGeom>
        </p:spPr>
        <p:txBody>
          <a:bodyPr vert="horz" lIns="87419" tIns="43710" rIns="87419" bIns="43710" rtlCol="0"/>
          <a:lstStyle>
            <a:lvl1pPr algn="r">
              <a:defRPr sz="1200"/>
            </a:lvl1pPr>
          </a:lstStyle>
          <a:p>
            <a:fld id="{F762861F-2CBF-4C3F-8F29-D7CCAB6AB0FA}" type="datetimeFigureOut">
              <a:rPr lang="es-PE" smtClean="0"/>
              <a:t>06/03/2017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739775"/>
            <a:ext cx="2559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19" tIns="43710" rIns="87419" bIns="4371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1531" y="4680723"/>
            <a:ext cx="5375240" cy="4434611"/>
          </a:xfrm>
          <a:prstGeom prst="rect">
            <a:avLst/>
          </a:prstGeom>
        </p:spPr>
        <p:txBody>
          <a:bodyPr vert="horz" lIns="87419" tIns="43710" rIns="87419" bIns="4371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61446"/>
            <a:ext cx="2911463" cy="492225"/>
          </a:xfrm>
          <a:prstGeom prst="rect">
            <a:avLst/>
          </a:prstGeom>
        </p:spPr>
        <p:txBody>
          <a:bodyPr vert="horz" lIns="87419" tIns="43710" rIns="87419" bIns="4371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05335" y="9361446"/>
            <a:ext cx="2911463" cy="492225"/>
          </a:xfrm>
          <a:prstGeom prst="rect">
            <a:avLst/>
          </a:prstGeom>
        </p:spPr>
        <p:txBody>
          <a:bodyPr vert="horz" lIns="87419" tIns="43710" rIns="87419" bIns="43710" rtlCol="0" anchor="b"/>
          <a:lstStyle>
            <a:lvl1pPr algn="r">
              <a:defRPr sz="1200"/>
            </a:lvl1pPr>
          </a:lstStyle>
          <a:p>
            <a:fld id="{5A83EE08-1650-46DB-8A4F-54A4C62C1955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196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3EE08-1650-46DB-8A4F-54A4C62C1955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497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2"/>
            <a:ext cx="1543050" cy="845220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2"/>
            <a:ext cx="4514850" cy="84522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3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3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0D48-6208-41FA-B12D-50C860AC5D2C}" type="datetimeFigureOut">
              <a:rPr lang="es-PE" smtClean="0"/>
              <a:pPr/>
              <a:t>06/03/2017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5FC6-89A4-4402-A2AE-BCD8EA2CC54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72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sp>
        <p:nvSpPr>
          <p:cNvPr id="2" name="AutoShape 4" descr="Resultado de ima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5 Rectángulo"/>
          <p:cNvSpPr/>
          <p:nvPr/>
        </p:nvSpPr>
        <p:spPr>
          <a:xfrm>
            <a:off x="0" y="2450"/>
            <a:ext cx="6858000" cy="2070230"/>
          </a:xfrm>
          <a:custGeom>
            <a:avLst/>
            <a:gdLst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0 w 6858000"/>
              <a:gd name="connsiteY3" fmla="*/ 2241546 h 2241546"/>
              <a:gd name="connsiteX4" fmla="*/ 0 w 6858000"/>
              <a:gd name="connsiteY4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3505200 w 6858000"/>
              <a:gd name="connsiteY3" fmla="*/ 2238375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3486150 w 6858000"/>
              <a:gd name="connsiteY3" fmla="*/ 857250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1685925 w 6858000"/>
              <a:gd name="connsiteY3" fmla="*/ 1495425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529035"/>
              <a:gd name="connsiteX1" fmla="*/ 6858000 w 6858000"/>
              <a:gd name="connsiteY1" fmla="*/ 0 h 2529035"/>
              <a:gd name="connsiteX2" fmla="*/ 6858000 w 6858000"/>
              <a:gd name="connsiteY2" fmla="*/ 2241546 h 2529035"/>
              <a:gd name="connsiteX3" fmla="*/ 1685925 w 6858000"/>
              <a:gd name="connsiteY3" fmla="*/ 1495425 h 2529035"/>
              <a:gd name="connsiteX4" fmla="*/ 19050 w 6858000"/>
              <a:gd name="connsiteY4" fmla="*/ 2529035 h 2529035"/>
              <a:gd name="connsiteX5" fmla="*/ 0 w 6858000"/>
              <a:gd name="connsiteY5" fmla="*/ 0 h 25290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2241546 h 2517535"/>
              <a:gd name="connsiteX3" fmla="*/ 1685925 w 6858000"/>
              <a:gd name="connsiteY3" fmla="*/ 1495425 h 2517535"/>
              <a:gd name="connsiteX4" fmla="*/ 9525 w 6858000"/>
              <a:gd name="connsiteY4" fmla="*/ 2517535 h 2517535"/>
              <a:gd name="connsiteX5" fmla="*/ 0 w 6858000"/>
              <a:gd name="connsiteY5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2241546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5000625 w 6858000"/>
              <a:gd name="connsiteY3" fmla="*/ 2276912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67525"/>
              <a:gd name="connsiteY0" fmla="*/ 0 h 2517535"/>
              <a:gd name="connsiteX1" fmla="*/ 6858000 w 6867525"/>
              <a:gd name="connsiteY1" fmla="*/ 0 h 2517535"/>
              <a:gd name="connsiteX2" fmla="*/ 6867525 w 6867525"/>
              <a:gd name="connsiteY2" fmla="*/ 1724066 h 2517535"/>
              <a:gd name="connsiteX3" fmla="*/ 4752975 w 6867525"/>
              <a:gd name="connsiteY3" fmla="*/ 2150417 h 2517535"/>
              <a:gd name="connsiteX4" fmla="*/ 1685925 w 6867525"/>
              <a:gd name="connsiteY4" fmla="*/ 1495425 h 2517535"/>
              <a:gd name="connsiteX5" fmla="*/ 9525 w 6867525"/>
              <a:gd name="connsiteY5" fmla="*/ 2517535 h 2517535"/>
              <a:gd name="connsiteX6" fmla="*/ 0 w 6867525"/>
              <a:gd name="connsiteY6" fmla="*/ 0 h 2517535"/>
              <a:gd name="connsiteX0" fmla="*/ 0 w 6867525"/>
              <a:gd name="connsiteY0" fmla="*/ 0 h 2517535"/>
              <a:gd name="connsiteX1" fmla="*/ 6858000 w 6867525"/>
              <a:gd name="connsiteY1" fmla="*/ 0 h 2517535"/>
              <a:gd name="connsiteX2" fmla="*/ 6867525 w 6867525"/>
              <a:gd name="connsiteY2" fmla="*/ 1643569 h 2517535"/>
              <a:gd name="connsiteX3" fmla="*/ 4752975 w 6867525"/>
              <a:gd name="connsiteY3" fmla="*/ 2150417 h 2517535"/>
              <a:gd name="connsiteX4" fmla="*/ 1685925 w 6867525"/>
              <a:gd name="connsiteY4" fmla="*/ 1495425 h 2517535"/>
              <a:gd name="connsiteX5" fmla="*/ 9525 w 6867525"/>
              <a:gd name="connsiteY5" fmla="*/ 2517535 h 2517535"/>
              <a:gd name="connsiteX6" fmla="*/ 0 w 6867525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76400 w 6858000"/>
              <a:gd name="connsiteY4" fmla="*/ 175991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368176"/>
              <a:gd name="connsiteX1" fmla="*/ 6858000 w 6858000"/>
              <a:gd name="connsiteY1" fmla="*/ 0 h 2368176"/>
              <a:gd name="connsiteX2" fmla="*/ 6858000 w 6858000"/>
              <a:gd name="connsiteY2" fmla="*/ 1597570 h 2368176"/>
              <a:gd name="connsiteX3" fmla="*/ 4733925 w 6858000"/>
              <a:gd name="connsiteY3" fmla="*/ 2104419 h 2368176"/>
              <a:gd name="connsiteX4" fmla="*/ 1914525 w 6858000"/>
              <a:gd name="connsiteY4" fmla="*/ 1748416 h 2368176"/>
              <a:gd name="connsiteX5" fmla="*/ 1905 w 6858000"/>
              <a:gd name="connsiteY5" fmla="*/ 2368176 h 2368176"/>
              <a:gd name="connsiteX6" fmla="*/ 0 w 6858000"/>
              <a:gd name="connsiteY6" fmla="*/ 0 h 2368176"/>
              <a:gd name="connsiteX0" fmla="*/ 0 w 6858000"/>
              <a:gd name="connsiteY0" fmla="*/ 0 h 2282294"/>
              <a:gd name="connsiteX1" fmla="*/ 6858000 w 6858000"/>
              <a:gd name="connsiteY1" fmla="*/ 0 h 2282294"/>
              <a:gd name="connsiteX2" fmla="*/ 6858000 w 6858000"/>
              <a:gd name="connsiteY2" fmla="*/ 1597570 h 2282294"/>
              <a:gd name="connsiteX3" fmla="*/ 4733925 w 6858000"/>
              <a:gd name="connsiteY3" fmla="*/ 2104419 h 2282294"/>
              <a:gd name="connsiteX4" fmla="*/ 1914525 w 6858000"/>
              <a:gd name="connsiteY4" fmla="*/ 1748416 h 2282294"/>
              <a:gd name="connsiteX5" fmla="*/ 1905 w 6858000"/>
              <a:gd name="connsiteY5" fmla="*/ 2282294 h 2282294"/>
              <a:gd name="connsiteX6" fmla="*/ 0 w 6858000"/>
              <a:gd name="connsiteY6" fmla="*/ 0 h 228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2282294">
                <a:moveTo>
                  <a:pt x="0" y="0"/>
                </a:moveTo>
                <a:lnTo>
                  <a:pt x="6858000" y="0"/>
                </a:lnTo>
                <a:lnTo>
                  <a:pt x="6858000" y="1597570"/>
                </a:lnTo>
                <a:cubicBezTo>
                  <a:pt x="6423025" y="2169005"/>
                  <a:pt x="4721225" y="2096463"/>
                  <a:pt x="4733925" y="2104419"/>
                </a:cubicBezTo>
                <a:cubicBezTo>
                  <a:pt x="3308350" y="2050915"/>
                  <a:pt x="2778125" y="1721423"/>
                  <a:pt x="1914525" y="1748416"/>
                </a:cubicBezTo>
                <a:cubicBezTo>
                  <a:pt x="939800" y="1786297"/>
                  <a:pt x="328930" y="2071919"/>
                  <a:pt x="1905" y="2282294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5 Rectángulo"/>
          <p:cNvSpPr/>
          <p:nvPr/>
        </p:nvSpPr>
        <p:spPr>
          <a:xfrm>
            <a:off x="-4446" y="2449"/>
            <a:ext cx="6862445" cy="1791059"/>
          </a:xfrm>
          <a:custGeom>
            <a:avLst/>
            <a:gdLst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0 w 6858000"/>
              <a:gd name="connsiteY3" fmla="*/ 2241546 h 2241546"/>
              <a:gd name="connsiteX4" fmla="*/ 0 w 6858000"/>
              <a:gd name="connsiteY4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3505200 w 6858000"/>
              <a:gd name="connsiteY3" fmla="*/ 2238375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3486150 w 6858000"/>
              <a:gd name="connsiteY3" fmla="*/ 857250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1685925 w 6858000"/>
              <a:gd name="connsiteY3" fmla="*/ 1495425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529035"/>
              <a:gd name="connsiteX1" fmla="*/ 6858000 w 6858000"/>
              <a:gd name="connsiteY1" fmla="*/ 0 h 2529035"/>
              <a:gd name="connsiteX2" fmla="*/ 6858000 w 6858000"/>
              <a:gd name="connsiteY2" fmla="*/ 2241546 h 2529035"/>
              <a:gd name="connsiteX3" fmla="*/ 1685925 w 6858000"/>
              <a:gd name="connsiteY3" fmla="*/ 1495425 h 2529035"/>
              <a:gd name="connsiteX4" fmla="*/ 19050 w 6858000"/>
              <a:gd name="connsiteY4" fmla="*/ 2529035 h 2529035"/>
              <a:gd name="connsiteX5" fmla="*/ 0 w 6858000"/>
              <a:gd name="connsiteY5" fmla="*/ 0 h 25290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2241546 h 2517535"/>
              <a:gd name="connsiteX3" fmla="*/ 1685925 w 6858000"/>
              <a:gd name="connsiteY3" fmla="*/ 1495425 h 2517535"/>
              <a:gd name="connsiteX4" fmla="*/ 9525 w 6858000"/>
              <a:gd name="connsiteY4" fmla="*/ 2517535 h 2517535"/>
              <a:gd name="connsiteX5" fmla="*/ 0 w 6858000"/>
              <a:gd name="connsiteY5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2241546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5000625 w 6858000"/>
              <a:gd name="connsiteY3" fmla="*/ 2276912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67525"/>
              <a:gd name="connsiteY0" fmla="*/ 0 h 2517535"/>
              <a:gd name="connsiteX1" fmla="*/ 6858000 w 6867525"/>
              <a:gd name="connsiteY1" fmla="*/ 0 h 2517535"/>
              <a:gd name="connsiteX2" fmla="*/ 6867525 w 6867525"/>
              <a:gd name="connsiteY2" fmla="*/ 1724066 h 2517535"/>
              <a:gd name="connsiteX3" fmla="*/ 4752975 w 6867525"/>
              <a:gd name="connsiteY3" fmla="*/ 2150417 h 2517535"/>
              <a:gd name="connsiteX4" fmla="*/ 1685925 w 6867525"/>
              <a:gd name="connsiteY4" fmla="*/ 1495425 h 2517535"/>
              <a:gd name="connsiteX5" fmla="*/ 9525 w 6867525"/>
              <a:gd name="connsiteY5" fmla="*/ 2517535 h 2517535"/>
              <a:gd name="connsiteX6" fmla="*/ 0 w 6867525"/>
              <a:gd name="connsiteY6" fmla="*/ 0 h 2517535"/>
              <a:gd name="connsiteX0" fmla="*/ 0 w 6867525"/>
              <a:gd name="connsiteY0" fmla="*/ 0 h 2517535"/>
              <a:gd name="connsiteX1" fmla="*/ 6858000 w 6867525"/>
              <a:gd name="connsiteY1" fmla="*/ 0 h 2517535"/>
              <a:gd name="connsiteX2" fmla="*/ 6867525 w 6867525"/>
              <a:gd name="connsiteY2" fmla="*/ 1643569 h 2517535"/>
              <a:gd name="connsiteX3" fmla="*/ 4752975 w 6867525"/>
              <a:gd name="connsiteY3" fmla="*/ 2150417 h 2517535"/>
              <a:gd name="connsiteX4" fmla="*/ 1685925 w 6867525"/>
              <a:gd name="connsiteY4" fmla="*/ 1495425 h 2517535"/>
              <a:gd name="connsiteX5" fmla="*/ 9525 w 6867525"/>
              <a:gd name="connsiteY5" fmla="*/ 2517535 h 2517535"/>
              <a:gd name="connsiteX6" fmla="*/ 0 w 6867525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76400 w 6858000"/>
              <a:gd name="connsiteY4" fmla="*/ 175991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298128"/>
              <a:gd name="connsiteX1" fmla="*/ 6858000 w 6858000"/>
              <a:gd name="connsiteY1" fmla="*/ 0 h 2298128"/>
              <a:gd name="connsiteX2" fmla="*/ 6858000 w 6858000"/>
              <a:gd name="connsiteY2" fmla="*/ 1597570 h 2298128"/>
              <a:gd name="connsiteX3" fmla="*/ 4733925 w 6858000"/>
              <a:gd name="connsiteY3" fmla="*/ 2104419 h 2298128"/>
              <a:gd name="connsiteX4" fmla="*/ 1914525 w 6858000"/>
              <a:gd name="connsiteY4" fmla="*/ 1748416 h 2298128"/>
              <a:gd name="connsiteX5" fmla="*/ 1905 w 6858000"/>
              <a:gd name="connsiteY5" fmla="*/ 2298128 h 2298128"/>
              <a:gd name="connsiteX6" fmla="*/ 0 w 6858000"/>
              <a:gd name="connsiteY6" fmla="*/ 0 h 2298128"/>
              <a:gd name="connsiteX0" fmla="*/ 4445 w 6862445"/>
              <a:gd name="connsiteY0" fmla="*/ 0 h 2227661"/>
              <a:gd name="connsiteX1" fmla="*/ 6862445 w 6862445"/>
              <a:gd name="connsiteY1" fmla="*/ 0 h 2227661"/>
              <a:gd name="connsiteX2" fmla="*/ 6862445 w 6862445"/>
              <a:gd name="connsiteY2" fmla="*/ 1597570 h 2227661"/>
              <a:gd name="connsiteX3" fmla="*/ 4738370 w 6862445"/>
              <a:gd name="connsiteY3" fmla="*/ 2104419 h 2227661"/>
              <a:gd name="connsiteX4" fmla="*/ 1918970 w 6862445"/>
              <a:gd name="connsiteY4" fmla="*/ 1748416 h 2227661"/>
              <a:gd name="connsiteX5" fmla="*/ 0 w 6862445"/>
              <a:gd name="connsiteY5" fmla="*/ 2227661 h 2227661"/>
              <a:gd name="connsiteX6" fmla="*/ 4445 w 6862445"/>
              <a:gd name="connsiteY6" fmla="*/ 0 h 222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2445" h="2227661">
                <a:moveTo>
                  <a:pt x="4445" y="0"/>
                </a:moveTo>
                <a:lnTo>
                  <a:pt x="6862445" y="0"/>
                </a:lnTo>
                <a:lnTo>
                  <a:pt x="6862445" y="1597570"/>
                </a:lnTo>
                <a:cubicBezTo>
                  <a:pt x="6427470" y="2169005"/>
                  <a:pt x="4725670" y="2096463"/>
                  <a:pt x="4738370" y="2104419"/>
                </a:cubicBezTo>
                <a:cubicBezTo>
                  <a:pt x="3312795" y="2050915"/>
                  <a:pt x="2782570" y="1721423"/>
                  <a:pt x="1918970" y="1748416"/>
                </a:cubicBezTo>
                <a:cubicBezTo>
                  <a:pt x="944245" y="1786297"/>
                  <a:pt x="327025" y="2017286"/>
                  <a:pt x="0" y="2227661"/>
                </a:cubicBezTo>
                <a:cubicBezTo>
                  <a:pt x="1482" y="1485107"/>
                  <a:pt x="2963" y="742554"/>
                  <a:pt x="4445" y="0"/>
                </a:cubicBezTo>
                <a:close/>
              </a:path>
            </a:pathLst>
          </a:custGeom>
          <a:solidFill>
            <a:srgbClr val="0079A4"/>
          </a:solidFill>
          <a:ln>
            <a:solidFill>
              <a:srgbClr val="007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5 Rectángulo"/>
          <p:cNvSpPr/>
          <p:nvPr/>
        </p:nvSpPr>
        <p:spPr>
          <a:xfrm>
            <a:off x="-4267" y="2450"/>
            <a:ext cx="6858000" cy="1447160"/>
          </a:xfrm>
          <a:custGeom>
            <a:avLst/>
            <a:gdLst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0 w 6858000"/>
              <a:gd name="connsiteY3" fmla="*/ 2241546 h 2241546"/>
              <a:gd name="connsiteX4" fmla="*/ 0 w 6858000"/>
              <a:gd name="connsiteY4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3505200 w 6858000"/>
              <a:gd name="connsiteY3" fmla="*/ 2238375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3486150 w 6858000"/>
              <a:gd name="connsiteY3" fmla="*/ 857250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241546"/>
              <a:gd name="connsiteX1" fmla="*/ 6858000 w 6858000"/>
              <a:gd name="connsiteY1" fmla="*/ 0 h 2241546"/>
              <a:gd name="connsiteX2" fmla="*/ 6858000 w 6858000"/>
              <a:gd name="connsiteY2" fmla="*/ 2241546 h 2241546"/>
              <a:gd name="connsiteX3" fmla="*/ 1685925 w 6858000"/>
              <a:gd name="connsiteY3" fmla="*/ 1495425 h 2241546"/>
              <a:gd name="connsiteX4" fmla="*/ 0 w 6858000"/>
              <a:gd name="connsiteY4" fmla="*/ 2241546 h 2241546"/>
              <a:gd name="connsiteX5" fmla="*/ 0 w 6858000"/>
              <a:gd name="connsiteY5" fmla="*/ 0 h 2241546"/>
              <a:gd name="connsiteX0" fmla="*/ 0 w 6858000"/>
              <a:gd name="connsiteY0" fmla="*/ 0 h 2529035"/>
              <a:gd name="connsiteX1" fmla="*/ 6858000 w 6858000"/>
              <a:gd name="connsiteY1" fmla="*/ 0 h 2529035"/>
              <a:gd name="connsiteX2" fmla="*/ 6858000 w 6858000"/>
              <a:gd name="connsiteY2" fmla="*/ 2241546 h 2529035"/>
              <a:gd name="connsiteX3" fmla="*/ 1685925 w 6858000"/>
              <a:gd name="connsiteY3" fmla="*/ 1495425 h 2529035"/>
              <a:gd name="connsiteX4" fmla="*/ 19050 w 6858000"/>
              <a:gd name="connsiteY4" fmla="*/ 2529035 h 2529035"/>
              <a:gd name="connsiteX5" fmla="*/ 0 w 6858000"/>
              <a:gd name="connsiteY5" fmla="*/ 0 h 25290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2241546 h 2517535"/>
              <a:gd name="connsiteX3" fmla="*/ 1685925 w 6858000"/>
              <a:gd name="connsiteY3" fmla="*/ 1495425 h 2517535"/>
              <a:gd name="connsiteX4" fmla="*/ 9525 w 6858000"/>
              <a:gd name="connsiteY4" fmla="*/ 2517535 h 2517535"/>
              <a:gd name="connsiteX5" fmla="*/ 0 w 6858000"/>
              <a:gd name="connsiteY5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2241546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991100 w 6858000"/>
              <a:gd name="connsiteY3" fmla="*/ 240340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5000625 w 6858000"/>
              <a:gd name="connsiteY3" fmla="*/ 2276912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781563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67525"/>
              <a:gd name="connsiteY0" fmla="*/ 0 h 2517535"/>
              <a:gd name="connsiteX1" fmla="*/ 6858000 w 6867525"/>
              <a:gd name="connsiteY1" fmla="*/ 0 h 2517535"/>
              <a:gd name="connsiteX2" fmla="*/ 6867525 w 6867525"/>
              <a:gd name="connsiteY2" fmla="*/ 1724066 h 2517535"/>
              <a:gd name="connsiteX3" fmla="*/ 4752975 w 6867525"/>
              <a:gd name="connsiteY3" fmla="*/ 2150417 h 2517535"/>
              <a:gd name="connsiteX4" fmla="*/ 1685925 w 6867525"/>
              <a:gd name="connsiteY4" fmla="*/ 1495425 h 2517535"/>
              <a:gd name="connsiteX5" fmla="*/ 9525 w 6867525"/>
              <a:gd name="connsiteY5" fmla="*/ 2517535 h 2517535"/>
              <a:gd name="connsiteX6" fmla="*/ 0 w 6867525"/>
              <a:gd name="connsiteY6" fmla="*/ 0 h 2517535"/>
              <a:gd name="connsiteX0" fmla="*/ 0 w 6867525"/>
              <a:gd name="connsiteY0" fmla="*/ 0 h 2517535"/>
              <a:gd name="connsiteX1" fmla="*/ 6858000 w 6867525"/>
              <a:gd name="connsiteY1" fmla="*/ 0 h 2517535"/>
              <a:gd name="connsiteX2" fmla="*/ 6867525 w 6867525"/>
              <a:gd name="connsiteY2" fmla="*/ 1643569 h 2517535"/>
              <a:gd name="connsiteX3" fmla="*/ 4752975 w 6867525"/>
              <a:gd name="connsiteY3" fmla="*/ 2150417 h 2517535"/>
              <a:gd name="connsiteX4" fmla="*/ 1685925 w 6867525"/>
              <a:gd name="connsiteY4" fmla="*/ 1495425 h 2517535"/>
              <a:gd name="connsiteX5" fmla="*/ 9525 w 6867525"/>
              <a:gd name="connsiteY5" fmla="*/ 2517535 h 2517535"/>
              <a:gd name="connsiteX6" fmla="*/ 0 w 6867525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52975 w 6858000"/>
              <a:gd name="connsiteY3" fmla="*/ 2150417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85925 w 6858000"/>
              <a:gd name="connsiteY4" fmla="*/ 149542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3357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676400 w 6858000"/>
              <a:gd name="connsiteY4" fmla="*/ 1759915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517535"/>
              <a:gd name="connsiteX1" fmla="*/ 6858000 w 6858000"/>
              <a:gd name="connsiteY1" fmla="*/ 0 h 2517535"/>
              <a:gd name="connsiteX2" fmla="*/ 6858000 w 6858000"/>
              <a:gd name="connsiteY2" fmla="*/ 1597570 h 2517535"/>
              <a:gd name="connsiteX3" fmla="*/ 4733925 w 6858000"/>
              <a:gd name="connsiteY3" fmla="*/ 2104419 h 2517535"/>
              <a:gd name="connsiteX4" fmla="*/ 1914525 w 6858000"/>
              <a:gd name="connsiteY4" fmla="*/ 1748416 h 2517535"/>
              <a:gd name="connsiteX5" fmla="*/ 9525 w 6858000"/>
              <a:gd name="connsiteY5" fmla="*/ 2517535 h 2517535"/>
              <a:gd name="connsiteX6" fmla="*/ 0 w 6858000"/>
              <a:gd name="connsiteY6" fmla="*/ 0 h 2517535"/>
              <a:gd name="connsiteX0" fmla="*/ 0 w 6858000"/>
              <a:gd name="connsiteY0" fmla="*/ 0 h 2212105"/>
              <a:gd name="connsiteX1" fmla="*/ 6858000 w 6858000"/>
              <a:gd name="connsiteY1" fmla="*/ 0 h 2212105"/>
              <a:gd name="connsiteX2" fmla="*/ 6858000 w 6858000"/>
              <a:gd name="connsiteY2" fmla="*/ 1597570 h 2212105"/>
              <a:gd name="connsiteX3" fmla="*/ 4733925 w 6858000"/>
              <a:gd name="connsiteY3" fmla="*/ 2104419 h 2212105"/>
              <a:gd name="connsiteX4" fmla="*/ 1914525 w 6858000"/>
              <a:gd name="connsiteY4" fmla="*/ 1748416 h 2212105"/>
              <a:gd name="connsiteX5" fmla="*/ 9525 w 6858000"/>
              <a:gd name="connsiteY5" fmla="*/ 2212105 h 2212105"/>
              <a:gd name="connsiteX6" fmla="*/ 0 w 6858000"/>
              <a:gd name="connsiteY6" fmla="*/ 0 h 2212105"/>
              <a:gd name="connsiteX0" fmla="*/ 0 w 6858000"/>
              <a:gd name="connsiteY0" fmla="*/ 0 h 2169634"/>
              <a:gd name="connsiteX1" fmla="*/ 6858000 w 6858000"/>
              <a:gd name="connsiteY1" fmla="*/ 0 h 2169634"/>
              <a:gd name="connsiteX2" fmla="*/ 6858000 w 6858000"/>
              <a:gd name="connsiteY2" fmla="*/ 1597570 h 2169634"/>
              <a:gd name="connsiteX3" fmla="*/ 4733925 w 6858000"/>
              <a:gd name="connsiteY3" fmla="*/ 2104419 h 2169634"/>
              <a:gd name="connsiteX4" fmla="*/ 1914525 w 6858000"/>
              <a:gd name="connsiteY4" fmla="*/ 1748416 h 2169634"/>
              <a:gd name="connsiteX5" fmla="*/ 3175 w 6858000"/>
              <a:gd name="connsiteY5" fmla="*/ 2169634 h 2169634"/>
              <a:gd name="connsiteX6" fmla="*/ 0 w 6858000"/>
              <a:gd name="connsiteY6" fmla="*/ 0 h 21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2169634">
                <a:moveTo>
                  <a:pt x="0" y="0"/>
                </a:moveTo>
                <a:lnTo>
                  <a:pt x="6858000" y="0"/>
                </a:lnTo>
                <a:lnTo>
                  <a:pt x="6858000" y="1597570"/>
                </a:lnTo>
                <a:cubicBezTo>
                  <a:pt x="6423025" y="2169005"/>
                  <a:pt x="4721225" y="2096463"/>
                  <a:pt x="4733925" y="2104419"/>
                </a:cubicBezTo>
                <a:cubicBezTo>
                  <a:pt x="3308350" y="2050915"/>
                  <a:pt x="2778125" y="1721423"/>
                  <a:pt x="1914525" y="1748416"/>
                </a:cubicBezTo>
                <a:cubicBezTo>
                  <a:pt x="939800" y="1786297"/>
                  <a:pt x="330200" y="1959259"/>
                  <a:pt x="3175" y="2169634"/>
                </a:cubicBezTo>
                <a:cubicBezTo>
                  <a:pt x="2117" y="1446423"/>
                  <a:pt x="1058" y="723211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208703" y="710915"/>
            <a:ext cx="516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ESPECIALIZACIÓN Y CERTIFICACIÓN TI</a:t>
            </a:r>
            <a:endParaRPr lang="es-PE" sz="2400" b="1" spc="-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32" descr="Resultado de imagen para CIBERTEC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49" y="288661"/>
            <a:ext cx="918102" cy="6174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CuadroTexto"/>
          <p:cNvSpPr txBox="1"/>
          <p:nvPr/>
        </p:nvSpPr>
        <p:spPr>
          <a:xfrm>
            <a:off x="188640" y="137465"/>
            <a:ext cx="570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PROGRAMACIÓN 2017</a:t>
            </a:r>
          </a:p>
        </p:txBody>
      </p:sp>
      <p:sp>
        <p:nvSpPr>
          <p:cNvPr id="11" name="10 Hexágono"/>
          <p:cNvSpPr/>
          <p:nvPr/>
        </p:nvSpPr>
        <p:spPr>
          <a:xfrm>
            <a:off x="8621" y="2297705"/>
            <a:ext cx="5652628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BASE </a:t>
            </a:r>
            <a:r>
              <a:rPr lang="es-PE" sz="2000" b="1" dirty="0">
                <a:latin typeface="Century Gothic" panose="020B0502020202020204" pitchFamily="34" charset="0"/>
              </a:rPr>
              <a:t>DE </a:t>
            </a:r>
            <a:r>
              <a:rPr lang="es-PE" sz="2000" b="1" dirty="0" smtClean="0">
                <a:latin typeface="Century Gothic" panose="020B0502020202020204" pitchFamily="34" charset="0"/>
              </a:rPr>
              <a:t>DATOS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69050"/>
              </p:ext>
            </p:extLst>
          </p:nvPr>
        </p:nvGraphicFramePr>
        <p:xfrm>
          <a:off x="3609020" y="436793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Transact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SQL 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– Advanced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SQ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L Server 2016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27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 y Miércoles 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1,790.00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899.00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84786"/>
              </p:ext>
            </p:extLst>
          </p:nvPr>
        </p:nvGraphicFramePr>
        <p:xfrm>
          <a:off x="296652" y="5808095"/>
          <a:ext cx="2952328" cy="12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221470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Sql Server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2014 – Nivel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básico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01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21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kern="12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10:30pm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2,059.00 ó 3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692.00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0435"/>
              </p:ext>
            </p:extLst>
          </p:nvPr>
        </p:nvGraphicFramePr>
        <p:xfrm>
          <a:off x="3609020" y="580809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Sql Server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2014 – Nivel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 Avanzado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2,059.00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692.00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05094"/>
              </p:ext>
            </p:extLst>
          </p:nvPr>
        </p:nvGraphicFramePr>
        <p:xfrm>
          <a:off x="278650" y="295898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SQL y Modelamiento de Datos - SQL Server 2014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26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 de 8:30am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2,013.00 ó 3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 676.00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97765"/>
              </p:ext>
            </p:extLst>
          </p:nvPr>
        </p:nvGraphicFramePr>
        <p:xfrm>
          <a:off x="278650" y="436793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SQL y Modelamiento de Datos - SQL Server 2014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22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Sábados de 2:30pm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9pm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2,013.00 ó 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cuotas S/.  509.00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87681"/>
              </p:ext>
            </p:extLst>
          </p:nvPr>
        </p:nvGraphicFramePr>
        <p:xfrm>
          <a:off x="3609020" y="292777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SQL y Modelamiento de Datos - SQL Server 2014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19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 y miércoles 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2,013.00 ó 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 509.00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10 Hexágono"/>
          <p:cNvSpPr/>
          <p:nvPr/>
        </p:nvSpPr>
        <p:spPr>
          <a:xfrm flipH="1">
            <a:off x="728700" y="7248255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79A4"/>
          </a:solidFill>
          <a:ln>
            <a:solidFill>
              <a:srgbClr val="007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PLATAFORMA TECNOLÓGICA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06377"/>
              </p:ext>
            </p:extLst>
          </p:nvPr>
        </p:nvGraphicFramePr>
        <p:xfrm>
          <a:off x="3609020" y="792333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Security Specialist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14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Martes y jueves de 7pm a 10pm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3,393.00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689.00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56809"/>
              </p:ext>
            </p:extLst>
          </p:nvPr>
        </p:nvGraphicFramePr>
        <p:xfrm>
          <a:off x="296652" y="7947309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Multiplatform Network Administrator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160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31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4,364.00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887.00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 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</a:t>
            </a:r>
            <a:r>
              <a:rPr lang="es-PE" sz="1000" dirty="0"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46036"/>
              </p:ext>
            </p:extLst>
          </p:nvPr>
        </p:nvGraphicFramePr>
        <p:xfrm>
          <a:off x="3582017" y="210389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Enterprise Linux &amp; Engineer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108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2,598.00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657.00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73501"/>
              </p:ext>
            </p:extLst>
          </p:nvPr>
        </p:nvGraphicFramePr>
        <p:xfrm>
          <a:off x="3609020" y="67752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Ethical Hacking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2,250.00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756.00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28550"/>
              </p:ext>
            </p:extLst>
          </p:nvPr>
        </p:nvGraphicFramePr>
        <p:xfrm>
          <a:off x="296652" y="67752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Cobit</a:t>
                      </a: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 5.0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 horas</a:t>
                      </a:r>
                      <a:endParaRPr kumimoji="0" lang="es-PE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17 de abril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 y miércoles de 7pm a 10:30pm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San Isidro</a:t>
                      </a:r>
                      <a:endParaRPr lang="es-PE" sz="9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PE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Contado S/. 1,200.00 o 2 cuotas S/. 602.00</a:t>
                      </a:r>
                      <a:endParaRPr kumimoji="0" lang="es-PE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6615"/>
              </p:ext>
            </p:extLst>
          </p:nvPr>
        </p:nvGraphicFramePr>
        <p:xfrm>
          <a:off x="296652" y="2079398"/>
          <a:ext cx="2952328" cy="120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Gestión</a:t>
                      </a: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 de la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Seguridad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1,650.00 </a:t>
                      </a:r>
                      <a:r>
                        <a:rPr lang="es-PE" sz="8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828.00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10 Hexágono"/>
          <p:cNvSpPr/>
          <p:nvPr/>
        </p:nvSpPr>
        <p:spPr>
          <a:xfrm>
            <a:off x="8621" y="3607105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INGENIERÍA DE SOFTWARE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86111"/>
              </p:ext>
            </p:extLst>
          </p:nvPr>
        </p:nvGraphicFramePr>
        <p:xfrm>
          <a:off x="296652" y="4326252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Rup 7.0 y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Uml</a:t>
                      </a: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 2.5 for Analyst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110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23 de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</a:t>
                      </a:r>
                      <a:r>
                        <a:rPr lang="es-PE" sz="800" baseline="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aayo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de 7pm a 10:30pm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3,439.00 ó 6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585.00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63849"/>
              </p:ext>
            </p:extLst>
          </p:nvPr>
        </p:nvGraphicFramePr>
        <p:xfrm>
          <a:off x="3582017" y="430913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Integración CMMI con </a:t>
                      </a:r>
                      <a:r>
                        <a:rPr lang="es-PE" sz="800" dirty="0" err="1" smtClean="0">
                          <a:effectLst/>
                          <a:latin typeface="Century Gothic" panose="020B0502020202020204" pitchFamily="34" charset="0"/>
                        </a:rPr>
                        <a:t>Pmbok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 y Ágiles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07 de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Domingos 8:30am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2pm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1,650.00 ó 3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554.00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45554"/>
              </p:ext>
            </p:extLst>
          </p:nvPr>
        </p:nvGraphicFramePr>
        <p:xfrm>
          <a:off x="296652" y="574929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Ingeniería</a:t>
                      </a: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 de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Requerimientos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1,898.00 ó 3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637.70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8751"/>
              </p:ext>
            </p:extLst>
          </p:nvPr>
        </p:nvGraphicFramePr>
        <p:xfrm>
          <a:off x="3582017" y="790528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Agile Tester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baseline="0" dirty="0" smtClean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2,399.00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3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806.10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2579"/>
              </p:ext>
            </p:extLst>
          </p:nvPr>
        </p:nvGraphicFramePr>
        <p:xfrm>
          <a:off x="296652" y="790528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Agile Fundamentals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32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15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Lunes y miércoles de 7:00pm a 10:30pm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1,999.00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3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671.70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10 Hexágono"/>
          <p:cNvSpPr/>
          <p:nvPr/>
        </p:nvSpPr>
        <p:spPr>
          <a:xfrm flipH="1">
            <a:off x="728700" y="7203250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METODOLOGÍAS ÁGILES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Hexágono"/>
          <p:cNvSpPr/>
          <p:nvPr/>
        </p:nvSpPr>
        <p:spPr>
          <a:xfrm flipH="1">
            <a:off x="728700" y="542510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79A4"/>
          </a:solidFill>
          <a:ln>
            <a:solidFill>
              <a:srgbClr val="007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INTELIGENCIA DE NEGOCIOS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sp>
        <p:nvSpPr>
          <p:cNvPr id="34" name="10 Hexágono"/>
          <p:cNvSpPr/>
          <p:nvPr/>
        </p:nvSpPr>
        <p:spPr>
          <a:xfrm>
            <a:off x="-9255" y="2612740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>
                <a:latin typeface="Century Gothic" panose="020B0502020202020204" pitchFamily="34" charset="0"/>
              </a:rPr>
              <a:t>DESARROLLO DE SOFTWARE  (OPEN SOURCE)</a:t>
            </a:r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90796"/>
              </p:ext>
            </p:extLst>
          </p:nvPr>
        </p:nvGraphicFramePr>
        <p:xfrm>
          <a:off x="323655" y="483540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Android Mobile Developer -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Nivel</a:t>
                      </a: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Avanzado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25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 de 2:30pm a 8:30pm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1,750.00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3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588.00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39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 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</a:t>
            </a:r>
            <a:r>
              <a:rPr lang="es-PE" sz="1000" dirty="0"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34485"/>
              </p:ext>
            </p:extLst>
          </p:nvPr>
        </p:nvGraphicFramePr>
        <p:xfrm>
          <a:off x="278650" y="1172580"/>
          <a:ext cx="2952328" cy="11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Business Intelligence Sql Server 2014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18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 2:30pm a 8:30pm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2,519.00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/. 846.00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82972"/>
              </p:ext>
            </p:extLst>
          </p:nvPr>
        </p:nvGraphicFramePr>
        <p:xfrm>
          <a:off x="296652" y="633436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PHP 5.0 Application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14 de mayo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8:30am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2:00pm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2,639.00 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536.00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68977"/>
              </p:ext>
            </p:extLst>
          </p:nvPr>
        </p:nvGraphicFramePr>
        <p:xfrm>
          <a:off x="296652" y="338144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Android Mobile Developer - Nivel Básico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 de 2:30pm a 8:30pm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2,150.00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/.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722.00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80804"/>
              </p:ext>
            </p:extLst>
          </p:nvPr>
        </p:nvGraphicFramePr>
        <p:xfrm>
          <a:off x="3609020" y="1172580"/>
          <a:ext cx="2952328" cy="11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Business Intelligence Sql Server 2014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19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 y miércoles de 7:00pm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2,519.00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/. 846.00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90289"/>
              </p:ext>
            </p:extLst>
          </p:nvPr>
        </p:nvGraphicFramePr>
        <p:xfrm>
          <a:off x="3537012" y="335023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Android Mobile Developer - Nivel Básico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11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 de 7pm a 10pm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2,150.00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/.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544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98180"/>
              </p:ext>
            </p:extLst>
          </p:nvPr>
        </p:nvGraphicFramePr>
        <p:xfrm>
          <a:off x="3564015" y="483540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Android Mobile Developer -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Nivel</a:t>
                      </a: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800" dirty="0" err="1" smtClean="0">
                          <a:effectLst/>
                          <a:latin typeface="Century Gothic" panose="020B0502020202020204" pitchFamily="34" charset="0"/>
                        </a:rPr>
                        <a:t>Avanzado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03 de junio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 de 2:30pm a 8:30pm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1,750.00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356.00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65263"/>
              </p:ext>
            </p:extLst>
          </p:nvPr>
        </p:nvGraphicFramePr>
        <p:xfrm>
          <a:off x="278650" y="783332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Fundamental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08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2,415.00 ó 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611.00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31794"/>
              </p:ext>
            </p:extLst>
          </p:nvPr>
        </p:nvGraphicFramePr>
        <p:xfrm>
          <a:off x="3519010" y="783332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Fundamental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05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 y miércoles 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2,415.00 ó 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611.00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40802"/>
              </p:ext>
            </p:extLst>
          </p:nvPr>
        </p:nvGraphicFramePr>
        <p:xfrm>
          <a:off x="3519010" y="634815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Fundamental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05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8:30am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2:00pm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2,415.00 ó 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611.00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2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0 Hexágono"/>
          <p:cNvSpPr/>
          <p:nvPr/>
        </p:nvSpPr>
        <p:spPr>
          <a:xfrm flipH="1">
            <a:off x="728700" y="4701020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2365A"/>
          </a:solidFill>
          <a:ln>
            <a:solidFill>
              <a:srgbClr val="023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>
                <a:latin typeface="Century Gothic" panose="020B0502020202020204" pitchFamily="34" charset="0"/>
              </a:rPr>
              <a:t>DESARROLLO DE SOFTWARE (MICROSOFT)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64247"/>
              </p:ext>
            </p:extLst>
          </p:nvPr>
        </p:nvGraphicFramePr>
        <p:xfrm>
          <a:off x="323655" y="672561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Visual Studio 2015 Developer - C#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06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y miércoles de 7pm a 10pm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3,393.00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858.00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5725"/>
              </p:ext>
            </p:extLst>
          </p:nvPr>
        </p:nvGraphicFramePr>
        <p:xfrm>
          <a:off x="323655" y="533045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Visual Studio 2015 Fundamental - C#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10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10:30pm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2,243.00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568.00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38271"/>
              </p:ext>
            </p:extLst>
          </p:nvPr>
        </p:nvGraphicFramePr>
        <p:xfrm>
          <a:off x="3564015" y="1915527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Architect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142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10:30pm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4,594.00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934.00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23485"/>
              </p:ext>
            </p:extLst>
          </p:nvPr>
        </p:nvGraphicFramePr>
        <p:xfrm>
          <a:off x="323655" y="1915527"/>
          <a:ext cx="2952328" cy="119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Advanced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02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142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14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 de 7:00pm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4,359.00 ó 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886.00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83901"/>
              </p:ext>
            </p:extLst>
          </p:nvPr>
        </p:nvGraphicFramePr>
        <p:xfrm>
          <a:off x="3564015" y="52871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Web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08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Sábados de2:30pm a 9pm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2,831.00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716.00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21161"/>
              </p:ext>
            </p:extLst>
          </p:nvPr>
        </p:nvGraphicFramePr>
        <p:xfrm>
          <a:off x="323655" y="331902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Architect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142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03 de mayo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Lunes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y miércoles de 7pm a 10pm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4,594.00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934.00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9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</a:t>
            </a:r>
            <a:r>
              <a:rPr lang="es-PE" sz="1000" dirty="0"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83721"/>
              </p:ext>
            </p:extLst>
          </p:nvPr>
        </p:nvGraphicFramePr>
        <p:xfrm>
          <a:off x="3582017" y="531304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Visual Studio 2015 Fundamental - C#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07 de mayo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2,243.00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22853"/>
              </p:ext>
            </p:extLst>
          </p:nvPr>
        </p:nvGraphicFramePr>
        <p:xfrm>
          <a:off x="3564015" y="673940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Visual Studio 2015 Web Developer - C#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04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10:30pm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2,243.00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567.00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65517"/>
              </p:ext>
            </p:extLst>
          </p:nvPr>
        </p:nvGraphicFramePr>
        <p:xfrm>
          <a:off x="323655" y="808955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Visual Studio 2015 Web Developer - C#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21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de mayo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2,243.00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11809"/>
              </p:ext>
            </p:extLst>
          </p:nvPr>
        </p:nvGraphicFramePr>
        <p:xfrm>
          <a:off x="3519010" y="807576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Visual Studio 2015 Web Advanced - C#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02 de mayo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 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2,588.00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6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440.00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77667"/>
              </p:ext>
            </p:extLst>
          </p:nvPr>
        </p:nvGraphicFramePr>
        <p:xfrm>
          <a:off x="296652" y="51492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Java 8.0 Web Developer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07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 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de 7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:00pm 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2,831.00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716.00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</a:t>
            </a:r>
            <a:r>
              <a:rPr lang="es-PE" sz="1000" dirty="0"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sp>
        <p:nvSpPr>
          <p:cNvPr id="16" name="10 Hexágono"/>
          <p:cNvSpPr/>
          <p:nvPr/>
        </p:nvSpPr>
        <p:spPr>
          <a:xfrm flipH="1">
            <a:off x="729380" y="3949095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CERTIFICACIONES CISCO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61217"/>
              </p:ext>
            </p:extLst>
          </p:nvPr>
        </p:nvGraphicFramePr>
        <p:xfrm>
          <a:off x="323655" y="457916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CCNA Routing and switching – Modulo 1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22 de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Sábados  8:00am a 2:00pm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1,653.00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555.00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6191"/>
              </p:ext>
            </p:extLst>
          </p:nvPr>
        </p:nvGraphicFramePr>
        <p:xfrm>
          <a:off x="3582017" y="4581891"/>
          <a:ext cx="2952328" cy="11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80020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CCNA Routing and switching – Modulo</a:t>
                      </a:r>
                      <a:r>
                        <a:rPr lang="en-US" sz="800" baseline="0" dirty="0" smtClean="0">
                          <a:effectLst/>
                          <a:latin typeface="Century Gothic" panose="020B0502020202020204" pitchFamily="34" charset="0"/>
                        </a:rPr>
                        <a:t> 2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12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8am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1,653.00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555.00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91426"/>
              </p:ext>
            </p:extLst>
          </p:nvPr>
        </p:nvGraphicFramePr>
        <p:xfrm>
          <a:off x="296652" y="597432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CCNA Routing and switching – Modulo</a:t>
                      </a:r>
                      <a:r>
                        <a:rPr lang="en-US" sz="800" baseline="0" dirty="0" smtClean="0">
                          <a:effectLst/>
                          <a:latin typeface="Century Gothic" panose="020B0502020202020204" pitchFamily="34" charset="0"/>
                        </a:rPr>
                        <a:t> 3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19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3pm a 90pm 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1,653.00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555.00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70906"/>
              </p:ext>
            </p:extLst>
          </p:nvPr>
        </p:nvGraphicFramePr>
        <p:xfrm>
          <a:off x="3582017" y="597432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CCNA Routing and switching – Modulo 4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72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12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8am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Miraflores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1,653.00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555.00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10 Hexágono"/>
          <p:cNvSpPr/>
          <p:nvPr/>
        </p:nvSpPr>
        <p:spPr>
          <a:xfrm>
            <a:off x="8621" y="7383270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2365A"/>
          </a:solidFill>
          <a:ln>
            <a:solidFill>
              <a:srgbClr val="023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CERTIFICACIONES MICROSOFT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06921"/>
              </p:ext>
            </p:extLst>
          </p:nvPr>
        </p:nvGraphicFramePr>
        <p:xfrm>
          <a:off x="296652" y="804455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effectLst/>
                          <a:latin typeface="Century Gothic" panose="020B0502020202020204" pitchFamily="34" charset="0"/>
                        </a:rPr>
                        <a:t>Implementing</a:t>
                      </a:r>
                      <a:r>
                        <a:rPr lang="fr-FR" sz="800" dirty="0" smtClean="0">
                          <a:effectLst/>
                          <a:latin typeface="Century Gothic" panose="020B0502020202020204" pitchFamily="34" charset="0"/>
                        </a:rPr>
                        <a:t> Microsoft Azure Infrastructure Solutions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11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Sábados de 3pm a 9pm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1,625.00 ó 2 </a:t>
                      </a:r>
                      <a:r>
                        <a:rPr lang="pt-BR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</a:t>
                      </a:r>
                      <a:r>
                        <a:rPr lang="pt-BR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S/. 816.00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88858"/>
              </p:ext>
            </p:extLst>
          </p:nvPr>
        </p:nvGraphicFramePr>
        <p:xfrm>
          <a:off x="3627022" y="804455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MCSA: Windows Server 2012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120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18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 y Jue 7pm 10:30 pm y Sáb 9am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4,192.00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4 cuotas S/. 1,175.20</a:t>
                      </a:r>
                      <a:endParaRPr lang="es-PE" sz="800" dirty="0" smtClean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10 Hexágono"/>
          <p:cNvSpPr/>
          <p:nvPr/>
        </p:nvSpPr>
        <p:spPr>
          <a:xfrm>
            <a:off x="8621" y="542510"/>
            <a:ext cx="5652628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79A4"/>
          </a:solidFill>
          <a:ln>
            <a:solidFill>
              <a:srgbClr val="007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ARQUITECTURA EMPRESARIAL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1957"/>
              </p:ext>
            </p:extLst>
          </p:nvPr>
        </p:nvGraphicFramePr>
        <p:xfrm>
          <a:off x="3564015" y="121758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err="1" smtClean="0">
                          <a:effectLst/>
                          <a:latin typeface="Century Gothic" panose="020B0502020202020204" pitchFamily="34" charset="0"/>
                        </a:rPr>
                        <a:t>Itil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 bajo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un enfoque de  Arquitectura Empresarial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03 de junio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3,999.00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5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813.00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90494"/>
              </p:ext>
            </p:extLst>
          </p:nvPr>
        </p:nvGraphicFramePr>
        <p:xfrm>
          <a:off x="323655" y="121758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Business Process Management (BPM)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25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Sábados 2:30pm a 8:30pm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3,999.00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1,343.70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69950"/>
              </p:ext>
            </p:extLst>
          </p:nvPr>
        </p:nvGraphicFramePr>
        <p:xfrm>
          <a:off x="341657" y="261274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Arquitectura Empresarial</a:t>
                      </a:r>
                      <a:r>
                        <a:rPr lang="es-PE" sz="8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(TOGAF)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45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Próximamente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3,999.00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1,343.70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</a:t>
            </a:r>
            <a:r>
              <a:rPr lang="es-PE" sz="1000" dirty="0"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30285"/>
              </p:ext>
            </p:extLst>
          </p:nvPr>
        </p:nvGraphicFramePr>
        <p:xfrm>
          <a:off x="3627022" y="542510"/>
          <a:ext cx="2952328" cy="118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21294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MCSE: Data Management and Analytics (antes MCSE BI)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22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Sábados de 3pm a 9pm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3,741.00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4 cuotas S/. 946.50</a:t>
                      </a:r>
                      <a:endParaRPr lang="es-PE" sz="800" dirty="0" smtClean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10170"/>
              </p:ext>
            </p:extLst>
          </p:nvPr>
        </p:nvGraphicFramePr>
        <p:xfrm>
          <a:off x="278650" y="586284"/>
          <a:ext cx="2970330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45799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MCSA SQL 2016 Database Administration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17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Lun, </a:t>
                      </a:r>
                      <a:r>
                        <a:rPr lang="es-PE" sz="800" kern="12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miér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y </a:t>
                      </a:r>
                      <a:r>
                        <a:rPr lang="es-PE" sz="800" kern="12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3,262.00 </a:t>
                      </a:r>
                      <a:r>
                        <a:rPr lang="es-PE" sz="8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3 cuotas S/. 1,096.00</a:t>
                      </a:r>
                      <a:endParaRPr lang="es-PE" sz="800" dirty="0" smtClean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70093"/>
              </p:ext>
            </p:extLst>
          </p:nvPr>
        </p:nvGraphicFramePr>
        <p:xfrm>
          <a:off x="3609020" y="421912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Fundamentos de ITIL® para a Gestión de Servicios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24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12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Domingos de 9am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1,432.00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719.00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10 Hexágono"/>
          <p:cNvSpPr/>
          <p:nvPr/>
        </p:nvSpPr>
        <p:spPr>
          <a:xfrm flipH="1">
            <a:off x="1196752" y="3485885"/>
            <a:ext cx="5652628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79A4"/>
          </a:solidFill>
          <a:ln>
            <a:solidFill>
              <a:srgbClr val="007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CERTIFICACIONES DGTI – 24 PDUS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1172"/>
              </p:ext>
            </p:extLst>
          </p:nvPr>
        </p:nvGraphicFramePr>
        <p:xfrm>
          <a:off x="278650" y="421912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Fundamentos de ITIL® para a Gestión de Servicios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24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07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 8pm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1,432.00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719.00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40951"/>
              </p:ext>
            </p:extLst>
          </p:nvPr>
        </p:nvGraphicFramePr>
        <p:xfrm>
          <a:off x="278650" y="565928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Fundamentos de ITIL® para a Gestión de Servicios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24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11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Sábados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de 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3pm a 9pm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9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1,432.00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719.00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10 Hexágono"/>
          <p:cNvSpPr/>
          <p:nvPr/>
        </p:nvSpPr>
        <p:spPr>
          <a:xfrm>
            <a:off x="-18382" y="7176295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CERTIFICACIONES ORACLE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69278"/>
              </p:ext>
            </p:extLst>
          </p:nvPr>
        </p:nvGraphicFramePr>
        <p:xfrm>
          <a:off x="251647" y="786453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Oracle</a:t>
                      </a:r>
                      <a:r>
                        <a:rPr lang="en-US" sz="800" baseline="0" dirty="0" smtClean="0">
                          <a:effectLst/>
                          <a:latin typeface="Century Gothic" panose="020B0502020202020204" pitchFamily="34" charset="0"/>
                        </a:rPr>
                        <a:t> 12C: Database Administrator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150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24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10:30pm y sáb 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5,842.00 ó 6 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993.00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28216"/>
              </p:ext>
            </p:extLst>
          </p:nvPr>
        </p:nvGraphicFramePr>
        <p:xfrm>
          <a:off x="278650" y="2013880"/>
          <a:ext cx="2970330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45799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MSO: Visual Web 2012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144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03 de julio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 y jue 7pm 10:30 pm y Sáb 8:30am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800" dirty="0" smtClean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85069"/>
              </p:ext>
            </p:extLst>
          </p:nvPr>
        </p:nvGraphicFramePr>
        <p:xfrm>
          <a:off x="3537012" y="787832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Oracle</a:t>
                      </a:r>
                      <a:r>
                        <a:rPr lang="en-US" sz="800" baseline="0" dirty="0" smtClean="0">
                          <a:effectLst/>
                          <a:latin typeface="Century Gothic" panose="020B0502020202020204" pitchFamily="34" charset="0"/>
                        </a:rPr>
                        <a:t> 12C: Database Administrator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150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09 de mayo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5,842.00 ó 6 cuotas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993.00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3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Hexágono"/>
          <p:cNvSpPr/>
          <p:nvPr/>
        </p:nvSpPr>
        <p:spPr>
          <a:xfrm flipH="1">
            <a:off x="728700" y="1937665"/>
            <a:ext cx="6120000" cy="432000"/>
          </a:xfrm>
          <a:custGeom>
            <a:avLst/>
            <a:gdLst>
              <a:gd name="connsiteX0" fmla="*/ 0 w 6309320"/>
              <a:gd name="connsiteY0" fmla="*/ 202523 h 405045"/>
              <a:gd name="connsiteX1" fmla="*/ 360053 w 6309320"/>
              <a:gd name="connsiteY1" fmla="*/ 0 h 405045"/>
              <a:gd name="connsiteX2" fmla="*/ 5949267 w 6309320"/>
              <a:gd name="connsiteY2" fmla="*/ 0 h 405045"/>
              <a:gd name="connsiteX3" fmla="*/ 6309320 w 6309320"/>
              <a:gd name="connsiteY3" fmla="*/ 202523 h 405045"/>
              <a:gd name="connsiteX4" fmla="*/ 5949267 w 6309320"/>
              <a:gd name="connsiteY4" fmla="*/ 405045 h 405045"/>
              <a:gd name="connsiteX5" fmla="*/ 360053 w 6309320"/>
              <a:gd name="connsiteY5" fmla="*/ 405045 h 405045"/>
              <a:gd name="connsiteX6" fmla="*/ 0 w 6309320"/>
              <a:gd name="connsiteY6" fmla="*/ 202523 h 405045"/>
              <a:gd name="connsiteX0" fmla="*/ 0 w 5949267"/>
              <a:gd name="connsiteY0" fmla="*/ 405045 h 405045"/>
              <a:gd name="connsiteX1" fmla="*/ 0 w 5949267"/>
              <a:gd name="connsiteY1" fmla="*/ 0 h 405045"/>
              <a:gd name="connsiteX2" fmla="*/ 5589214 w 5949267"/>
              <a:gd name="connsiteY2" fmla="*/ 0 h 405045"/>
              <a:gd name="connsiteX3" fmla="*/ 5949267 w 5949267"/>
              <a:gd name="connsiteY3" fmla="*/ 202523 h 405045"/>
              <a:gd name="connsiteX4" fmla="*/ 5589214 w 5949267"/>
              <a:gd name="connsiteY4" fmla="*/ 405045 h 405045"/>
              <a:gd name="connsiteX5" fmla="*/ 0 w 5949267"/>
              <a:gd name="connsiteY5" fmla="*/ 405045 h 40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9267" h="405045">
                <a:moveTo>
                  <a:pt x="0" y="405045"/>
                </a:moveTo>
                <a:lnTo>
                  <a:pt x="0" y="0"/>
                </a:lnTo>
                <a:lnTo>
                  <a:pt x="5589214" y="0"/>
                </a:lnTo>
                <a:lnTo>
                  <a:pt x="5949267" y="202523"/>
                </a:lnTo>
                <a:lnTo>
                  <a:pt x="5589214" y="405045"/>
                </a:lnTo>
                <a:lnTo>
                  <a:pt x="0" y="405045"/>
                </a:lnTo>
                <a:close/>
              </a:path>
            </a:pathLst>
          </a:custGeom>
          <a:solidFill>
            <a:srgbClr val="02365A"/>
          </a:solidFill>
          <a:ln>
            <a:solidFill>
              <a:srgbClr val="023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s-PE" sz="2000" b="1" dirty="0" smtClean="0">
                <a:latin typeface="Century Gothic" panose="020B0502020202020204" pitchFamily="34" charset="0"/>
              </a:rPr>
              <a:t>CERTIFICACIONES PMP – 35 PDUS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39303"/>
              </p:ext>
            </p:extLst>
          </p:nvPr>
        </p:nvGraphicFramePr>
        <p:xfrm>
          <a:off x="296652" y="418791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Taller de Certificación PMP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48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21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de abril</a:t>
                      </a:r>
                      <a:endParaRPr lang="es-PE" sz="800" dirty="0" smtClean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kern="12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1,754.00</a:t>
                      </a:r>
                      <a:r>
                        <a:rPr lang="es-PE" sz="8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3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589.00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34137"/>
              </p:ext>
            </p:extLst>
          </p:nvPr>
        </p:nvGraphicFramePr>
        <p:xfrm>
          <a:off x="278650" y="2688955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Gestión de Proyectos 5° Edición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110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14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Martes y jueves de 7pm a 10:30pm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4,313.00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876.00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9 Redondear rectángulo de esquina del mismo lado"/>
          <p:cNvSpPr/>
          <p:nvPr/>
        </p:nvSpPr>
        <p:spPr>
          <a:xfrm>
            <a:off x="476672" y="9417496"/>
            <a:ext cx="5904656" cy="488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/>
              <a:t>Informes e inscripciones:</a:t>
            </a:r>
          </a:p>
          <a:p>
            <a:pPr algn="ctr"/>
            <a:r>
              <a:rPr lang="es-PE" sz="1000" dirty="0" smtClean="0"/>
              <a:t>Calle  Diez Canseco Cdra. 2 Miraflores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latin typeface="Calibri"/>
                <a:cs typeface="Calibri"/>
              </a:rPr>
              <a:t>Brunella Lloclla</a:t>
            </a:r>
            <a:r>
              <a:rPr lang="es-PE" sz="1000" dirty="0" smtClean="0">
                <a:latin typeface="Calibri"/>
                <a:cs typeface="Calibri"/>
              </a:rPr>
              <a:t> </a:t>
            </a:r>
            <a:r>
              <a:rPr lang="es-PE" sz="1000" dirty="0" smtClean="0">
                <a:latin typeface="Calibri"/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633-5555 </a:t>
            </a:r>
            <a:r>
              <a:rPr lang="es-PE" sz="1000" dirty="0">
                <a:cs typeface="Calibri"/>
              </a:rPr>
              <a:t>anexo </a:t>
            </a:r>
            <a:r>
              <a:rPr lang="es-PE" sz="1000" dirty="0" smtClean="0">
                <a:cs typeface="Calibri"/>
              </a:rPr>
              <a:t>8441 </a:t>
            </a:r>
            <a:r>
              <a:rPr lang="es-PE" sz="1000" dirty="0">
                <a:cs typeface="Calibri"/>
              </a:rPr>
              <a:t>ǀ </a:t>
            </a:r>
            <a:r>
              <a:rPr lang="es-PE" sz="1000" dirty="0" smtClean="0">
                <a:cs typeface="Calibri"/>
              </a:rPr>
              <a:t>Cel. </a:t>
            </a:r>
            <a:r>
              <a:rPr lang="es-PE" sz="1000" dirty="0" smtClean="0">
                <a:cs typeface="Calibri"/>
              </a:rPr>
              <a:t>989958882</a:t>
            </a:r>
            <a:endParaRPr lang="es-PE" sz="1000" dirty="0" smtClean="0">
              <a:latin typeface="Calibri"/>
              <a:cs typeface="Calibri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61863"/>
              </p:ext>
            </p:extLst>
          </p:nvPr>
        </p:nvGraphicFramePr>
        <p:xfrm>
          <a:off x="3609020" y="273396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effectLst/>
                          <a:latin typeface="Century Gothic" panose="020B0502020202020204" pitchFamily="34" charset="0"/>
                        </a:rPr>
                        <a:t>Gestión de Proyectos 5° Edición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110 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07 de abril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kern="1200" dirty="0" err="1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Vier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7pm a 10pm y sáb de</a:t>
                      </a: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8:30am a 2pm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San Isidro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6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4,313.00 ó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876.00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1380"/>
              </p:ext>
            </p:extLst>
          </p:nvPr>
        </p:nvGraphicFramePr>
        <p:xfrm>
          <a:off x="341657" y="452500"/>
          <a:ext cx="2952328" cy="11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1"/>
                <a:gridCol w="2327797"/>
              </a:tblGrid>
              <a:tr h="194113">
                <a:tc gridSpan="2">
                  <a:txBody>
                    <a:bodyPr/>
                    <a:lstStyle/>
                    <a:p>
                      <a:pPr marL="0" marR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entury Gothic" panose="020B0502020202020204" pitchFamily="34" charset="0"/>
                        </a:rPr>
                        <a:t>Oracle 12C: PL/SQL</a:t>
                      </a:r>
                      <a:endParaRPr lang="es-PE" sz="900" dirty="0" smtClean="0"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Duración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horas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Inicio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19 de Marzo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Horario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Domingo de 8:30am</a:t>
                      </a:r>
                      <a:r>
                        <a:rPr lang="es-PE" sz="800" kern="1200" baseline="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Calibri"/>
                          <a:cs typeface="+mn-cs"/>
                        </a:rPr>
                        <a:t> a 2pm</a:t>
                      </a:r>
                      <a:endParaRPr lang="es-PE" sz="800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Sede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Surco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Precio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28443" marR="28443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Contado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3,790.00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ó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 </a:t>
                      </a:r>
                      <a:r>
                        <a:rPr lang="es-PE" sz="8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cuotas S/. </a:t>
                      </a:r>
                      <a:r>
                        <a:rPr lang="es-PE" sz="800" dirty="0" smtClean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959.00</a:t>
                      </a:r>
                      <a:endParaRPr lang="es-PE" sz="8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803778801"/>
              </p:ext>
            </p:extLst>
          </p:nvPr>
        </p:nvGraphicFramePr>
        <p:xfrm>
          <a:off x="278650" y="6258146"/>
          <a:ext cx="6390710" cy="301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0" y="562807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u="sng" dirty="0" smtClean="0">
                <a:solidFill>
                  <a:schemeClr val="accent1">
                    <a:lumMod val="50000"/>
                  </a:schemeClr>
                </a:solidFill>
              </a:rPr>
              <a:t>PASOS PARA MATRICULARSE</a:t>
            </a:r>
            <a:endParaRPr lang="es-PE" sz="36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32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157344</TotalTime>
  <Words>2194</Words>
  <Application>Microsoft Office PowerPoint</Application>
  <PresentationFormat>A4 (210 x 297 mm)</PresentationFormat>
  <Paragraphs>677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ncordova</dc:creator>
  <cp:lastModifiedBy>Brunella Lloclla Nuñez</cp:lastModifiedBy>
  <cp:revision>1546</cp:revision>
  <cp:lastPrinted>2016-12-20T16:25:51Z</cp:lastPrinted>
  <dcterms:created xsi:type="dcterms:W3CDTF">2013-07-30T16:13:24Z</dcterms:created>
  <dcterms:modified xsi:type="dcterms:W3CDTF">2017-03-06T21:19:12Z</dcterms:modified>
</cp:coreProperties>
</file>