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0" r:id="rId4"/>
    <p:sldId id="261" r:id="rId5"/>
    <p:sldId id="262" r:id="rId6"/>
    <p:sldId id="267" r:id="rId7"/>
    <p:sldId id="276" r:id="rId8"/>
    <p:sldId id="277" r:id="rId9"/>
    <p:sldId id="278" r:id="rId10"/>
    <p:sldId id="279" r:id="rId11"/>
    <p:sldId id="280" r:id="rId12"/>
    <p:sldId id="266" r:id="rId13"/>
    <p:sldId id="269" r:id="rId14"/>
    <p:sldId id="270" r:id="rId15"/>
    <p:sldId id="271" r:id="rId16"/>
    <p:sldId id="272" r:id="rId17"/>
    <p:sldId id="273" r:id="rId18"/>
    <p:sldId id="274" r:id="rId19"/>
    <p:sldId id="275" r:id="rId20"/>
    <p:sldId id="265" r:id="rId21"/>
    <p:sldId id="259" r:id="rId22"/>
    <p:sldId id="25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D49101-52F3-4127-BE14-FFBCDA36FAD0}" v="8" dt="2020-10-31T19:26:39.0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92"/>
    <p:restoredTop sz="96327"/>
  </p:normalViewPr>
  <p:slideViewPr>
    <p:cSldViewPr snapToGrid="0" snapToObjects="1">
      <p:cViewPr varScale="1">
        <p:scale>
          <a:sx n="87" d="100"/>
          <a:sy n="87" d="100"/>
        </p:scale>
        <p:origin x="7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llarreal Jorge Hector" userId="834edb76-31d5-469c-83b3-357aaa1b68bb" providerId="ADAL" clId="{EFD49101-52F3-4127-BE14-FFBCDA36FAD0}"/>
    <pc:docChg chg="custSel modSld">
      <pc:chgData name="Villarreal Jorge Hector" userId="834edb76-31d5-469c-83b3-357aaa1b68bb" providerId="ADAL" clId="{EFD49101-52F3-4127-BE14-FFBCDA36FAD0}" dt="2020-10-31T19:26:54.498" v="131" actId="1076"/>
      <pc:docMkLst>
        <pc:docMk/>
      </pc:docMkLst>
      <pc:sldChg chg="addSp delSp modSp">
        <pc:chgData name="Villarreal Jorge Hector" userId="834edb76-31d5-469c-83b3-357aaa1b68bb" providerId="ADAL" clId="{EFD49101-52F3-4127-BE14-FFBCDA36FAD0}" dt="2020-10-31T19:26:54.498" v="131" actId="1076"/>
        <pc:sldMkLst>
          <pc:docMk/>
          <pc:sldMk cId="3342289100" sldId="256"/>
        </pc:sldMkLst>
        <pc:spChg chg="add del mod">
          <ac:chgData name="Villarreal Jorge Hector" userId="834edb76-31d5-469c-83b3-357aaa1b68bb" providerId="ADAL" clId="{EFD49101-52F3-4127-BE14-FFBCDA36FAD0}" dt="2020-10-31T19:25:46.101" v="106"/>
          <ac:spMkLst>
            <pc:docMk/>
            <pc:sldMk cId="3342289100" sldId="256"/>
            <ac:spMk id="6" creationId="{87D4F34A-E15B-4C79-AEF0-0B810209B31B}"/>
          </ac:spMkLst>
        </pc:spChg>
        <pc:spChg chg="add del mod">
          <ac:chgData name="Villarreal Jorge Hector" userId="834edb76-31d5-469c-83b3-357aaa1b68bb" providerId="ADAL" clId="{EFD49101-52F3-4127-BE14-FFBCDA36FAD0}" dt="2020-10-31T19:26:07.363" v="113" actId="478"/>
          <ac:spMkLst>
            <pc:docMk/>
            <pc:sldMk cId="3342289100" sldId="256"/>
            <ac:spMk id="7" creationId="{1B55F786-4DD4-4B97-97B6-94FC5F5963A3}"/>
          </ac:spMkLst>
        </pc:spChg>
        <pc:spChg chg="add mod">
          <ac:chgData name="Villarreal Jorge Hector" userId="834edb76-31d5-469c-83b3-357aaa1b68bb" providerId="ADAL" clId="{EFD49101-52F3-4127-BE14-FFBCDA36FAD0}" dt="2020-10-31T19:26:32.613" v="122" actId="1076"/>
          <ac:spMkLst>
            <pc:docMk/>
            <pc:sldMk cId="3342289100" sldId="256"/>
            <ac:spMk id="8" creationId="{B7ED7D39-2718-4C1E-A235-718DC61CE661}"/>
          </ac:spMkLst>
        </pc:spChg>
        <pc:spChg chg="add mod">
          <ac:chgData name="Villarreal Jorge Hector" userId="834edb76-31d5-469c-83b3-357aaa1b68bb" providerId="ADAL" clId="{EFD49101-52F3-4127-BE14-FFBCDA36FAD0}" dt="2020-10-31T19:26:54.498" v="131" actId="1076"/>
          <ac:spMkLst>
            <pc:docMk/>
            <pc:sldMk cId="3342289100" sldId="256"/>
            <ac:spMk id="9" creationId="{725DE534-6C4F-4A5E-9C4A-6F2C5087494E}"/>
          </ac:spMkLst>
        </pc:spChg>
        <pc:spChg chg="add mod">
          <ac:chgData name="Villarreal Jorge Hector" userId="834edb76-31d5-469c-83b3-357aaa1b68bb" providerId="ADAL" clId="{EFD49101-52F3-4127-BE14-FFBCDA36FAD0}" dt="2020-10-31T19:26:49.350" v="130" actId="113"/>
          <ac:spMkLst>
            <pc:docMk/>
            <pc:sldMk cId="3342289100" sldId="256"/>
            <ac:spMk id="10" creationId="{B6A67188-D81B-4393-8A92-00DB8C2E55C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a:t>10/31/2020</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4CA228EA-CD8D-7346-8607-F929601D65E4}"/>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a:t>10/31/2020</a:t>
            </a:fld>
            <a:endParaRPr lang="en-US"/>
          </a:p>
        </p:txBody>
      </p:sp>
      <p:sp>
        <p:nvSpPr>
          <p:cNvPr id="6" name="Footer Placeholder 5"/>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5683374C-D6FB-EB4E-ADB8-AC05EEA92680}"/>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a:t>10/31/2020</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094A38CF-86D7-AC41-B448-9DF6DA22A443}"/>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a:t>10/31/2020</a:t>
            </a:fld>
            <a:endParaRPr lang="en-US"/>
          </a:p>
        </p:txBody>
      </p:sp>
      <p:sp>
        <p:nvSpPr>
          <p:cNvPr id="5" name="Footer Placeholder 4"/>
          <p:cNvSpPr>
            <a:spLocks noGrp="1"/>
          </p:cNvSpPr>
          <p:nvPr>
            <p:ph type="ftr" sz="quarter" idx="11"/>
          </p:nvPr>
        </p:nvSpPr>
        <p:spPr/>
        <p:txBody>
          <a:bodyPr/>
          <a:lstStyle/>
          <a:p>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3" name="Slide Number Placeholder 5">
            <a:extLst>
              <a:ext uri="{FF2B5EF4-FFF2-40B4-BE49-F238E27FC236}">
                <a16:creationId xmlns:a16="http://schemas.microsoft.com/office/drawing/2014/main" id="{A27F909C-7817-9949-8FAE-52A95DFBF063}"/>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a:t>10/31/2020</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AF7D5313-3823-7B44-B6EA-B99F425A9B82}"/>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a:t>10/31/2020</a:t>
            </a:fld>
            <a:endParaRPr lang="en-US"/>
          </a:p>
        </p:txBody>
      </p:sp>
      <p:sp>
        <p:nvSpPr>
          <p:cNvPr id="4" name="Footer Placeholder 4"/>
          <p:cNvSpPr>
            <a:spLocks noGrp="1"/>
          </p:cNvSpPr>
          <p:nvPr>
            <p:ph type="ftr" sz="quarter" idx="11"/>
          </p:nvPr>
        </p:nvSpPr>
        <p:spPr/>
        <p:txBody>
          <a:bodyPr/>
          <a:lstStyle/>
          <a:p>
            <a:endParaRPr lang="en-US"/>
          </a:p>
        </p:txBody>
      </p:sp>
      <p:sp>
        <p:nvSpPr>
          <p:cNvPr id="15" name="Slide Number Placeholder 5">
            <a:extLst>
              <a:ext uri="{FF2B5EF4-FFF2-40B4-BE49-F238E27FC236}">
                <a16:creationId xmlns:a16="http://schemas.microsoft.com/office/drawing/2014/main" id="{8E52F370-109D-B047-B409-9A16EFCF044E}"/>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a:t>10/31/2020</a:t>
            </a:fld>
            <a:endParaRPr lang="en-US"/>
          </a:p>
        </p:txBody>
      </p:sp>
      <p:sp>
        <p:nvSpPr>
          <p:cNvPr id="4" name="Footer Placeholder 4"/>
          <p:cNvSpPr>
            <a:spLocks noGrp="1"/>
          </p:cNvSpPr>
          <p:nvPr>
            <p:ph type="ftr" sz="quarter" idx="11"/>
          </p:nvPr>
        </p:nvSpPr>
        <p:spPr/>
        <p:txBody>
          <a:bodyPr/>
          <a:lstStyle/>
          <a:p>
            <a:endParaRPr lang="en-US"/>
          </a:p>
        </p:txBody>
      </p:sp>
      <p:sp>
        <p:nvSpPr>
          <p:cNvPr id="18" name="Slide Number Placeholder 5">
            <a:extLst>
              <a:ext uri="{FF2B5EF4-FFF2-40B4-BE49-F238E27FC236}">
                <a16:creationId xmlns:a16="http://schemas.microsoft.com/office/drawing/2014/main" id="{F58F4C22-D95B-EC46-947D-DBCD6EE967D2}"/>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a:t>10/31/2020</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C72AB90B-4DFA-3A45-83DB-65918FD2B6D8}"/>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a:t>10/31/2020</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1852DE28-0834-2445-9810-5A55958044C0}"/>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a:t>10/31/2020</a:t>
            </a:fld>
            <a:endParaRPr lang="en-US"/>
          </a:p>
        </p:txBody>
      </p:sp>
      <p:sp>
        <p:nvSpPr>
          <p:cNvPr id="5" name="Footer Placeholder 4"/>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0CD5E72F-29FE-2A4E-859B-700B0BD98E92}"/>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a:t>10/31/2020</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455670EF-BC0A-B540-BDA0-0549CE550703}"/>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a:t>10/31/2020</a:t>
            </a:fld>
            <a:endParaRPr lang="en-US"/>
          </a:p>
        </p:txBody>
      </p:sp>
      <p:sp>
        <p:nvSpPr>
          <p:cNvPr id="6" name="Footer Placeholder 5"/>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3C519FC8-9737-A24F-B4C8-68C148C4BA55}"/>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a:t>10/31/2020</a:t>
            </a:fld>
            <a:endParaRPr lang="en-US"/>
          </a:p>
        </p:txBody>
      </p:sp>
      <p:sp>
        <p:nvSpPr>
          <p:cNvPr id="8" name="Footer Placeholder 7"/>
          <p:cNvSpPr>
            <a:spLocks noGrp="1"/>
          </p:cNvSpPr>
          <p:nvPr>
            <p:ph type="ftr" sz="quarter" idx="11"/>
          </p:nvPr>
        </p:nvSpPr>
        <p:spPr/>
        <p:txBody>
          <a:bodyPr/>
          <a:lstStyle/>
          <a:p>
            <a:endParaRPr lang="en-US"/>
          </a:p>
        </p:txBody>
      </p:sp>
      <p:sp>
        <p:nvSpPr>
          <p:cNvPr id="10" name="Slide Number Placeholder 5">
            <a:extLst>
              <a:ext uri="{FF2B5EF4-FFF2-40B4-BE49-F238E27FC236}">
                <a16:creationId xmlns:a16="http://schemas.microsoft.com/office/drawing/2014/main" id="{553D37C6-1FD0-E241-B3A0-32F11B7B5DC2}"/>
              </a:ext>
            </a:extLst>
          </p:cNvPr>
          <p:cNvSpPr>
            <a:spLocks noGrp="1"/>
          </p:cNvSpPr>
          <p:nvPr>
            <p:ph type="sldNum" sz="quarter" idx="12"/>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a:t>10/31/2020</a:t>
            </a:fld>
            <a:endParaRPr lang="en-US"/>
          </a:p>
        </p:txBody>
      </p:sp>
      <p:sp>
        <p:nvSpPr>
          <p:cNvPr id="5" name="Footer Placeholder 3"/>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2D5EC6B3-6493-3948-A118-47E5DED181A4}"/>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a:t>10/31/2020</a:t>
            </a:fld>
            <a:endParaRPr lang="en-US"/>
          </a:p>
        </p:txBody>
      </p:sp>
      <p:sp>
        <p:nvSpPr>
          <p:cNvPr id="5" name="Footer Placeholder 2"/>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8FA4A0B0-6818-1E46-AAA3-338030255AEE}"/>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a:t>10/31/2020</a:t>
            </a:fld>
            <a:endParaRPr lang="en-US"/>
          </a:p>
        </p:txBody>
      </p:sp>
      <p:sp>
        <p:nvSpPr>
          <p:cNvPr id="5" name="Footer Placeholder 5"/>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080336D9-F1DE-E749-88C7-554B32F85737}"/>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a:t>10/31/2020</a:t>
            </a:fld>
            <a:endParaRPr lang="en-US"/>
          </a:p>
        </p:txBody>
      </p:sp>
      <p:sp>
        <p:nvSpPr>
          <p:cNvPr id="6" name="Footer Placeholder 5"/>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70DCEC6C-CD8A-9A47-9953-0F719D421116}"/>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a:t>10/31/2020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C50CDC2-ED12-634B-BA4C-52C7AA22683A}"/>
              </a:ext>
            </a:extLst>
          </p:cNvPr>
          <p:cNvSpPr/>
          <p:nvPr/>
        </p:nvSpPr>
        <p:spPr>
          <a:xfrm>
            <a:off x="917294" y="3062881"/>
            <a:ext cx="1619717" cy="1714497"/>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AFC54C2-A816-A840-9F7D-E977ECEA50C9}"/>
              </a:ext>
            </a:extLst>
          </p:cNvPr>
          <p:cNvSpPr>
            <a:spLocks noGrp="1"/>
          </p:cNvSpPr>
          <p:nvPr>
            <p:ph type="ctrTitle"/>
          </p:nvPr>
        </p:nvSpPr>
        <p:spPr>
          <a:xfrm>
            <a:off x="1154954" y="1447800"/>
            <a:ext cx="10052624" cy="3329581"/>
          </a:xfrm>
        </p:spPr>
        <p:txBody>
          <a:bodyPr/>
          <a:lstStyle/>
          <a:p>
            <a:r>
              <a:rPr lang="en-MX" sz="11500" b="1" dirty="0"/>
              <a:t>𝛴:</a:t>
            </a:r>
            <a:r>
              <a:rPr lang="en-MX" dirty="0"/>
              <a:t>Sigma Consulting</a:t>
            </a:r>
          </a:p>
        </p:txBody>
      </p:sp>
      <p:sp>
        <p:nvSpPr>
          <p:cNvPr id="3" name="Subtitle 2">
            <a:extLst>
              <a:ext uri="{FF2B5EF4-FFF2-40B4-BE49-F238E27FC236}">
                <a16:creationId xmlns:a16="http://schemas.microsoft.com/office/drawing/2014/main" id="{3C80FE4E-6468-D743-894C-8F77AD498CBA}"/>
              </a:ext>
            </a:extLst>
          </p:cNvPr>
          <p:cNvSpPr>
            <a:spLocks noGrp="1"/>
          </p:cNvSpPr>
          <p:nvPr>
            <p:ph type="subTitle" idx="1"/>
          </p:nvPr>
        </p:nvSpPr>
        <p:spPr>
          <a:xfrm>
            <a:off x="1154954" y="4777380"/>
            <a:ext cx="10151478" cy="861420"/>
          </a:xfrm>
        </p:spPr>
        <p:txBody>
          <a:bodyPr>
            <a:normAutofit fontScale="92500"/>
          </a:bodyPr>
          <a:lstStyle/>
          <a:p>
            <a:r>
              <a:rPr lang="en-MX" sz="3200" b="1"/>
              <a:t>THE PARTNERTS THAT ADD VALUE TO YOUR COMPANY</a:t>
            </a:r>
          </a:p>
        </p:txBody>
      </p:sp>
      <p:sp>
        <p:nvSpPr>
          <p:cNvPr id="5" name="Slide Number Placeholder 5">
            <a:extLst>
              <a:ext uri="{FF2B5EF4-FFF2-40B4-BE49-F238E27FC236}">
                <a16:creationId xmlns:a16="http://schemas.microsoft.com/office/drawing/2014/main" id="{521FED6E-DA61-EA4D-9441-72BC0D6FC9F7}"/>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dirty="0"/>
              <a:t>𝛴</a:t>
            </a:r>
            <a:r>
              <a:rPr lang="en-US" dirty="0"/>
              <a:t>:</a:t>
            </a:r>
          </a:p>
        </p:txBody>
      </p:sp>
      <p:sp>
        <p:nvSpPr>
          <p:cNvPr id="8" name="Rectangle 7">
            <a:extLst>
              <a:ext uri="{FF2B5EF4-FFF2-40B4-BE49-F238E27FC236}">
                <a16:creationId xmlns:a16="http://schemas.microsoft.com/office/drawing/2014/main" id="{B7ED7D39-2718-4C1E-A235-718DC61CE661}"/>
              </a:ext>
            </a:extLst>
          </p:cNvPr>
          <p:cNvSpPr/>
          <p:nvPr/>
        </p:nvSpPr>
        <p:spPr>
          <a:xfrm>
            <a:off x="2122583" y="5566834"/>
            <a:ext cx="1810439" cy="923330"/>
          </a:xfrm>
          <a:prstGeom prst="rect">
            <a:avLst/>
          </a:prstGeom>
        </p:spPr>
        <p:txBody>
          <a:bodyPr wrap="square">
            <a:spAutoFit/>
          </a:bodyPr>
          <a:lstStyle/>
          <a:p>
            <a:r>
              <a:rPr lang="en-US" dirty="0"/>
              <a:t>Llamas Daniel </a:t>
            </a:r>
          </a:p>
          <a:p>
            <a:r>
              <a:rPr lang="en-US" dirty="0"/>
              <a:t>López Iván</a:t>
            </a:r>
          </a:p>
          <a:p>
            <a:r>
              <a:rPr lang="en-US" dirty="0" err="1"/>
              <a:t>Macías</a:t>
            </a:r>
            <a:r>
              <a:rPr lang="en-US" dirty="0"/>
              <a:t> Luis</a:t>
            </a:r>
          </a:p>
        </p:txBody>
      </p:sp>
      <p:sp>
        <p:nvSpPr>
          <p:cNvPr id="9" name="Rectangle 8">
            <a:extLst>
              <a:ext uri="{FF2B5EF4-FFF2-40B4-BE49-F238E27FC236}">
                <a16:creationId xmlns:a16="http://schemas.microsoft.com/office/drawing/2014/main" id="{725DE534-6C4F-4A5E-9C4A-6F2C5087494E}"/>
              </a:ext>
            </a:extLst>
          </p:cNvPr>
          <p:cNvSpPr/>
          <p:nvPr/>
        </p:nvSpPr>
        <p:spPr>
          <a:xfrm>
            <a:off x="3933022" y="5566834"/>
            <a:ext cx="2074843" cy="646331"/>
          </a:xfrm>
          <a:prstGeom prst="rect">
            <a:avLst/>
          </a:prstGeom>
        </p:spPr>
        <p:txBody>
          <a:bodyPr wrap="square">
            <a:spAutoFit/>
          </a:bodyPr>
          <a:lstStyle/>
          <a:p>
            <a:r>
              <a:rPr lang="en-US" dirty="0"/>
              <a:t>Ramirez </a:t>
            </a:r>
            <a:r>
              <a:rPr lang="en-US" dirty="0" err="1"/>
              <a:t>JuanFer</a:t>
            </a:r>
            <a:endParaRPr lang="en-US" dirty="0"/>
          </a:p>
          <a:p>
            <a:r>
              <a:rPr lang="en-US" dirty="0"/>
              <a:t>Villarreal Jorge </a:t>
            </a:r>
          </a:p>
        </p:txBody>
      </p:sp>
      <p:sp>
        <p:nvSpPr>
          <p:cNvPr id="10" name="Rectangle 9">
            <a:extLst>
              <a:ext uri="{FF2B5EF4-FFF2-40B4-BE49-F238E27FC236}">
                <a16:creationId xmlns:a16="http://schemas.microsoft.com/office/drawing/2014/main" id="{B6A67188-D81B-4393-8A92-00DB8C2E55CF}"/>
              </a:ext>
            </a:extLst>
          </p:cNvPr>
          <p:cNvSpPr/>
          <p:nvPr/>
        </p:nvSpPr>
        <p:spPr>
          <a:xfrm>
            <a:off x="1727152" y="5354273"/>
            <a:ext cx="2074843" cy="369332"/>
          </a:xfrm>
          <a:prstGeom prst="rect">
            <a:avLst/>
          </a:prstGeom>
        </p:spPr>
        <p:txBody>
          <a:bodyPr wrap="square">
            <a:spAutoFit/>
          </a:bodyPr>
          <a:lstStyle/>
          <a:p>
            <a:r>
              <a:rPr lang="en-US" b="1" dirty="0"/>
              <a:t>By:</a:t>
            </a:r>
          </a:p>
        </p:txBody>
      </p:sp>
    </p:spTree>
    <p:extLst>
      <p:ext uri="{BB962C8B-B14F-4D97-AF65-F5344CB8AC3E}">
        <p14:creationId xmlns:p14="http://schemas.microsoft.com/office/powerpoint/2010/main" val="3342289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42C7E-1978-43A0-86A2-6056E49161C9}"/>
              </a:ext>
            </a:extLst>
          </p:cNvPr>
          <p:cNvSpPr>
            <a:spLocks noGrp="1"/>
          </p:cNvSpPr>
          <p:nvPr>
            <p:ph type="title"/>
          </p:nvPr>
        </p:nvSpPr>
        <p:spPr/>
        <p:txBody>
          <a:bodyPr vert="horz" lIns="91440" tIns="45720" rIns="91440" bIns="45720" rtlCol="0" anchor="t">
            <a:noAutofit/>
          </a:bodyPr>
          <a:lstStyle/>
          <a:p>
            <a:r>
              <a:rPr lang="en-MX" sz="3200" b="1" dirty="0"/>
              <a:t>4.</a:t>
            </a:r>
            <a:r>
              <a:rPr lang="en-MX" sz="3200" dirty="0"/>
              <a:t> Project expected incremntal deaths based on lower tha</a:t>
            </a:r>
            <a:r>
              <a:rPr lang="es-MX" sz="3200" dirty="0"/>
              <a:t>n</a:t>
            </a:r>
            <a:r>
              <a:rPr lang="en-MX" sz="3200" dirty="0"/>
              <a:t> expected GDP per 	capita </a:t>
            </a:r>
            <a:br>
              <a:rPr lang="en-MX" sz="3200" dirty="0"/>
            </a:br>
            <a:br>
              <a:rPr lang="en-MX" sz="3200" b="1" dirty="0"/>
            </a:br>
            <a:endParaRPr lang="en-US" sz="3200" b="1" dirty="0"/>
          </a:p>
        </p:txBody>
      </p:sp>
      <p:sp>
        <p:nvSpPr>
          <p:cNvPr id="10" name="TextBox 9">
            <a:extLst>
              <a:ext uri="{FF2B5EF4-FFF2-40B4-BE49-F238E27FC236}">
                <a16:creationId xmlns:a16="http://schemas.microsoft.com/office/drawing/2014/main" id="{7A9B7849-1D31-4126-95D4-02BAEE855EFB}"/>
              </a:ext>
            </a:extLst>
          </p:cNvPr>
          <p:cNvSpPr txBox="1"/>
          <p:nvPr/>
        </p:nvSpPr>
        <p:spPr>
          <a:xfrm>
            <a:off x="520700" y="4838700"/>
            <a:ext cx="10972800" cy="646331"/>
          </a:xfrm>
          <a:prstGeom prst="rect">
            <a:avLst/>
          </a:prstGeom>
          <a:noFill/>
        </p:spPr>
        <p:txBody>
          <a:bodyPr wrap="square" rtlCol="0">
            <a:spAutoFit/>
          </a:bodyPr>
          <a:lstStyle/>
          <a:p>
            <a:r>
              <a:rPr lang="en-US"/>
              <a:t>Analysis:</a:t>
            </a:r>
          </a:p>
          <a:p>
            <a:endParaRPr lang="en-US"/>
          </a:p>
        </p:txBody>
      </p:sp>
      <p:pic>
        <p:nvPicPr>
          <p:cNvPr id="4" name="Picture 3" descr="Chart, scatter chart&#10;&#10;Description automatically generated">
            <a:extLst>
              <a:ext uri="{FF2B5EF4-FFF2-40B4-BE49-F238E27FC236}">
                <a16:creationId xmlns:a16="http://schemas.microsoft.com/office/drawing/2014/main" id="{8B57B232-D25C-47B7-B646-036DDA81E1CA}"/>
              </a:ext>
            </a:extLst>
          </p:cNvPr>
          <p:cNvPicPr>
            <a:picLocks noChangeAspect="1"/>
          </p:cNvPicPr>
          <p:nvPr/>
        </p:nvPicPr>
        <p:blipFill rotWithShape="1">
          <a:blip r:embed="rId2"/>
          <a:srcRect l="8742" t="6556" r="9602"/>
          <a:stretch/>
        </p:blipFill>
        <p:spPr>
          <a:xfrm>
            <a:off x="85419" y="1987160"/>
            <a:ext cx="6431280" cy="4339573"/>
          </a:xfrm>
          <a:prstGeom prst="rect">
            <a:avLst/>
          </a:prstGeom>
        </p:spPr>
      </p:pic>
      <p:sp>
        <p:nvSpPr>
          <p:cNvPr id="11" name="TextBox 10">
            <a:extLst>
              <a:ext uri="{FF2B5EF4-FFF2-40B4-BE49-F238E27FC236}">
                <a16:creationId xmlns:a16="http://schemas.microsoft.com/office/drawing/2014/main" id="{D3BDDC64-0B35-4A6B-8A6F-B8D272A0E9A2}"/>
              </a:ext>
            </a:extLst>
          </p:cNvPr>
          <p:cNvSpPr txBox="1"/>
          <p:nvPr/>
        </p:nvSpPr>
        <p:spPr>
          <a:xfrm>
            <a:off x="6986019" y="2821956"/>
            <a:ext cx="2161038" cy="369332"/>
          </a:xfrm>
          <a:prstGeom prst="rect">
            <a:avLst/>
          </a:prstGeom>
          <a:noFill/>
        </p:spPr>
        <p:txBody>
          <a:bodyPr wrap="square" rtlCol="0">
            <a:spAutoFit/>
          </a:bodyPr>
          <a:lstStyle/>
          <a:p>
            <a:r>
              <a:rPr lang="en-US"/>
              <a:t>R-squared=.9674</a:t>
            </a:r>
          </a:p>
        </p:txBody>
      </p:sp>
      <p:sp>
        <p:nvSpPr>
          <p:cNvPr id="12" name="TextBox 11">
            <a:extLst>
              <a:ext uri="{FF2B5EF4-FFF2-40B4-BE49-F238E27FC236}">
                <a16:creationId xmlns:a16="http://schemas.microsoft.com/office/drawing/2014/main" id="{E565EEF8-59A8-4C19-89BF-E90A4B6648F1}"/>
              </a:ext>
            </a:extLst>
          </p:cNvPr>
          <p:cNvSpPr txBox="1"/>
          <p:nvPr/>
        </p:nvSpPr>
        <p:spPr>
          <a:xfrm>
            <a:off x="6869836" y="2241626"/>
            <a:ext cx="4537303" cy="523220"/>
          </a:xfrm>
          <a:prstGeom prst="rect">
            <a:avLst/>
          </a:prstGeom>
          <a:noFill/>
        </p:spPr>
        <p:txBody>
          <a:bodyPr wrap="square" rtlCol="0">
            <a:spAutoFit/>
          </a:bodyPr>
          <a:lstStyle/>
          <a:p>
            <a:r>
              <a:rPr lang="en-US" sz="2800" b="1"/>
              <a:t>Y= X*</a:t>
            </a:r>
            <a:r>
              <a:rPr lang="en-US" sz="2800" b="1">
                <a:solidFill>
                  <a:srgbClr val="FFFF00"/>
                </a:solidFill>
              </a:rPr>
              <a:t>(-1.5e-5) </a:t>
            </a:r>
            <a:r>
              <a:rPr lang="en-US" sz="2800" b="1"/>
              <a:t>+ </a:t>
            </a:r>
            <a:r>
              <a:rPr lang="en-US" sz="2800" b="1">
                <a:solidFill>
                  <a:srgbClr val="00B0F0"/>
                </a:solidFill>
              </a:rPr>
              <a:t>9.303</a:t>
            </a:r>
          </a:p>
        </p:txBody>
      </p:sp>
      <p:sp>
        <p:nvSpPr>
          <p:cNvPr id="13" name="TextBox 12">
            <a:extLst>
              <a:ext uri="{FF2B5EF4-FFF2-40B4-BE49-F238E27FC236}">
                <a16:creationId xmlns:a16="http://schemas.microsoft.com/office/drawing/2014/main" id="{D709A078-F1AA-498F-975E-590DF42F1D4B}"/>
              </a:ext>
            </a:extLst>
          </p:cNvPr>
          <p:cNvSpPr txBox="1"/>
          <p:nvPr/>
        </p:nvSpPr>
        <p:spPr>
          <a:xfrm>
            <a:off x="6986019" y="3315027"/>
            <a:ext cx="4216175" cy="1569660"/>
          </a:xfrm>
          <a:prstGeom prst="rect">
            <a:avLst/>
          </a:prstGeom>
          <a:noFill/>
        </p:spPr>
        <p:txBody>
          <a:bodyPr wrap="square" rtlCol="0">
            <a:spAutoFit/>
          </a:bodyPr>
          <a:lstStyle/>
          <a:p>
            <a:r>
              <a:rPr lang="en-US" sz="2400" b="1"/>
              <a:t>Predictions:</a:t>
            </a:r>
          </a:p>
          <a:p>
            <a:pPr marL="285750" indent="-285750">
              <a:buFont typeface="Arial" panose="020B0604020202020204" pitchFamily="34" charset="0"/>
              <a:buChar char="•"/>
            </a:pPr>
            <a:r>
              <a:rPr lang="en-US" sz="2400"/>
              <a:t>	2020: </a:t>
            </a:r>
            <a:r>
              <a:rPr lang="en-US" sz="2400" b="1"/>
              <a:t>7.31 </a:t>
            </a:r>
            <a:r>
              <a:rPr lang="en-US" sz="2400" b="1" err="1"/>
              <a:t>DpM</a:t>
            </a:r>
            <a:endParaRPr lang="en-US" sz="2400" b="1"/>
          </a:p>
          <a:p>
            <a:pPr marL="285750" indent="-285750">
              <a:buFont typeface="Arial" panose="020B0604020202020204" pitchFamily="34" charset="0"/>
              <a:buChar char="•"/>
            </a:pPr>
            <a:r>
              <a:rPr lang="en-US" sz="2400"/>
              <a:t>	2021: </a:t>
            </a:r>
            <a:r>
              <a:rPr lang="en-US" sz="2400" b="1"/>
              <a:t>7.16 </a:t>
            </a:r>
            <a:r>
              <a:rPr lang="en-US" sz="2400" b="1" err="1"/>
              <a:t>DpM</a:t>
            </a:r>
            <a:endParaRPr lang="en-US" sz="2400" b="1"/>
          </a:p>
          <a:p>
            <a:pPr marL="285750" indent="-285750">
              <a:buFont typeface="Arial" panose="020B0604020202020204" pitchFamily="34" charset="0"/>
              <a:buChar char="•"/>
            </a:pPr>
            <a:r>
              <a:rPr lang="en-US" sz="2400"/>
              <a:t>	2022: </a:t>
            </a:r>
            <a:r>
              <a:rPr lang="en-US" sz="2400" b="1"/>
              <a:t>7.03 </a:t>
            </a:r>
            <a:r>
              <a:rPr lang="en-US" sz="2400" b="1" err="1"/>
              <a:t>DpM</a:t>
            </a:r>
            <a:endParaRPr lang="en-US" sz="2400" b="1"/>
          </a:p>
        </p:txBody>
      </p:sp>
      <p:sp>
        <p:nvSpPr>
          <p:cNvPr id="14" name="Slide Number Placeholder 5">
            <a:extLst>
              <a:ext uri="{FF2B5EF4-FFF2-40B4-BE49-F238E27FC236}">
                <a16:creationId xmlns:a16="http://schemas.microsoft.com/office/drawing/2014/main" id="{FAB55F82-E5F1-49ED-94C5-A4251F00B265}"/>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Tree>
    <p:extLst>
      <p:ext uri="{BB962C8B-B14F-4D97-AF65-F5344CB8AC3E}">
        <p14:creationId xmlns:p14="http://schemas.microsoft.com/office/powerpoint/2010/main" val="126515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39B49-36C2-4752-8E8D-17E08E30417B}"/>
              </a:ext>
            </a:extLst>
          </p:cNvPr>
          <p:cNvSpPr>
            <a:spLocks noGrp="1"/>
          </p:cNvSpPr>
          <p:nvPr>
            <p:ph type="title"/>
          </p:nvPr>
        </p:nvSpPr>
        <p:spPr/>
        <p:txBody>
          <a:bodyPr vert="horz" lIns="91440" tIns="45720" rIns="91440" bIns="45720" rtlCol="0" anchor="t">
            <a:noAutofit/>
          </a:bodyPr>
          <a:lstStyle/>
          <a:p>
            <a:r>
              <a:rPr lang="en-MX" sz="3200" b="1"/>
              <a:t>5. Compare Death levels</a:t>
            </a:r>
            <a:endParaRPr lang="en-US" sz="3200" b="1"/>
          </a:p>
        </p:txBody>
      </p:sp>
      <p:graphicFrame>
        <p:nvGraphicFramePr>
          <p:cNvPr id="6" name="Table 6">
            <a:extLst>
              <a:ext uri="{FF2B5EF4-FFF2-40B4-BE49-F238E27FC236}">
                <a16:creationId xmlns:a16="http://schemas.microsoft.com/office/drawing/2014/main" id="{78B77EF4-A618-481B-8935-216D0C9CF1F3}"/>
              </a:ext>
            </a:extLst>
          </p:cNvPr>
          <p:cNvGraphicFramePr>
            <a:graphicFrameLocks noGrp="1"/>
          </p:cNvGraphicFramePr>
          <p:nvPr/>
        </p:nvGraphicFramePr>
        <p:xfrm>
          <a:off x="646111" y="1461346"/>
          <a:ext cx="7847893" cy="1483360"/>
        </p:xfrm>
        <a:graphic>
          <a:graphicData uri="http://schemas.openxmlformats.org/drawingml/2006/table">
            <a:tbl>
              <a:tblPr firstRow="1" bandRow="1">
                <a:tableStyleId>{5C22544A-7EE6-4342-B048-85BDC9FD1C3A}</a:tableStyleId>
              </a:tblPr>
              <a:tblGrid>
                <a:gridCol w="801540">
                  <a:extLst>
                    <a:ext uri="{9D8B030D-6E8A-4147-A177-3AD203B41FA5}">
                      <a16:colId xmlns:a16="http://schemas.microsoft.com/office/drawing/2014/main" val="604498914"/>
                    </a:ext>
                  </a:extLst>
                </a:gridCol>
                <a:gridCol w="1787051">
                  <a:extLst>
                    <a:ext uri="{9D8B030D-6E8A-4147-A177-3AD203B41FA5}">
                      <a16:colId xmlns:a16="http://schemas.microsoft.com/office/drawing/2014/main" val="3253477926"/>
                    </a:ext>
                  </a:extLst>
                </a:gridCol>
                <a:gridCol w="1457297">
                  <a:extLst>
                    <a:ext uri="{9D8B030D-6E8A-4147-A177-3AD203B41FA5}">
                      <a16:colId xmlns:a16="http://schemas.microsoft.com/office/drawing/2014/main" val="525703314"/>
                    </a:ext>
                  </a:extLst>
                </a:gridCol>
                <a:gridCol w="1127543">
                  <a:extLst>
                    <a:ext uri="{9D8B030D-6E8A-4147-A177-3AD203B41FA5}">
                      <a16:colId xmlns:a16="http://schemas.microsoft.com/office/drawing/2014/main" val="3828147994"/>
                    </a:ext>
                  </a:extLst>
                </a:gridCol>
                <a:gridCol w="2674462">
                  <a:extLst>
                    <a:ext uri="{9D8B030D-6E8A-4147-A177-3AD203B41FA5}">
                      <a16:colId xmlns:a16="http://schemas.microsoft.com/office/drawing/2014/main" val="4210416596"/>
                    </a:ext>
                  </a:extLst>
                </a:gridCol>
              </a:tblGrid>
              <a:tr h="370840">
                <a:tc>
                  <a:txBody>
                    <a:bodyPr/>
                    <a:lstStyle/>
                    <a:p>
                      <a:r>
                        <a:rPr lang="en-US"/>
                        <a:t>Year</a:t>
                      </a:r>
                    </a:p>
                  </a:txBody>
                  <a:tcPr/>
                </a:tc>
                <a:tc>
                  <a:txBody>
                    <a:bodyPr/>
                    <a:lstStyle/>
                    <a:p>
                      <a:r>
                        <a:rPr lang="en-US" err="1"/>
                        <a:t>DpM_Historic</a:t>
                      </a:r>
                      <a:endParaRPr lang="en-US"/>
                    </a:p>
                  </a:txBody>
                  <a:tcPr/>
                </a:tc>
                <a:tc>
                  <a:txBody>
                    <a:bodyPr/>
                    <a:lstStyle/>
                    <a:p>
                      <a:r>
                        <a:rPr lang="en-US" err="1"/>
                        <a:t>DpM_GDP</a:t>
                      </a:r>
                      <a:endParaRPr lang="en-US"/>
                    </a:p>
                  </a:txBody>
                  <a:tcPr/>
                </a:tc>
                <a:tc>
                  <a:txBody>
                    <a:bodyPr/>
                    <a:lstStyle/>
                    <a:p>
                      <a:r>
                        <a:rPr lang="en-US"/>
                        <a:t>Delta</a:t>
                      </a:r>
                    </a:p>
                  </a:txBody>
                  <a:tcPr/>
                </a:tc>
                <a:tc>
                  <a:txBody>
                    <a:bodyPr/>
                    <a:lstStyle/>
                    <a:p>
                      <a:r>
                        <a:rPr lang="en-US"/>
                        <a:t>Deaths due Crisis</a:t>
                      </a:r>
                    </a:p>
                  </a:txBody>
                  <a:tcPr/>
                </a:tc>
                <a:extLst>
                  <a:ext uri="{0D108BD9-81ED-4DB2-BD59-A6C34878D82A}">
                    <a16:rowId xmlns:a16="http://schemas.microsoft.com/office/drawing/2014/main" val="713601590"/>
                  </a:ext>
                </a:extLst>
              </a:tr>
              <a:tr h="370840">
                <a:tc>
                  <a:txBody>
                    <a:bodyPr/>
                    <a:lstStyle/>
                    <a:p>
                      <a:r>
                        <a:rPr lang="en-US"/>
                        <a:t>2020</a:t>
                      </a:r>
                    </a:p>
                  </a:txBody>
                  <a:tcPr/>
                </a:tc>
                <a:tc>
                  <a:txBody>
                    <a:bodyPr/>
                    <a:lstStyle/>
                    <a:p>
                      <a:r>
                        <a:rPr lang="en-US"/>
                        <a:t>7.307578</a:t>
                      </a:r>
                    </a:p>
                  </a:txBody>
                  <a:tcPr/>
                </a:tc>
                <a:tc>
                  <a:txBody>
                    <a:bodyPr/>
                    <a:lstStyle/>
                    <a:p>
                      <a:r>
                        <a:rPr lang="en-US"/>
                        <a:t>7.152307</a:t>
                      </a:r>
                    </a:p>
                  </a:txBody>
                  <a:tcPr/>
                </a:tc>
                <a:tc>
                  <a:txBody>
                    <a:bodyPr/>
                    <a:lstStyle/>
                    <a:p>
                      <a:r>
                        <a:rPr lang="en-US"/>
                        <a:t>.155271</a:t>
                      </a:r>
                    </a:p>
                  </a:txBody>
                  <a:tcPr/>
                </a:tc>
                <a:tc>
                  <a:txBody>
                    <a:bodyPr/>
                    <a:lstStyle/>
                    <a:p>
                      <a:r>
                        <a:rPr lang="en-US"/>
                        <a:t>1,195,586</a:t>
                      </a:r>
                    </a:p>
                  </a:txBody>
                  <a:tcPr/>
                </a:tc>
                <a:extLst>
                  <a:ext uri="{0D108BD9-81ED-4DB2-BD59-A6C34878D82A}">
                    <a16:rowId xmlns:a16="http://schemas.microsoft.com/office/drawing/2014/main" val="136988587"/>
                  </a:ext>
                </a:extLst>
              </a:tr>
              <a:tr h="370840">
                <a:tc>
                  <a:txBody>
                    <a:bodyPr/>
                    <a:lstStyle/>
                    <a:p>
                      <a:r>
                        <a:rPr lang="en-US"/>
                        <a:t>2021</a:t>
                      </a:r>
                    </a:p>
                  </a:txBody>
                  <a:tcPr/>
                </a:tc>
                <a:tc>
                  <a:txBody>
                    <a:bodyPr/>
                    <a:lstStyle/>
                    <a:p>
                      <a:r>
                        <a:rPr lang="en-US"/>
                        <a:t>7.159862</a:t>
                      </a:r>
                    </a:p>
                  </a:txBody>
                  <a:tcPr/>
                </a:tc>
                <a:tc>
                  <a:txBody>
                    <a:bodyPr/>
                    <a:lstStyle/>
                    <a:p>
                      <a:r>
                        <a:rPr lang="en-US"/>
                        <a:t>7.079542</a:t>
                      </a:r>
                    </a:p>
                  </a:txBody>
                  <a:tcPr/>
                </a:tc>
                <a:tc>
                  <a:txBody>
                    <a:bodyPr/>
                    <a:lstStyle/>
                    <a:p>
                      <a:r>
                        <a:rPr lang="en-US"/>
                        <a:t>.080320</a:t>
                      </a:r>
                    </a:p>
                  </a:txBody>
                  <a:tcPr/>
                </a:tc>
                <a:tc>
                  <a:txBody>
                    <a:bodyPr/>
                    <a:lstStyle/>
                    <a:p>
                      <a:r>
                        <a:rPr lang="en-US"/>
                        <a:t>618,465</a:t>
                      </a:r>
                    </a:p>
                  </a:txBody>
                  <a:tcPr/>
                </a:tc>
                <a:extLst>
                  <a:ext uri="{0D108BD9-81ED-4DB2-BD59-A6C34878D82A}">
                    <a16:rowId xmlns:a16="http://schemas.microsoft.com/office/drawing/2014/main" val="3168083881"/>
                  </a:ext>
                </a:extLst>
              </a:tr>
              <a:tr h="370840">
                <a:tc>
                  <a:txBody>
                    <a:bodyPr/>
                    <a:lstStyle/>
                    <a:p>
                      <a:r>
                        <a:rPr lang="en-US"/>
                        <a:t>2022</a:t>
                      </a:r>
                    </a:p>
                  </a:txBody>
                  <a:tcPr/>
                </a:tc>
                <a:tc>
                  <a:txBody>
                    <a:bodyPr/>
                    <a:lstStyle/>
                    <a:p>
                      <a:r>
                        <a:rPr lang="en-US"/>
                        <a:t>7.031353</a:t>
                      </a:r>
                    </a:p>
                  </a:txBody>
                  <a:tcPr/>
                </a:tc>
                <a:tc>
                  <a:txBody>
                    <a:bodyPr/>
                    <a:lstStyle/>
                    <a:p>
                      <a:r>
                        <a:rPr lang="en-US"/>
                        <a:t>7.006777</a:t>
                      </a:r>
                    </a:p>
                  </a:txBody>
                  <a:tcPr/>
                </a:tc>
                <a:tc>
                  <a:txBody>
                    <a:bodyPr/>
                    <a:lstStyle/>
                    <a:p>
                      <a:r>
                        <a:rPr lang="en-US"/>
                        <a:t>.024575</a:t>
                      </a:r>
                    </a:p>
                  </a:txBody>
                  <a:tcPr/>
                </a:tc>
                <a:tc>
                  <a:txBody>
                    <a:bodyPr/>
                    <a:lstStyle/>
                    <a:p>
                      <a:r>
                        <a:rPr lang="en-US"/>
                        <a:t>189,229</a:t>
                      </a:r>
                    </a:p>
                  </a:txBody>
                  <a:tcPr/>
                </a:tc>
                <a:extLst>
                  <a:ext uri="{0D108BD9-81ED-4DB2-BD59-A6C34878D82A}">
                    <a16:rowId xmlns:a16="http://schemas.microsoft.com/office/drawing/2014/main" val="2983272081"/>
                  </a:ext>
                </a:extLst>
              </a:tr>
            </a:tbl>
          </a:graphicData>
        </a:graphic>
      </p:graphicFrame>
      <p:sp>
        <p:nvSpPr>
          <p:cNvPr id="8" name="TextBox 7">
            <a:extLst>
              <a:ext uri="{FF2B5EF4-FFF2-40B4-BE49-F238E27FC236}">
                <a16:creationId xmlns:a16="http://schemas.microsoft.com/office/drawing/2014/main" id="{99C6D764-25FA-459E-8344-BC2517E34A27}"/>
              </a:ext>
            </a:extLst>
          </p:cNvPr>
          <p:cNvSpPr txBox="1"/>
          <p:nvPr/>
        </p:nvSpPr>
        <p:spPr>
          <a:xfrm>
            <a:off x="1516434" y="3569424"/>
            <a:ext cx="8534400" cy="523220"/>
          </a:xfrm>
          <a:prstGeom prst="rect">
            <a:avLst/>
          </a:prstGeom>
          <a:noFill/>
        </p:spPr>
        <p:txBody>
          <a:bodyPr wrap="square" rtlCol="0">
            <a:spAutoFit/>
          </a:bodyPr>
          <a:lstStyle/>
          <a:p>
            <a:r>
              <a:rPr lang="en-US" sz="2800" b="1"/>
              <a:t>Total Deaths by Economical Crisis : 2,003,280</a:t>
            </a:r>
          </a:p>
        </p:txBody>
      </p:sp>
      <p:sp>
        <p:nvSpPr>
          <p:cNvPr id="9" name="Slide Number Placeholder 5">
            <a:extLst>
              <a:ext uri="{FF2B5EF4-FFF2-40B4-BE49-F238E27FC236}">
                <a16:creationId xmlns:a16="http://schemas.microsoft.com/office/drawing/2014/main" id="{6CFC5074-9AED-4797-A776-20051EBA71DE}"/>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pic>
        <p:nvPicPr>
          <p:cNvPr id="2050" name="Picture 2" descr="Bruising times for the global economy | Financial Times">
            <a:extLst>
              <a:ext uri="{FF2B5EF4-FFF2-40B4-BE49-F238E27FC236}">
                <a16:creationId xmlns:a16="http://schemas.microsoft.com/office/drawing/2014/main" id="{75A92508-5ECB-4D21-8A18-D35F6EF72A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561" b="29334"/>
          <a:stretch/>
        </p:blipFill>
        <p:spPr bwMode="auto">
          <a:xfrm>
            <a:off x="-90311" y="4193327"/>
            <a:ext cx="4343878" cy="276535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54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21A8C-1BD8-4046-80B6-6F531422EBC0}"/>
              </a:ext>
            </a:extLst>
          </p:cNvPr>
          <p:cNvSpPr>
            <a:spLocks noGrp="1"/>
          </p:cNvSpPr>
          <p:nvPr>
            <p:ph type="title"/>
          </p:nvPr>
        </p:nvSpPr>
        <p:spPr>
          <a:xfrm>
            <a:off x="646111" y="363068"/>
            <a:ext cx="9986030" cy="1400530"/>
          </a:xfrm>
        </p:spPr>
        <p:txBody>
          <a:bodyPr/>
          <a:lstStyle/>
          <a:p>
            <a:r>
              <a:rPr lang="en-US" sz="3200"/>
              <a:t>Myth 2-3. Biggest correlating variables on Covid deaths are Diabities and Heart Desease and negative correlation exist to GDP per capita</a:t>
            </a:r>
          </a:p>
        </p:txBody>
      </p:sp>
      <p:sp>
        <p:nvSpPr>
          <p:cNvPr id="3" name="Content Placeholder 2">
            <a:extLst>
              <a:ext uri="{FF2B5EF4-FFF2-40B4-BE49-F238E27FC236}">
                <a16:creationId xmlns:a16="http://schemas.microsoft.com/office/drawing/2014/main" id="{E73870B4-6B8E-7342-9023-9B6E4AB02B26}"/>
              </a:ext>
            </a:extLst>
          </p:cNvPr>
          <p:cNvSpPr>
            <a:spLocks noGrp="1"/>
          </p:cNvSpPr>
          <p:nvPr>
            <p:ph idx="1"/>
          </p:nvPr>
        </p:nvSpPr>
        <p:spPr>
          <a:xfrm>
            <a:off x="502025" y="2230831"/>
            <a:ext cx="11043864" cy="4195481"/>
          </a:xfrm>
        </p:spPr>
        <p:txBody>
          <a:bodyPr>
            <a:normAutofit/>
          </a:bodyPr>
          <a:lstStyle/>
          <a:p>
            <a:pPr marL="0" lvl="0" indent="0">
              <a:buClr>
                <a:srgbClr val="1E5155">
                  <a:lumMod val="40000"/>
                  <a:lumOff val="60000"/>
                </a:srgbClr>
              </a:buClr>
              <a:buNone/>
            </a:pPr>
            <a:r>
              <a:rPr lang="x-none" sz="2400">
                <a:solidFill>
                  <a:prstClr val="white"/>
                </a:solidFill>
              </a:rPr>
              <a:t>Main Hypothesis: Countries income will impact in hability to have lower COVID deaths and pleaces with higher Diabeties and H</a:t>
            </a:r>
            <a:r>
              <a:rPr lang="en-US" sz="2400" dirty="0">
                <a:solidFill>
                  <a:prstClr val="white"/>
                </a:solidFill>
              </a:rPr>
              <a:t>e</a:t>
            </a:r>
            <a:r>
              <a:rPr lang="x-none" sz="2400">
                <a:solidFill>
                  <a:prstClr val="white"/>
                </a:solidFill>
              </a:rPr>
              <a:t>art deases rates will have a higher  Covid death rate</a:t>
            </a:r>
          </a:p>
          <a:p>
            <a:pPr marL="0" indent="0">
              <a:buNone/>
            </a:pPr>
            <a:r>
              <a:rPr lang="x-none" sz="2400"/>
              <a:t>Process:</a:t>
            </a:r>
          </a:p>
          <a:p>
            <a:pPr marL="0" indent="0">
              <a:buNone/>
            </a:pPr>
            <a:r>
              <a:rPr lang="x-none" sz="2400"/>
              <a:t>	</a:t>
            </a:r>
            <a:r>
              <a:rPr lang="x-none" sz="2400" b="1"/>
              <a:t>1.</a:t>
            </a:r>
            <a:r>
              <a:rPr lang="x-none" sz="2400"/>
              <a:t> Get data sources</a:t>
            </a:r>
            <a:r>
              <a:rPr lang="es-MX" sz="2400" dirty="0"/>
              <a:t> and preparing DataFrames</a:t>
            </a:r>
            <a:endParaRPr lang="x-none" sz="2400"/>
          </a:p>
          <a:p>
            <a:pPr marL="0" indent="0">
              <a:buNone/>
            </a:pPr>
            <a:r>
              <a:rPr lang="x-none" sz="2400"/>
              <a:t>	</a:t>
            </a:r>
            <a:r>
              <a:rPr lang="x-none" sz="2400" b="1"/>
              <a:t>2.</a:t>
            </a:r>
            <a:r>
              <a:rPr lang="x-none" sz="2400"/>
              <a:t> </a:t>
            </a:r>
            <a:r>
              <a:rPr lang="es-MX" sz="2400" dirty="0"/>
              <a:t>Univariate Model between GDP per Capita and Covid Deaths</a:t>
            </a:r>
            <a:endParaRPr lang="x-none" sz="2400"/>
          </a:p>
          <a:p>
            <a:pPr marL="0" indent="0">
              <a:buNone/>
            </a:pPr>
            <a:r>
              <a:rPr lang="x-none" sz="2400"/>
              <a:t>	</a:t>
            </a:r>
            <a:r>
              <a:rPr lang="x-none" sz="2400" b="1"/>
              <a:t>3.</a:t>
            </a:r>
            <a:r>
              <a:rPr lang="x-none" sz="2400"/>
              <a:t> </a:t>
            </a:r>
            <a:r>
              <a:rPr lang="es-MX" sz="2400" dirty="0"/>
              <a:t>M</a:t>
            </a:r>
            <a:r>
              <a:rPr lang="x-none" sz="2400"/>
              <a:t>ultivaria</a:t>
            </a:r>
            <a:r>
              <a:rPr lang="es-MX" sz="2400" dirty="0"/>
              <a:t>t</a:t>
            </a:r>
            <a:r>
              <a:rPr lang="x-none" sz="2400"/>
              <a:t>e analysis to </a:t>
            </a:r>
            <a:r>
              <a:rPr lang="es-MX" sz="2400" dirty="0"/>
              <a:t>determine </a:t>
            </a:r>
            <a:r>
              <a:rPr lang="x-none" sz="2400"/>
              <a:t>variables </a:t>
            </a:r>
            <a:r>
              <a:rPr lang="es-MX" sz="2400" dirty="0"/>
              <a:t>with more correlation to      Covid Deaths</a:t>
            </a:r>
            <a:endParaRPr lang="x-none" sz="2400"/>
          </a:p>
          <a:p>
            <a:pPr marL="0" indent="0">
              <a:buNone/>
            </a:pPr>
            <a:r>
              <a:rPr lang="x-none" sz="2400"/>
              <a:t>	</a:t>
            </a:r>
            <a:r>
              <a:rPr lang="x-none" sz="2400" b="1"/>
              <a:t>4. </a:t>
            </a:r>
            <a:r>
              <a:rPr lang="x-none" sz="2400"/>
              <a:t>Arrive to conclusions</a:t>
            </a:r>
          </a:p>
          <a:p>
            <a:pPr marL="0" indent="0">
              <a:buNone/>
            </a:pPr>
            <a:endParaRPr lang="x-none" sz="2400"/>
          </a:p>
          <a:p>
            <a:pPr marL="0" indent="0">
              <a:buNone/>
            </a:pPr>
            <a:endParaRPr lang="x-none" sz="2400"/>
          </a:p>
          <a:p>
            <a:pPr marL="0" indent="0">
              <a:buNone/>
            </a:pPr>
            <a:endParaRPr lang="x-none" sz="2400"/>
          </a:p>
          <a:p>
            <a:pPr marL="0" indent="0">
              <a:buNone/>
            </a:pPr>
            <a:endParaRPr lang="x-none" sz="2400"/>
          </a:p>
          <a:p>
            <a:pPr marL="0" indent="0">
              <a:buNone/>
            </a:pPr>
            <a:endParaRPr lang="x-none" sz="2400"/>
          </a:p>
          <a:p>
            <a:pPr marL="0" indent="0">
              <a:buNone/>
            </a:pPr>
            <a:endParaRPr lang="x-none" sz="2400"/>
          </a:p>
          <a:p>
            <a:pPr marL="0" indent="0">
              <a:buNone/>
            </a:pPr>
            <a:endParaRPr lang="x-none" sz="2400"/>
          </a:p>
        </p:txBody>
      </p:sp>
      <p:sp>
        <p:nvSpPr>
          <p:cNvPr id="4" name="Slide Number Placeholder 5">
            <a:extLst>
              <a:ext uri="{FF2B5EF4-FFF2-40B4-BE49-F238E27FC236}">
                <a16:creationId xmlns:a16="http://schemas.microsoft.com/office/drawing/2014/main" id="{12A46A79-551E-574D-B650-034048FC3851}"/>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Tree>
    <p:extLst>
      <p:ext uri="{BB962C8B-B14F-4D97-AF65-F5344CB8AC3E}">
        <p14:creationId xmlns:p14="http://schemas.microsoft.com/office/powerpoint/2010/main" val="1424849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EE10E-0954-D840-B8A1-84FBC0A393DA}"/>
              </a:ext>
            </a:extLst>
          </p:cNvPr>
          <p:cNvSpPr>
            <a:spLocks noGrp="1"/>
          </p:cNvSpPr>
          <p:nvPr>
            <p:ph type="title"/>
          </p:nvPr>
        </p:nvSpPr>
        <p:spPr>
          <a:xfrm>
            <a:off x="321972" y="452718"/>
            <a:ext cx="10065737" cy="629107"/>
          </a:xfrm>
        </p:spPr>
        <p:txBody>
          <a:bodyPr/>
          <a:lstStyle/>
          <a:p>
            <a:r>
              <a:rPr lang="en-US" sz="2800"/>
              <a:t>Myth 2: The larger the GDP per Capita the Lower the Covid Deaths</a:t>
            </a:r>
          </a:p>
        </p:txBody>
      </p:sp>
      <p:sp>
        <p:nvSpPr>
          <p:cNvPr id="3" name="Content Placeholder 2">
            <a:extLst>
              <a:ext uri="{FF2B5EF4-FFF2-40B4-BE49-F238E27FC236}">
                <a16:creationId xmlns:a16="http://schemas.microsoft.com/office/drawing/2014/main" id="{B009BCDC-DA24-3746-83CA-86DBAF9D7B42}"/>
              </a:ext>
            </a:extLst>
          </p:cNvPr>
          <p:cNvSpPr>
            <a:spLocks noGrp="1"/>
          </p:cNvSpPr>
          <p:nvPr>
            <p:ph sz="half" idx="1"/>
          </p:nvPr>
        </p:nvSpPr>
        <p:spPr>
          <a:xfrm>
            <a:off x="317699" y="1608415"/>
            <a:ext cx="10792298" cy="593872"/>
          </a:xfrm>
        </p:spPr>
        <p:txBody>
          <a:bodyPr>
            <a:normAutofit/>
          </a:bodyPr>
          <a:lstStyle/>
          <a:p>
            <a:r>
              <a:rPr lang="en-US" sz="1600"/>
              <a:t>Regression model to determine the correlation between the GDP per Capital and Covid Deaths, using GDP as predictor</a:t>
            </a:r>
          </a:p>
          <a:p>
            <a:pPr marL="0" indent="0">
              <a:buNone/>
            </a:pPr>
            <a:endParaRPr lang="en-US" sz="1600"/>
          </a:p>
        </p:txBody>
      </p:sp>
      <p:sp>
        <p:nvSpPr>
          <p:cNvPr id="5" name="Slide Number Placeholder 5">
            <a:extLst>
              <a:ext uri="{FF2B5EF4-FFF2-40B4-BE49-F238E27FC236}">
                <a16:creationId xmlns:a16="http://schemas.microsoft.com/office/drawing/2014/main" id="{12A46A79-551E-574D-B650-034048FC3851}"/>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199" y="2324230"/>
            <a:ext cx="6143625"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Group 7"/>
          <p:cNvGrpSpPr/>
          <p:nvPr/>
        </p:nvGrpSpPr>
        <p:grpSpPr>
          <a:xfrm>
            <a:off x="6858932" y="2361021"/>
            <a:ext cx="4990849" cy="3552625"/>
            <a:chOff x="6858932" y="2361021"/>
            <a:chExt cx="4990849" cy="3552625"/>
          </a:xfrm>
        </p:grpSpPr>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932" y="2361021"/>
              <a:ext cx="4990849" cy="35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9659154" y="2704563"/>
              <a:ext cx="767191" cy="24469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7" name="TextBox 6"/>
          <p:cNvSpPr txBox="1"/>
          <p:nvPr/>
        </p:nvSpPr>
        <p:spPr>
          <a:xfrm>
            <a:off x="463639" y="6181859"/>
            <a:ext cx="11386142" cy="646331"/>
          </a:xfrm>
          <a:prstGeom prst="rect">
            <a:avLst/>
          </a:prstGeom>
          <a:noFill/>
          <a:ln w="19050" cap="rnd">
            <a:solidFill>
              <a:schemeClr val="accent1"/>
            </a:solidFill>
            <a:prstDash val="solid"/>
          </a:ln>
        </p:spPr>
        <p:txBody>
          <a:bodyPr wrap="square" rtlCol="0">
            <a:spAutoFit/>
          </a:bodyPr>
          <a:lstStyle/>
          <a:p>
            <a:pPr algn="ctr"/>
            <a:r>
              <a:rPr lang="en-US"/>
              <a:t>Despite the model has statistical significance, no strong correlation exists between GDP per Capita and Covid Deaths</a:t>
            </a:r>
          </a:p>
        </p:txBody>
      </p:sp>
    </p:spTree>
    <p:extLst>
      <p:ext uri="{BB962C8B-B14F-4D97-AF65-F5344CB8AC3E}">
        <p14:creationId xmlns:p14="http://schemas.microsoft.com/office/powerpoint/2010/main" val="1789018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EE10E-0954-D840-B8A1-84FBC0A393DA}"/>
              </a:ext>
            </a:extLst>
          </p:cNvPr>
          <p:cNvSpPr>
            <a:spLocks noGrp="1"/>
          </p:cNvSpPr>
          <p:nvPr>
            <p:ph type="title"/>
          </p:nvPr>
        </p:nvSpPr>
        <p:spPr>
          <a:xfrm>
            <a:off x="321972" y="79227"/>
            <a:ext cx="10065737" cy="1015474"/>
          </a:xfrm>
        </p:spPr>
        <p:txBody>
          <a:bodyPr/>
          <a:lstStyle/>
          <a:p>
            <a:r>
              <a:rPr lang="en-US" sz="2800"/>
              <a:t>Myth 3: Strong correlation between Covid deaths and Diabities and Heart Desease</a:t>
            </a:r>
          </a:p>
        </p:txBody>
      </p:sp>
      <p:sp>
        <p:nvSpPr>
          <p:cNvPr id="3" name="Content Placeholder 2">
            <a:extLst>
              <a:ext uri="{FF2B5EF4-FFF2-40B4-BE49-F238E27FC236}">
                <a16:creationId xmlns:a16="http://schemas.microsoft.com/office/drawing/2014/main" id="{B009BCDC-DA24-3746-83CA-86DBAF9D7B42}"/>
              </a:ext>
            </a:extLst>
          </p:cNvPr>
          <p:cNvSpPr>
            <a:spLocks noGrp="1"/>
          </p:cNvSpPr>
          <p:nvPr>
            <p:ph sz="half" idx="1"/>
          </p:nvPr>
        </p:nvSpPr>
        <p:spPr>
          <a:xfrm>
            <a:off x="317699" y="1196287"/>
            <a:ext cx="10792298" cy="439330"/>
          </a:xfrm>
        </p:spPr>
        <p:txBody>
          <a:bodyPr>
            <a:normAutofit/>
          </a:bodyPr>
          <a:lstStyle/>
          <a:p>
            <a:r>
              <a:rPr lang="en-US" sz="1600"/>
              <a:t>Multivariate Analysis to determine those variables with the strongest lineal relationship with Covid Deaths</a:t>
            </a:r>
          </a:p>
          <a:p>
            <a:pPr marL="0" indent="0">
              <a:buNone/>
            </a:pPr>
            <a:endParaRPr lang="en-US" sz="1600"/>
          </a:p>
        </p:txBody>
      </p:sp>
      <p:sp>
        <p:nvSpPr>
          <p:cNvPr id="5" name="Slide Number Placeholder 5">
            <a:extLst>
              <a:ext uri="{FF2B5EF4-FFF2-40B4-BE49-F238E27FC236}">
                <a16:creationId xmlns:a16="http://schemas.microsoft.com/office/drawing/2014/main" id="{12A46A79-551E-574D-B650-034048FC3851}"/>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grpSp>
        <p:nvGrpSpPr>
          <p:cNvPr id="9" name="Group 8"/>
          <p:cNvGrpSpPr/>
          <p:nvPr/>
        </p:nvGrpSpPr>
        <p:grpSpPr>
          <a:xfrm>
            <a:off x="490351" y="1803210"/>
            <a:ext cx="7527922" cy="4745529"/>
            <a:chOff x="490351" y="1803210"/>
            <a:chExt cx="7527922" cy="4745529"/>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351" y="1803210"/>
              <a:ext cx="7527922" cy="4745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5"/>
            <p:cNvSpPr/>
            <p:nvPr/>
          </p:nvSpPr>
          <p:spPr>
            <a:xfrm>
              <a:off x="1313645" y="2215166"/>
              <a:ext cx="2292440" cy="3477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Tree>
    <p:extLst>
      <p:ext uri="{BB962C8B-B14F-4D97-AF65-F5344CB8AC3E}">
        <p14:creationId xmlns:p14="http://schemas.microsoft.com/office/powerpoint/2010/main" val="2459162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EE10E-0954-D840-B8A1-84FBC0A393DA}"/>
              </a:ext>
            </a:extLst>
          </p:cNvPr>
          <p:cNvSpPr>
            <a:spLocks noGrp="1"/>
          </p:cNvSpPr>
          <p:nvPr>
            <p:ph type="title"/>
          </p:nvPr>
        </p:nvSpPr>
        <p:spPr>
          <a:xfrm>
            <a:off x="321972" y="79227"/>
            <a:ext cx="10065737" cy="1015474"/>
          </a:xfrm>
        </p:spPr>
        <p:txBody>
          <a:bodyPr/>
          <a:lstStyle/>
          <a:p>
            <a:r>
              <a:rPr lang="en-US" sz="2800"/>
              <a:t>Myth 3: Strong correlation between Covid deaths and Diabities and Heart Desease</a:t>
            </a:r>
          </a:p>
        </p:txBody>
      </p:sp>
      <p:sp>
        <p:nvSpPr>
          <p:cNvPr id="3" name="Content Placeholder 2">
            <a:extLst>
              <a:ext uri="{FF2B5EF4-FFF2-40B4-BE49-F238E27FC236}">
                <a16:creationId xmlns:a16="http://schemas.microsoft.com/office/drawing/2014/main" id="{B009BCDC-DA24-3746-83CA-86DBAF9D7B42}"/>
              </a:ext>
            </a:extLst>
          </p:cNvPr>
          <p:cNvSpPr>
            <a:spLocks noGrp="1"/>
          </p:cNvSpPr>
          <p:nvPr>
            <p:ph sz="half" idx="1"/>
          </p:nvPr>
        </p:nvSpPr>
        <p:spPr>
          <a:xfrm>
            <a:off x="317699" y="1196287"/>
            <a:ext cx="10792298" cy="439330"/>
          </a:xfrm>
        </p:spPr>
        <p:txBody>
          <a:bodyPr>
            <a:normAutofit/>
          </a:bodyPr>
          <a:lstStyle/>
          <a:p>
            <a:r>
              <a:rPr lang="en-US" sz="1600"/>
              <a:t>Trial #1 Multivariate Analysis using 8 variables</a:t>
            </a:r>
          </a:p>
          <a:p>
            <a:pPr marL="0" indent="0">
              <a:buNone/>
            </a:pPr>
            <a:endParaRPr lang="en-US" sz="1600"/>
          </a:p>
        </p:txBody>
      </p:sp>
      <p:sp>
        <p:nvSpPr>
          <p:cNvPr id="5" name="Slide Number Placeholder 5">
            <a:extLst>
              <a:ext uri="{FF2B5EF4-FFF2-40B4-BE49-F238E27FC236}">
                <a16:creationId xmlns:a16="http://schemas.microsoft.com/office/drawing/2014/main" id="{12A46A79-551E-574D-B650-034048FC3851}"/>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grpSp>
        <p:nvGrpSpPr>
          <p:cNvPr id="7" name="Group 6"/>
          <p:cNvGrpSpPr/>
          <p:nvPr/>
        </p:nvGrpSpPr>
        <p:grpSpPr>
          <a:xfrm>
            <a:off x="682670" y="1640341"/>
            <a:ext cx="6087226" cy="5071264"/>
            <a:chOff x="682670" y="1640341"/>
            <a:chExt cx="6087226" cy="5071264"/>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670" y="1640341"/>
              <a:ext cx="6087226" cy="5071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5731099" y="3039414"/>
              <a:ext cx="785611" cy="1803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Oval 8"/>
            <p:cNvSpPr/>
            <p:nvPr/>
          </p:nvSpPr>
          <p:spPr>
            <a:xfrm>
              <a:off x="4389549" y="4175973"/>
              <a:ext cx="785611" cy="1803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Oval 9"/>
            <p:cNvSpPr/>
            <p:nvPr/>
          </p:nvSpPr>
          <p:spPr>
            <a:xfrm>
              <a:off x="4389549" y="4943341"/>
              <a:ext cx="785611" cy="1803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Oval 10"/>
            <p:cNvSpPr/>
            <p:nvPr/>
          </p:nvSpPr>
          <p:spPr>
            <a:xfrm>
              <a:off x="5754709" y="2638017"/>
              <a:ext cx="785611" cy="1803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Tree>
    <p:extLst>
      <p:ext uri="{BB962C8B-B14F-4D97-AF65-F5344CB8AC3E}">
        <p14:creationId xmlns:p14="http://schemas.microsoft.com/office/powerpoint/2010/main" val="3012176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EE10E-0954-D840-B8A1-84FBC0A393DA}"/>
              </a:ext>
            </a:extLst>
          </p:cNvPr>
          <p:cNvSpPr>
            <a:spLocks noGrp="1"/>
          </p:cNvSpPr>
          <p:nvPr>
            <p:ph type="title"/>
          </p:nvPr>
        </p:nvSpPr>
        <p:spPr>
          <a:xfrm>
            <a:off x="321972" y="79227"/>
            <a:ext cx="10065737" cy="1015474"/>
          </a:xfrm>
        </p:spPr>
        <p:txBody>
          <a:bodyPr/>
          <a:lstStyle/>
          <a:p>
            <a:r>
              <a:rPr lang="en-US" sz="2800"/>
              <a:t>Myth 3: Strong correlation between Covid deaths and Diabities and Heart Desease</a:t>
            </a:r>
          </a:p>
        </p:txBody>
      </p:sp>
      <p:sp>
        <p:nvSpPr>
          <p:cNvPr id="3" name="Content Placeholder 2">
            <a:extLst>
              <a:ext uri="{FF2B5EF4-FFF2-40B4-BE49-F238E27FC236}">
                <a16:creationId xmlns:a16="http://schemas.microsoft.com/office/drawing/2014/main" id="{B009BCDC-DA24-3746-83CA-86DBAF9D7B42}"/>
              </a:ext>
            </a:extLst>
          </p:cNvPr>
          <p:cNvSpPr>
            <a:spLocks noGrp="1"/>
          </p:cNvSpPr>
          <p:nvPr>
            <p:ph sz="half" idx="1"/>
          </p:nvPr>
        </p:nvSpPr>
        <p:spPr>
          <a:xfrm>
            <a:off x="317699" y="1196287"/>
            <a:ext cx="10792298" cy="439330"/>
          </a:xfrm>
        </p:spPr>
        <p:txBody>
          <a:bodyPr>
            <a:normAutofit/>
          </a:bodyPr>
          <a:lstStyle/>
          <a:p>
            <a:r>
              <a:rPr lang="en-US" sz="1600"/>
              <a:t>Trial #2 Multivariate Analysis dropping «population» and «life expectancy»</a:t>
            </a:r>
          </a:p>
        </p:txBody>
      </p:sp>
      <p:sp>
        <p:nvSpPr>
          <p:cNvPr id="5" name="Slide Number Placeholder 5">
            <a:extLst>
              <a:ext uri="{FF2B5EF4-FFF2-40B4-BE49-F238E27FC236}">
                <a16:creationId xmlns:a16="http://schemas.microsoft.com/office/drawing/2014/main" id="{12A46A79-551E-574D-B650-034048FC3851}"/>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grpSp>
        <p:nvGrpSpPr>
          <p:cNvPr id="6" name="Group 5"/>
          <p:cNvGrpSpPr/>
          <p:nvPr/>
        </p:nvGrpSpPr>
        <p:grpSpPr>
          <a:xfrm>
            <a:off x="422050" y="1571131"/>
            <a:ext cx="7110743" cy="5186881"/>
            <a:chOff x="422050" y="1571131"/>
            <a:chExt cx="7110743" cy="5186881"/>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050" y="1571131"/>
              <a:ext cx="7110743" cy="5186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Oval 10"/>
            <p:cNvSpPr/>
            <p:nvPr/>
          </p:nvSpPr>
          <p:spPr>
            <a:xfrm>
              <a:off x="6123904" y="2534992"/>
              <a:ext cx="785611" cy="1803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Oval 11"/>
            <p:cNvSpPr/>
            <p:nvPr/>
          </p:nvSpPr>
          <p:spPr>
            <a:xfrm>
              <a:off x="5935015" y="2972871"/>
              <a:ext cx="785611" cy="1803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Oval 12"/>
            <p:cNvSpPr/>
            <p:nvPr/>
          </p:nvSpPr>
          <p:spPr>
            <a:xfrm>
              <a:off x="4610634" y="4238220"/>
              <a:ext cx="785611" cy="1803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Oval 13"/>
            <p:cNvSpPr/>
            <p:nvPr/>
          </p:nvSpPr>
          <p:spPr>
            <a:xfrm>
              <a:off x="4610633" y="4647126"/>
              <a:ext cx="785611" cy="1803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Tree>
    <p:extLst>
      <p:ext uri="{BB962C8B-B14F-4D97-AF65-F5344CB8AC3E}">
        <p14:creationId xmlns:p14="http://schemas.microsoft.com/office/powerpoint/2010/main" val="763498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EE10E-0954-D840-B8A1-84FBC0A393DA}"/>
              </a:ext>
            </a:extLst>
          </p:cNvPr>
          <p:cNvSpPr>
            <a:spLocks noGrp="1"/>
          </p:cNvSpPr>
          <p:nvPr>
            <p:ph type="title"/>
          </p:nvPr>
        </p:nvSpPr>
        <p:spPr>
          <a:xfrm>
            <a:off x="321972" y="79227"/>
            <a:ext cx="10065737" cy="1015474"/>
          </a:xfrm>
        </p:spPr>
        <p:txBody>
          <a:bodyPr/>
          <a:lstStyle/>
          <a:p>
            <a:r>
              <a:rPr lang="en-US" sz="2800"/>
              <a:t>Myth 3: Strong correlation between Covid deaths and Diabities and Heart Desease</a:t>
            </a:r>
          </a:p>
        </p:txBody>
      </p:sp>
      <p:sp>
        <p:nvSpPr>
          <p:cNvPr id="3" name="Content Placeholder 2">
            <a:extLst>
              <a:ext uri="{FF2B5EF4-FFF2-40B4-BE49-F238E27FC236}">
                <a16:creationId xmlns:a16="http://schemas.microsoft.com/office/drawing/2014/main" id="{B009BCDC-DA24-3746-83CA-86DBAF9D7B42}"/>
              </a:ext>
            </a:extLst>
          </p:cNvPr>
          <p:cNvSpPr>
            <a:spLocks noGrp="1"/>
          </p:cNvSpPr>
          <p:nvPr>
            <p:ph sz="half" idx="1"/>
          </p:nvPr>
        </p:nvSpPr>
        <p:spPr>
          <a:xfrm>
            <a:off x="317699" y="1196287"/>
            <a:ext cx="10792298" cy="439330"/>
          </a:xfrm>
        </p:spPr>
        <p:txBody>
          <a:bodyPr>
            <a:normAutofit/>
          </a:bodyPr>
          <a:lstStyle/>
          <a:p>
            <a:r>
              <a:rPr lang="en-US" sz="1600"/>
              <a:t>Trial #3 Multivariate Analysis dropping «gdp per capital» and «diabetes prevalence»</a:t>
            </a:r>
          </a:p>
        </p:txBody>
      </p:sp>
      <p:sp>
        <p:nvSpPr>
          <p:cNvPr id="5" name="Slide Number Placeholder 5">
            <a:extLst>
              <a:ext uri="{FF2B5EF4-FFF2-40B4-BE49-F238E27FC236}">
                <a16:creationId xmlns:a16="http://schemas.microsoft.com/office/drawing/2014/main" id="{12A46A79-551E-574D-B650-034048FC3851}"/>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grpSp>
        <p:nvGrpSpPr>
          <p:cNvPr id="6" name="Group 5"/>
          <p:cNvGrpSpPr/>
          <p:nvPr/>
        </p:nvGrpSpPr>
        <p:grpSpPr>
          <a:xfrm>
            <a:off x="603898" y="1748103"/>
            <a:ext cx="6734175" cy="4619625"/>
            <a:chOff x="603898" y="1748103"/>
            <a:chExt cx="6734175" cy="4619625"/>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898" y="1748103"/>
              <a:ext cx="6734175"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6284896" y="3078051"/>
              <a:ext cx="785611" cy="1803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Oval 10"/>
            <p:cNvSpPr/>
            <p:nvPr/>
          </p:nvSpPr>
          <p:spPr>
            <a:xfrm>
              <a:off x="6355724" y="2674513"/>
              <a:ext cx="785611" cy="1803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Oval 12"/>
            <p:cNvSpPr/>
            <p:nvPr/>
          </p:nvSpPr>
          <p:spPr>
            <a:xfrm>
              <a:off x="4958367" y="4379889"/>
              <a:ext cx="785611" cy="1803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Tree>
    <p:extLst>
      <p:ext uri="{BB962C8B-B14F-4D97-AF65-F5344CB8AC3E}">
        <p14:creationId xmlns:p14="http://schemas.microsoft.com/office/powerpoint/2010/main" val="1645174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0905" y="1772991"/>
            <a:ext cx="65532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id="{E56EE10E-0954-D840-B8A1-84FBC0A393DA}"/>
              </a:ext>
            </a:extLst>
          </p:cNvPr>
          <p:cNvSpPr>
            <a:spLocks noGrp="1"/>
          </p:cNvSpPr>
          <p:nvPr>
            <p:ph type="title"/>
          </p:nvPr>
        </p:nvSpPr>
        <p:spPr>
          <a:xfrm>
            <a:off x="321972" y="79227"/>
            <a:ext cx="10065737" cy="1015474"/>
          </a:xfrm>
        </p:spPr>
        <p:txBody>
          <a:bodyPr/>
          <a:lstStyle/>
          <a:p>
            <a:r>
              <a:rPr lang="en-US" sz="2800"/>
              <a:t>Myth 3: Strong correlation between Covid deaths and Diabities and Heart Desease</a:t>
            </a:r>
          </a:p>
        </p:txBody>
      </p:sp>
      <p:sp>
        <p:nvSpPr>
          <p:cNvPr id="3" name="Content Placeholder 2">
            <a:extLst>
              <a:ext uri="{FF2B5EF4-FFF2-40B4-BE49-F238E27FC236}">
                <a16:creationId xmlns:a16="http://schemas.microsoft.com/office/drawing/2014/main" id="{B009BCDC-DA24-3746-83CA-86DBAF9D7B42}"/>
              </a:ext>
            </a:extLst>
          </p:cNvPr>
          <p:cNvSpPr>
            <a:spLocks noGrp="1"/>
          </p:cNvSpPr>
          <p:nvPr>
            <p:ph sz="half" idx="1"/>
          </p:nvPr>
        </p:nvSpPr>
        <p:spPr>
          <a:xfrm>
            <a:off x="317699" y="1196287"/>
            <a:ext cx="10792298" cy="439330"/>
          </a:xfrm>
        </p:spPr>
        <p:txBody>
          <a:bodyPr>
            <a:normAutofit/>
          </a:bodyPr>
          <a:lstStyle/>
          <a:p>
            <a:r>
              <a:rPr lang="en-US" sz="1600"/>
              <a:t>Trial #4 Multivariate Analysis dropping «extreme poverty»</a:t>
            </a:r>
          </a:p>
        </p:txBody>
      </p:sp>
      <p:sp>
        <p:nvSpPr>
          <p:cNvPr id="5" name="Slide Number Placeholder 5">
            <a:extLst>
              <a:ext uri="{FF2B5EF4-FFF2-40B4-BE49-F238E27FC236}">
                <a16:creationId xmlns:a16="http://schemas.microsoft.com/office/drawing/2014/main" id="{12A46A79-551E-574D-B650-034048FC3851}"/>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
        <p:nvSpPr>
          <p:cNvPr id="4" name="Oval 3"/>
          <p:cNvSpPr/>
          <p:nvPr/>
        </p:nvSpPr>
        <p:spPr>
          <a:xfrm>
            <a:off x="6735661" y="3078051"/>
            <a:ext cx="785611" cy="1803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Oval 10"/>
          <p:cNvSpPr/>
          <p:nvPr/>
        </p:nvSpPr>
        <p:spPr>
          <a:xfrm>
            <a:off x="6780731" y="2648755"/>
            <a:ext cx="785611" cy="1803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Oval 12"/>
          <p:cNvSpPr/>
          <p:nvPr/>
        </p:nvSpPr>
        <p:spPr>
          <a:xfrm>
            <a:off x="5306100" y="4495800"/>
            <a:ext cx="785611" cy="1803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449485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EE10E-0954-D840-B8A1-84FBC0A393DA}"/>
              </a:ext>
            </a:extLst>
          </p:cNvPr>
          <p:cNvSpPr>
            <a:spLocks noGrp="1"/>
          </p:cNvSpPr>
          <p:nvPr>
            <p:ph type="title"/>
          </p:nvPr>
        </p:nvSpPr>
        <p:spPr>
          <a:xfrm>
            <a:off x="321972" y="79227"/>
            <a:ext cx="10065737" cy="1015474"/>
          </a:xfrm>
        </p:spPr>
        <p:txBody>
          <a:bodyPr/>
          <a:lstStyle/>
          <a:p>
            <a:r>
              <a:rPr lang="en-US" sz="2800"/>
              <a:t>Myth 3: Strong correlation between Covid deaths and Diabities and Heart Desease</a:t>
            </a:r>
          </a:p>
        </p:txBody>
      </p:sp>
      <p:sp>
        <p:nvSpPr>
          <p:cNvPr id="3" name="Content Placeholder 2">
            <a:extLst>
              <a:ext uri="{FF2B5EF4-FFF2-40B4-BE49-F238E27FC236}">
                <a16:creationId xmlns:a16="http://schemas.microsoft.com/office/drawing/2014/main" id="{B009BCDC-DA24-3746-83CA-86DBAF9D7B42}"/>
              </a:ext>
            </a:extLst>
          </p:cNvPr>
          <p:cNvSpPr>
            <a:spLocks noGrp="1"/>
          </p:cNvSpPr>
          <p:nvPr>
            <p:ph sz="half" idx="1"/>
          </p:nvPr>
        </p:nvSpPr>
        <p:spPr>
          <a:xfrm>
            <a:off x="317699" y="1196287"/>
            <a:ext cx="10792298" cy="439330"/>
          </a:xfrm>
        </p:spPr>
        <p:txBody>
          <a:bodyPr>
            <a:normAutofit/>
          </a:bodyPr>
          <a:lstStyle/>
          <a:p>
            <a:r>
              <a:rPr lang="en-US" sz="1600"/>
              <a:t>Final Multivariate Model using only cardiovascular death rate and human development index</a:t>
            </a:r>
          </a:p>
        </p:txBody>
      </p:sp>
      <p:sp>
        <p:nvSpPr>
          <p:cNvPr id="5" name="Slide Number Placeholder 5">
            <a:extLst>
              <a:ext uri="{FF2B5EF4-FFF2-40B4-BE49-F238E27FC236}">
                <a16:creationId xmlns:a16="http://schemas.microsoft.com/office/drawing/2014/main" id="{12A46A79-551E-574D-B650-034048FC3851}"/>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grpSp>
        <p:nvGrpSpPr>
          <p:cNvPr id="7" name="Group 6"/>
          <p:cNvGrpSpPr/>
          <p:nvPr/>
        </p:nvGrpSpPr>
        <p:grpSpPr>
          <a:xfrm>
            <a:off x="102547" y="1724627"/>
            <a:ext cx="6366438" cy="4181475"/>
            <a:chOff x="102547" y="1892054"/>
            <a:chExt cx="6366438" cy="4181475"/>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47" y="1892054"/>
              <a:ext cx="6315075"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5683374" y="3052293"/>
              <a:ext cx="785611" cy="1803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Oval 10"/>
            <p:cNvSpPr/>
            <p:nvPr/>
          </p:nvSpPr>
          <p:spPr>
            <a:xfrm>
              <a:off x="5676936" y="2597240"/>
              <a:ext cx="785611" cy="1803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Oval 9"/>
            <p:cNvSpPr/>
            <p:nvPr/>
          </p:nvSpPr>
          <p:spPr>
            <a:xfrm>
              <a:off x="3968337" y="4286518"/>
              <a:ext cx="785611" cy="3756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Oval 13"/>
            <p:cNvSpPr/>
            <p:nvPr/>
          </p:nvSpPr>
          <p:spPr>
            <a:xfrm>
              <a:off x="1794396" y="4286518"/>
              <a:ext cx="785611" cy="3756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4429" y="2441413"/>
            <a:ext cx="5498094" cy="231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63639" y="6117464"/>
            <a:ext cx="11386142" cy="646331"/>
          </a:xfrm>
          <a:prstGeom prst="rect">
            <a:avLst/>
          </a:prstGeom>
          <a:noFill/>
          <a:ln w="19050" cap="rnd">
            <a:solidFill>
              <a:schemeClr val="accent1"/>
            </a:solidFill>
            <a:prstDash val="solid"/>
          </a:ln>
        </p:spPr>
        <p:txBody>
          <a:bodyPr wrap="square" rtlCol="0">
            <a:spAutoFit/>
          </a:bodyPr>
          <a:lstStyle/>
          <a:p>
            <a:pPr algn="ctr"/>
            <a:r>
              <a:rPr lang="en-US"/>
              <a:t>Using a Bivariate model with cardiovascular death rate and human development index has a predictive power of 50.3% of the variance of Covid Deaths</a:t>
            </a:r>
          </a:p>
        </p:txBody>
      </p:sp>
    </p:spTree>
    <p:extLst>
      <p:ext uri="{BB962C8B-B14F-4D97-AF65-F5344CB8AC3E}">
        <p14:creationId xmlns:p14="http://schemas.microsoft.com/office/powerpoint/2010/main" val="1580708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Preguntas comunes acerca del brote de COVID-19">
            <a:extLst>
              <a:ext uri="{FF2B5EF4-FFF2-40B4-BE49-F238E27FC236}">
                <a16:creationId xmlns:a16="http://schemas.microsoft.com/office/drawing/2014/main" id="{12045532-8DBE-0A4B-BB09-D3DB61F4CC21}"/>
              </a:ext>
            </a:extLst>
          </p:cNvPr>
          <p:cNvPicPr>
            <a:picLocks noChangeAspect="1" noChangeArrowheads="1"/>
          </p:cNvPicPr>
          <p:nvPr/>
        </p:nvPicPr>
        <p:blipFill>
          <a:blip r:embed="rId2">
            <a:clrChange>
              <a:clrFrom>
                <a:srgbClr val="262626"/>
              </a:clrFrom>
              <a:clrTo>
                <a:srgbClr val="262626">
                  <a:alpha val="0"/>
                </a:srgbClr>
              </a:clrTo>
            </a:clrChange>
            <a:extLst>
              <a:ext uri="{28A0092B-C50C-407E-A947-70E740481C1C}">
                <a14:useLocalDpi xmlns:a14="http://schemas.microsoft.com/office/drawing/2010/main" val="0"/>
              </a:ext>
            </a:extLst>
          </a:blip>
          <a:srcRect/>
          <a:stretch>
            <a:fillRect/>
          </a:stretch>
        </p:blipFill>
        <p:spPr bwMode="auto">
          <a:xfrm>
            <a:off x="5128559" y="406830"/>
            <a:ext cx="1639794" cy="91458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5621A8C-1BD8-4046-80B6-6F531422EBC0}"/>
              </a:ext>
            </a:extLst>
          </p:cNvPr>
          <p:cNvSpPr>
            <a:spLocks noGrp="1"/>
          </p:cNvSpPr>
          <p:nvPr>
            <p:ph type="title"/>
          </p:nvPr>
        </p:nvSpPr>
        <p:spPr/>
        <p:txBody>
          <a:bodyPr/>
          <a:lstStyle/>
          <a:p>
            <a:r>
              <a:rPr lang="en-MX" dirty="0"/>
              <a:t>Covid Myth</a:t>
            </a:r>
            <a:r>
              <a:rPr lang="en-US" dirty="0"/>
              <a:t>Busters</a:t>
            </a:r>
            <a:r>
              <a:rPr lang="es-ES" dirty="0"/>
              <a:t> </a:t>
            </a:r>
            <a:r>
              <a:rPr lang="es-ES" sz="6000" dirty="0"/>
              <a:t>🚫</a:t>
            </a:r>
            <a:endParaRPr lang="en-MX" dirty="0"/>
          </a:p>
        </p:txBody>
      </p:sp>
      <p:sp>
        <p:nvSpPr>
          <p:cNvPr id="3" name="Content Placeholder 2">
            <a:extLst>
              <a:ext uri="{FF2B5EF4-FFF2-40B4-BE49-F238E27FC236}">
                <a16:creationId xmlns:a16="http://schemas.microsoft.com/office/drawing/2014/main" id="{E73870B4-6B8E-7342-9023-9B6E4AB02B26}"/>
              </a:ext>
            </a:extLst>
          </p:cNvPr>
          <p:cNvSpPr>
            <a:spLocks noGrp="1"/>
          </p:cNvSpPr>
          <p:nvPr>
            <p:ph idx="1"/>
          </p:nvPr>
        </p:nvSpPr>
        <p:spPr/>
        <p:txBody>
          <a:bodyPr>
            <a:normAutofit/>
          </a:bodyPr>
          <a:lstStyle/>
          <a:p>
            <a:r>
              <a:rPr lang="en-US" sz="2400" dirty="0"/>
              <a:t>More people will die out hunger</a:t>
            </a:r>
          </a:p>
          <a:p>
            <a:endParaRPr lang="en-US" sz="2400" dirty="0"/>
          </a:p>
          <a:p>
            <a:r>
              <a:rPr lang="en-US" sz="2400" dirty="0"/>
              <a:t>Most relevant correlation to covid Deaths are diabetes, heart diseases and GDP or GDP PPP (Purchasing Power Parity) per capita</a:t>
            </a:r>
          </a:p>
          <a:p>
            <a:endParaRPr lang="en-US" sz="2400" dirty="0"/>
          </a:p>
          <a:p>
            <a:r>
              <a:rPr lang="en-US" sz="2400" dirty="0"/>
              <a:t>Richer countries/Cities get less covid than poorer</a:t>
            </a:r>
          </a:p>
          <a:p>
            <a:endParaRPr lang="en-US" sz="2400" dirty="0"/>
          </a:p>
          <a:p>
            <a:r>
              <a:rPr lang="en-US" sz="2400" dirty="0"/>
              <a:t>Less concentrated places get less covid deaths </a:t>
            </a:r>
          </a:p>
          <a:p>
            <a:endParaRPr lang="en-US" sz="2400" dirty="0"/>
          </a:p>
        </p:txBody>
      </p:sp>
      <p:sp>
        <p:nvSpPr>
          <p:cNvPr id="4" name="Slide Number Placeholder 5">
            <a:extLst>
              <a:ext uri="{FF2B5EF4-FFF2-40B4-BE49-F238E27FC236}">
                <a16:creationId xmlns:a16="http://schemas.microsoft.com/office/drawing/2014/main" id="{12A46A79-551E-574D-B650-034048FC3851}"/>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Tree>
    <p:extLst>
      <p:ext uri="{BB962C8B-B14F-4D97-AF65-F5344CB8AC3E}">
        <p14:creationId xmlns:p14="http://schemas.microsoft.com/office/powerpoint/2010/main" val="5915068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21A8C-1BD8-4046-80B6-6F531422EBC0}"/>
              </a:ext>
            </a:extLst>
          </p:cNvPr>
          <p:cNvSpPr>
            <a:spLocks noGrp="1"/>
          </p:cNvSpPr>
          <p:nvPr>
            <p:ph type="title"/>
          </p:nvPr>
        </p:nvSpPr>
        <p:spPr>
          <a:xfrm>
            <a:off x="646111" y="363068"/>
            <a:ext cx="9986030" cy="1400530"/>
          </a:xfrm>
        </p:spPr>
        <p:txBody>
          <a:bodyPr/>
          <a:lstStyle/>
          <a:p>
            <a:r>
              <a:rPr lang="en-US" sz="3200"/>
              <a:t>Myth 4. Cities with higher density will have higher Covid death rates and cities with higher GDP per capital will have lower</a:t>
            </a:r>
          </a:p>
        </p:txBody>
      </p:sp>
      <p:sp>
        <p:nvSpPr>
          <p:cNvPr id="3" name="Content Placeholder 2">
            <a:extLst>
              <a:ext uri="{FF2B5EF4-FFF2-40B4-BE49-F238E27FC236}">
                <a16:creationId xmlns:a16="http://schemas.microsoft.com/office/drawing/2014/main" id="{E73870B4-6B8E-7342-9023-9B6E4AB02B26}"/>
              </a:ext>
            </a:extLst>
          </p:cNvPr>
          <p:cNvSpPr>
            <a:spLocks noGrp="1"/>
          </p:cNvSpPr>
          <p:nvPr>
            <p:ph idx="1"/>
          </p:nvPr>
        </p:nvSpPr>
        <p:spPr>
          <a:xfrm>
            <a:off x="502025" y="2230831"/>
            <a:ext cx="11043864" cy="4195481"/>
          </a:xfrm>
        </p:spPr>
        <p:txBody>
          <a:bodyPr>
            <a:normAutofit/>
          </a:bodyPr>
          <a:lstStyle/>
          <a:p>
            <a:pPr marL="0" indent="0">
              <a:buNone/>
            </a:pPr>
            <a:r>
              <a:rPr lang="en-MX" sz="2400"/>
              <a:t>Main Hypothesis: There is a correlation between density and deaths and a negative correlation between GDP per capita and deaths</a:t>
            </a:r>
          </a:p>
          <a:p>
            <a:pPr marL="0" indent="0">
              <a:buNone/>
            </a:pPr>
            <a:endParaRPr lang="en-MX" sz="2400"/>
          </a:p>
          <a:p>
            <a:pPr marL="0" indent="0">
              <a:buNone/>
            </a:pPr>
            <a:r>
              <a:rPr lang="en-MX" sz="2400"/>
              <a:t>Process:</a:t>
            </a:r>
          </a:p>
          <a:p>
            <a:pPr marL="0" indent="0">
              <a:buNone/>
            </a:pPr>
            <a:r>
              <a:rPr lang="en-MX" sz="2400"/>
              <a:t>	</a:t>
            </a:r>
            <a:r>
              <a:rPr lang="en-MX" sz="2400" b="1"/>
              <a:t>1.</a:t>
            </a:r>
            <a:r>
              <a:rPr lang="en-MX" sz="2400"/>
              <a:t> Get data sources</a:t>
            </a:r>
          </a:p>
          <a:p>
            <a:pPr marL="0" indent="0">
              <a:buNone/>
            </a:pPr>
            <a:r>
              <a:rPr lang="en-MX" sz="2400"/>
              <a:t>	</a:t>
            </a:r>
            <a:r>
              <a:rPr lang="en-MX" sz="2400" b="1"/>
              <a:t>2.</a:t>
            </a:r>
            <a:r>
              <a:rPr lang="en-MX" sz="2400"/>
              <a:t> Find correlations between variables </a:t>
            </a:r>
          </a:p>
          <a:p>
            <a:pPr marL="0" indent="0">
              <a:buNone/>
            </a:pPr>
            <a:r>
              <a:rPr lang="en-MX" sz="2400"/>
              <a:t>	3</a:t>
            </a:r>
            <a:r>
              <a:rPr lang="en-MX" sz="2400" b="1"/>
              <a:t>. </a:t>
            </a:r>
            <a:r>
              <a:rPr lang="en-MX" sz="2400"/>
              <a:t>Arrive to conclusions</a:t>
            </a:r>
          </a:p>
          <a:p>
            <a:pPr marL="0" indent="0">
              <a:buNone/>
            </a:pPr>
            <a:endParaRPr lang="en-MX" sz="2400"/>
          </a:p>
          <a:p>
            <a:pPr marL="0" indent="0">
              <a:buNone/>
            </a:pPr>
            <a:endParaRPr lang="en-MX" sz="2400"/>
          </a:p>
          <a:p>
            <a:pPr marL="0" indent="0">
              <a:buNone/>
            </a:pPr>
            <a:endParaRPr lang="en-MX" sz="2400"/>
          </a:p>
          <a:p>
            <a:pPr marL="0" indent="0">
              <a:buNone/>
            </a:pPr>
            <a:endParaRPr lang="en-MX" sz="2400"/>
          </a:p>
          <a:p>
            <a:pPr marL="0" indent="0">
              <a:buNone/>
            </a:pPr>
            <a:endParaRPr lang="en-MX" sz="2400"/>
          </a:p>
          <a:p>
            <a:pPr marL="0" indent="0">
              <a:buNone/>
            </a:pPr>
            <a:endParaRPr lang="en-MX" sz="2400"/>
          </a:p>
          <a:p>
            <a:pPr marL="0" indent="0">
              <a:buNone/>
            </a:pPr>
            <a:endParaRPr lang="en-MX" sz="2400"/>
          </a:p>
        </p:txBody>
      </p:sp>
      <p:sp>
        <p:nvSpPr>
          <p:cNvPr id="4" name="Slide Number Placeholder 5">
            <a:extLst>
              <a:ext uri="{FF2B5EF4-FFF2-40B4-BE49-F238E27FC236}">
                <a16:creationId xmlns:a16="http://schemas.microsoft.com/office/drawing/2014/main" id="{12A46A79-551E-574D-B650-034048FC3851}"/>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Tree>
    <p:extLst>
      <p:ext uri="{BB962C8B-B14F-4D97-AF65-F5344CB8AC3E}">
        <p14:creationId xmlns:p14="http://schemas.microsoft.com/office/powerpoint/2010/main" val="3940354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EE10E-0954-D840-B8A1-84FBC0A393DA}"/>
              </a:ext>
            </a:extLst>
          </p:cNvPr>
          <p:cNvSpPr>
            <a:spLocks noGrp="1"/>
          </p:cNvSpPr>
          <p:nvPr>
            <p:ph type="title"/>
          </p:nvPr>
        </p:nvSpPr>
        <p:spPr>
          <a:xfrm>
            <a:off x="646111" y="92063"/>
            <a:ext cx="9404723" cy="1400530"/>
          </a:xfrm>
        </p:spPr>
        <p:txBody>
          <a:bodyPr/>
          <a:lstStyle/>
          <a:p>
            <a:br>
              <a:rPr lang="en-MX" sz="2400"/>
            </a:br>
            <a:br>
              <a:rPr lang="en-MX" sz="2400"/>
            </a:br>
            <a:r>
              <a:rPr lang="en-MX" sz="2400"/>
              <a:t>Linear Regression:</a:t>
            </a:r>
          </a:p>
        </p:txBody>
      </p:sp>
      <p:pic>
        <p:nvPicPr>
          <p:cNvPr id="6" name="Content Placeholder 5" descr="Chart, scatter chart&#10;&#10;Description automatically generated">
            <a:extLst>
              <a:ext uri="{FF2B5EF4-FFF2-40B4-BE49-F238E27FC236}">
                <a16:creationId xmlns:a16="http://schemas.microsoft.com/office/drawing/2014/main" id="{88F5ACD9-D1BC-2D4B-9485-228A9D02E1B0}"/>
              </a:ext>
            </a:extLst>
          </p:cNvPr>
          <p:cNvPicPr>
            <a:picLocks noGrp="1" noChangeAspect="1"/>
          </p:cNvPicPr>
          <p:nvPr>
            <p:ph sz="half" idx="1"/>
          </p:nvPr>
        </p:nvPicPr>
        <p:blipFill>
          <a:blip r:embed="rId2"/>
          <a:stretch>
            <a:fillRect/>
          </a:stretch>
        </p:blipFill>
        <p:spPr>
          <a:xfrm>
            <a:off x="6187730" y="1391284"/>
            <a:ext cx="5730503" cy="28652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Content Placeholder 7" descr="Chart, scatter chart&#10;&#10;Description automatically generated">
            <a:extLst>
              <a:ext uri="{FF2B5EF4-FFF2-40B4-BE49-F238E27FC236}">
                <a16:creationId xmlns:a16="http://schemas.microsoft.com/office/drawing/2014/main" id="{FD0C471E-1154-2148-9DA5-F6F528160B78}"/>
              </a:ext>
            </a:extLst>
          </p:cNvPr>
          <p:cNvPicPr>
            <a:picLocks noGrp="1" noChangeAspect="1"/>
          </p:cNvPicPr>
          <p:nvPr>
            <p:ph sz="half" idx="2"/>
          </p:nvPr>
        </p:nvPicPr>
        <p:blipFill>
          <a:blip r:embed="rId3"/>
          <a:stretch>
            <a:fillRect/>
          </a:stretch>
        </p:blipFill>
        <p:spPr>
          <a:xfrm>
            <a:off x="117231" y="1391284"/>
            <a:ext cx="5730502" cy="28652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Slide Number Placeholder 5">
            <a:extLst>
              <a:ext uri="{FF2B5EF4-FFF2-40B4-BE49-F238E27FC236}">
                <a16:creationId xmlns:a16="http://schemas.microsoft.com/office/drawing/2014/main" id="{B3307126-04C7-6C44-B135-2F7F3DAF5DE5}"/>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
        <p:nvSpPr>
          <p:cNvPr id="10" name="Title 1">
            <a:extLst>
              <a:ext uri="{FF2B5EF4-FFF2-40B4-BE49-F238E27FC236}">
                <a16:creationId xmlns:a16="http://schemas.microsoft.com/office/drawing/2014/main" id="{85678939-9B6C-4A41-B268-9B4B18A0C777}"/>
              </a:ext>
            </a:extLst>
          </p:cNvPr>
          <p:cNvSpPr txBox="1">
            <a:spLocks/>
          </p:cNvSpPr>
          <p:nvPr/>
        </p:nvSpPr>
        <p:spPr>
          <a:xfrm>
            <a:off x="552326" y="4543415"/>
            <a:ext cx="10830782"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a:t>Conclusions. In the selected 16 Cities covering all continents and  hemispheres theres is no relevant informaiton to conclude that a correlation or a negative correlation exist between density, GDP per capita and deaths per million. Information could be impacted by timing and intensity of closings and quality of the reported data</a:t>
            </a:r>
          </a:p>
        </p:txBody>
      </p:sp>
      <p:sp>
        <p:nvSpPr>
          <p:cNvPr id="11" name="Rectangle 10">
            <a:extLst>
              <a:ext uri="{FF2B5EF4-FFF2-40B4-BE49-F238E27FC236}">
                <a16:creationId xmlns:a16="http://schemas.microsoft.com/office/drawing/2014/main" id="{9D31B62F-8E43-BC40-BF45-262819439FF1}"/>
              </a:ext>
            </a:extLst>
          </p:cNvPr>
          <p:cNvSpPr/>
          <p:nvPr/>
        </p:nvSpPr>
        <p:spPr>
          <a:xfrm>
            <a:off x="4634753" y="484094"/>
            <a:ext cx="6284259" cy="2307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a:t>D</a:t>
            </a:r>
            <a:r>
              <a:rPr lang="en-US"/>
              <a:t>a</a:t>
            </a:r>
            <a:r>
              <a:rPr lang="en-MX"/>
              <a:t>ni, ensayate explicar esto en 2 minutos. </a:t>
            </a:r>
            <a:r>
              <a:rPr lang="en-US"/>
              <a:t>H</a:t>
            </a:r>
            <a:r>
              <a:rPr lang="en-MX"/>
              <a:t>abla de los outlies como Mumbay que tiene alta densidad y muertes promedio vs Madrid que tiene muy poca densiad y muchas muertes </a:t>
            </a:r>
          </a:p>
          <a:p>
            <a:pPr algn="ctr"/>
            <a:endParaRPr lang="en-MX"/>
          </a:p>
          <a:p>
            <a:pPr algn="ctr"/>
            <a:r>
              <a:rPr lang="en-US"/>
              <a:t>Y</a:t>
            </a:r>
            <a:r>
              <a:rPr lang="en-MX"/>
              <a:t> terminar con la conclusion clara de que no hay correlacion (lo que dice el texto)</a:t>
            </a:r>
          </a:p>
          <a:p>
            <a:pPr algn="ctr"/>
            <a:endParaRPr lang="en-MX"/>
          </a:p>
          <a:p>
            <a:pPr algn="ctr"/>
            <a:endParaRPr lang="en-MX"/>
          </a:p>
        </p:txBody>
      </p:sp>
    </p:spTree>
    <p:extLst>
      <p:ext uri="{BB962C8B-B14F-4D97-AF65-F5344CB8AC3E}">
        <p14:creationId xmlns:p14="http://schemas.microsoft.com/office/powerpoint/2010/main" val="562365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80848-79AC-A54D-AD33-71F635C20E73}"/>
              </a:ext>
            </a:extLst>
          </p:cNvPr>
          <p:cNvSpPr>
            <a:spLocks noGrp="1"/>
          </p:cNvSpPr>
          <p:nvPr>
            <p:ph type="title"/>
          </p:nvPr>
        </p:nvSpPr>
        <p:spPr/>
        <p:txBody>
          <a:bodyPr/>
          <a:lstStyle/>
          <a:p>
            <a:endParaRPr lang="en-MX"/>
          </a:p>
        </p:txBody>
      </p:sp>
      <p:sp>
        <p:nvSpPr>
          <p:cNvPr id="3" name="Content Placeholder 2">
            <a:extLst>
              <a:ext uri="{FF2B5EF4-FFF2-40B4-BE49-F238E27FC236}">
                <a16:creationId xmlns:a16="http://schemas.microsoft.com/office/drawing/2014/main" id="{90A653D3-E23D-9540-BB29-ED0EA2498283}"/>
              </a:ext>
            </a:extLst>
          </p:cNvPr>
          <p:cNvSpPr>
            <a:spLocks noGrp="1"/>
          </p:cNvSpPr>
          <p:nvPr>
            <p:ph idx="1"/>
          </p:nvPr>
        </p:nvSpPr>
        <p:spPr/>
        <p:txBody>
          <a:bodyPr/>
          <a:lstStyle/>
          <a:p>
            <a:endParaRPr lang="en-MX"/>
          </a:p>
        </p:txBody>
      </p:sp>
      <p:sp>
        <p:nvSpPr>
          <p:cNvPr id="4" name="Slide Number Placeholder 5">
            <a:extLst>
              <a:ext uri="{FF2B5EF4-FFF2-40B4-BE49-F238E27FC236}">
                <a16:creationId xmlns:a16="http://schemas.microsoft.com/office/drawing/2014/main" id="{10CFA0CB-E700-CB4B-949A-F4DD87E1C1E9}"/>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Tree>
    <p:extLst>
      <p:ext uri="{BB962C8B-B14F-4D97-AF65-F5344CB8AC3E}">
        <p14:creationId xmlns:p14="http://schemas.microsoft.com/office/powerpoint/2010/main" val="1751394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21A8C-1BD8-4046-80B6-6F531422EBC0}"/>
              </a:ext>
            </a:extLst>
          </p:cNvPr>
          <p:cNvSpPr>
            <a:spLocks noGrp="1"/>
          </p:cNvSpPr>
          <p:nvPr>
            <p:ph type="title"/>
          </p:nvPr>
        </p:nvSpPr>
        <p:spPr/>
        <p:txBody>
          <a:bodyPr/>
          <a:lstStyle/>
          <a:p>
            <a:r>
              <a:rPr lang="en-US"/>
              <a:t>Used Methods</a:t>
            </a:r>
          </a:p>
        </p:txBody>
      </p:sp>
      <p:sp>
        <p:nvSpPr>
          <p:cNvPr id="3" name="Content Placeholder 2">
            <a:extLst>
              <a:ext uri="{FF2B5EF4-FFF2-40B4-BE49-F238E27FC236}">
                <a16:creationId xmlns:a16="http://schemas.microsoft.com/office/drawing/2014/main" id="{E73870B4-6B8E-7342-9023-9B6E4AB02B26}"/>
              </a:ext>
            </a:extLst>
          </p:cNvPr>
          <p:cNvSpPr>
            <a:spLocks noGrp="1"/>
          </p:cNvSpPr>
          <p:nvPr>
            <p:ph idx="1"/>
          </p:nvPr>
        </p:nvSpPr>
        <p:spPr/>
        <p:txBody>
          <a:bodyPr>
            <a:normAutofit/>
          </a:bodyPr>
          <a:lstStyle/>
          <a:p>
            <a:r>
              <a:rPr lang="en-MX" sz="2400"/>
              <a:t>Linear Regression</a:t>
            </a:r>
          </a:p>
          <a:p>
            <a:endParaRPr lang="en-MX" sz="2400"/>
          </a:p>
          <a:p>
            <a:r>
              <a:rPr lang="en-MX" sz="2400"/>
              <a:t>Multivariate analysis </a:t>
            </a:r>
          </a:p>
          <a:p>
            <a:endParaRPr lang="en-MX" sz="2400"/>
          </a:p>
          <a:p>
            <a:r>
              <a:rPr lang="en-MX" sz="2400"/>
              <a:t>Multiple variable correlation</a:t>
            </a:r>
          </a:p>
          <a:p>
            <a:endParaRPr lang="en-MX" sz="2400"/>
          </a:p>
          <a:p>
            <a:endParaRPr lang="en-MX" sz="2400"/>
          </a:p>
        </p:txBody>
      </p:sp>
      <p:sp>
        <p:nvSpPr>
          <p:cNvPr id="4" name="Slide Number Placeholder 5">
            <a:extLst>
              <a:ext uri="{FF2B5EF4-FFF2-40B4-BE49-F238E27FC236}">
                <a16:creationId xmlns:a16="http://schemas.microsoft.com/office/drawing/2014/main" id="{12A46A79-551E-574D-B650-034048FC3851}"/>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Tree>
    <p:extLst>
      <p:ext uri="{BB962C8B-B14F-4D97-AF65-F5344CB8AC3E}">
        <p14:creationId xmlns:p14="http://schemas.microsoft.com/office/powerpoint/2010/main" val="4221949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21A8C-1BD8-4046-80B6-6F531422EBC0}"/>
              </a:ext>
            </a:extLst>
          </p:cNvPr>
          <p:cNvSpPr>
            <a:spLocks noGrp="1"/>
          </p:cNvSpPr>
          <p:nvPr>
            <p:ph type="title"/>
          </p:nvPr>
        </p:nvSpPr>
        <p:spPr/>
        <p:txBody>
          <a:bodyPr/>
          <a:lstStyle/>
          <a:p>
            <a:r>
              <a:rPr lang="en-US"/>
              <a:t>Sources</a:t>
            </a:r>
          </a:p>
        </p:txBody>
      </p:sp>
      <p:sp>
        <p:nvSpPr>
          <p:cNvPr id="3" name="Content Placeholder 2">
            <a:extLst>
              <a:ext uri="{FF2B5EF4-FFF2-40B4-BE49-F238E27FC236}">
                <a16:creationId xmlns:a16="http://schemas.microsoft.com/office/drawing/2014/main" id="{E73870B4-6B8E-7342-9023-9B6E4AB02B26}"/>
              </a:ext>
            </a:extLst>
          </p:cNvPr>
          <p:cNvSpPr>
            <a:spLocks noGrp="1"/>
          </p:cNvSpPr>
          <p:nvPr>
            <p:ph idx="1"/>
          </p:nvPr>
        </p:nvSpPr>
        <p:spPr/>
        <p:txBody>
          <a:bodyPr>
            <a:normAutofit/>
          </a:bodyPr>
          <a:lstStyle/>
          <a:p>
            <a:r>
              <a:rPr lang="en-MX" sz="2400"/>
              <a:t>Wold Bank API</a:t>
            </a:r>
          </a:p>
          <a:p>
            <a:endParaRPr lang="en-MX" sz="2400"/>
          </a:p>
          <a:p>
            <a:r>
              <a:rPr lang="en-MX" sz="2400"/>
              <a:t>FAO Data Base</a:t>
            </a:r>
            <a:r>
              <a:rPr lang="es-MX" sz="2400"/>
              <a:t> (CSV)</a:t>
            </a:r>
            <a:endParaRPr lang="en-MX" sz="2400"/>
          </a:p>
          <a:p>
            <a:endParaRPr lang="en-MX" sz="2400"/>
          </a:p>
          <a:p>
            <a:r>
              <a:rPr lang="en-MX" sz="2400"/>
              <a:t>John Hopkins API</a:t>
            </a:r>
            <a:r>
              <a:rPr lang="es-MX" sz="2400"/>
              <a:t> and CSV</a:t>
            </a:r>
            <a:endParaRPr lang="en-MX" sz="2400"/>
          </a:p>
          <a:p>
            <a:endParaRPr lang="en-MX" sz="2400"/>
          </a:p>
          <a:p>
            <a:r>
              <a:rPr lang="es-MX" sz="2400"/>
              <a:t>Our World in Data (CSV)</a:t>
            </a:r>
            <a:endParaRPr lang="en-MX" sz="2400"/>
          </a:p>
          <a:p>
            <a:endParaRPr lang="en-MX" sz="2400"/>
          </a:p>
          <a:p>
            <a:endParaRPr lang="en-MX" sz="2400"/>
          </a:p>
        </p:txBody>
      </p:sp>
      <p:sp>
        <p:nvSpPr>
          <p:cNvPr id="4" name="Slide Number Placeholder 5">
            <a:extLst>
              <a:ext uri="{FF2B5EF4-FFF2-40B4-BE49-F238E27FC236}">
                <a16:creationId xmlns:a16="http://schemas.microsoft.com/office/drawing/2014/main" id="{12A46A79-551E-574D-B650-034048FC3851}"/>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Tree>
    <p:extLst>
      <p:ext uri="{BB962C8B-B14F-4D97-AF65-F5344CB8AC3E}">
        <p14:creationId xmlns:p14="http://schemas.microsoft.com/office/powerpoint/2010/main" val="894033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21A8C-1BD8-4046-80B6-6F531422EBC0}"/>
              </a:ext>
            </a:extLst>
          </p:cNvPr>
          <p:cNvSpPr>
            <a:spLocks noGrp="1"/>
          </p:cNvSpPr>
          <p:nvPr>
            <p:ph type="title"/>
          </p:nvPr>
        </p:nvSpPr>
        <p:spPr>
          <a:xfrm>
            <a:off x="646111" y="452718"/>
            <a:ext cx="9986030" cy="1400530"/>
          </a:xfrm>
        </p:spPr>
        <p:txBody>
          <a:bodyPr/>
          <a:lstStyle/>
          <a:p>
            <a:r>
              <a:rPr lang="en-US" sz="3600"/>
              <a:t>Myth 1. More People will die out of hunger</a:t>
            </a:r>
          </a:p>
        </p:txBody>
      </p:sp>
      <p:sp>
        <p:nvSpPr>
          <p:cNvPr id="3" name="Content Placeholder 2">
            <a:extLst>
              <a:ext uri="{FF2B5EF4-FFF2-40B4-BE49-F238E27FC236}">
                <a16:creationId xmlns:a16="http://schemas.microsoft.com/office/drawing/2014/main" id="{E73870B4-6B8E-7342-9023-9B6E4AB02B26}"/>
              </a:ext>
            </a:extLst>
          </p:cNvPr>
          <p:cNvSpPr>
            <a:spLocks noGrp="1"/>
          </p:cNvSpPr>
          <p:nvPr>
            <p:ph idx="1"/>
          </p:nvPr>
        </p:nvSpPr>
        <p:spPr>
          <a:xfrm>
            <a:off x="502025" y="1470210"/>
            <a:ext cx="11043864" cy="4195481"/>
          </a:xfrm>
        </p:spPr>
        <p:txBody>
          <a:bodyPr>
            <a:normAutofit fontScale="85000" lnSpcReduction="10000"/>
          </a:bodyPr>
          <a:lstStyle/>
          <a:p>
            <a:pPr marL="0" indent="0">
              <a:buNone/>
            </a:pPr>
            <a:r>
              <a:rPr lang="en-MX" sz="2400" dirty="0"/>
              <a:t>Main Hypothesis:  Expected reduction in economic crisis will have a much bigger impact on deaths per million than Covid</a:t>
            </a:r>
          </a:p>
          <a:p>
            <a:pPr marL="0" indent="0">
              <a:buNone/>
            </a:pPr>
            <a:endParaRPr lang="en-MX" sz="2400" dirty="0"/>
          </a:p>
          <a:p>
            <a:pPr marL="0" indent="0">
              <a:buNone/>
            </a:pPr>
            <a:r>
              <a:rPr lang="en-MX" sz="2400" dirty="0"/>
              <a:t>Process:</a:t>
            </a:r>
          </a:p>
          <a:p>
            <a:pPr marL="0" indent="0">
              <a:buNone/>
            </a:pPr>
            <a:r>
              <a:rPr lang="en-MX" sz="2400" dirty="0"/>
              <a:t>	</a:t>
            </a:r>
            <a:r>
              <a:rPr lang="en-MX" sz="2400" b="1" dirty="0"/>
              <a:t>1.</a:t>
            </a:r>
            <a:r>
              <a:rPr lang="en-MX" sz="2400" dirty="0"/>
              <a:t> Get data sources</a:t>
            </a:r>
          </a:p>
          <a:p>
            <a:pPr marL="0" indent="0">
              <a:buNone/>
            </a:pPr>
            <a:r>
              <a:rPr lang="en-MX" sz="2400" dirty="0"/>
              <a:t>	</a:t>
            </a:r>
            <a:r>
              <a:rPr lang="en-MX" sz="2400" b="1" dirty="0"/>
              <a:t>2.</a:t>
            </a:r>
            <a:r>
              <a:rPr lang="en-MX" sz="2400" dirty="0"/>
              <a:t> Find linear regressions on historic deaths per million to proyect figures for 2020-2022</a:t>
            </a:r>
          </a:p>
          <a:p>
            <a:pPr marL="0" indent="0">
              <a:buNone/>
            </a:pPr>
            <a:r>
              <a:rPr lang="en-MX" sz="2400" dirty="0"/>
              <a:t>       </a:t>
            </a:r>
            <a:r>
              <a:rPr lang="en-MX" sz="2400" b="1" dirty="0"/>
              <a:t>3. </a:t>
            </a:r>
            <a:r>
              <a:rPr lang="en-MX" sz="2400" dirty="0"/>
              <a:t>Find correlation between nutrition as a proxy to hunger, GDP per capita and 	deaths per million</a:t>
            </a:r>
          </a:p>
          <a:p>
            <a:pPr marL="0" indent="0">
              <a:buNone/>
            </a:pPr>
            <a:r>
              <a:rPr lang="en-MX" sz="2400" dirty="0"/>
              <a:t>	</a:t>
            </a:r>
            <a:r>
              <a:rPr lang="en-MX" sz="2400" b="1" dirty="0"/>
              <a:t>4.</a:t>
            </a:r>
            <a:r>
              <a:rPr lang="en-MX" sz="2400" dirty="0"/>
              <a:t> Project expected incremental deaths based on lower thatn expected GDP per 	capita </a:t>
            </a:r>
          </a:p>
          <a:p>
            <a:pPr marL="0" indent="0">
              <a:buNone/>
            </a:pPr>
            <a:r>
              <a:rPr lang="en-MX" sz="2400" dirty="0"/>
              <a:t>	</a:t>
            </a:r>
            <a:r>
              <a:rPr lang="en-MX" sz="2400" b="1" dirty="0"/>
              <a:t>5.</a:t>
            </a:r>
            <a:r>
              <a:rPr lang="en-MX" sz="2400" dirty="0"/>
              <a:t> Compare Death levels</a:t>
            </a:r>
          </a:p>
          <a:p>
            <a:endParaRPr lang="en-MX" sz="2400" dirty="0"/>
          </a:p>
        </p:txBody>
      </p:sp>
      <p:sp>
        <p:nvSpPr>
          <p:cNvPr id="4" name="Slide Number Placeholder 5">
            <a:extLst>
              <a:ext uri="{FF2B5EF4-FFF2-40B4-BE49-F238E27FC236}">
                <a16:creationId xmlns:a16="http://schemas.microsoft.com/office/drawing/2014/main" id="{12A46A79-551E-574D-B650-034048FC3851}"/>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Tree>
    <p:extLst>
      <p:ext uri="{BB962C8B-B14F-4D97-AF65-F5344CB8AC3E}">
        <p14:creationId xmlns:p14="http://schemas.microsoft.com/office/powerpoint/2010/main" val="1205617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06749-B35B-4813-A6E9-8A5462847CF9}"/>
              </a:ext>
            </a:extLst>
          </p:cNvPr>
          <p:cNvSpPr>
            <a:spLocks noGrp="1"/>
          </p:cNvSpPr>
          <p:nvPr>
            <p:ph type="title"/>
          </p:nvPr>
        </p:nvSpPr>
        <p:spPr/>
        <p:txBody>
          <a:bodyPr/>
          <a:lstStyle/>
          <a:p>
            <a:r>
              <a:rPr lang="es-MX" sz="3600" u="sng" dirty="0"/>
              <a:t>Data Sourcing</a:t>
            </a:r>
            <a:br>
              <a:rPr lang="es-MX" sz="3600" u="sng" dirty="0"/>
            </a:br>
            <a:r>
              <a:rPr lang="es-MX" sz="3600" dirty="0"/>
              <a:t>First Query</a:t>
            </a:r>
            <a:endParaRPr lang="en-US" sz="3600" dirty="0"/>
          </a:p>
        </p:txBody>
      </p:sp>
      <p:sp>
        <p:nvSpPr>
          <p:cNvPr id="3" name="Content Placeholder 2">
            <a:extLst>
              <a:ext uri="{FF2B5EF4-FFF2-40B4-BE49-F238E27FC236}">
                <a16:creationId xmlns:a16="http://schemas.microsoft.com/office/drawing/2014/main" id="{475DB765-93BA-4CB0-8C42-DD690BC021B1}"/>
              </a:ext>
            </a:extLst>
          </p:cNvPr>
          <p:cNvSpPr>
            <a:spLocks noGrp="1"/>
          </p:cNvSpPr>
          <p:nvPr>
            <p:ph idx="1"/>
          </p:nvPr>
        </p:nvSpPr>
        <p:spPr>
          <a:xfrm>
            <a:off x="423374" y="1674660"/>
            <a:ext cx="8946541" cy="1932928"/>
          </a:xfrm>
        </p:spPr>
        <p:txBody>
          <a:bodyPr/>
          <a:lstStyle/>
          <a:p>
            <a:r>
              <a:rPr lang="en-US" dirty="0"/>
              <a:t>http://</a:t>
            </a:r>
            <a:r>
              <a:rPr lang="en-US" dirty="0" err="1"/>
              <a:t>api.worldbank.org</a:t>
            </a:r>
            <a:r>
              <a:rPr lang="en-US" dirty="0"/>
              <a:t>/v2/country/all/indicator/</a:t>
            </a:r>
            <a:r>
              <a:rPr lang="en-US" dirty="0" err="1"/>
              <a:t>SP.DYN.CDRT.IN?format</a:t>
            </a:r>
            <a:r>
              <a:rPr lang="en-US" dirty="0"/>
              <a:t>=json</a:t>
            </a:r>
          </a:p>
        </p:txBody>
      </p:sp>
      <p:pic>
        <p:nvPicPr>
          <p:cNvPr id="5" name="Picture 4">
            <a:extLst>
              <a:ext uri="{FF2B5EF4-FFF2-40B4-BE49-F238E27FC236}">
                <a16:creationId xmlns:a16="http://schemas.microsoft.com/office/drawing/2014/main" id="{B8CE5B1F-4F2C-4928-AA6D-F662A54FB373}"/>
              </a:ext>
            </a:extLst>
          </p:cNvPr>
          <p:cNvPicPr>
            <a:picLocks noChangeAspect="1"/>
          </p:cNvPicPr>
          <p:nvPr/>
        </p:nvPicPr>
        <p:blipFill>
          <a:blip r:embed="rId2"/>
          <a:stretch>
            <a:fillRect/>
          </a:stretch>
        </p:blipFill>
        <p:spPr>
          <a:xfrm>
            <a:off x="2682081" y="2096044"/>
            <a:ext cx="4429125" cy="1581150"/>
          </a:xfrm>
          <a:prstGeom prst="rect">
            <a:avLst/>
          </a:prstGeom>
        </p:spPr>
      </p:pic>
      <p:sp>
        <p:nvSpPr>
          <p:cNvPr id="6" name="Slide Number Placeholder 5">
            <a:extLst>
              <a:ext uri="{FF2B5EF4-FFF2-40B4-BE49-F238E27FC236}">
                <a16:creationId xmlns:a16="http://schemas.microsoft.com/office/drawing/2014/main" id="{C79974FB-BCC0-B844-BE09-B9A5F5CAFB31}"/>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
        <p:nvSpPr>
          <p:cNvPr id="7" name="Title 1">
            <a:extLst>
              <a:ext uri="{FF2B5EF4-FFF2-40B4-BE49-F238E27FC236}">
                <a16:creationId xmlns:a16="http://schemas.microsoft.com/office/drawing/2014/main" id="{24775FC7-D196-ED4F-87CB-7874759D316F}"/>
              </a:ext>
            </a:extLst>
          </p:cNvPr>
          <p:cNvSpPr txBox="1">
            <a:spLocks/>
          </p:cNvSpPr>
          <p:nvPr/>
        </p:nvSpPr>
        <p:spPr>
          <a:xfrm>
            <a:off x="599219" y="3688287"/>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3600"/>
              <a:t>Second Query</a:t>
            </a:r>
            <a:endParaRPr lang="en-US" sz="3600"/>
          </a:p>
        </p:txBody>
      </p:sp>
      <p:sp>
        <p:nvSpPr>
          <p:cNvPr id="8" name="Content Placeholder 2">
            <a:extLst>
              <a:ext uri="{FF2B5EF4-FFF2-40B4-BE49-F238E27FC236}">
                <a16:creationId xmlns:a16="http://schemas.microsoft.com/office/drawing/2014/main" id="{AF4CDCD3-C561-4D45-8A8A-5EA5D06D3D59}"/>
              </a:ext>
            </a:extLst>
          </p:cNvPr>
          <p:cNvSpPr txBox="1">
            <a:spLocks/>
          </p:cNvSpPr>
          <p:nvPr/>
        </p:nvSpPr>
        <p:spPr>
          <a:xfrm>
            <a:off x="575773" y="4374583"/>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s-MX" dirty="0"/>
              <a:t>total_registers = response[0]["total"]</a:t>
            </a:r>
          </a:p>
          <a:p>
            <a:r>
              <a:rPr lang="en-US" dirty="0" err="1"/>
              <a:t>f"http</a:t>
            </a:r>
            <a:r>
              <a:rPr lang="en-US" dirty="0"/>
              <a:t>://</a:t>
            </a:r>
            <a:r>
              <a:rPr lang="en-US" dirty="0" err="1"/>
              <a:t>api.worldbank.org</a:t>
            </a:r>
            <a:r>
              <a:rPr lang="en-US" dirty="0"/>
              <a:t>/v2/country/all/indicator/</a:t>
            </a:r>
            <a:r>
              <a:rPr lang="en-US" dirty="0" err="1"/>
              <a:t>SP.DYN.CDRT.IN?format</a:t>
            </a:r>
            <a:r>
              <a:rPr lang="en-US" dirty="0"/>
              <a:t>=</a:t>
            </a:r>
            <a:r>
              <a:rPr lang="en-US" dirty="0" err="1"/>
              <a:t>json&amp;per_page</a:t>
            </a:r>
            <a:r>
              <a:rPr lang="en-US" dirty="0"/>
              <a:t>={</a:t>
            </a:r>
            <a:r>
              <a:rPr lang="en-US" dirty="0" err="1"/>
              <a:t>total_registers</a:t>
            </a:r>
            <a:r>
              <a:rPr lang="en-US" dirty="0"/>
              <a:t>}"</a:t>
            </a:r>
          </a:p>
        </p:txBody>
      </p:sp>
      <p:pic>
        <p:nvPicPr>
          <p:cNvPr id="9" name="Picture 8">
            <a:extLst>
              <a:ext uri="{FF2B5EF4-FFF2-40B4-BE49-F238E27FC236}">
                <a16:creationId xmlns:a16="http://schemas.microsoft.com/office/drawing/2014/main" id="{4DA990B3-05A4-5A4C-8B55-27E2D037E0D8}"/>
              </a:ext>
            </a:extLst>
          </p:cNvPr>
          <p:cNvPicPr>
            <a:picLocks noChangeAspect="1"/>
          </p:cNvPicPr>
          <p:nvPr/>
        </p:nvPicPr>
        <p:blipFill>
          <a:blip r:embed="rId3"/>
          <a:stretch>
            <a:fillRect/>
          </a:stretch>
        </p:blipFill>
        <p:spPr>
          <a:xfrm>
            <a:off x="6588736" y="5234706"/>
            <a:ext cx="3914775" cy="1400175"/>
          </a:xfrm>
          <a:prstGeom prst="rect">
            <a:avLst/>
          </a:prstGeom>
        </p:spPr>
      </p:pic>
      <p:sp>
        <p:nvSpPr>
          <p:cNvPr id="10" name="Slide Number Placeholder 5">
            <a:extLst>
              <a:ext uri="{FF2B5EF4-FFF2-40B4-BE49-F238E27FC236}">
                <a16:creationId xmlns:a16="http://schemas.microsoft.com/office/drawing/2014/main" id="{4580C61B-AC14-F94D-B209-DED383864EE3}"/>
              </a:ext>
            </a:extLst>
          </p:cNvPr>
          <p:cNvSpPr txBox="1">
            <a:spLocks/>
          </p:cNvSpPr>
          <p:nvPr/>
        </p:nvSpPr>
        <p:spPr bwMode="gray">
          <a:xfrm>
            <a:off x="10340817" y="3191331"/>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3600" b="0" i="1"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i="0"/>
              <a:t>𝛴</a:t>
            </a:r>
            <a:r>
              <a:rPr lang="en-US"/>
              <a:t>:</a:t>
            </a:r>
          </a:p>
        </p:txBody>
      </p:sp>
    </p:spTree>
    <p:extLst>
      <p:ext uri="{BB962C8B-B14F-4D97-AF65-F5344CB8AC3E}">
        <p14:creationId xmlns:p14="http://schemas.microsoft.com/office/powerpoint/2010/main" val="2038080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AC8F9-DFA3-4FE8-A7E0-0BAC37D53116}"/>
              </a:ext>
            </a:extLst>
          </p:cNvPr>
          <p:cNvSpPr>
            <a:spLocks noGrp="1"/>
          </p:cNvSpPr>
          <p:nvPr>
            <p:ph type="title"/>
          </p:nvPr>
        </p:nvSpPr>
        <p:spPr/>
        <p:txBody>
          <a:bodyPr/>
          <a:lstStyle/>
          <a:p>
            <a:r>
              <a:rPr lang="en-US"/>
              <a:t>Function to call API and get only the information needed</a:t>
            </a:r>
          </a:p>
        </p:txBody>
      </p:sp>
      <p:pic>
        <p:nvPicPr>
          <p:cNvPr id="5" name="Content Placeholder 4">
            <a:extLst>
              <a:ext uri="{FF2B5EF4-FFF2-40B4-BE49-F238E27FC236}">
                <a16:creationId xmlns:a16="http://schemas.microsoft.com/office/drawing/2014/main" id="{1CE2B868-7C12-4D26-A763-6E08DCE6589E}"/>
              </a:ext>
            </a:extLst>
          </p:cNvPr>
          <p:cNvPicPr>
            <a:picLocks noGrp="1" noChangeAspect="1"/>
          </p:cNvPicPr>
          <p:nvPr>
            <p:ph idx="1"/>
          </p:nvPr>
        </p:nvPicPr>
        <p:blipFill>
          <a:blip r:embed="rId2"/>
          <a:stretch>
            <a:fillRect/>
          </a:stretch>
        </p:blipFill>
        <p:spPr>
          <a:xfrm>
            <a:off x="2800871" y="2052638"/>
            <a:ext cx="6590258" cy="4195762"/>
          </a:xfrm>
        </p:spPr>
      </p:pic>
      <p:sp>
        <p:nvSpPr>
          <p:cNvPr id="4" name="Slide Number Placeholder 5">
            <a:extLst>
              <a:ext uri="{FF2B5EF4-FFF2-40B4-BE49-F238E27FC236}">
                <a16:creationId xmlns:a16="http://schemas.microsoft.com/office/drawing/2014/main" id="{1F04910B-C508-C840-8FC3-A1B82E359E81}"/>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Tree>
    <p:extLst>
      <p:ext uri="{BB962C8B-B14F-4D97-AF65-F5344CB8AC3E}">
        <p14:creationId xmlns:p14="http://schemas.microsoft.com/office/powerpoint/2010/main" val="2999120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0A886-2605-46C4-9D28-E9B45AC5238C}"/>
              </a:ext>
            </a:extLst>
          </p:cNvPr>
          <p:cNvSpPr>
            <a:spLocks noGrp="1"/>
          </p:cNvSpPr>
          <p:nvPr>
            <p:ph type="title"/>
          </p:nvPr>
        </p:nvSpPr>
        <p:spPr/>
        <p:txBody>
          <a:bodyPr/>
          <a:lstStyle/>
          <a:p>
            <a:r>
              <a:rPr lang="en-MX" sz="3200" b="1"/>
              <a:t>2.</a:t>
            </a:r>
            <a:r>
              <a:rPr lang="en-MX" sz="3200"/>
              <a:t> Find linear regressions on historic deaths per million to proyect figures for 2020-2022</a:t>
            </a:r>
            <a:br>
              <a:rPr lang="en-MX" sz="3200"/>
            </a:br>
            <a:endParaRPr lang="en-US" sz="3200"/>
          </a:p>
        </p:txBody>
      </p:sp>
      <p:sp>
        <p:nvSpPr>
          <p:cNvPr id="6" name="TextBox 5">
            <a:extLst>
              <a:ext uri="{FF2B5EF4-FFF2-40B4-BE49-F238E27FC236}">
                <a16:creationId xmlns:a16="http://schemas.microsoft.com/office/drawing/2014/main" id="{5FE58308-5EDC-4563-AD6F-37B824D6BA96}"/>
              </a:ext>
            </a:extLst>
          </p:cNvPr>
          <p:cNvSpPr txBox="1"/>
          <p:nvPr/>
        </p:nvSpPr>
        <p:spPr>
          <a:xfrm>
            <a:off x="9572676" y="2819638"/>
            <a:ext cx="2161038" cy="369332"/>
          </a:xfrm>
          <a:prstGeom prst="rect">
            <a:avLst/>
          </a:prstGeom>
          <a:noFill/>
        </p:spPr>
        <p:txBody>
          <a:bodyPr wrap="square" rtlCol="0">
            <a:spAutoFit/>
          </a:bodyPr>
          <a:lstStyle/>
          <a:p>
            <a:r>
              <a:rPr lang="en-US"/>
              <a:t>R-squared=.9875</a:t>
            </a:r>
          </a:p>
        </p:txBody>
      </p:sp>
      <p:pic>
        <p:nvPicPr>
          <p:cNvPr id="10" name="Content Placeholder 9" descr="Chart, line chart&#10;&#10;Description automatically generated">
            <a:extLst>
              <a:ext uri="{FF2B5EF4-FFF2-40B4-BE49-F238E27FC236}">
                <a16:creationId xmlns:a16="http://schemas.microsoft.com/office/drawing/2014/main" id="{37CB10CA-2893-4953-8C42-63733DA19E32}"/>
              </a:ext>
            </a:extLst>
          </p:cNvPr>
          <p:cNvPicPr>
            <a:picLocks noGrp="1" noChangeAspect="1"/>
          </p:cNvPicPr>
          <p:nvPr>
            <p:ph idx="1"/>
          </p:nvPr>
        </p:nvPicPr>
        <p:blipFill rotWithShape="1">
          <a:blip r:embed="rId2"/>
          <a:srcRect l="7613" t="6073" r="9527"/>
          <a:stretch/>
        </p:blipFill>
        <p:spPr>
          <a:xfrm>
            <a:off x="89851" y="1617028"/>
            <a:ext cx="4990149" cy="2828310"/>
          </a:xfrm>
        </p:spPr>
      </p:pic>
      <p:pic>
        <p:nvPicPr>
          <p:cNvPr id="12" name="Picture 11" descr="Chart, scatter chart&#10;&#10;Description automatically generated">
            <a:extLst>
              <a:ext uri="{FF2B5EF4-FFF2-40B4-BE49-F238E27FC236}">
                <a16:creationId xmlns:a16="http://schemas.microsoft.com/office/drawing/2014/main" id="{D1F56FA4-2C3B-4459-B7D5-39E1F5CE4541}"/>
              </a:ext>
            </a:extLst>
          </p:cNvPr>
          <p:cNvPicPr>
            <a:picLocks noChangeAspect="1"/>
          </p:cNvPicPr>
          <p:nvPr/>
        </p:nvPicPr>
        <p:blipFill rotWithShape="1">
          <a:blip r:embed="rId3"/>
          <a:srcRect l="7906" t="6531" r="9370" b="3417"/>
          <a:stretch/>
        </p:blipFill>
        <p:spPr>
          <a:xfrm>
            <a:off x="5637714" y="3188970"/>
            <a:ext cx="6464436" cy="3518444"/>
          </a:xfrm>
          <a:prstGeom prst="rect">
            <a:avLst/>
          </a:prstGeom>
          <a:ln w="38100">
            <a:solidFill>
              <a:schemeClr val="accent1"/>
            </a:solidFill>
          </a:ln>
        </p:spPr>
      </p:pic>
      <p:sp>
        <p:nvSpPr>
          <p:cNvPr id="13" name="TextBox 12">
            <a:extLst>
              <a:ext uri="{FF2B5EF4-FFF2-40B4-BE49-F238E27FC236}">
                <a16:creationId xmlns:a16="http://schemas.microsoft.com/office/drawing/2014/main" id="{9E86E361-7052-4E92-AF7D-935F11553727}"/>
              </a:ext>
            </a:extLst>
          </p:cNvPr>
          <p:cNvSpPr txBox="1"/>
          <p:nvPr/>
        </p:nvSpPr>
        <p:spPr>
          <a:xfrm>
            <a:off x="6865315" y="2079364"/>
            <a:ext cx="4009234" cy="523220"/>
          </a:xfrm>
          <a:prstGeom prst="rect">
            <a:avLst/>
          </a:prstGeom>
          <a:noFill/>
        </p:spPr>
        <p:txBody>
          <a:bodyPr wrap="square" rtlCol="0">
            <a:spAutoFit/>
          </a:bodyPr>
          <a:lstStyle/>
          <a:p>
            <a:r>
              <a:rPr lang="en-US" sz="2800" b="1"/>
              <a:t>Y= X*</a:t>
            </a:r>
            <a:r>
              <a:rPr lang="en-US" sz="2800" b="1">
                <a:solidFill>
                  <a:srgbClr val="FFFF00"/>
                </a:solidFill>
              </a:rPr>
              <a:t>(-.07) </a:t>
            </a:r>
            <a:r>
              <a:rPr lang="en-US" sz="2800" b="1"/>
              <a:t>+ </a:t>
            </a:r>
            <a:r>
              <a:rPr lang="en-US" sz="2800" b="1">
                <a:solidFill>
                  <a:srgbClr val="00B0F0"/>
                </a:solidFill>
              </a:rPr>
              <a:t>154.14</a:t>
            </a:r>
          </a:p>
        </p:txBody>
      </p:sp>
      <p:sp>
        <p:nvSpPr>
          <p:cNvPr id="15" name="Rectangle 1">
            <a:extLst>
              <a:ext uri="{FF2B5EF4-FFF2-40B4-BE49-F238E27FC236}">
                <a16:creationId xmlns:a16="http://schemas.microsoft.com/office/drawing/2014/main" id="{C70918D3-92B6-4228-911F-05EF3235E577}"/>
              </a:ext>
            </a:extLst>
          </p:cNvPr>
          <p:cNvSpPr>
            <a:spLocks noChangeArrowheads="1"/>
          </p:cNvSpPr>
          <p:nvPr/>
        </p:nvSpPr>
        <p:spPr bwMode="auto">
          <a:xfrm>
            <a:off x="-458286" y="7344229"/>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The expected Deaths per Million Habitants in the World based on historical data is: 2020: 7.15 2021: 7.08 2022: 7.01</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EECA5C02-554D-4A7F-8775-0EF47ABB0268}"/>
              </a:ext>
            </a:extLst>
          </p:cNvPr>
          <p:cNvSpPr txBox="1"/>
          <p:nvPr/>
        </p:nvSpPr>
        <p:spPr>
          <a:xfrm>
            <a:off x="1142682" y="4855669"/>
            <a:ext cx="4216175" cy="1569660"/>
          </a:xfrm>
          <a:prstGeom prst="rect">
            <a:avLst/>
          </a:prstGeom>
          <a:noFill/>
        </p:spPr>
        <p:txBody>
          <a:bodyPr wrap="square" rtlCol="0">
            <a:spAutoFit/>
          </a:bodyPr>
          <a:lstStyle/>
          <a:p>
            <a:r>
              <a:rPr lang="en-US" sz="2400" b="1"/>
              <a:t>Predictions:</a:t>
            </a:r>
          </a:p>
          <a:p>
            <a:pPr marL="285750" indent="-285750">
              <a:buFont typeface="Arial" panose="020B0604020202020204" pitchFamily="34" charset="0"/>
              <a:buChar char="•"/>
            </a:pPr>
            <a:r>
              <a:rPr lang="en-US" sz="2400"/>
              <a:t>	2020: </a:t>
            </a:r>
            <a:r>
              <a:rPr lang="en-US" sz="2400" b="1"/>
              <a:t>7.15 </a:t>
            </a:r>
            <a:r>
              <a:rPr lang="en-US" sz="2400" b="1" err="1"/>
              <a:t>DpM</a:t>
            </a:r>
            <a:endParaRPr lang="en-US" sz="2400" b="1"/>
          </a:p>
          <a:p>
            <a:pPr marL="285750" indent="-285750">
              <a:buFont typeface="Arial" panose="020B0604020202020204" pitchFamily="34" charset="0"/>
              <a:buChar char="•"/>
            </a:pPr>
            <a:r>
              <a:rPr lang="en-US" sz="2400"/>
              <a:t>	2021: </a:t>
            </a:r>
            <a:r>
              <a:rPr lang="en-US" sz="2400" b="1"/>
              <a:t>7.08 </a:t>
            </a:r>
            <a:r>
              <a:rPr lang="en-US" sz="2400" b="1" err="1"/>
              <a:t>DpM</a:t>
            </a:r>
            <a:endParaRPr lang="en-US" sz="2400" b="1"/>
          </a:p>
          <a:p>
            <a:pPr marL="285750" indent="-285750">
              <a:buFont typeface="Arial" panose="020B0604020202020204" pitchFamily="34" charset="0"/>
              <a:buChar char="•"/>
            </a:pPr>
            <a:r>
              <a:rPr lang="en-US" sz="2400"/>
              <a:t>	2022: </a:t>
            </a:r>
            <a:r>
              <a:rPr lang="en-US" sz="2400" b="1"/>
              <a:t>7.01 </a:t>
            </a:r>
            <a:r>
              <a:rPr lang="en-US" sz="2400" b="1" err="1"/>
              <a:t>DpM</a:t>
            </a:r>
            <a:endParaRPr lang="en-US" sz="2400" b="1"/>
          </a:p>
        </p:txBody>
      </p:sp>
      <p:sp>
        <p:nvSpPr>
          <p:cNvPr id="17" name="Rectangle 16">
            <a:extLst>
              <a:ext uri="{FF2B5EF4-FFF2-40B4-BE49-F238E27FC236}">
                <a16:creationId xmlns:a16="http://schemas.microsoft.com/office/drawing/2014/main" id="{006820D8-08E0-462C-AD75-49921B93F797}"/>
              </a:ext>
            </a:extLst>
          </p:cNvPr>
          <p:cNvSpPr/>
          <p:nvPr/>
        </p:nvSpPr>
        <p:spPr>
          <a:xfrm>
            <a:off x="1844040" y="3188970"/>
            <a:ext cx="3108960" cy="11315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D074258A-14C3-44FB-BC23-B12BBEE9AFBE}"/>
              </a:ext>
            </a:extLst>
          </p:cNvPr>
          <p:cNvCxnSpPr>
            <a:cxnSpLocks/>
          </p:cNvCxnSpPr>
          <p:nvPr/>
        </p:nvCxnSpPr>
        <p:spPr>
          <a:xfrm>
            <a:off x="4953000" y="3188970"/>
            <a:ext cx="68471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2A8ADEE-E63E-4F46-80F5-2B1944E6D46C}"/>
              </a:ext>
            </a:extLst>
          </p:cNvPr>
          <p:cNvCxnSpPr>
            <a:cxnSpLocks/>
          </p:cNvCxnSpPr>
          <p:nvPr/>
        </p:nvCxnSpPr>
        <p:spPr>
          <a:xfrm>
            <a:off x="4649118" y="4320540"/>
            <a:ext cx="988596" cy="238687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5" name="Slide Number Placeholder 5">
            <a:extLst>
              <a:ext uri="{FF2B5EF4-FFF2-40B4-BE49-F238E27FC236}">
                <a16:creationId xmlns:a16="http://schemas.microsoft.com/office/drawing/2014/main" id="{40BA7C2A-4BBB-459C-A0E6-FB37CA712348}"/>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Tree>
    <p:extLst>
      <p:ext uri="{BB962C8B-B14F-4D97-AF65-F5344CB8AC3E}">
        <p14:creationId xmlns:p14="http://schemas.microsoft.com/office/powerpoint/2010/main" val="132644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42C7E-1978-43A0-86A2-6056E49161C9}"/>
              </a:ext>
            </a:extLst>
          </p:cNvPr>
          <p:cNvSpPr>
            <a:spLocks noGrp="1"/>
          </p:cNvSpPr>
          <p:nvPr>
            <p:ph type="title"/>
          </p:nvPr>
        </p:nvSpPr>
        <p:spPr/>
        <p:txBody>
          <a:bodyPr vert="horz" lIns="91440" tIns="45720" rIns="91440" bIns="45720" rtlCol="0" anchor="t">
            <a:noAutofit/>
          </a:bodyPr>
          <a:lstStyle/>
          <a:p>
            <a:r>
              <a:rPr lang="en-MX" sz="3200" b="1"/>
              <a:t>3. Find correlation between nutrition as a proxy to hunger, GDP per capita and 	deaths per million</a:t>
            </a:r>
            <a:br>
              <a:rPr lang="en-MX" sz="3200" b="1"/>
            </a:br>
            <a:endParaRPr lang="en-US" sz="3200" b="1"/>
          </a:p>
        </p:txBody>
      </p:sp>
      <p:pic>
        <p:nvPicPr>
          <p:cNvPr id="5" name="Picture 4" descr="Chart, scatter chart&#10;&#10;Description automatically generated">
            <a:extLst>
              <a:ext uri="{FF2B5EF4-FFF2-40B4-BE49-F238E27FC236}">
                <a16:creationId xmlns:a16="http://schemas.microsoft.com/office/drawing/2014/main" id="{74D4CCB8-CF26-41AE-B220-98A06344098F}"/>
              </a:ext>
            </a:extLst>
          </p:cNvPr>
          <p:cNvPicPr>
            <a:picLocks noChangeAspect="1"/>
          </p:cNvPicPr>
          <p:nvPr/>
        </p:nvPicPr>
        <p:blipFill>
          <a:blip r:embed="rId2"/>
          <a:stretch>
            <a:fillRect/>
          </a:stretch>
        </p:blipFill>
        <p:spPr>
          <a:xfrm>
            <a:off x="8285221" y="2113998"/>
            <a:ext cx="3531225" cy="2354150"/>
          </a:xfrm>
          <a:prstGeom prst="rect">
            <a:avLst/>
          </a:prstGeom>
        </p:spPr>
      </p:pic>
      <p:pic>
        <p:nvPicPr>
          <p:cNvPr id="7" name="Picture 6" descr="Chart, scatter chart&#10;&#10;Description automatically generated">
            <a:extLst>
              <a:ext uri="{FF2B5EF4-FFF2-40B4-BE49-F238E27FC236}">
                <a16:creationId xmlns:a16="http://schemas.microsoft.com/office/drawing/2014/main" id="{452E6022-8DC4-48F2-803D-0116A13AEC90}"/>
              </a:ext>
            </a:extLst>
          </p:cNvPr>
          <p:cNvPicPr>
            <a:picLocks noChangeAspect="1"/>
          </p:cNvPicPr>
          <p:nvPr/>
        </p:nvPicPr>
        <p:blipFill>
          <a:blip r:embed="rId3"/>
          <a:stretch>
            <a:fillRect/>
          </a:stretch>
        </p:blipFill>
        <p:spPr>
          <a:xfrm>
            <a:off x="520700" y="2113998"/>
            <a:ext cx="3531226" cy="2354150"/>
          </a:xfrm>
          <a:prstGeom prst="rect">
            <a:avLst/>
          </a:prstGeom>
        </p:spPr>
      </p:pic>
      <p:pic>
        <p:nvPicPr>
          <p:cNvPr id="9" name="Picture 8" descr="Chart, scatter chart&#10;&#10;Description automatically generated">
            <a:extLst>
              <a:ext uri="{FF2B5EF4-FFF2-40B4-BE49-F238E27FC236}">
                <a16:creationId xmlns:a16="http://schemas.microsoft.com/office/drawing/2014/main" id="{8FA807D4-2CE3-4E9D-962E-1583E27BA331}"/>
              </a:ext>
            </a:extLst>
          </p:cNvPr>
          <p:cNvPicPr>
            <a:picLocks noChangeAspect="1"/>
          </p:cNvPicPr>
          <p:nvPr/>
        </p:nvPicPr>
        <p:blipFill>
          <a:blip r:embed="rId4"/>
          <a:stretch>
            <a:fillRect/>
          </a:stretch>
        </p:blipFill>
        <p:spPr>
          <a:xfrm>
            <a:off x="4330387" y="2113998"/>
            <a:ext cx="3531225" cy="2354150"/>
          </a:xfrm>
          <a:prstGeom prst="rect">
            <a:avLst/>
          </a:prstGeom>
        </p:spPr>
      </p:pic>
      <p:sp>
        <p:nvSpPr>
          <p:cNvPr id="10" name="TextBox 9">
            <a:extLst>
              <a:ext uri="{FF2B5EF4-FFF2-40B4-BE49-F238E27FC236}">
                <a16:creationId xmlns:a16="http://schemas.microsoft.com/office/drawing/2014/main" id="{7A9B7849-1D31-4126-95D4-02BAEE855EFB}"/>
              </a:ext>
            </a:extLst>
          </p:cNvPr>
          <p:cNvSpPr txBox="1"/>
          <p:nvPr/>
        </p:nvSpPr>
        <p:spPr>
          <a:xfrm>
            <a:off x="520700" y="4838700"/>
            <a:ext cx="10972800" cy="1477328"/>
          </a:xfrm>
          <a:prstGeom prst="rect">
            <a:avLst/>
          </a:prstGeom>
          <a:noFill/>
        </p:spPr>
        <p:txBody>
          <a:bodyPr wrap="square" rtlCol="0">
            <a:spAutoFit/>
          </a:bodyPr>
          <a:lstStyle/>
          <a:p>
            <a:r>
              <a:rPr lang="en-US"/>
              <a:t>Analysis:</a:t>
            </a:r>
          </a:p>
          <a:p>
            <a:r>
              <a:rPr lang="en-US"/>
              <a:t>There is a clear correlation between yearly cost of food per capita in the world and the GDP PPP per capita, both variables highly correlate to the decrease in deaths per million in the world. We can infer that  average world hunger could be measured by GDP per capita and a change in trend will revert reduction trend of hunger deaths. </a:t>
            </a:r>
          </a:p>
        </p:txBody>
      </p:sp>
      <p:sp>
        <p:nvSpPr>
          <p:cNvPr id="11" name="Slide Number Placeholder 5">
            <a:extLst>
              <a:ext uri="{FF2B5EF4-FFF2-40B4-BE49-F238E27FC236}">
                <a16:creationId xmlns:a16="http://schemas.microsoft.com/office/drawing/2014/main" id="{F63007AC-A28B-437E-8A1A-98F6039B0969}"/>
              </a:ext>
            </a:extLst>
          </p:cNvPr>
          <p:cNvSpPr>
            <a:spLocks noGrp="1"/>
          </p:cNvSpPr>
          <p:nvPr>
            <p:ph type="sldNum" sz="quarter" idx="4"/>
          </p:nvPr>
        </p:nvSpPr>
        <p:spPr bwMode="gray">
          <a:xfrm>
            <a:off x="10387709" y="96438"/>
            <a:ext cx="838199" cy="767687"/>
          </a:xfrm>
          <a:prstGeom prst="rect">
            <a:avLst/>
          </a:prstGeom>
        </p:spPr>
        <p:txBody>
          <a:bodyPr vert="horz" lIns="91440" tIns="45720" rIns="91440" bIns="45720" rtlCol="0" anchor="b"/>
          <a:lstStyle>
            <a:lvl1pPr algn="ctr">
              <a:defRPr sz="3600" b="0" i="1">
                <a:solidFill>
                  <a:schemeClr val="tx1">
                    <a:tint val="75000"/>
                  </a:schemeClr>
                </a:solidFill>
              </a:defRPr>
            </a:lvl1pPr>
          </a:lstStyle>
          <a:p>
            <a:r>
              <a:rPr lang="en-US" i="0"/>
              <a:t>𝛴</a:t>
            </a:r>
            <a:r>
              <a:rPr lang="en-US"/>
              <a:t>:</a:t>
            </a:r>
          </a:p>
        </p:txBody>
      </p:sp>
    </p:spTree>
    <p:extLst>
      <p:ext uri="{BB962C8B-B14F-4D97-AF65-F5344CB8AC3E}">
        <p14:creationId xmlns:p14="http://schemas.microsoft.com/office/powerpoint/2010/main" val="13102254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155</TotalTime>
  <Words>1088</Words>
  <Application>Microsoft Office PowerPoint</Application>
  <PresentationFormat>Widescreen</PresentationFormat>
  <Paragraphs>154</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Century Gothic</vt:lpstr>
      <vt:lpstr>Courier New</vt:lpstr>
      <vt:lpstr>Wingdings 3</vt:lpstr>
      <vt:lpstr>Ion</vt:lpstr>
      <vt:lpstr>𝛴:Sigma Consulting</vt:lpstr>
      <vt:lpstr>Covid MythBusters 🚫</vt:lpstr>
      <vt:lpstr>Used Methods</vt:lpstr>
      <vt:lpstr>Sources</vt:lpstr>
      <vt:lpstr>Myth 1. More People will die out of hunger</vt:lpstr>
      <vt:lpstr>Data Sourcing First Query</vt:lpstr>
      <vt:lpstr>Function to call API and get only the information needed</vt:lpstr>
      <vt:lpstr>2. Find linear regressions on historic deaths per million to proyect figures for 2020-2022 </vt:lpstr>
      <vt:lpstr>3. Find correlation between nutrition as a proxy to hunger, GDP per capita and  deaths per million </vt:lpstr>
      <vt:lpstr>4. Project expected incremntal deaths based on lower than expected GDP per  capita   </vt:lpstr>
      <vt:lpstr>5. Compare Death levels</vt:lpstr>
      <vt:lpstr>Myth 2-3. Biggest correlating variables on Covid deaths are Diabities and Heart Desease and negative correlation exist to GDP per capita</vt:lpstr>
      <vt:lpstr>Myth 2: The larger the GDP per Capita the Lower the Covid Deaths</vt:lpstr>
      <vt:lpstr>Myth 3: Strong correlation between Covid deaths and Diabities and Heart Desease</vt:lpstr>
      <vt:lpstr>Myth 3: Strong correlation between Covid deaths and Diabities and Heart Desease</vt:lpstr>
      <vt:lpstr>Myth 3: Strong correlation between Covid deaths and Diabities and Heart Desease</vt:lpstr>
      <vt:lpstr>Myth 3: Strong correlation between Covid deaths and Diabities and Heart Desease</vt:lpstr>
      <vt:lpstr>Myth 3: Strong correlation between Covid deaths and Diabities and Heart Desease</vt:lpstr>
      <vt:lpstr>Myth 3: Strong correlation between Covid deaths and Diabities and Heart Desease</vt:lpstr>
      <vt:lpstr>Myth 4. Cities with higher density will have higher Covid death rates and cities with higher GDP per capital will have lower</vt:lpstr>
      <vt:lpstr>  Linear Regression: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𝛴:Sigma Consulting</dc:title>
  <dc:creator>Sofía Ramírez Vergara</dc:creator>
  <cp:lastModifiedBy>Villarreal Jorge Hector</cp:lastModifiedBy>
  <cp:revision>14</cp:revision>
  <dcterms:created xsi:type="dcterms:W3CDTF">2020-10-31T15:24:09Z</dcterms:created>
  <dcterms:modified xsi:type="dcterms:W3CDTF">2020-10-31T19:26:56Z</dcterms:modified>
</cp:coreProperties>
</file>