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7" r:id="rId6"/>
    <p:sldId id="268" r:id="rId7"/>
    <p:sldId id="269" r:id="rId8"/>
    <p:sldId id="262" r:id="rId9"/>
    <p:sldId id="266" r:id="rId10"/>
    <p:sldId id="264" r:id="rId11"/>
    <p:sldId id="265" r:id="rId12"/>
    <p:sldId id="259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15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A228EA-CD8D-7346-8607-F929601D6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683374C-D6FB-EB4E-ADB8-AC05EEA92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94A38CF-86D7-AC41-B448-9DF6DA22A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27F909C-7817-9949-8FAE-52A95DFBF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7D5313-3823-7B44-B6EA-B99F425A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E52F370-109D-B047-B409-9A16EFCF0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58F4C22-D95B-EC46-947D-DBCD6EE96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2AB90B-4DFA-3A45-83DB-65918FD2B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852DE28-0834-2445-9810-5A5595804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CD5E72F-29FE-2A4E-859B-700B0BD98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5670EF-BC0A-B540-BDA0-0549CE550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519FC8-9737-A24F-B4C8-68C148C4B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53D37C6-1FD0-E241-B3A0-32F11B7B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D5EC6B3-6493-3948-A118-47E5DED18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FA4A0B0-6818-1E46-AAA3-338030255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0336D9-F1DE-E749-88C7-554B32F85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0DCEC6C-CD8A-9A47-9953-0F719D421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50CDC2-ED12-634B-BA4C-52C7AA22683A}"/>
              </a:ext>
            </a:extLst>
          </p:cNvPr>
          <p:cNvSpPr/>
          <p:nvPr/>
        </p:nvSpPr>
        <p:spPr>
          <a:xfrm>
            <a:off x="917294" y="3062881"/>
            <a:ext cx="1619717" cy="1714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C54C2-A816-A840-9F7D-E977ECEA5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052624" cy="3329581"/>
          </a:xfrm>
        </p:spPr>
        <p:txBody>
          <a:bodyPr/>
          <a:lstStyle/>
          <a:p>
            <a:r>
              <a:rPr lang="en-MX" sz="11500" b="1" dirty="0"/>
              <a:t>𝛴:</a:t>
            </a:r>
            <a:r>
              <a:rPr lang="en-MX" dirty="0"/>
              <a:t>Sigma Consulting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0FE4E-6468-D743-894C-8F77AD498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0151478" cy="861420"/>
          </a:xfrm>
        </p:spPr>
        <p:txBody>
          <a:bodyPr>
            <a:normAutofit fontScale="92500"/>
          </a:bodyPr>
          <a:lstStyle/>
          <a:p>
            <a:r>
              <a:rPr lang="en-MX" sz="3200" b="1" dirty="0"/>
              <a:t>THE PARTNERTS THAT ADD VALUE TO YOUR COMPANY</a:t>
            </a:r>
          </a:p>
        </p:txBody>
      </p:sp>
    </p:spTree>
    <p:extLst>
      <p:ext uri="{BB962C8B-B14F-4D97-AF65-F5344CB8AC3E}">
        <p14:creationId xmlns:p14="http://schemas.microsoft.com/office/powerpoint/2010/main" val="3342289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1A8C-1BD8-4046-80B6-6F53142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63068"/>
            <a:ext cx="9986030" cy="1400530"/>
          </a:xfrm>
        </p:spPr>
        <p:txBody>
          <a:bodyPr/>
          <a:lstStyle/>
          <a:p>
            <a:r>
              <a:rPr lang="es-ES" sz="3200" dirty="0" err="1"/>
              <a:t>Myth</a:t>
            </a:r>
            <a:r>
              <a:rPr lang="es-ES" sz="3200" dirty="0"/>
              <a:t> 2-3. </a:t>
            </a:r>
            <a:r>
              <a:rPr lang="es-ES" sz="3200" dirty="0" err="1"/>
              <a:t>Biggest</a:t>
            </a:r>
            <a:r>
              <a:rPr lang="es-ES" sz="3200" dirty="0"/>
              <a:t> </a:t>
            </a:r>
            <a:r>
              <a:rPr lang="es-ES" sz="3200" dirty="0" err="1"/>
              <a:t>correlating</a:t>
            </a:r>
            <a:r>
              <a:rPr lang="es-ES" sz="3200" dirty="0"/>
              <a:t> variables </a:t>
            </a:r>
            <a:r>
              <a:rPr lang="es-ES" sz="3200" dirty="0" err="1"/>
              <a:t>on</a:t>
            </a:r>
            <a:r>
              <a:rPr lang="es-ES" sz="3200" dirty="0"/>
              <a:t> </a:t>
            </a:r>
            <a:r>
              <a:rPr lang="es-ES" sz="3200" dirty="0" err="1"/>
              <a:t>Covid</a:t>
            </a:r>
            <a:r>
              <a:rPr lang="es-ES" sz="3200" dirty="0"/>
              <a:t> </a:t>
            </a:r>
            <a:r>
              <a:rPr lang="es-ES" sz="3200" dirty="0" err="1"/>
              <a:t>deaths</a:t>
            </a:r>
            <a:r>
              <a:rPr lang="es-ES" sz="3200" dirty="0"/>
              <a:t> are </a:t>
            </a:r>
            <a:r>
              <a:rPr lang="es-ES" sz="3200" dirty="0" err="1"/>
              <a:t>Diabities</a:t>
            </a:r>
            <a:r>
              <a:rPr lang="es-ES" sz="3200" dirty="0"/>
              <a:t> and </a:t>
            </a:r>
            <a:r>
              <a:rPr lang="es-ES" sz="3200" dirty="0" err="1"/>
              <a:t>Heart</a:t>
            </a:r>
            <a:r>
              <a:rPr lang="es-ES" sz="3200" dirty="0"/>
              <a:t> Desease and </a:t>
            </a:r>
            <a:r>
              <a:rPr lang="es-ES" sz="3200" dirty="0" err="1"/>
              <a:t>negative</a:t>
            </a:r>
            <a:r>
              <a:rPr lang="es-ES" sz="3200" dirty="0"/>
              <a:t> </a:t>
            </a:r>
            <a:r>
              <a:rPr lang="es-ES" sz="3200" dirty="0" err="1"/>
              <a:t>correlation</a:t>
            </a:r>
            <a:r>
              <a:rPr lang="es-ES" sz="3200" dirty="0"/>
              <a:t> </a:t>
            </a:r>
            <a:r>
              <a:rPr lang="es-ES" sz="3200" dirty="0" err="1"/>
              <a:t>exist</a:t>
            </a:r>
            <a:r>
              <a:rPr lang="es-ES" sz="3200" dirty="0"/>
              <a:t> to GDP per </a:t>
            </a:r>
            <a:r>
              <a:rPr lang="es-ES" sz="3200" dirty="0" err="1"/>
              <a:t>capita</a:t>
            </a:r>
            <a:endParaRPr lang="en-MX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70B4-6B8E-7342-9023-9B6E4AB02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5" y="2230831"/>
            <a:ext cx="11043864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X" sz="2400" dirty="0"/>
              <a:t>Main Hypothesis: Countries income will impact in hability to have lower COVID deaths and pleaces with higher Diabeties and H</a:t>
            </a:r>
            <a:r>
              <a:rPr lang="en-US" sz="2400" dirty="0"/>
              <a:t>e</a:t>
            </a:r>
            <a:r>
              <a:rPr lang="en-MX" sz="2400" dirty="0"/>
              <a:t>art deases rates will have a higher  Covid death rate</a:t>
            </a:r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r>
              <a:rPr lang="en-MX" sz="2400" dirty="0"/>
              <a:t>Process: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1.</a:t>
            </a:r>
            <a:r>
              <a:rPr lang="en-MX" sz="2400" dirty="0"/>
              <a:t> Get data sources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2.</a:t>
            </a:r>
            <a:r>
              <a:rPr lang="en-MX" sz="2400" dirty="0"/>
              <a:t> Find availiabie variables to find correlations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3.</a:t>
            </a:r>
            <a:r>
              <a:rPr lang="en-MX" sz="2400" dirty="0"/>
              <a:t> Peforme multivariable analysis to reject not correlatig variables 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4. </a:t>
            </a:r>
            <a:r>
              <a:rPr lang="en-MX" sz="2400" dirty="0"/>
              <a:t>Arrive to conclusions</a:t>
            </a:r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A46A79-551E-574D-B650-034048FC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90741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1A8C-1BD8-4046-80B6-6F53142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63068"/>
            <a:ext cx="9986030" cy="1400530"/>
          </a:xfrm>
        </p:spPr>
        <p:txBody>
          <a:bodyPr/>
          <a:lstStyle/>
          <a:p>
            <a:r>
              <a:rPr lang="es-ES" sz="3200" dirty="0" err="1"/>
              <a:t>Myth</a:t>
            </a:r>
            <a:r>
              <a:rPr lang="es-ES" sz="3200" dirty="0"/>
              <a:t> 4. </a:t>
            </a:r>
            <a:r>
              <a:rPr lang="es-ES" sz="3200" dirty="0" err="1"/>
              <a:t>Cities</a:t>
            </a:r>
            <a:r>
              <a:rPr lang="es-ES" sz="3200" dirty="0"/>
              <a:t> </a:t>
            </a:r>
            <a:r>
              <a:rPr lang="es-ES" sz="3200" dirty="0" err="1"/>
              <a:t>with</a:t>
            </a:r>
            <a:r>
              <a:rPr lang="es-ES" sz="3200" dirty="0"/>
              <a:t> </a:t>
            </a:r>
            <a:r>
              <a:rPr lang="es-ES" sz="3200" dirty="0" err="1"/>
              <a:t>higher</a:t>
            </a:r>
            <a:r>
              <a:rPr lang="es-ES" sz="3200" dirty="0"/>
              <a:t> </a:t>
            </a:r>
            <a:r>
              <a:rPr lang="es-ES" sz="3200" dirty="0" err="1"/>
              <a:t>tempeture</a:t>
            </a:r>
            <a:r>
              <a:rPr lang="es-ES" sz="3200" dirty="0"/>
              <a:t> </a:t>
            </a:r>
            <a:r>
              <a:rPr lang="es-ES" sz="3200" dirty="0" err="1"/>
              <a:t>will</a:t>
            </a:r>
            <a:r>
              <a:rPr lang="es-ES" sz="3200" dirty="0"/>
              <a:t> </a:t>
            </a:r>
            <a:r>
              <a:rPr lang="es-ES" sz="3200" dirty="0" err="1"/>
              <a:t>have</a:t>
            </a:r>
            <a:r>
              <a:rPr lang="es-ES" sz="3200" dirty="0"/>
              <a:t> </a:t>
            </a:r>
            <a:r>
              <a:rPr lang="es-ES" sz="3200" dirty="0" err="1"/>
              <a:t>lower</a:t>
            </a:r>
            <a:r>
              <a:rPr lang="es-ES" sz="3200" dirty="0"/>
              <a:t> </a:t>
            </a:r>
            <a:r>
              <a:rPr lang="es-ES" sz="3200" dirty="0" err="1"/>
              <a:t>Covid</a:t>
            </a:r>
            <a:r>
              <a:rPr lang="es-ES" sz="3200" dirty="0"/>
              <a:t> </a:t>
            </a:r>
            <a:r>
              <a:rPr lang="es-ES" sz="3200" dirty="0" err="1"/>
              <a:t>death</a:t>
            </a:r>
            <a:r>
              <a:rPr lang="es-ES" sz="3200" dirty="0"/>
              <a:t> </a:t>
            </a:r>
            <a:r>
              <a:rPr lang="es-ES" sz="3200" dirty="0" err="1"/>
              <a:t>rates</a:t>
            </a:r>
            <a:endParaRPr lang="en-MX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70B4-6B8E-7342-9023-9B6E4AB02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5" y="2230831"/>
            <a:ext cx="11043864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X" sz="2400" dirty="0"/>
              <a:t>Main Hypothesis: </a:t>
            </a:r>
            <a:r>
              <a:rPr lang="es-ES" sz="2400" dirty="0"/>
              <a:t>In places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higher</a:t>
            </a:r>
            <a:r>
              <a:rPr lang="es-ES" sz="2400" dirty="0"/>
              <a:t> </a:t>
            </a:r>
            <a:r>
              <a:rPr lang="es-ES" sz="2400" dirty="0" err="1"/>
              <a:t>tempatures</a:t>
            </a:r>
            <a:r>
              <a:rPr lang="es-ES" sz="2400" dirty="0"/>
              <a:t> </a:t>
            </a:r>
            <a:r>
              <a:rPr lang="es-ES" sz="2400" dirty="0" err="1"/>
              <a:t>contagion</a:t>
            </a:r>
            <a:r>
              <a:rPr lang="es-ES" sz="2400" dirty="0"/>
              <a:t> and </a:t>
            </a:r>
            <a:r>
              <a:rPr lang="es-ES" sz="2400" dirty="0" err="1"/>
              <a:t>thus</a:t>
            </a:r>
            <a:r>
              <a:rPr lang="es-ES" sz="2400" dirty="0"/>
              <a:t> </a:t>
            </a:r>
            <a:r>
              <a:rPr lang="es-ES" sz="2400" dirty="0" err="1"/>
              <a:t>deast</a:t>
            </a:r>
            <a:r>
              <a:rPr lang="es-ES" sz="2400" dirty="0"/>
              <a:t> </a:t>
            </a:r>
            <a:r>
              <a:rPr lang="es-ES" sz="2400" dirty="0" err="1"/>
              <a:t>rate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expected</a:t>
            </a:r>
            <a:r>
              <a:rPr lang="es-ES" sz="2400" dirty="0"/>
              <a:t> to be </a:t>
            </a:r>
            <a:r>
              <a:rPr lang="es-ES" sz="2400" dirty="0" err="1"/>
              <a:t>lower</a:t>
            </a:r>
            <a:r>
              <a:rPr lang="es-ES" sz="2400" dirty="0"/>
              <a:t> </a:t>
            </a:r>
            <a:r>
              <a:rPr lang="es-ES" sz="2400" dirty="0" err="1"/>
              <a:t>than</a:t>
            </a:r>
            <a:r>
              <a:rPr lang="es-ES" sz="2400" dirty="0"/>
              <a:t> places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lower</a:t>
            </a:r>
            <a:r>
              <a:rPr lang="es-ES" sz="2400" dirty="0"/>
              <a:t> </a:t>
            </a:r>
            <a:r>
              <a:rPr lang="es-ES" sz="2400" dirty="0" err="1"/>
              <a:t>average</a:t>
            </a:r>
            <a:r>
              <a:rPr lang="es-ES" sz="2400" dirty="0"/>
              <a:t> </a:t>
            </a:r>
            <a:r>
              <a:rPr lang="es-ES" sz="2400" dirty="0" err="1"/>
              <a:t>tempature</a:t>
            </a:r>
            <a:r>
              <a:rPr lang="es-ES" sz="2400" dirty="0"/>
              <a:t>. </a:t>
            </a: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r>
              <a:rPr lang="en-MX" sz="2400" dirty="0"/>
              <a:t>Process: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1.</a:t>
            </a:r>
            <a:r>
              <a:rPr lang="en-MX" sz="2400" dirty="0"/>
              <a:t> Get data sources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2.</a:t>
            </a:r>
            <a:r>
              <a:rPr lang="en-MX" sz="2400" dirty="0"/>
              <a:t> Find availiabie variables to find correlations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3.</a:t>
            </a:r>
            <a:r>
              <a:rPr lang="en-MX" sz="2400" dirty="0"/>
              <a:t> Peforme multivariable analysis to reject not correlatig variables 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4. </a:t>
            </a:r>
            <a:r>
              <a:rPr lang="en-MX" sz="2400" dirty="0"/>
              <a:t>Arrive to conclusions</a:t>
            </a:r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A46A79-551E-574D-B650-034048FC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40354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E10E-0954-D840-B8A1-84FBC0A3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9BCDC-DA24-3746-83CA-86DBAF9D7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2DA83-B83C-B146-A968-A2AA2610A3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56236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0848-79AC-A54D-AD33-71F635C2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653D3-E23D-9540-BB29-ED0EA2498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75139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1A8C-1BD8-4046-80B6-6F531422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Covid Myth </a:t>
            </a:r>
            <a:r>
              <a:rPr lang="en-US" dirty="0"/>
              <a:t>Debunking</a:t>
            </a:r>
            <a:endParaRPr lang="en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70B4-6B8E-7342-9023-9B6E4AB02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X" sz="2400" dirty="0"/>
              <a:t>More people will die out hunger</a:t>
            </a:r>
          </a:p>
          <a:p>
            <a:endParaRPr lang="en-MX" sz="2400" dirty="0"/>
          </a:p>
          <a:p>
            <a:r>
              <a:rPr lang="en-MX" sz="2400" dirty="0"/>
              <a:t>Most relevant correlation to Covid Deaths are diabities, heart deases and GDP per capita</a:t>
            </a:r>
          </a:p>
          <a:p>
            <a:endParaRPr lang="en-MX" sz="2400" dirty="0"/>
          </a:p>
          <a:p>
            <a:r>
              <a:rPr lang="en-MX" sz="2400" dirty="0"/>
              <a:t>Richer countries get less covid than poorer</a:t>
            </a:r>
          </a:p>
          <a:p>
            <a:endParaRPr lang="en-MX" sz="2400" dirty="0"/>
          </a:p>
          <a:p>
            <a:r>
              <a:rPr lang="en-MX" sz="2400" dirty="0"/>
              <a:t>L</a:t>
            </a:r>
            <a:r>
              <a:rPr lang="en-US" sz="2400" dirty="0"/>
              <a:t>e</a:t>
            </a:r>
            <a:r>
              <a:rPr lang="en-MX" sz="2400" dirty="0"/>
              <a:t>ss concetrated places get less covid deaths </a:t>
            </a:r>
          </a:p>
          <a:p>
            <a:endParaRPr lang="en-MX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A46A79-551E-574D-B650-034048FC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9150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1A8C-1BD8-4046-80B6-6F531422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Methods</a:t>
            </a:r>
            <a:endParaRPr lang="en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70B4-6B8E-7342-9023-9B6E4AB02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X" sz="2400" dirty="0"/>
              <a:t>Linear Regression</a:t>
            </a:r>
          </a:p>
          <a:p>
            <a:endParaRPr lang="en-MX" sz="2400" dirty="0"/>
          </a:p>
          <a:p>
            <a:r>
              <a:rPr lang="en-MX" sz="2400" dirty="0"/>
              <a:t>Multivariable selection </a:t>
            </a:r>
          </a:p>
          <a:p>
            <a:endParaRPr lang="en-MX" sz="2400" dirty="0"/>
          </a:p>
          <a:p>
            <a:r>
              <a:rPr lang="en-MX" sz="2400" dirty="0"/>
              <a:t>Multiple variable correlation</a:t>
            </a:r>
          </a:p>
          <a:p>
            <a:endParaRPr lang="en-MX" sz="2400" dirty="0"/>
          </a:p>
          <a:p>
            <a:endParaRPr lang="en-MX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A46A79-551E-574D-B650-034048FC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2194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1A8C-1BD8-4046-80B6-6F531422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Sources</a:t>
            </a:r>
            <a:endParaRPr lang="en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70B4-6B8E-7342-9023-9B6E4AB02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X" sz="2400" dirty="0"/>
              <a:t>Wold Bank API</a:t>
            </a:r>
          </a:p>
          <a:p>
            <a:endParaRPr lang="en-MX" sz="2400" dirty="0"/>
          </a:p>
          <a:p>
            <a:r>
              <a:rPr lang="en-MX" sz="2400" dirty="0"/>
              <a:t>FAO Data Base</a:t>
            </a:r>
            <a:r>
              <a:rPr lang="es-MX" sz="2400" dirty="0"/>
              <a:t> (CSV)</a:t>
            </a:r>
            <a:endParaRPr lang="en-MX" sz="2400" dirty="0"/>
          </a:p>
          <a:p>
            <a:endParaRPr lang="en-MX" sz="2400" dirty="0"/>
          </a:p>
          <a:p>
            <a:r>
              <a:rPr lang="en-MX" sz="2400" dirty="0"/>
              <a:t>John Hopkins API</a:t>
            </a:r>
            <a:r>
              <a:rPr lang="es-MX" sz="2400" dirty="0"/>
              <a:t> (CSV)</a:t>
            </a:r>
            <a:endParaRPr lang="en-MX" sz="2400" dirty="0"/>
          </a:p>
          <a:p>
            <a:endParaRPr lang="en-MX" sz="2400" dirty="0"/>
          </a:p>
          <a:p>
            <a:r>
              <a:rPr lang="es-MX" sz="2400" dirty="0" err="1"/>
              <a:t>Our</a:t>
            </a:r>
            <a:r>
              <a:rPr lang="es-MX" sz="2400" dirty="0"/>
              <a:t> </a:t>
            </a:r>
            <a:r>
              <a:rPr lang="es-MX" sz="2400" dirty="0" err="1"/>
              <a:t>World</a:t>
            </a:r>
            <a:r>
              <a:rPr lang="es-MX" sz="2400" dirty="0"/>
              <a:t> in Data (CSV)</a:t>
            </a:r>
            <a:endParaRPr lang="en-MX" sz="2400" dirty="0"/>
          </a:p>
          <a:p>
            <a:endParaRPr lang="en-MX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A46A79-551E-574D-B650-034048FC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9403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6749-B35B-4813-A6E9-8A546284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First</a:t>
            </a:r>
            <a:r>
              <a:rPr lang="es-MX" dirty="0"/>
              <a:t> </a:t>
            </a:r>
            <a:r>
              <a:rPr lang="es-MX" dirty="0" err="1"/>
              <a:t>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DB765-93BA-4CB0-8C42-DD690BC02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http://api.worldbank.org/v2/country/all/indicator/SP.DYN.CDRT.IN?format=json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E5B1F-4F2C-4928-AA6D-F662A54FB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38" y="3429000"/>
            <a:ext cx="44291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543AD-F858-4A49-B1D2-5001C68A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Second</a:t>
            </a:r>
            <a:r>
              <a:rPr lang="es-MX" dirty="0"/>
              <a:t> </a:t>
            </a:r>
            <a:r>
              <a:rPr lang="es-MX" dirty="0" err="1"/>
              <a:t>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BE597-7772-4D30-8755-E8A595831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total_registers</a:t>
            </a:r>
            <a:r>
              <a:rPr lang="es-MX" dirty="0"/>
              <a:t> = response[0]["total"]</a:t>
            </a:r>
          </a:p>
          <a:p>
            <a:r>
              <a:rPr lang="en-US" dirty="0" err="1"/>
              <a:t>f"http</a:t>
            </a:r>
            <a:r>
              <a:rPr lang="en-US" dirty="0"/>
              <a:t>://api.worldbank.org/v2/country/all/indicator/</a:t>
            </a:r>
            <a:r>
              <a:rPr lang="en-US" dirty="0" err="1"/>
              <a:t>SP.DYN.CDRT.IN?format</a:t>
            </a:r>
            <a:r>
              <a:rPr lang="en-US" dirty="0"/>
              <a:t>=</a:t>
            </a:r>
            <a:r>
              <a:rPr lang="en-US" dirty="0" err="1"/>
              <a:t>json&amp;per_page</a:t>
            </a:r>
            <a:r>
              <a:rPr lang="en-US" dirty="0"/>
              <a:t>={</a:t>
            </a:r>
            <a:r>
              <a:rPr lang="en-US" dirty="0" err="1"/>
              <a:t>total_registers</a:t>
            </a:r>
            <a:r>
              <a:rPr lang="en-US" dirty="0"/>
              <a:t>}"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7BDEF-EB19-4960-83C6-4FAA254B7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613" y="3992935"/>
            <a:ext cx="39147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2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C8F9-DFA3-4FE8-A7E0-0BAC37D5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Function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call</a:t>
            </a:r>
            <a:r>
              <a:rPr lang="es-MX" dirty="0"/>
              <a:t> API and </a:t>
            </a:r>
            <a:r>
              <a:rPr lang="es-MX" dirty="0" err="1"/>
              <a:t>get</a:t>
            </a:r>
            <a:r>
              <a:rPr lang="es-MX" dirty="0"/>
              <a:t> </a:t>
            </a:r>
            <a:r>
              <a:rPr lang="es-MX" dirty="0" err="1"/>
              <a:t>only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information</a:t>
            </a:r>
            <a:r>
              <a:rPr lang="es-MX" dirty="0"/>
              <a:t> </a:t>
            </a:r>
            <a:r>
              <a:rPr lang="es-MX" dirty="0" err="1"/>
              <a:t>needed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E2B868-7C12-4D26-A763-6E08DCE65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871" y="2052638"/>
            <a:ext cx="6590258" cy="4195762"/>
          </a:xfrm>
        </p:spPr>
      </p:pic>
    </p:spTree>
    <p:extLst>
      <p:ext uri="{BB962C8B-B14F-4D97-AF65-F5344CB8AC3E}">
        <p14:creationId xmlns:p14="http://schemas.microsoft.com/office/powerpoint/2010/main" val="130246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1A8C-1BD8-4046-80B6-6F53142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86030" cy="1400530"/>
          </a:xfrm>
        </p:spPr>
        <p:txBody>
          <a:bodyPr/>
          <a:lstStyle/>
          <a:p>
            <a:r>
              <a:rPr lang="es-ES" sz="3600" dirty="0" err="1"/>
              <a:t>Myth</a:t>
            </a:r>
            <a:r>
              <a:rPr lang="es-ES" sz="3600" dirty="0"/>
              <a:t> 1. More </a:t>
            </a:r>
            <a:r>
              <a:rPr lang="es-ES" sz="3600" dirty="0" err="1"/>
              <a:t>People</a:t>
            </a:r>
            <a:r>
              <a:rPr lang="es-ES" sz="3600" dirty="0"/>
              <a:t> </a:t>
            </a:r>
            <a:r>
              <a:rPr lang="es-ES" sz="3600" dirty="0" err="1"/>
              <a:t>will</a:t>
            </a:r>
            <a:r>
              <a:rPr lang="es-ES" sz="3600" dirty="0"/>
              <a:t> die </a:t>
            </a:r>
            <a:r>
              <a:rPr lang="es-ES" sz="3600" dirty="0" err="1"/>
              <a:t>out</a:t>
            </a:r>
            <a:r>
              <a:rPr lang="es-ES" sz="3600" dirty="0"/>
              <a:t> of </a:t>
            </a:r>
            <a:r>
              <a:rPr lang="es-ES" sz="3600" dirty="0" err="1"/>
              <a:t>hunger</a:t>
            </a:r>
            <a:endParaRPr lang="en-MX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70B4-6B8E-7342-9023-9B6E4AB02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5" y="1470210"/>
            <a:ext cx="11043864" cy="419548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MX" sz="2400" dirty="0"/>
              <a:t>Main Hypothesis:  Expected reduction in economic crisis will have a much bigger impact on deaths per million than Covid</a:t>
            </a:r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r>
              <a:rPr lang="en-MX" sz="2400" dirty="0"/>
              <a:t>Process: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1.</a:t>
            </a:r>
            <a:r>
              <a:rPr lang="en-MX" sz="2400" dirty="0"/>
              <a:t> Get data sources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2.</a:t>
            </a:r>
            <a:r>
              <a:rPr lang="en-MX" sz="2400" dirty="0"/>
              <a:t> Find linear regressions on historic deaths per million to proyect figures for 2020-2022</a:t>
            </a:r>
          </a:p>
          <a:p>
            <a:pPr marL="0" indent="0">
              <a:buNone/>
            </a:pPr>
            <a:r>
              <a:rPr lang="en-MX" sz="2400" dirty="0"/>
              <a:t>       </a:t>
            </a:r>
            <a:r>
              <a:rPr lang="en-MX" sz="2400" b="1" dirty="0"/>
              <a:t>3. </a:t>
            </a:r>
            <a:r>
              <a:rPr lang="en-MX" sz="2400" dirty="0"/>
              <a:t>Find correlation between nutrition as a proxy to hunger, GDP per capita and 	deaths per million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4.</a:t>
            </a:r>
            <a:r>
              <a:rPr lang="en-MX" sz="2400" dirty="0"/>
              <a:t> Project expected incremental deaths based on lower thatn expected GDP per 	capita 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5.</a:t>
            </a:r>
            <a:r>
              <a:rPr lang="en-MX" sz="2400" dirty="0"/>
              <a:t> Compare Death levels</a:t>
            </a:r>
          </a:p>
          <a:p>
            <a:endParaRPr lang="en-MX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A46A79-551E-574D-B650-034048FC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05617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A886-2605-46C4-9D28-E9B45AC5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sz="3200" b="1" dirty="0"/>
              <a:t>2.</a:t>
            </a:r>
            <a:r>
              <a:rPr lang="en-MX" sz="3200" dirty="0"/>
              <a:t> Find linear regressions on historic deaths per million to proyect figures for 2020-2022</a:t>
            </a:r>
            <a:br>
              <a:rPr lang="en-MX" sz="3200" dirty="0"/>
            </a:br>
            <a:endParaRPr lang="en-US" sz="3200" dirty="0"/>
          </a:p>
        </p:txBody>
      </p:sp>
      <p:pic>
        <p:nvPicPr>
          <p:cNvPr id="5" name="Content Placeholder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DB69DFC7-E549-4CD2-8CD2-C579CE5A1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82" y="2204693"/>
            <a:ext cx="5487650" cy="36584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E58308-5EDC-4563-AD6F-37B824D6BA96}"/>
              </a:ext>
            </a:extLst>
          </p:cNvPr>
          <p:cNvSpPr txBox="1"/>
          <p:nvPr/>
        </p:nvSpPr>
        <p:spPr>
          <a:xfrm>
            <a:off x="3713982" y="5845239"/>
            <a:ext cx="216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R-squared=.9875</a:t>
            </a:r>
          </a:p>
        </p:txBody>
      </p:sp>
    </p:spTree>
    <p:extLst>
      <p:ext uri="{BB962C8B-B14F-4D97-AF65-F5344CB8AC3E}">
        <p14:creationId xmlns:p14="http://schemas.microsoft.com/office/powerpoint/2010/main" val="2681126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</TotalTime>
  <Words>461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𝛴:Sigma Consulting</vt:lpstr>
      <vt:lpstr>Covid Myth Debunking</vt:lpstr>
      <vt:lpstr>Used Methods</vt:lpstr>
      <vt:lpstr>Sources</vt:lpstr>
      <vt:lpstr>First Query</vt:lpstr>
      <vt:lpstr>Second Query</vt:lpstr>
      <vt:lpstr>Function to call API and get only the information needed</vt:lpstr>
      <vt:lpstr>Myth 1. More People will die out of hunger</vt:lpstr>
      <vt:lpstr>2. Find linear regressions on historic deaths per million to proyect figures for 2020-2022 </vt:lpstr>
      <vt:lpstr>Myth 2-3. Biggest correlating variables on Covid deaths are Diabities and Heart Desease and negative correlation exist to GDP per capita</vt:lpstr>
      <vt:lpstr>Myth 4. Cities with higher tempeture will have lower Covid death rates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𝛴:Sigma Consulting</dc:title>
  <dc:creator>Sofía Ramírez Vergara</dc:creator>
  <cp:lastModifiedBy>Luis Macias</cp:lastModifiedBy>
  <cp:revision>9</cp:revision>
  <dcterms:created xsi:type="dcterms:W3CDTF">2020-10-31T15:24:09Z</dcterms:created>
  <dcterms:modified xsi:type="dcterms:W3CDTF">2020-10-31T18:01:13Z</dcterms:modified>
</cp:coreProperties>
</file>