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5" r:id="rId4"/>
    <p:sldId id="277" r:id="rId5"/>
    <p:sldId id="284" r:id="rId6"/>
    <p:sldId id="278" r:id="rId7"/>
    <p:sldId id="281" r:id="rId8"/>
    <p:sldId id="282" r:id="rId9"/>
    <p:sldId id="280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\OneDrive\Escritorio\Transporeon\poweerpoin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\Documents\GitHub\Transporeon\df_id_mont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Sheet1!$F$182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Sheet1!$G$181:$I$181</c:f>
              <c:numCache>
                <c:formatCode>0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cat>
          <c:val>
            <c:numRef>
              <c:f>Sheet1!$G$182:$I$182</c:f>
              <c:numCache>
                <c:formatCode>General</c:formatCode>
                <c:ptCount val="3"/>
                <c:pt idx="0">
                  <c:v>1624960</c:v>
                </c:pt>
                <c:pt idx="1">
                  <c:v>1826970</c:v>
                </c:pt>
                <c:pt idx="2" formatCode="0">
                  <c:v>1669415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F1-4D0B-8101-0E8B6B8DBEE1}"/>
            </c:ext>
          </c:extLst>
        </c:ser>
        <c:ser>
          <c:idx val="1"/>
          <c:order val="1"/>
          <c:tx>
            <c:strRef>
              <c:f>Sheet1!$F$183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Sheet1!$G$181:$I$181</c:f>
              <c:numCache>
                <c:formatCode>0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cat>
          <c:val>
            <c:numRef>
              <c:f>Sheet1!$G$183:$I$183</c:f>
              <c:numCache>
                <c:formatCode>General</c:formatCode>
                <c:ptCount val="3"/>
                <c:pt idx="0" formatCode="0">
                  <c:v>34754</c:v>
                </c:pt>
                <c:pt idx="1">
                  <c:v>34248</c:v>
                </c:pt>
                <c:pt idx="2">
                  <c:v>32707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F1-4D0B-8101-0E8B6B8DB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29828912"/>
        <c:axId val="1086040144"/>
      </c:barChart>
      <c:catAx>
        <c:axId val="92982891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040144"/>
        <c:crosses val="autoZero"/>
        <c:auto val="1"/>
        <c:lblAlgn val="ctr"/>
        <c:lblOffset val="100"/>
        <c:noMultiLvlLbl val="0"/>
      </c:catAx>
      <c:valAx>
        <c:axId val="108604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82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[df_id_month.xlsx]Sheet2!PivotTable1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Sheet2!$A$5:$A$8</c:f>
              <c:strCach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strCache>
            </c:strRef>
          </c:cat>
          <c:val>
            <c:numRef>
              <c:f>Sheet2!$B$5:$B$8</c:f>
              <c:numCache>
                <c:formatCode>General</c:formatCode>
                <c:ptCount val="3"/>
                <c:pt idx="0">
                  <c:v>9994</c:v>
                </c:pt>
                <c:pt idx="1">
                  <c:v>10269</c:v>
                </c:pt>
                <c:pt idx="2">
                  <c:v>9372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06-4DA5-88BA-7EC9B3D7C056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Expired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Sheet2!$A$5:$A$8</c:f>
              <c:strCach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strCache>
            </c:strRef>
          </c:cat>
          <c:val>
            <c:numRef>
              <c:f>Sheet2!$C$5:$C$8</c:f>
              <c:numCache>
                <c:formatCode>General</c:formatCode>
                <c:ptCount val="3"/>
                <c:pt idx="0">
                  <c:v>354</c:v>
                </c:pt>
                <c:pt idx="1">
                  <c:v>371</c:v>
                </c:pt>
                <c:pt idx="2">
                  <c:v>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06-4DA5-88BA-7EC9B3D7C05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54978192"/>
        <c:axId val="754981072"/>
      </c:barChart>
      <c:catAx>
        <c:axId val="75497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981072"/>
        <c:crosses val="autoZero"/>
        <c:auto val="1"/>
        <c:lblAlgn val="ctr"/>
        <c:lblOffset val="100"/>
        <c:noMultiLvlLbl val="0"/>
      </c:catAx>
      <c:valAx>
        <c:axId val="75498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97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640794900637408E-2"/>
          <c:y val="4.5609341785698775E-2"/>
          <c:w val="0.88416872890888643"/>
          <c:h val="0.78896750179319475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Sheet1!$E$92:$J$93</c:f>
              <c:multiLvlStrCache>
                <c:ptCount val="6"/>
                <c:lvl>
                  <c:pt idx="0">
                    <c:v>Carrier_Id</c:v>
                  </c:pt>
                  <c:pt idx="1">
                    <c:v>Shipper_ID</c:v>
                  </c:pt>
                  <c:pt idx="2">
                    <c:v>Carrier_Id</c:v>
                  </c:pt>
                  <c:pt idx="3">
                    <c:v>Shipper_ID</c:v>
                  </c:pt>
                  <c:pt idx="4">
                    <c:v>Carrier_Id</c:v>
                  </c:pt>
                  <c:pt idx="5">
                    <c:v>Shipper_ID</c:v>
                  </c:pt>
                </c:lvl>
                <c:lvl>
                  <c:pt idx="0">
                    <c:v>3</c:v>
                  </c:pt>
                  <c:pt idx="2">
                    <c:v>4</c:v>
                  </c:pt>
                  <c:pt idx="4">
                    <c:v>5</c:v>
                  </c:pt>
                </c:lvl>
              </c:multiLvlStrCache>
            </c:multiLvlStrRef>
          </c:cat>
          <c:val>
            <c:numRef>
              <c:f>Sheet1!$E$94:$J$94</c:f>
              <c:numCache>
                <c:formatCode>General</c:formatCode>
                <c:ptCount val="6"/>
                <c:pt idx="0">
                  <c:v>12317</c:v>
                </c:pt>
                <c:pt idx="1">
                  <c:v>99</c:v>
                </c:pt>
                <c:pt idx="2">
                  <c:v>2347</c:v>
                </c:pt>
                <c:pt idx="3">
                  <c:v>10</c:v>
                </c:pt>
                <c:pt idx="4">
                  <c:v>746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C-47BA-B06E-2B5D433F6C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84905960"/>
        <c:axId val="815906888"/>
      </c:barChart>
      <c:catAx>
        <c:axId val="1084905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06888"/>
        <c:crosses val="autoZero"/>
        <c:auto val="1"/>
        <c:lblAlgn val="ctr"/>
        <c:lblOffset val="100"/>
        <c:noMultiLvlLbl val="0"/>
      </c:catAx>
      <c:valAx>
        <c:axId val="81590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905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0.43039</cdr:x>
      <cdr:y>0.06979</cdr:y>
    </cdr:from>
    <cdr:to>
      <cdr:x>0.56931</cdr:x>
      <cdr:y>0.15061</cdr:y>
    </cdr:to>
    <cdr:sp macro="" textlink="">
      <cdr:nvSpPr>
        <cdr:cNvPr id="2" name="TextBox 30">
          <a:extLst xmlns:a="http://schemas.openxmlformats.org/drawingml/2006/main">
            <a:ext uri="{FF2B5EF4-FFF2-40B4-BE49-F238E27FC236}">
              <a16:creationId xmlns:a16="http://schemas.microsoft.com/office/drawing/2014/main" id="{48E5CC54-379D-F299-16FA-B3C7B646D449}"/>
            </a:ext>
          </a:extLst>
        </cdr:cNvPr>
        <cdr:cNvSpPr txBox="1"/>
      </cdr:nvSpPr>
      <cdr:spPr>
        <a:xfrm xmlns:a="http://schemas.openxmlformats.org/drawingml/2006/main">
          <a:off x="2234530" y="292388"/>
          <a:ext cx="721239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600" dirty="0"/>
            <a:t>1,87</a:t>
          </a:r>
          <a:r>
            <a:rPr lang="es-ES" sz="1200" dirty="0"/>
            <a:t>%</a:t>
          </a:r>
          <a:endParaRPr lang="en-US" sz="1200" dirty="0"/>
        </a:p>
      </cdr:txBody>
    </cdr:sp>
  </cdr:relSizeAnchor>
  <cdr:relSizeAnchor xmlns:cdr="http://schemas.openxmlformats.org/drawingml/2006/chartDrawing">
    <cdr:from>
      <cdr:x>0.68232</cdr:x>
      <cdr:y>0.39974</cdr:y>
    </cdr:from>
    <cdr:to>
      <cdr:x>0.82124</cdr:x>
      <cdr:y>0.48056</cdr:y>
    </cdr:to>
    <cdr:sp macro="" textlink="">
      <cdr:nvSpPr>
        <cdr:cNvPr id="3" name="TextBox 30">
          <a:extLst xmlns:a="http://schemas.openxmlformats.org/drawingml/2006/main">
            <a:ext uri="{FF2B5EF4-FFF2-40B4-BE49-F238E27FC236}">
              <a16:creationId xmlns:a16="http://schemas.microsoft.com/office/drawing/2014/main" id="{569451C5-44C7-2AC9-4076-AA7DBB87784E}"/>
            </a:ext>
          </a:extLst>
        </cdr:cNvPr>
        <cdr:cNvSpPr txBox="1"/>
      </cdr:nvSpPr>
      <cdr:spPr>
        <a:xfrm xmlns:a="http://schemas.openxmlformats.org/drawingml/2006/main">
          <a:off x="3542468" y="1674634"/>
          <a:ext cx="721239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600" dirty="0"/>
            <a:t>1,95%</a:t>
          </a:r>
          <a:endParaRPr lang="en-US" sz="16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BB447-FF35-48FE-93E3-AA340B0E342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4F11E-5850-48B8-91A9-52EC5E71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8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1C2D-62D3-02C4-4FE8-6908CAABD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84114-2EB8-796B-4E52-E541E0498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7AAF1-B6F4-DAD3-4FA5-6797934D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3566-5021-45F2-9664-5FAFCE04198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52D1-AF32-4611-0A82-8EB8F54F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9A1B-4A72-5E3F-FE74-813ED68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CDB5-1CE0-43E8-B688-D4EED3F0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CA2E-305C-3080-1F50-23D12DD6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7C448-31AA-8320-252D-29D4A055A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9F9F-360C-4EF8-06A2-BEFD3382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3566-5021-45F2-9664-5FAFCE04198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F405B-4852-0F15-5561-5C0A76F9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3F26-9C4F-3661-32AC-8AE1CF1D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CDB5-1CE0-43E8-B688-D4EED3F0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F0DAB-66DD-7744-AD0E-A77DF4396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AE43C-8343-D059-2030-32F9C3833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6DED-4CFB-9AF0-689A-98AE4FEF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3566-5021-45F2-9664-5FAFCE04198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A2B1-7CD4-F6A4-D01D-7E66E658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98C2-4B19-AE45-514D-E61CA60D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CDB5-1CE0-43E8-B688-D4EED3F0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1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17AB-8CC2-D7B9-D89B-8F24A3A6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679F1-99AB-6EAF-A089-2D6BAA1D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A5D42-D2D0-CCD7-A1B7-BB0B0C8F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3566-5021-45F2-9664-5FAFCE04198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A8B3C-261A-A012-2138-9611389F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B0F86-F570-58B8-C6E6-29518AB5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CDB5-1CE0-43E8-B688-D4EED3F0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9E47-0FF5-824E-CDB2-4F94735A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9F5D8-C182-24B1-F900-5DE6D3DD8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2A92-0CFE-945F-FDC3-53337FC4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3566-5021-45F2-9664-5FAFCE04198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F0C6-3907-81DE-08DC-2B95183A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1DA7-B154-8AF9-02FC-5A88B6C6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CDB5-1CE0-43E8-B688-D4EED3F0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4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8A48-9AE8-8535-E2EE-393009F1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4571-6EAF-C37D-675A-7E9A4BEFD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E35A-73A8-3220-A039-05BFFF03A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D5D94-000E-0171-5145-6719A7CC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3566-5021-45F2-9664-5FAFCE04198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7A46D-498E-9FAD-F14C-9F5EEED1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3B9E1-67EF-29DF-E197-F7276BE5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CDB5-1CE0-43E8-B688-D4EED3F0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0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6C77-9D12-A958-7433-BADAE761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64D-E6F4-DD4B-C08F-1E2EBF345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2C899-FF70-1C76-39CF-FD0C3EAC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42FFE-20DB-B2CA-7DCD-BF128B8C3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663EB-E1E2-6FAD-E2A1-065337FFA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70F36-378D-9F83-2F7D-245713DC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3566-5021-45F2-9664-5FAFCE04198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F66A4-1347-D0BF-A1BD-1FFDAD81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38DB0-79FE-C061-2DC8-DCB9DB10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CDB5-1CE0-43E8-B688-D4EED3F0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5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8800-1100-8AB4-DC3D-46329C0D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F4D1F-53E7-60E4-F106-1FE276D9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3566-5021-45F2-9664-5FAFCE04198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E425D-3000-1B78-4937-FFEE987B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CCBC3-BD4B-7DBE-24FD-831E949A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CDB5-1CE0-43E8-B688-D4EED3F0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719F1-2725-9439-88C0-8BBD16BE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3566-5021-45F2-9664-5FAFCE04198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5AC36-C7F9-4840-76AB-CF7B600F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04FBD-B544-1F42-6388-00A44782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CDB5-1CE0-43E8-B688-D4EED3F0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BE68-B4A7-E545-E8FB-8DB674C1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52D3-BDC3-3AC6-16BF-3925FDFF9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9CF58-C7FD-EAA7-C6A5-82DD4BFF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6AA8E-21FF-1CA3-2F8F-9C7BCE4C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3566-5021-45F2-9664-5FAFCE04198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865AA-C6B1-FCA6-382E-924B7E23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3B30-39EF-1A5B-5638-377EECCD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CDB5-1CE0-43E8-B688-D4EED3F0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8B1A-BCB5-DB05-CE74-921867FC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BEE5C-C796-F019-4B74-7F6118B36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E0BA5-DBDB-F4F2-03EA-44B7C511F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B79B2-308B-4B20-E2D9-5FF2965B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3566-5021-45F2-9664-5FAFCE04198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02AE7-4AD0-FE82-7A07-85FE1C7C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67878-6F76-6E52-5045-F81FB6DA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CDB5-1CE0-43E8-B688-D4EED3F0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AFD6C-ADFB-C24C-A774-8E250F4D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5D6D9-607D-A6FF-643B-869A0F31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FABD7-DC1F-81F2-54E9-50BCF8B85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3566-5021-45F2-9664-5FAFCE04198D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18CD-5301-1ED9-E6F5-FED577E88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4004-FA1F-0238-B080-3C08E96B4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1CDB5-1CE0-43E8-B688-D4EED3F0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1D3CDD-4847-29DB-D9A0-CF74EDEEA007}"/>
              </a:ext>
            </a:extLst>
          </p:cNvPr>
          <p:cNvSpPr txBox="1"/>
          <p:nvPr/>
        </p:nvSpPr>
        <p:spPr>
          <a:xfrm>
            <a:off x="619123" y="4470752"/>
            <a:ext cx="10744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Supply Chain Management &amp; Data Analysis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BF731B-ACE5-B612-0B27-AC596AA6B04F}"/>
              </a:ext>
            </a:extLst>
          </p:cNvPr>
          <p:cNvCxnSpPr/>
          <p:nvPr/>
        </p:nvCxnSpPr>
        <p:spPr>
          <a:xfrm>
            <a:off x="1404936" y="4365977"/>
            <a:ext cx="9248775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E750F1-19BF-0B4A-5632-8A75C3B08549}"/>
              </a:ext>
            </a:extLst>
          </p:cNvPr>
          <p:cNvSpPr txBox="1"/>
          <p:nvPr/>
        </p:nvSpPr>
        <p:spPr>
          <a:xfrm>
            <a:off x="657223" y="3270423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s-ES" sz="7200" dirty="0" err="1">
                <a:solidFill>
                  <a:schemeClr val="bg1">
                    <a:lumMod val="50000"/>
                  </a:schemeClr>
                </a:solidFill>
              </a:rPr>
              <a:t>Study</a:t>
            </a:r>
            <a:endParaRPr lang="en-US" sz="7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E604846B-D6A8-5ACF-8585-09ECD4BFAC99}"/>
              </a:ext>
            </a:extLst>
          </p:cNvPr>
          <p:cNvSpPr/>
          <p:nvPr/>
        </p:nvSpPr>
        <p:spPr>
          <a:xfrm rot="16200000">
            <a:off x="9726572" y="4488257"/>
            <a:ext cx="2237665" cy="199310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4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2D077-7097-5430-E506-773003207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2313038"/>
            <a:ext cx="7080738" cy="22319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dirty="0">
                <a:solidFill>
                  <a:srgbClr val="FFD966"/>
                </a:solidFill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BF1A26-42A3-A8B0-F9A5-6F5F8ACFD71C}"/>
              </a:ext>
            </a:extLst>
          </p:cNvPr>
          <p:cNvSpPr/>
          <p:nvPr/>
        </p:nvSpPr>
        <p:spPr>
          <a:xfrm>
            <a:off x="6548284" y="5319252"/>
            <a:ext cx="2674374" cy="4916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1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4A48-FE0E-AA64-82CE-539B2ABC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Analytics Case </a:t>
            </a:r>
            <a:r>
              <a:rPr lang="en-US" dirty="0"/>
              <a:t>–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1º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E0134-787E-7695-8069-4082AAFB197C}"/>
              </a:ext>
            </a:extLst>
          </p:cNvPr>
          <p:cNvSpPr txBox="1"/>
          <p:nvPr/>
        </p:nvSpPr>
        <p:spPr>
          <a:xfrm>
            <a:off x="838200" y="1863049"/>
            <a:ext cx="34739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/>
              <a:t>Rows</a:t>
            </a:r>
            <a:r>
              <a:rPr lang="es-ES" sz="2400" b="1" dirty="0"/>
              <a:t>: 5M,223k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Columns: 9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Tour_id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Tour_status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Datetime_published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Origin_country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Destination_country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Shipper_id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Invited_carrier_id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Offer_placed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Carrier_assigned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7C38D-520C-6AC0-5191-E20A40F45E16}"/>
              </a:ext>
            </a:extLst>
          </p:cNvPr>
          <p:cNvSpPr/>
          <p:nvPr/>
        </p:nvSpPr>
        <p:spPr>
          <a:xfrm>
            <a:off x="0" y="6531387"/>
            <a:ext cx="12192000" cy="3266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2F62F1-CA88-E471-1E45-966417800FA0}"/>
              </a:ext>
            </a:extLst>
          </p:cNvPr>
          <p:cNvSpPr/>
          <p:nvPr/>
        </p:nvSpPr>
        <p:spPr>
          <a:xfrm>
            <a:off x="11353800" y="6141143"/>
            <a:ext cx="503583" cy="5031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s-E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24998C9-8DF4-3327-238E-5070CEC0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161" y="2000359"/>
            <a:ext cx="6593840" cy="4531028"/>
          </a:xfrm>
        </p:spPr>
        <p:txBody>
          <a:bodyPr>
            <a:normAutofit/>
          </a:bodyPr>
          <a:lstStyle/>
          <a:p>
            <a:r>
              <a:rPr lang="es-ES" sz="2400" b="1" dirty="0" err="1"/>
              <a:t>Ids</a:t>
            </a:r>
            <a:r>
              <a:rPr lang="es-ES" sz="2400" b="1" dirty="0"/>
              <a:t>: </a:t>
            </a:r>
            <a:r>
              <a:rPr lang="es-ES" sz="2400" dirty="0"/>
              <a:t>30.783</a:t>
            </a:r>
          </a:p>
          <a:p>
            <a:r>
              <a:rPr lang="es-ES" sz="2400" b="1" dirty="0" err="1"/>
              <a:t>Shippers</a:t>
            </a:r>
            <a:r>
              <a:rPr lang="es-ES" sz="2400" b="1" dirty="0"/>
              <a:t>: </a:t>
            </a:r>
            <a:r>
              <a:rPr lang="es-ES" sz="2400" dirty="0"/>
              <a:t>118</a:t>
            </a:r>
          </a:p>
          <a:p>
            <a:r>
              <a:rPr lang="es-ES" sz="2400" b="1" dirty="0" err="1"/>
              <a:t>Carriers</a:t>
            </a:r>
            <a:r>
              <a:rPr lang="es-ES" sz="2400" b="1" dirty="0"/>
              <a:t>: </a:t>
            </a:r>
            <a:r>
              <a:rPr lang="es-ES" sz="2400" dirty="0"/>
              <a:t>16.410</a:t>
            </a:r>
          </a:p>
          <a:p>
            <a:r>
              <a:rPr lang="es-ES" sz="2400" b="1" dirty="0" err="1"/>
              <a:t>Countries</a:t>
            </a:r>
            <a:r>
              <a:rPr lang="es-ES" sz="2400" b="1" dirty="0"/>
              <a:t>: </a:t>
            </a:r>
            <a:r>
              <a:rPr lang="es-ES" sz="2400" dirty="0"/>
              <a:t>4 – 16 Combo chances</a:t>
            </a:r>
          </a:p>
          <a:p>
            <a:r>
              <a:rPr lang="es-ES" sz="2400" b="1" dirty="0"/>
              <a:t>Time: </a:t>
            </a:r>
            <a:r>
              <a:rPr lang="es-ES" sz="2400" dirty="0"/>
              <a:t>2023-  March, April, May</a:t>
            </a:r>
          </a:p>
          <a:p>
            <a:r>
              <a:rPr lang="en-US" sz="2400" b="1" dirty="0" err="1"/>
              <a:t>Tour_status</a:t>
            </a:r>
            <a:r>
              <a:rPr lang="en-US" sz="2400" b="1" dirty="0"/>
              <a:t>: </a:t>
            </a:r>
            <a:r>
              <a:rPr lang="en-US" sz="2400" i="1" dirty="0"/>
              <a:t>True/False</a:t>
            </a:r>
          </a:p>
          <a:p>
            <a:r>
              <a:rPr lang="en-US" sz="2400" b="1" dirty="0" err="1"/>
              <a:t>Offer_placed</a:t>
            </a:r>
            <a:r>
              <a:rPr lang="en-US" sz="2400" b="1" dirty="0"/>
              <a:t>: </a:t>
            </a:r>
            <a:r>
              <a:rPr lang="en-US" sz="2400" i="1" dirty="0"/>
              <a:t>True/False</a:t>
            </a:r>
          </a:p>
          <a:p>
            <a:r>
              <a:rPr lang="en-US" sz="2400" b="1" dirty="0" err="1"/>
              <a:t>Carrier_assigned</a:t>
            </a:r>
            <a:r>
              <a:rPr lang="en-US" sz="2400" b="1" dirty="0"/>
              <a:t>: </a:t>
            </a:r>
            <a:r>
              <a:rPr lang="en-US" sz="2400" i="1" dirty="0"/>
              <a:t>True/False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0C10C2-4A4E-634D-F5B8-DB286656CCA5}"/>
              </a:ext>
            </a:extLst>
          </p:cNvPr>
          <p:cNvCxnSpPr/>
          <p:nvPr/>
        </p:nvCxnSpPr>
        <p:spPr>
          <a:xfrm>
            <a:off x="938211" y="1375127"/>
            <a:ext cx="9248775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Renovation (House With Sparkles) outline">
            <a:extLst>
              <a:ext uri="{FF2B5EF4-FFF2-40B4-BE49-F238E27FC236}">
                <a16:creationId xmlns:a16="http://schemas.microsoft.com/office/drawing/2014/main" id="{25A0066B-5A08-D80F-E18A-512B003C2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0560" y="469600"/>
            <a:ext cx="914400" cy="914400"/>
          </a:xfrm>
          <a:prstGeom prst="rect">
            <a:avLst/>
          </a:prstGeom>
        </p:spPr>
      </p:pic>
      <p:pic>
        <p:nvPicPr>
          <p:cNvPr id="27" name="Graphic 26" descr="Scatterplot outline">
            <a:extLst>
              <a:ext uri="{FF2B5EF4-FFF2-40B4-BE49-F238E27FC236}">
                <a16:creationId xmlns:a16="http://schemas.microsoft.com/office/drawing/2014/main" id="{70C96E2F-6BC0-8E07-C9CF-90EB4F703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0011" y="492792"/>
            <a:ext cx="914400" cy="914400"/>
          </a:xfrm>
          <a:prstGeom prst="rect">
            <a:avLst/>
          </a:prstGeom>
        </p:spPr>
      </p:pic>
      <p:pic>
        <p:nvPicPr>
          <p:cNvPr id="31" name="Graphic 30" descr="Gantt Chart with solid fill">
            <a:extLst>
              <a:ext uri="{FF2B5EF4-FFF2-40B4-BE49-F238E27FC236}">
                <a16:creationId xmlns:a16="http://schemas.microsoft.com/office/drawing/2014/main" id="{0533FC66-5095-FF9B-412C-238527DCE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734" y="1738552"/>
            <a:ext cx="487466" cy="4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0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CECEF5C2-AB74-4F32-9C04-3F3CB3B18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495204"/>
              </p:ext>
            </p:extLst>
          </p:nvPr>
        </p:nvGraphicFramePr>
        <p:xfrm>
          <a:off x="904177" y="2127849"/>
          <a:ext cx="5191823" cy="4189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FFC9B718-D79A-F63F-69E5-C87BD816A961}"/>
              </a:ext>
            </a:extLst>
          </p:cNvPr>
          <p:cNvSpPr/>
          <p:nvPr/>
        </p:nvSpPr>
        <p:spPr>
          <a:xfrm rot="5400000">
            <a:off x="106654" y="241787"/>
            <a:ext cx="2237665" cy="199310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13DAC-2AA3-4947-3003-4EF03DEE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212"/>
            <a:ext cx="10353675" cy="1376426"/>
          </a:xfrm>
        </p:spPr>
        <p:txBody>
          <a:bodyPr>
            <a:noAutofit/>
          </a:bodyPr>
          <a:lstStyle/>
          <a:p>
            <a:r>
              <a:rPr lang="en-US" b="1" dirty="0"/>
              <a:t>Analytics Case </a:t>
            </a:r>
            <a:br>
              <a:rPr lang="en-US" b="1" dirty="0"/>
            </a:br>
            <a:r>
              <a:rPr lang="es-ES" dirty="0" err="1">
                <a:solidFill>
                  <a:schemeClr val="accent3">
                    <a:lumMod val="50000"/>
                  </a:schemeClr>
                </a:solidFill>
              </a:rPr>
              <a:t>Monthly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</a:rPr>
              <a:t>Offers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 &amp; Status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DD3077-884D-132C-A6B9-37E0473A61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996234"/>
              </p:ext>
            </p:extLst>
          </p:nvPr>
        </p:nvGraphicFramePr>
        <p:xfrm>
          <a:off x="6094476" y="2228087"/>
          <a:ext cx="5167884" cy="4002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8C3374-CAF3-1DC6-66C0-95B1CBA1BA2E}"/>
              </a:ext>
            </a:extLst>
          </p:cNvPr>
          <p:cNvSpPr txBox="1"/>
          <p:nvPr/>
        </p:nvSpPr>
        <p:spPr>
          <a:xfrm>
            <a:off x="2979420" y="1905063"/>
            <a:ext cx="97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accent3">
                    <a:lumMod val="75000"/>
                  </a:schemeClr>
                </a:solidFill>
              </a:rPr>
              <a:t>Offers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622A5-BEFD-177D-6736-D30216B6F099}"/>
              </a:ext>
            </a:extLst>
          </p:cNvPr>
          <p:cNvSpPr txBox="1"/>
          <p:nvPr/>
        </p:nvSpPr>
        <p:spPr>
          <a:xfrm>
            <a:off x="7876921" y="1905062"/>
            <a:ext cx="97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3">
                    <a:lumMod val="75000"/>
                  </a:schemeClr>
                </a:solidFill>
              </a:rPr>
              <a:t>Status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173D15-396D-118C-8F06-8D51062C287C}"/>
              </a:ext>
            </a:extLst>
          </p:cNvPr>
          <p:cNvSpPr/>
          <p:nvPr/>
        </p:nvSpPr>
        <p:spPr>
          <a:xfrm>
            <a:off x="11353800" y="6141143"/>
            <a:ext cx="503583" cy="5031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s-E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CEE201-946E-A9F6-482C-23D0CE05EC77}"/>
              </a:ext>
            </a:extLst>
          </p:cNvPr>
          <p:cNvSpPr/>
          <p:nvPr/>
        </p:nvSpPr>
        <p:spPr>
          <a:xfrm>
            <a:off x="2389948" y="5185797"/>
            <a:ext cx="2735580" cy="652227"/>
          </a:xfrm>
          <a:prstGeom prst="roundRect">
            <a:avLst/>
          </a:prstGeom>
          <a:solidFill>
            <a:srgbClr val="FFE699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/>
                </a:solidFill>
              </a:rPr>
              <a:t>All</a:t>
            </a:r>
            <a:r>
              <a:rPr lang="es-ES" b="1" dirty="0">
                <a:solidFill>
                  <a:schemeClr val="tx1"/>
                </a:solidFill>
              </a:rPr>
              <a:t> 90% False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F32A4C-DF91-A366-8B92-01F9E067E117}"/>
              </a:ext>
            </a:extLst>
          </p:cNvPr>
          <p:cNvSpPr/>
          <p:nvPr/>
        </p:nvSpPr>
        <p:spPr>
          <a:xfrm>
            <a:off x="7160514" y="5091347"/>
            <a:ext cx="2735580" cy="652227"/>
          </a:xfrm>
          <a:prstGeom prst="roundRect">
            <a:avLst/>
          </a:prstGeom>
          <a:solidFill>
            <a:srgbClr val="FFE699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800" b="1" dirty="0" err="1">
                <a:solidFill>
                  <a:schemeClr val="tx1"/>
                </a:solidFill>
              </a:rPr>
              <a:t>All</a:t>
            </a:r>
            <a:r>
              <a:rPr lang="es-ES" sz="1800" b="1" dirty="0">
                <a:solidFill>
                  <a:schemeClr val="tx1"/>
                </a:solidFill>
              </a:rPr>
              <a:t> 96% </a:t>
            </a:r>
            <a:r>
              <a:rPr lang="es-ES" sz="1800" b="1" dirty="0" err="1">
                <a:solidFill>
                  <a:schemeClr val="tx1"/>
                </a:solidFill>
              </a:rPr>
              <a:t>Completed</a:t>
            </a:r>
            <a:r>
              <a:rPr lang="es-ES" sz="1800" b="1" dirty="0">
                <a:solidFill>
                  <a:schemeClr val="tx1"/>
                </a:solidFill>
              </a:rPr>
              <a:t> 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8267E-073D-4403-8094-A3D078325EC9}"/>
              </a:ext>
            </a:extLst>
          </p:cNvPr>
          <p:cNvSpPr txBox="1"/>
          <p:nvPr/>
        </p:nvSpPr>
        <p:spPr>
          <a:xfrm>
            <a:off x="6235764" y="6267219"/>
            <a:ext cx="425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Completed</a:t>
            </a:r>
            <a:r>
              <a:rPr lang="es-ES" dirty="0"/>
              <a:t>: 29.365 / 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</a:rPr>
              <a:t>Expired</a:t>
            </a:r>
            <a:r>
              <a:rPr lang="es-ES" dirty="0"/>
              <a:t>: 1.148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BB48C-6CB3-CDC7-2A37-75E58E72884E}"/>
              </a:ext>
            </a:extLst>
          </p:cNvPr>
          <p:cNvSpPr txBox="1"/>
          <p:nvPr/>
        </p:nvSpPr>
        <p:spPr>
          <a:xfrm>
            <a:off x="1277794" y="6331175"/>
            <a:ext cx="4257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s-ES" dirty="0"/>
              <a:t>: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101.709</a:t>
            </a:r>
            <a:r>
              <a:rPr lang="en-US" dirty="0"/>
              <a:t> </a:t>
            </a:r>
            <a:r>
              <a:rPr lang="es-ES" dirty="0"/>
              <a:t> /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False</a:t>
            </a:r>
            <a:r>
              <a:rPr lang="es-ES" dirty="0"/>
              <a:t>: 5.121.345</a:t>
            </a:r>
          </a:p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30782-E94A-6816-6ADF-A9576F040FAB}"/>
              </a:ext>
            </a:extLst>
          </p:cNvPr>
          <p:cNvSpPr txBox="1"/>
          <p:nvPr/>
        </p:nvSpPr>
        <p:spPr>
          <a:xfrm>
            <a:off x="7106475" y="687833"/>
            <a:ext cx="351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&lt;2% </a:t>
            </a:r>
            <a:r>
              <a:rPr lang="es-ES" sz="2400" dirty="0" err="1">
                <a:solidFill>
                  <a:schemeClr val="bg1">
                    <a:lumMod val="50000"/>
                  </a:schemeClr>
                </a:solidFill>
              </a:rPr>
              <a:t>Overall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bg1">
                    <a:lumMod val="50000"/>
                  </a:schemeClr>
                </a:solidFill>
              </a:rPr>
              <a:t>Invitations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bg1">
                    <a:lumMod val="50000"/>
                  </a:schemeClr>
                </a:solidFill>
              </a:rPr>
              <a:t>Offers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Positive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Repeated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 ID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8128F-7DC7-CEAC-6E3D-CFA0A6232CB0}"/>
              </a:ext>
            </a:extLst>
          </p:cNvPr>
          <p:cNvSpPr txBox="1"/>
          <p:nvPr/>
        </p:nvSpPr>
        <p:spPr>
          <a:xfrm>
            <a:off x="9232610" y="3382718"/>
            <a:ext cx="215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86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IDs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expired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having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an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offer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9508F4-D428-27A2-6AB9-698C28522A30}"/>
              </a:ext>
            </a:extLst>
          </p:cNvPr>
          <p:cNvSpPr txBox="1"/>
          <p:nvPr/>
        </p:nvSpPr>
        <p:spPr>
          <a:xfrm>
            <a:off x="6843170" y="29458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3,42%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67FB2D-2CD9-B439-A49B-B90D8E594A18}"/>
              </a:ext>
            </a:extLst>
          </p:cNvPr>
          <p:cNvSpPr txBox="1"/>
          <p:nvPr/>
        </p:nvSpPr>
        <p:spPr>
          <a:xfrm>
            <a:off x="8128672" y="250508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3,48%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0D022E-6B1C-C92B-7133-8E9247B039C5}"/>
              </a:ext>
            </a:extLst>
          </p:cNvPr>
          <p:cNvSpPr txBox="1"/>
          <p:nvPr/>
        </p:nvSpPr>
        <p:spPr>
          <a:xfrm>
            <a:off x="9317523" y="385976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4,31%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E5CC54-379D-F299-16FA-B3C7B646D449}"/>
              </a:ext>
            </a:extLst>
          </p:cNvPr>
          <p:cNvSpPr txBox="1"/>
          <p:nvPr/>
        </p:nvSpPr>
        <p:spPr>
          <a:xfrm>
            <a:off x="1887475" y="4283153"/>
            <a:ext cx="84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2,13%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626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07E049C7-5A25-E5FB-6055-6C6821D5A00F}"/>
              </a:ext>
            </a:extLst>
          </p:cNvPr>
          <p:cNvSpPr/>
          <p:nvPr/>
        </p:nvSpPr>
        <p:spPr>
          <a:xfrm rot="5400000">
            <a:off x="106654" y="241787"/>
            <a:ext cx="2237665" cy="199310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3BBB5-47F4-7BB2-BEB6-2CB0E31F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Analytics Case </a:t>
            </a:r>
            <a:br>
              <a:rPr lang="en-US" b="1" dirty="0"/>
            </a:b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Top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Carriers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Shippers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4B6D398-C1D9-78B6-07F6-5C734DCF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2269" y="2660107"/>
            <a:ext cx="5020468" cy="291719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027CBE-9C20-029E-F5EF-6FF0FD977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180328"/>
            <a:ext cx="5885353" cy="400126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16B387-986F-4135-8CB1-3830809302A5}"/>
              </a:ext>
            </a:extLst>
          </p:cNvPr>
          <p:cNvSpPr/>
          <p:nvPr/>
        </p:nvSpPr>
        <p:spPr>
          <a:xfrm>
            <a:off x="2865534" y="4487320"/>
            <a:ext cx="3230466" cy="649673"/>
          </a:xfrm>
          <a:prstGeom prst="roundRect">
            <a:avLst/>
          </a:prstGeom>
          <a:solidFill>
            <a:srgbClr val="FFD96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>
                <a:solidFill>
                  <a:schemeClr val="bg2">
                    <a:lumMod val="25000"/>
                  </a:schemeClr>
                </a:solidFill>
              </a:rPr>
              <a:t>Top 10 </a:t>
            </a:r>
            <a:r>
              <a:rPr lang="es-ES" sz="1500" b="1" dirty="0" err="1">
                <a:solidFill>
                  <a:schemeClr val="bg2">
                    <a:lumMod val="25000"/>
                  </a:schemeClr>
                </a:solidFill>
              </a:rPr>
              <a:t>Shippers</a:t>
            </a:r>
            <a:r>
              <a:rPr lang="es-ES" sz="1500" b="1" dirty="0">
                <a:solidFill>
                  <a:schemeClr val="bg2">
                    <a:lumMod val="25000"/>
                  </a:schemeClr>
                </a:solidFill>
              </a:rPr>
              <a:t> = 65% </a:t>
            </a:r>
            <a:r>
              <a:rPr lang="es-ES" sz="1500" b="1" dirty="0" err="1">
                <a:solidFill>
                  <a:schemeClr val="bg2">
                    <a:lumMod val="25000"/>
                  </a:schemeClr>
                </a:solidFill>
              </a:rPr>
              <a:t>Overall</a:t>
            </a:r>
            <a:r>
              <a:rPr lang="es-ES" sz="15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500" b="1" dirty="0" err="1">
                <a:solidFill>
                  <a:schemeClr val="bg2">
                    <a:lumMod val="25000"/>
                  </a:schemeClr>
                </a:solidFill>
              </a:rPr>
              <a:t>Orders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ES" sz="1500" dirty="0">
                <a:solidFill>
                  <a:schemeClr val="tx1"/>
                </a:solidFill>
              </a:rPr>
              <a:t>and 78%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Overall </a:t>
            </a:r>
            <a:r>
              <a:rPr lang="es-ES" sz="1500" dirty="0" err="1">
                <a:solidFill>
                  <a:schemeClr val="tx1"/>
                </a:solidFill>
              </a:rPr>
              <a:t>Invitations</a:t>
            </a:r>
            <a:r>
              <a:rPr lang="es-ES" sz="1500" dirty="0">
                <a:solidFill>
                  <a:schemeClr val="tx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F0E14A-6427-4E47-1E03-28403512A268}"/>
              </a:ext>
            </a:extLst>
          </p:cNvPr>
          <p:cNvSpPr/>
          <p:nvPr/>
        </p:nvSpPr>
        <p:spPr>
          <a:xfrm>
            <a:off x="0" y="6531389"/>
            <a:ext cx="12192000" cy="3266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9437B4-BAA2-8ADE-8D6C-33EFD2DEC8EC}"/>
              </a:ext>
            </a:extLst>
          </p:cNvPr>
          <p:cNvSpPr/>
          <p:nvPr/>
        </p:nvSpPr>
        <p:spPr>
          <a:xfrm>
            <a:off x="11353800" y="6141143"/>
            <a:ext cx="503583" cy="5031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s-E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CA08E7-4987-7A0B-BAC3-4334EDEF1C2C}"/>
              </a:ext>
            </a:extLst>
          </p:cNvPr>
          <p:cNvCxnSpPr>
            <a:cxnSpLocks/>
          </p:cNvCxnSpPr>
          <p:nvPr/>
        </p:nvCxnSpPr>
        <p:spPr>
          <a:xfrm flipV="1">
            <a:off x="1216730" y="1690688"/>
            <a:ext cx="5105412" cy="21055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41DD3CD-2B3F-2921-AD39-EBC5570C0EEB}"/>
              </a:ext>
            </a:extLst>
          </p:cNvPr>
          <p:cNvSpPr/>
          <p:nvPr/>
        </p:nvSpPr>
        <p:spPr>
          <a:xfrm>
            <a:off x="8030444" y="3105105"/>
            <a:ext cx="2971497" cy="943019"/>
          </a:xfrm>
          <a:prstGeom prst="roundRect">
            <a:avLst/>
          </a:prstGeom>
          <a:solidFill>
            <a:srgbClr val="FFD96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Top 10 Carriers = Won 15% Overall Orders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and</a:t>
            </a:r>
            <a:r>
              <a:rPr lang="en-US" sz="15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2% - Overall Invitations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E1363F30-C259-DCCF-E1F2-E2E5297EE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42882"/>
              </p:ext>
            </p:extLst>
          </p:nvPr>
        </p:nvGraphicFramePr>
        <p:xfrm>
          <a:off x="2865534" y="2585157"/>
          <a:ext cx="3230466" cy="17264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76822">
                  <a:extLst>
                    <a:ext uri="{9D8B030D-6E8A-4147-A177-3AD203B41FA5}">
                      <a16:colId xmlns:a16="http://schemas.microsoft.com/office/drawing/2014/main" val="3199438600"/>
                    </a:ext>
                  </a:extLst>
                </a:gridCol>
                <a:gridCol w="1076822">
                  <a:extLst>
                    <a:ext uri="{9D8B030D-6E8A-4147-A177-3AD203B41FA5}">
                      <a16:colId xmlns:a16="http://schemas.microsoft.com/office/drawing/2014/main" val="4046101534"/>
                    </a:ext>
                  </a:extLst>
                </a:gridCol>
                <a:gridCol w="1076822">
                  <a:extLst>
                    <a:ext uri="{9D8B030D-6E8A-4147-A177-3AD203B41FA5}">
                      <a16:colId xmlns:a16="http://schemas.microsoft.com/office/drawing/2014/main" val="3112636906"/>
                    </a:ext>
                  </a:extLst>
                </a:gridCol>
              </a:tblGrid>
              <a:tr h="46087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By</a:t>
                      </a:r>
                      <a:r>
                        <a:rPr lang="es-ES" sz="1400" dirty="0"/>
                        <a:t> Tour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Invitations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772658"/>
                  </a:ext>
                </a:extLst>
              </a:tr>
              <a:tr h="35116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104,5 </a:t>
                      </a:r>
                      <a:r>
                        <a:rPr lang="es-E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AVG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16.765 </a:t>
                      </a:r>
                      <a:r>
                        <a:rPr lang="es-E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AVG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91918"/>
                  </a:ext>
                </a:extLst>
              </a:tr>
              <a:tr h="27053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106,5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18.612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97193"/>
                  </a:ext>
                </a:extLst>
              </a:tr>
              <a:tr h="270535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93,2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16.211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17430"/>
                  </a:ext>
                </a:extLst>
              </a:tr>
              <a:tr h="270535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Std</a:t>
                      </a:r>
                      <a:r>
                        <a:rPr lang="es-ES" sz="1400" dirty="0"/>
                        <a:t> Tour: 227 - 259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90951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D0B0DB58-EE0C-5911-70D9-4B0ABA834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43429"/>
              </p:ext>
            </p:extLst>
          </p:nvPr>
        </p:nvGraphicFramePr>
        <p:xfrm>
          <a:off x="8030444" y="747849"/>
          <a:ext cx="2971497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0499">
                  <a:extLst>
                    <a:ext uri="{9D8B030D-6E8A-4147-A177-3AD203B41FA5}">
                      <a16:colId xmlns:a16="http://schemas.microsoft.com/office/drawing/2014/main" val="3530208245"/>
                    </a:ext>
                  </a:extLst>
                </a:gridCol>
                <a:gridCol w="990499">
                  <a:extLst>
                    <a:ext uri="{9D8B030D-6E8A-4147-A177-3AD203B41FA5}">
                      <a16:colId xmlns:a16="http://schemas.microsoft.com/office/drawing/2014/main" val="2385298681"/>
                    </a:ext>
                  </a:extLst>
                </a:gridCol>
                <a:gridCol w="990499">
                  <a:extLst>
                    <a:ext uri="{9D8B030D-6E8A-4147-A177-3AD203B41FA5}">
                      <a16:colId xmlns:a16="http://schemas.microsoft.com/office/drawing/2014/main" val="3710110534"/>
                    </a:ext>
                  </a:extLst>
                </a:gridCol>
              </a:tblGrid>
              <a:tr h="30289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By</a:t>
                      </a:r>
                      <a:r>
                        <a:rPr lang="es-ES" sz="1400" dirty="0"/>
                        <a:t> Tour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Invitation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24970"/>
                  </a:ext>
                </a:extLst>
              </a:tr>
              <a:tr h="29924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42,8 </a:t>
                      </a:r>
                      <a:r>
                        <a:rPr lang="es-E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AVG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124,6 </a:t>
                      </a:r>
                      <a:r>
                        <a:rPr lang="es-E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AVG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4090"/>
                  </a:ext>
                </a:extLst>
              </a:tr>
              <a:tr h="29924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44,1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128,7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34997"/>
                  </a:ext>
                </a:extLst>
              </a:tr>
              <a:tr h="29924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38,8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132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03360"/>
                  </a:ext>
                </a:extLst>
              </a:tr>
              <a:tr h="299247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Std</a:t>
                      </a:r>
                      <a:r>
                        <a:rPr lang="es-ES" sz="1400" dirty="0"/>
                        <a:t> Single Tour: 123 -145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9211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3E3A1C7C-167C-DE73-4A88-71AECD414897}"/>
              </a:ext>
            </a:extLst>
          </p:cNvPr>
          <p:cNvSpPr txBox="1"/>
          <p:nvPr/>
        </p:nvSpPr>
        <p:spPr>
          <a:xfrm>
            <a:off x="2336267" y="6098931"/>
            <a:ext cx="301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D966"/>
                </a:solidFill>
              </a:rPr>
              <a:t>*Global Mean/</a:t>
            </a:r>
            <a:r>
              <a:rPr lang="es-ES" b="1" dirty="0" err="1">
                <a:solidFill>
                  <a:srgbClr val="FFD966"/>
                </a:solidFill>
              </a:rPr>
              <a:t>Invitation</a:t>
            </a:r>
            <a:r>
              <a:rPr lang="es-ES" b="1" dirty="0">
                <a:solidFill>
                  <a:srgbClr val="FFD966"/>
                </a:solidFill>
              </a:rPr>
              <a:t> 44K </a:t>
            </a:r>
            <a:endParaRPr lang="en-US" b="1" dirty="0">
              <a:solidFill>
                <a:srgbClr val="FFD966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A8218F-AC10-8AAC-1629-E57EF1F17AFB}"/>
              </a:ext>
            </a:extLst>
          </p:cNvPr>
          <p:cNvSpPr txBox="1"/>
          <p:nvPr/>
        </p:nvSpPr>
        <p:spPr>
          <a:xfrm>
            <a:off x="7894402" y="5996925"/>
            <a:ext cx="324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D966"/>
                </a:solidFill>
              </a:rPr>
              <a:t>*Global Mean/</a:t>
            </a:r>
            <a:r>
              <a:rPr lang="es-ES" b="1" dirty="0" err="1">
                <a:solidFill>
                  <a:srgbClr val="FFD966"/>
                </a:solidFill>
              </a:rPr>
              <a:t>Invitation</a:t>
            </a:r>
            <a:r>
              <a:rPr lang="es-ES" b="1" dirty="0">
                <a:solidFill>
                  <a:srgbClr val="FFD966"/>
                </a:solidFill>
              </a:rPr>
              <a:t> 318,28</a:t>
            </a:r>
            <a:endParaRPr lang="en-US" b="1" dirty="0">
              <a:solidFill>
                <a:srgbClr val="FFD9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AF838-9BC8-6783-5F6C-46028D99E7CE}"/>
              </a:ext>
            </a:extLst>
          </p:cNvPr>
          <p:cNvSpPr txBox="1"/>
          <p:nvPr/>
        </p:nvSpPr>
        <p:spPr>
          <a:xfrm>
            <a:off x="8030444" y="2578347"/>
            <a:ext cx="31427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Distribution</a:t>
            </a:r>
            <a:r>
              <a:rPr lang="es-ES" sz="1200" b="1" dirty="0"/>
              <a:t> </a:t>
            </a:r>
            <a:r>
              <a:rPr lang="es-ES" sz="1200" b="1" dirty="0" err="1"/>
              <a:t>of</a:t>
            </a:r>
            <a:r>
              <a:rPr lang="es-ES" sz="1200" b="1" dirty="0"/>
              <a:t> </a:t>
            </a:r>
            <a:r>
              <a:rPr lang="es-ES" sz="1200" b="1" dirty="0" err="1"/>
              <a:t>Invitations</a:t>
            </a:r>
            <a:r>
              <a:rPr lang="es-ES" sz="1200" b="1" dirty="0"/>
              <a:t> </a:t>
            </a:r>
            <a:r>
              <a:rPr lang="es-ES" sz="1200" b="1" dirty="0" err="1"/>
              <a:t>by</a:t>
            </a:r>
            <a:r>
              <a:rPr lang="es-ES" sz="1200" b="1" dirty="0"/>
              <a:t> Carrier</a:t>
            </a:r>
            <a:endParaRPr lang="en-US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6C63-EAB2-2E71-E9F7-5C3FD9369854}"/>
              </a:ext>
            </a:extLst>
          </p:cNvPr>
          <p:cNvSpPr txBox="1"/>
          <p:nvPr/>
        </p:nvSpPr>
        <p:spPr>
          <a:xfrm>
            <a:off x="2073860" y="2055423"/>
            <a:ext cx="31427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Distribution</a:t>
            </a:r>
            <a:r>
              <a:rPr lang="es-ES" sz="1200" b="1" dirty="0"/>
              <a:t> </a:t>
            </a:r>
            <a:r>
              <a:rPr lang="es-ES" sz="1200" b="1" dirty="0" err="1"/>
              <a:t>of</a:t>
            </a:r>
            <a:r>
              <a:rPr lang="es-ES" sz="1200" b="1" dirty="0"/>
              <a:t> </a:t>
            </a:r>
            <a:r>
              <a:rPr lang="es-ES" sz="1200" b="1" dirty="0" err="1"/>
              <a:t>Invitations</a:t>
            </a:r>
            <a:r>
              <a:rPr lang="es-ES" sz="1200" b="1" dirty="0"/>
              <a:t> </a:t>
            </a:r>
            <a:r>
              <a:rPr lang="es-ES" sz="1200" b="1" dirty="0" err="1"/>
              <a:t>by</a:t>
            </a:r>
            <a:r>
              <a:rPr lang="es-ES" sz="1200" b="1" dirty="0"/>
              <a:t> </a:t>
            </a:r>
            <a:r>
              <a:rPr lang="es-ES" sz="1200" b="1" dirty="0" err="1"/>
              <a:t>Shipper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087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A364A01-C5DC-5C05-B5E0-8F4A81EF6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091" y="857451"/>
            <a:ext cx="7812976" cy="5627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2A2480-B2B1-55F4-DB22-1BDE3287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16" y="325369"/>
            <a:ext cx="2424433" cy="1975720"/>
          </a:xfrm>
        </p:spPr>
        <p:txBody>
          <a:bodyPr anchor="b">
            <a:normAutofit/>
          </a:bodyPr>
          <a:lstStyle/>
          <a:p>
            <a:r>
              <a:rPr lang="es-ES" b="1" dirty="0"/>
              <a:t>Who </a:t>
            </a:r>
            <a:r>
              <a:rPr lang="es-ES" b="1" dirty="0" err="1"/>
              <a:t>gets</a:t>
            </a:r>
            <a:r>
              <a:rPr lang="es-ES" b="1" dirty="0"/>
              <a:t> </a:t>
            </a:r>
            <a:r>
              <a:rPr lang="es-ES" b="1" dirty="0" err="1"/>
              <a:t>Deals</a:t>
            </a:r>
            <a:r>
              <a:rPr lang="es-ES" b="1" dirty="0"/>
              <a:t>? </a:t>
            </a:r>
            <a:endParaRPr lang="en-US" b="1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E899-3267-8425-724E-BCD9A49B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50350"/>
            <a:ext cx="3646170" cy="3443217"/>
          </a:xfrm>
        </p:spPr>
        <p:txBody>
          <a:bodyPr>
            <a:normAutofit/>
          </a:bodyPr>
          <a:lstStyle/>
          <a:p>
            <a:r>
              <a:rPr lang="es-ES" sz="2200" b="1" dirty="0"/>
              <a:t>Total </a:t>
            </a:r>
            <a:r>
              <a:rPr lang="es-ES" sz="2200" b="1" dirty="0" err="1"/>
              <a:t>Assigned</a:t>
            </a:r>
            <a:r>
              <a:rPr lang="es-ES" sz="2200" b="1" dirty="0"/>
              <a:t>: </a:t>
            </a:r>
            <a:r>
              <a:rPr lang="es-ES" sz="2200" dirty="0"/>
              <a:t>29.635</a:t>
            </a:r>
          </a:p>
          <a:p>
            <a:r>
              <a:rPr lang="es-ES" sz="2200" b="1" dirty="0"/>
              <a:t>Total </a:t>
            </a:r>
            <a:r>
              <a:rPr lang="es-ES" sz="2200" b="1" dirty="0" err="1"/>
              <a:t>Carriers</a:t>
            </a:r>
            <a:r>
              <a:rPr lang="es-ES" sz="2200" b="1" dirty="0"/>
              <a:t>: </a:t>
            </a:r>
            <a:r>
              <a:rPr lang="es-ES" sz="2200" dirty="0"/>
              <a:t>16.410</a:t>
            </a:r>
          </a:p>
          <a:p>
            <a:pPr marL="0" indent="0">
              <a:buNone/>
            </a:pPr>
            <a:r>
              <a:rPr lang="es-ES" sz="2200" b="1" dirty="0"/>
              <a:t>    </a:t>
            </a:r>
            <a:r>
              <a:rPr lang="es-ES" sz="2200" dirty="0" err="1"/>
              <a:t>Sent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Offer</a:t>
            </a:r>
            <a:r>
              <a:rPr lang="es-ES" sz="2200" dirty="0"/>
              <a:t>: 1.465 </a:t>
            </a:r>
            <a:r>
              <a:rPr lang="es-ES" sz="1400" i="1" dirty="0" err="1">
                <a:solidFill>
                  <a:schemeClr val="bg1">
                    <a:lumMod val="65000"/>
                  </a:schemeClr>
                </a:solidFill>
              </a:rPr>
              <a:t>Carriers</a:t>
            </a:r>
            <a:endParaRPr lang="es-ES" sz="1400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ES" sz="2200" b="1" dirty="0"/>
              <a:t>Who Won?: </a:t>
            </a:r>
            <a:r>
              <a:rPr lang="es-ES" sz="2200" dirty="0"/>
              <a:t>1.124</a:t>
            </a:r>
            <a:endParaRPr lang="es-ES" sz="2400" dirty="0">
              <a:solidFill>
                <a:srgbClr val="FF0000"/>
              </a:solidFill>
            </a:endParaRPr>
          </a:p>
          <a:p>
            <a:r>
              <a:rPr lang="es-ES" sz="2200" dirty="0"/>
              <a:t> </a:t>
            </a:r>
            <a:r>
              <a:rPr lang="es-ES" sz="1400" i="1" dirty="0" err="1">
                <a:solidFill>
                  <a:schemeClr val="bg1">
                    <a:lumMod val="65000"/>
                  </a:schemeClr>
                </a:solidFill>
              </a:rPr>
              <a:t>Carriers</a:t>
            </a:r>
            <a:r>
              <a:rPr lang="es-ES" sz="24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1"/>
                </a:solidFill>
              </a:rPr>
              <a:t>1:</a:t>
            </a:r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EBB87-7A1F-EBBD-922F-F47568ED9BB1}"/>
              </a:ext>
            </a:extLst>
          </p:cNvPr>
          <p:cNvSpPr/>
          <p:nvPr/>
        </p:nvSpPr>
        <p:spPr>
          <a:xfrm>
            <a:off x="0" y="6738494"/>
            <a:ext cx="12192000" cy="119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22CA16-D2D1-1780-8161-D435CF7621F6}"/>
              </a:ext>
            </a:extLst>
          </p:cNvPr>
          <p:cNvSpPr/>
          <p:nvPr/>
        </p:nvSpPr>
        <p:spPr>
          <a:xfrm>
            <a:off x="11353800" y="6141143"/>
            <a:ext cx="503583" cy="5031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s-ES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93F8703-7C24-C3F2-208C-56A10D3967E3}"/>
              </a:ext>
            </a:extLst>
          </p:cNvPr>
          <p:cNvSpPr/>
          <p:nvPr/>
        </p:nvSpPr>
        <p:spPr>
          <a:xfrm rot="5400000">
            <a:off x="106654" y="241787"/>
            <a:ext cx="2237665" cy="199310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gnifying glass outline">
            <a:extLst>
              <a:ext uri="{FF2B5EF4-FFF2-40B4-BE49-F238E27FC236}">
                <a16:creationId xmlns:a16="http://schemas.microsoft.com/office/drawing/2014/main" id="{C84D4971-A9A8-7D62-DA37-6B0803D31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086" y="325367"/>
            <a:ext cx="914400" cy="9144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A1A6D3-72E3-DE7C-4C86-714A7BA2AC32}"/>
              </a:ext>
            </a:extLst>
          </p:cNvPr>
          <p:cNvSpPr/>
          <p:nvPr/>
        </p:nvSpPr>
        <p:spPr>
          <a:xfrm>
            <a:off x="7977094" y="3709071"/>
            <a:ext cx="3646170" cy="962817"/>
          </a:xfrm>
          <a:prstGeom prst="roundRect">
            <a:avLst/>
          </a:prstGeom>
          <a:solidFill>
            <a:srgbClr val="FFD966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Top5Carriers Lowest Nº of Deals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35% </a:t>
            </a:r>
            <a:r>
              <a:rPr lang="es-ES" sz="1600" b="1" dirty="0" err="1">
                <a:solidFill>
                  <a:schemeClr val="tx1"/>
                </a:solidFill>
              </a:rPr>
              <a:t>Assigned</a:t>
            </a:r>
            <a:r>
              <a:rPr lang="es-E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Carriers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=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3,9%  </a:t>
            </a:r>
            <a:r>
              <a:rPr lang="es-ES" sz="1600" dirty="0" err="1">
                <a:solidFill>
                  <a:schemeClr val="tx1"/>
                </a:solidFill>
              </a:rPr>
              <a:t>Overall</a:t>
            </a:r>
            <a:r>
              <a:rPr lang="es-ES" sz="1600" dirty="0">
                <a:solidFill>
                  <a:schemeClr val="tx1"/>
                </a:solidFill>
              </a:rPr>
              <a:t> Won </a:t>
            </a:r>
            <a:r>
              <a:rPr lang="es-ES" sz="1600" dirty="0" err="1">
                <a:solidFill>
                  <a:schemeClr val="tx1"/>
                </a:solidFill>
              </a:rPr>
              <a:t>Deals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8166B3-8335-20D9-6E12-8AB77D098134}"/>
              </a:ext>
            </a:extLst>
          </p:cNvPr>
          <p:cNvCxnSpPr/>
          <p:nvPr/>
        </p:nvCxnSpPr>
        <p:spPr>
          <a:xfrm>
            <a:off x="8672052" y="1042219"/>
            <a:ext cx="0" cy="875071"/>
          </a:xfrm>
          <a:prstGeom prst="line">
            <a:avLst/>
          </a:prstGeom>
          <a:ln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89E3DD-9314-3B81-51AE-9E93B78FE381}"/>
              </a:ext>
            </a:extLst>
          </p:cNvPr>
          <p:cNvCxnSpPr>
            <a:cxnSpLocks/>
          </p:cNvCxnSpPr>
          <p:nvPr/>
        </p:nvCxnSpPr>
        <p:spPr>
          <a:xfrm>
            <a:off x="6921910" y="1383778"/>
            <a:ext cx="0" cy="769487"/>
          </a:xfrm>
          <a:prstGeom prst="line">
            <a:avLst/>
          </a:prstGeom>
          <a:ln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1E8A641-C950-077A-F21E-5E442F623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19514"/>
              </p:ext>
            </p:extLst>
          </p:nvPr>
        </p:nvGraphicFramePr>
        <p:xfrm>
          <a:off x="1015949" y="4762994"/>
          <a:ext cx="2814102" cy="1965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07051">
                  <a:extLst>
                    <a:ext uri="{9D8B030D-6E8A-4147-A177-3AD203B41FA5}">
                      <a16:colId xmlns:a16="http://schemas.microsoft.com/office/drawing/2014/main" val="2816047125"/>
                    </a:ext>
                  </a:extLst>
                </a:gridCol>
                <a:gridCol w="1407051">
                  <a:extLst>
                    <a:ext uri="{9D8B030D-6E8A-4147-A177-3AD203B41FA5}">
                      <a16:colId xmlns:a16="http://schemas.microsoft.com/office/drawing/2014/main" val="2318047523"/>
                    </a:ext>
                  </a:extLst>
                </a:gridCol>
              </a:tblGrid>
              <a:tr h="41799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Nº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of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Wins</a:t>
                      </a:r>
                      <a:r>
                        <a:rPr lang="es-ES" sz="1400" dirty="0"/>
                        <a:t> </a:t>
                      </a:r>
                      <a:r>
                        <a:rPr lang="es-ES" sz="1400" i="1" dirty="0"/>
                        <a:t>(</a:t>
                      </a:r>
                      <a:r>
                        <a:rPr lang="es-ES" sz="1400" i="1" dirty="0" err="1"/>
                        <a:t>deals</a:t>
                      </a:r>
                      <a:r>
                        <a:rPr lang="es-ES" sz="1400" i="1" dirty="0"/>
                        <a:t>)</a:t>
                      </a:r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Nº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of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Carriers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that</a:t>
                      </a:r>
                      <a:r>
                        <a:rPr lang="es-ES" sz="1400" dirty="0"/>
                        <a:t> won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837043"/>
                  </a:ext>
                </a:extLst>
              </a:tr>
              <a:tr h="233583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227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71177"/>
                  </a:ext>
                </a:extLst>
              </a:tr>
              <a:tr h="233583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121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234482"/>
                  </a:ext>
                </a:extLst>
              </a:tr>
              <a:tr h="233583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64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519705"/>
                  </a:ext>
                </a:extLst>
              </a:tr>
              <a:tr h="233583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68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31764"/>
                  </a:ext>
                </a:extLst>
              </a:tr>
              <a:tr h="233583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98978"/>
                  </a:ext>
                </a:extLst>
              </a:tr>
            </a:tbl>
          </a:graphicData>
        </a:graphic>
      </p:graphicFrame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053C0D4-FC7B-5D2B-8E3C-F30A84F5F9C4}"/>
              </a:ext>
            </a:extLst>
          </p:cNvPr>
          <p:cNvSpPr/>
          <p:nvPr/>
        </p:nvSpPr>
        <p:spPr>
          <a:xfrm>
            <a:off x="7959421" y="2435419"/>
            <a:ext cx="3646170" cy="1140986"/>
          </a:xfrm>
          <a:prstGeom prst="roundRect">
            <a:avLst/>
          </a:prstGeom>
          <a:solidFill>
            <a:srgbClr val="FFD966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Top5Carriers </a:t>
            </a:r>
            <a:r>
              <a:rPr lang="es-ES" sz="1600" b="1" dirty="0" err="1">
                <a:solidFill>
                  <a:schemeClr val="bg1"/>
                </a:solidFill>
              </a:rPr>
              <a:t>Highst</a:t>
            </a:r>
            <a:r>
              <a:rPr lang="es-ES" sz="1600" b="1" dirty="0">
                <a:solidFill>
                  <a:schemeClr val="bg1"/>
                </a:solidFill>
              </a:rPr>
              <a:t> </a:t>
            </a:r>
            <a:r>
              <a:rPr lang="es-ES" sz="1600" b="1" dirty="0" err="1">
                <a:solidFill>
                  <a:schemeClr val="bg1"/>
                </a:solidFill>
              </a:rPr>
              <a:t>Nº</a:t>
            </a:r>
            <a:r>
              <a:rPr lang="es-ES" sz="1600" b="1" dirty="0">
                <a:solidFill>
                  <a:schemeClr val="bg1"/>
                </a:solidFill>
              </a:rPr>
              <a:t> </a:t>
            </a:r>
            <a:r>
              <a:rPr lang="es-ES" sz="1600" b="1" dirty="0" err="1">
                <a:solidFill>
                  <a:schemeClr val="bg1"/>
                </a:solidFill>
              </a:rPr>
              <a:t>of</a:t>
            </a:r>
            <a:r>
              <a:rPr lang="es-ES" sz="1600" b="1" dirty="0">
                <a:solidFill>
                  <a:schemeClr val="bg1"/>
                </a:solidFill>
              </a:rPr>
              <a:t> </a:t>
            </a:r>
            <a:r>
              <a:rPr lang="es-ES" sz="1600" b="1" dirty="0" err="1">
                <a:solidFill>
                  <a:schemeClr val="bg1"/>
                </a:solidFill>
              </a:rPr>
              <a:t>Deals</a:t>
            </a:r>
            <a:endParaRPr lang="es-ES" sz="1600" b="1" dirty="0">
              <a:solidFill>
                <a:schemeClr val="bg1"/>
              </a:solidFill>
            </a:endParaRP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0,44% </a:t>
            </a:r>
            <a:r>
              <a:rPr lang="es-ES" sz="1600" b="1" dirty="0" err="1">
                <a:solidFill>
                  <a:schemeClr val="tx1"/>
                </a:solidFill>
              </a:rPr>
              <a:t>of</a:t>
            </a:r>
            <a:r>
              <a:rPr lang="es-ES" sz="1600" b="1" dirty="0">
                <a:solidFill>
                  <a:schemeClr val="tx1"/>
                </a:solidFill>
              </a:rPr>
              <a:t> </a:t>
            </a:r>
            <a:r>
              <a:rPr lang="es-ES" sz="1600" b="1" dirty="0" err="1">
                <a:solidFill>
                  <a:schemeClr val="tx1"/>
                </a:solidFill>
              </a:rPr>
              <a:t>Overall</a:t>
            </a:r>
            <a:r>
              <a:rPr lang="es-ES" sz="1600" b="1" dirty="0">
                <a:solidFill>
                  <a:schemeClr val="tx1"/>
                </a:solidFill>
              </a:rPr>
              <a:t> </a:t>
            </a:r>
            <a:r>
              <a:rPr lang="es-ES" sz="1600" b="1" dirty="0" err="1">
                <a:solidFill>
                  <a:schemeClr val="tx1"/>
                </a:solidFill>
              </a:rPr>
              <a:t>Assigned</a:t>
            </a:r>
            <a:r>
              <a:rPr lang="es-E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Carriers</a:t>
            </a:r>
            <a:endParaRPr lang="en-US" sz="12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b="1" dirty="0">
                <a:solidFill>
                  <a:schemeClr val="tx1"/>
                </a:solidFill>
              </a:rPr>
              <a:t>9,10% </a:t>
            </a:r>
            <a:r>
              <a:rPr lang="es-ES" sz="1400" b="1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Overall</a:t>
            </a:r>
            <a:r>
              <a:rPr lang="es-ES" sz="1600" dirty="0">
                <a:solidFill>
                  <a:schemeClr val="tx1"/>
                </a:solidFill>
              </a:rPr>
              <a:t> Won </a:t>
            </a:r>
            <a:r>
              <a:rPr lang="es-ES" sz="1600" dirty="0" err="1">
                <a:solidFill>
                  <a:schemeClr val="tx1"/>
                </a:solidFill>
              </a:rPr>
              <a:t>Deals</a:t>
            </a:r>
            <a:endParaRPr lang="es-ES" sz="1400" dirty="0">
              <a:solidFill>
                <a:schemeClr val="tx1"/>
              </a:solidFill>
            </a:endParaRPr>
          </a:p>
          <a:p>
            <a:pPr algn="ctr"/>
            <a:endParaRPr lang="es-ES" sz="600" dirty="0">
              <a:solidFill>
                <a:schemeClr val="bg1"/>
              </a:solidFill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96BC209-D742-DF25-C0BC-5736A3EE0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70395"/>
              </p:ext>
            </p:extLst>
          </p:nvPr>
        </p:nvGraphicFramePr>
        <p:xfrm>
          <a:off x="1012901" y="4415367"/>
          <a:ext cx="2814102" cy="3476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14102">
                  <a:extLst>
                    <a:ext uri="{9D8B030D-6E8A-4147-A177-3AD203B41FA5}">
                      <a16:colId xmlns:a16="http://schemas.microsoft.com/office/drawing/2014/main" val="3838749318"/>
                    </a:ext>
                  </a:extLst>
                </a:gridCol>
              </a:tblGrid>
              <a:tr h="347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Top5 Lowest Nº Wins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311505"/>
                  </a:ext>
                </a:extLst>
              </a:tr>
            </a:tbl>
          </a:graphicData>
        </a:graphic>
      </p:graphicFrame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5FB332C-79D1-8152-EC6F-F1FAC69A5535}"/>
              </a:ext>
            </a:extLst>
          </p:cNvPr>
          <p:cNvSpPr/>
          <p:nvPr/>
        </p:nvSpPr>
        <p:spPr>
          <a:xfrm>
            <a:off x="7991055" y="4754374"/>
            <a:ext cx="3646170" cy="536703"/>
          </a:xfrm>
          <a:prstGeom prst="roundRect">
            <a:avLst/>
          </a:prstGeom>
          <a:solidFill>
            <a:srgbClr val="FFD966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72,86% </a:t>
            </a:r>
            <a:r>
              <a:rPr lang="es-ES" sz="1600" b="1" dirty="0" err="1">
                <a:solidFill>
                  <a:schemeClr val="tx1"/>
                </a:solidFill>
              </a:rPr>
              <a:t>Assigned</a:t>
            </a:r>
            <a:r>
              <a:rPr lang="es-ES" sz="1600" b="1" dirty="0">
                <a:solidFill>
                  <a:schemeClr val="tx1"/>
                </a:solidFill>
              </a:rPr>
              <a:t> </a:t>
            </a:r>
            <a:r>
              <a:rPr lang="es-ES" sz="1600" b="1" dirty="0" err="1">
                <a:solidFill>
                  <a:schemeClr val="tx1"/>
                </a:solidFill>
              </a:rPr>
              <a:t>Carriers</a:t>
            </a:r>
            <a:r>
              <a:rPr lang="es-ES" sz="1600" b="1" dirty="0">
                <a:solidFill>
                  <a:schemeClr val="tx1"/>
                </a:solidFill>
              </a:rPr>
              <a:t> = 14,54% </a:t>
            </a:r>
            <a:r>
              <a:rPr lang="es-ES" sz="1600" dirty="0" err="1">
                <a:solidFill>
                  <a:schemeClr val="tx1"/>
                </a:solidFill>
              </a:rPr>
              <a:t>Overall</a:t>
            </a:r>
            <a:r>
              <a:rPr lang="es-ES" sz="1600" dirty="0">
                <a:solidFill>
                  <a:schemeClr val="tx1"/>
                </a:solidFill>
              </a:rPr>
              <a:t> Won </a:t>
            </a:r>
            <a:r>
              <a:rPr lang="es-ES" sz="1600" dirty="0" err="1">
                <a:solidFill>
                  <a:schemeClr val="tx1"/>
                </a:solidFill>
              </a:rPr>
              <a:t>Deals</a:t>
            </a:r>
            <a:endParaRPr lang="es-E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1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4290010D-BBC5-BDB4-FB3F-9DE80713348A}"/>
              </a:ext>
            </a:extLst>
          </p:cNvPr>
          <p:cNvSpPr/>
          <p:nvPr/>
        </p:nvSpPr>
        <p:spPr>
          <a:xfrm rot="5400000">
            <a:off x="106654" y="241787"/>
            <a:ext cx="2237665" cy="199310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C9AEF-7F52-690F-E4AC-AC057EED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826" y="365125"/>
            <a:ext cx="9760974" cy="1325563"/>
          </a:xfrm>
        </p:spPr>
        <p:txBody>
          <a:bodyPr/>
          <a:lstStyle/>
          <a:p>
            <a:r>
              <a:rPr lang="es-ES" b="1" dirty="0" err="1"/>
              <a:t>Carriers</a:t>
            </a:r>
            <a:r>
              <a:rPr lang="es-ES" b="1" dirty="0"/>
              <a:t> –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Tops &amp; Key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Infos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1B13-D58D-86D6-5754-27135A5C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8956"/>
          </a:xfrm>
        </p:spPr>
        <p:txBody>
          <a:bodyPr>
            <a:normAutofit/>
          </a:bodyPr>
          <a:lstStyle/>
          <a:p>
            <a:r>
              <a:rPr lang="es-ES" b="1" dirty="0"/>
              <a:t>Top15 </a:t>
            </a:r>
            <a:r>
              <a:rPr lang="es-ES" b="1" dirty="0" err="1"/>
              <a:t>Carriers</a:t>
            </a:r>
            <a:r>
              <a:rPr lang="es-ES" b="1" dirty="0"/>
              <a:t> </a:t>
            </a:r>
            <a:r>
              <a:rPr lang="es-ES" dirty="0" err="1"/>
              <a:t>with</a:t>
            </a:r>
            <a:r>
              <a:rPr lang="es-ES" dirty="0"/>
              <a:t> more </a:t>
            </a:r>
            <a:r>
              <a:rPr lang="es-ES" dirty="0" err="1"/>
              <a:t>Invitations</a:t>
            </a:r>
            <a:r>
              <a:rPr lang="es-ES" dirty="0"/>
              <a:t>, </a:t>
            </a:r>
            <a:r>
              <a:rPr lang="es-ES" b="1" dirty="0" err="1"/>
              <a:t>only</a:t>
            </a:r>
            <a:r>
              <a:rPr lang="es-ES" b="1" dirty="0"/>
              <a:t> 3</a:t>
            </a:r>
            <a:r>
              <a:rPr lang="es-ES" dirty="0"/>
              <a:t> </a:t>
            </a:r>
            <a:r>
              <a:rPr lang="es-ES" dirty="0" err="1"/>
              <a:t>appears</a:t>
            </a:r>
            <a:r>
              <a:rPr lang="es-ES" dirty="0"/>
              <a:t> in </a:t>
            </a:r>
            <a:r>
              <a:rPr lang="es-ES" b="1" dirty="0"/>
              <a:t>Top 15 </a:t>
            </a:r>
            <a:r>
              <a:rPr lang="es-ES" b="1" dirty="0" err="1"/>
              <a:t>Assigned</a:t>
            </a:r>
            <a:r>
              <a:rPr lang="es-ES" b="1" dirty="0"/>
              <a:t>/</a:t>
            </a:r>
            <a:r>
              <a:rPr lang="es-ES" b="1" dirty="0" err="1"/>
              <a:t>TrueOffers</a:t>
            </a:r>
            <a:r>
              <a:rPr lang="es-ES" b="1" dirty="0"/>
              <a:t> </a:t>
            </a:r>
            <a:r>
              <a:rPr lang="es-ES" dirty="0" err="1"/>
              <a:t>sent</a:t>
            </a:r>
            <a:r>
              <a:rPr lang="es-ES" dirty="0"/>
              <a:t>.</a:t>
            </a:r>
          </a:p>
          <a:p>
            <a:r>
              <a:rPr lang="es-ES" b="1" dirty="0"/>
              <a:t>Top15 </a:t>
            </a:r>
            <a:r>
              <a:rPr lang="es-ES" b="1" dirty="0" err="1"/>
              <a:t>Assigned</a:t>
            </a:r>
            <a:r>
              <a:rPr lang="es-ES" dirty="0"/>
              <a:t>, </a:t>
            </a:r>
            <a:r>
              <a:rPr lang="es-ES" b="1" dirty="0"/>
              <a:t>8 </a:t>
            </a:r>
            <a:r>
              <a:rPr lang="es-ES" b="1" dirty="0" err="1"/>
              <a:t>IDs</a:t>
            </a:r>
            <a:r>
              <a:rPr lang="es-ES" b="1" dirty="0"/>
              <a:t> </a:t>
            </a:r>
            <a:r>
              <a:rPr lang="es-ES" dirty="0"/>
              <a:t>are in </a:t>
            </a:r>
            <a:r>
              <a:rPr lang="es-ES" b="1" dirty="0" err="1"/>
              <a:t>TopTrueOffers</a:t>
            </a:r>
            <a:r>
              <a:rPr lang="es-E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B08FAC-8B22-B84A-CE41-3CC771F3A97A}"/>
              </a:ext>
            </a:extLst>
          </p:cNvPr>
          <p:cNvSpPr/>
          <p:nvPr/>
        </p:nvSpPr>
        <p:spPr>
          <a:xfrm>
            <a:off x="0" y="6531387"/>
            <a:ext cx="12192000" cy="3266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389E90-8D46-92FA-7D24-2B33E9FE8C95}"/>
              </a:ext>
            </a:extLst>
          </p:cNvPr>
          <p:cNvSpPr/>
          <p:nvPr/>
        </p:nvSpPr>
        <p:spPr>
          <a:xfrm>
            <a:off x="11353800" y="6141143"/>
            <a:ext cx="503583" cy="5031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s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743C42-5C93-8BA2-E9C2-701801E651FB}"/>
              </a:ext>
            </a:extLst>
          </p:cNvPr>
          <p:cNvCxnSpPr>
            <a:cxnSpLocks/>
          </p:cNvCxnSpPr>
          <p:nvPr/>
        </p:nvCxnSpPr>
        <p:spPr>
          <a:xfrm>
            <a:off x="1204297" y="1417236"/>
            <a:ext cx="5767389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D73BDE0-F437-09D3-BAB3-F4889EDC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01061"/>
              </p:ext>
            </p:extLst>
          </p:nvPr>
        </p:nvGraphicFramePr>
        <p:xfrm>
          <a:off x="2085809" y="4432588"/>
          <a:ext cx="7867981" cy="1767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27204">
                  <a:extLst>
                    <a:ext uri="{9D8B030D-6E8A-4147-A177-3AD203B41FA5}">
                      <a16:colId xmlns:a16="http://schemas.microsoft.com/office/drawing/2014/main" val="1805110721"/>
                    </a:ext>
                  </a:extLst>
                </a:gridCol>
                <a:gridCol w="2341546">
                  <a:extLst>
                    <a:ext uri="{9D8B030D-6E8A-4147-A177-3AD203B41FA5}">
                      <a16:colId xmlns:a16="http://schemas.microsoft.com/office/drawing/2014/main" val="3152162386"/>
                    </a:ext>
                  </a:extLst>
                </a:gridCol>
                <a:gridCol w="2199231">
                  <a:extLst>
                    <a:ext uri="{9D8B030D-6E8A-4147-A177-3AD203B41FA5}">
                      <a16:colId xmlns:a16="http://schemas.microsoft.com/office/drawing/2014/main" val="204797265"/>
                    </a:ext>
                  </a:extLst>
                </a:gridCol>
              </a:tblGrid>
              <a:tr h="30895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Top15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True </a:t>
                      </a:r>
                      <a:r>
                        <a:rPr lang="es-ES" dirty="0" err="1"/>
                        <a:t>Offer</a:t>
                      </a:r>
                      <a:r>
                        <a:rPr lang="es-ES" dirty="0"/>
                        <a:t>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Assignation</a:t>
                      </a:r>
                      <a:r>
                        <a:rPr lang="es-ES" dirty="0"/>
                        <a:t> %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4598"/>
                  </a:ext>
                </a:extLst>
              </a:tr>
              <a:tr h="617918">
                <a:tc>
                  <a:txBody>
                    <a:bodyPr/>
                    <a:lstStyle/>
                    <a:p>
                      <a:pPr lvl="0" algn="ctr"/>
                      <a:r>
                        <a:rPr lang="es-ES" b="1" dirty="0" err="1"/>
                        <a:t>Requested</a:t>
                      </a:r>
                      <a:r>
                        <a:rPr lang="es-E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5,21%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It seems overperformance, what type of deal/company is 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s-ES" dirty="0"/>
                        <a:t>28%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838220"/>
                  </a:ext>
                </a:extLst>
              </a:tr>
              <a:tr h="308959">
                <a:tc>
                  <a:txBody>
                    <a:bodyPr/>
                    <a:lstStyle/>
                    <a:p>
                      <a:pPr lvl="0" algn="ctr"/>
                      <a:r>
                        <a:rPr lang="en-US" b="1" dirty="0"/>
                        <a:t>Assigned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39,6%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50853"/>
                  </a:ext>
                </a:extLst>
              </a:tr>
              <a:tr h="257466"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dirty="0" err="1"/>
                        <a:t>Nº</a:t>
                      </a:r>
                      <a:r>
                        <a:rPr lang="es-ES" sz="1400" b="0" i="1" dirty="0"/>
                        <a:t> </a:t>
                      </a:r>
                      <a:r>
                        <a:rPr lang="es-ES" sz="1400" b="0" i="1" dirty="0" err="1"/>
                        <a:t>Requests</a:t>
                      </a:r>
                      <a:endParaRPr lang="en-US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dirty="0"/>
                        <a:t> 156.840</a:t>
                      </a:r>
                      <a:r>
                        <a:rPr lang="es-ES" sz="1400" b="0" i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es-ES" sz="1400" b="0" i="1" dirty="0"/>
                        <a:t> </a:t>
                      </a:r>
                      <a:endParaRPr lang="en-US" sz="1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1" dirty="0"/>
                        <a:t>  </a:t>
                      </a:r>
                      <a:r>
                        <a:rPr lang="en-US" sz="1400" b="0" i="1" dirty="0"/>
                        <a:t>85.305</a:t>
                      </a:r>
                      <a:r>
                        <a:rPr lang="en-US" sz="1400" b="0" i="1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89237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2C5409-CA2A-56D3-5151-E212BDBF9927}"/>
              </a:ext>
            </a:extLst>
          </p:cNvPr>
          <p:cNvSpPr/>
          <p:nvPr/>
        </p:nvSpPr>
        <p:spPr>
          <a:xfrm>
            <a:off x="8881679" y="2431290"/>
            <a:ext cx="3169150" cy="1811679"/>
          </a:xfrm>
          <a:prstGeom prst="roundRect">
            <a:avLst/>
          </a:prstGeom>
          <a:solidFill>
            <a:srgbClr val="FFD96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Positive </a:t>
            </a:r>
            <a:r>
              <a:rPr lang="es-ES" b="1" dirty="0" err="1">
                <a:solidFill>
                  <a:schemeClr val="tx1"/>
                </a:solidFill>
              </a:rPr>
              <a:t>Correlation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Tendency</a:t>
            </a:r>
            <a:endParaRPr lang="es-ES" b="1" dirty="0">
              <a:solidFill>
                <a:schemeClr val="tx1"/>
              </a:solidFill>
            </a:endParaRPr>
          </a:p>
          <a:p>
            <a:pPr algn="ctr"/>
            <a:endParaRPr lang="es-ES" sz="200" b="1" dirty="0">
              <a:solidFill>
                <a:schemeClr val="tx1"/>
              </a:solidFill>
            </a:endParaRP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More True </a:t>
            </a:r>
            <a:r>
              <a:rPr lang="es-ES" sz="1600" dirty="0" err="1">
                <a:solidFill>
                  <a:schemeClr val="tx1"/>
                </a:solidFill>
              </a:rPr>
              <a:t>Offers</a:t>
            </a:r>
            <a:r>
              <a:rPr lang="es-ES" sz="1600" dirty="0">
                <a:solidFill>
                  <a:schemeClr val="tx1"/>
                </a:solidFill>
              </a:rPr>
              <a:t> = </a:t>
            </a:r>
            <a:r>
              <a:rPr lang="es-ES" sz="1600" dirty="0" err="1">
                <a:solidFill>
                  <a:schemeClr val="tx1"/>
                </a:solidFill>
              </a:rPr>
              <a:t>Higher</a:t>
            </a:r>
            <a:r>
              <a:rPr lang="es-ES" sz="1600" dirty="0">
                <a:solidFill>
                  <a:schemeClr val="tx1"/>
                </a:solidFill>
              </a:rPr>
              <a:t> Chance </a:t>
            </a:r>
            <a:r>
              <a:rPr lang="es-ES" sz="1600" dirty="0" err="1">
                <a:solidFill>
                  <a:schemeClr val="tx1"/>
                </a:solidFill>
              </a:rPr>
              <a:t>to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get</a:t>
            </a:r>
            <a:r>
              <a:rPr lang="es-ES" sz="1600" dirty="0">
                <a:solidFill>
                  <a:schemeClr val="tx1"/>
                </a:solidFill>
              </a:rPr>
              <a:t> a Deal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-------------------------------------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0.53 *Overall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0.84 * Based on Frequency Nª True/Win</a:t>
            </a:r>
          </a:p>
        </p:txBody>
      </p:sp>
      <p:pic>
        <p:nvPicPr>
          <p:cNvPr id="21" name="Graphic 20" descr="Delivery outline">
            <a:extLst>
              <a:ext uri="{FF2B5EF4-FFF2-40B4-BE49-F238E27FC236}">
                <a16:creationId xmlns:a16="http://schemas.microsoft.com/office/drawing/2014/main" id="{CBE9AE37-D647-6C8D-64A6-AEF3350E2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635" y="2293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5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6F5FF11D-C8C2-8BBB-C456-7A94A1BD883C}"/>
              </a:ext>
            </a:extLst>
          </p:cNvPr>
          <p:cNvSpPr/>
          <p:nvPr/>
        </p:nvSpPr>
        <p:spPr>
          <a:xfrm rot="5400000">
            <a:off x="106654" y="241787"/>
            <a:ext cx="2237665" cy="199310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33395-FABB-4565-73AA-4D720407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826" y="365125"/>
            <a:ext cx="9760974" cy="1325563"/>
          </a:xfrm>
        </p:spPr>
        <p:txBody>
          <a:bodyPr/>
          <a:lstStyle/>
          <a:p>
            <a:r>
              <a:rPr lang="es-ES" b="1" dirty="0" err="1"/>
              <a:t>Shippers</a:t>
            </a:r>
            <a:r>
              <a:rPr lang="es-ES" b="1" dirty="0"/>
              <a:t> –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Tops &amp; Key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Infos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8040-F9E5-8C58-DF50-917A352E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In essence, the </a:t>
            </a:r>
            <a:r>
              <a:rPr lang="en-US" b="1" dirty="0"/>
              <a:t>Top16</a:t>
            </a:r>
            <a:r>
              <a:rPr lang="en-US" dirty="0"/>
              <a:t> </a:t>
            </a:r>
            <a:r>
              <a:rPr lang="en-US" dirty="0">
                <a:highlight>
                  <a:srgbClr val="FFD966"/>
                </a:highlight>
              </a:rPr>
              <a:t>shippers</a:t>
            </a:r>
            <a:r>
              <a:rPr lang="en-US" dirty="0"/>
              <a:t> precisely align with all </a:t>
            </a:r>
            <a:r>
              <a:rPr lang="en-US" b="1" dirty="0"/>
              <a:t>TOPs16</a:t>
            </a:r>
            <a:r>
              <a:rPr lang="en-US" dirty="0"/>
              <a:t>, falling within the </a:t>
            </a:r>
            <a:r>
              <a:rPr lang="en-US" b="1" dirty="0"/>
              <a:t>range</a:t>
            </a:r>
            <a:r>
              <a:rPr lang="en-US" dirty="0"/>
              <a:t> </a:t>
            </a:r>
            <a:r>
              <a:rPr lang="en-US" b="1" dirty="0"/>
              <a:t>from 10 to 16 matches</a:t>
            </a:r>
            <a:r>
              <a:rPr lang="en-US" dirty="0"/>
              <a:t>. </a:t>
            </a:r>
            <a:r>
              <a:rPr lang="en-US" sz="1800" i="1" dirty="0">
                <a:solidFill>
                  <a:schemeClr val="accent3">
                    <a:lumMod val="75000"/>
                  </a:schemeClr>
                </a:solidFill>
              </a:rPr>
              <a:t>Based on Invitations, no Deliveries</a:t>
            </a:r>
          </a:p>
          <a:p>
            <a:endParaRPr lang="en-US" sz="500" dirty="0"/>
          </a:p>
          <a:p>
            <a:r>
              <a:rPr lang="es-ES" b="1" dirty="0"/>
              <a:t>Top15 </a:t>
            </a:r>
            <a:r>
              <a:rPr lang="es-ES" dirty="0" err="1"/>
              <a:t>shippers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more Tours </a:t>
            </a:r>
            <a:r>
              <a:rPr lang="es-ES" b="1" dirty="0"/>
              <a:t>match 8/15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b="1" dirty="0" err="1"/>
              <a:t>TopCompleted</a:t>
            </a:r>
            <a:r>
              <a:rPr lang="es-ES" dirty="0"/>
              <a:t> and </a:t>
            </a:r>
            <a:r>
              <a:rPr lang="es-ES" b="1" dirty="0"/>
              <a:t>14/15 </a:t>
            </a:r>
            <a:r>
              <a:rPr lang="es-ES" b="1" dirty="0" err="1"/>
              <a:t>TopRejected</a:t>
            </a:r>
            <a:r>
              <a:rPr lang="es-ES" dirty="0"/>
              <a:t>. </a:t>
            </a:r>
            <a:r>
              <a:rPr lang="en-US" sz="1800" i="1" dirty="0">
                <a:solidFill>
                  <a:schemeClr val="accent3">
                    <a:lumMod val="75000"/>
                  </a:schemeClr>
                </a:solidFill>
              </a:rPr>
              <a:t>Based on single Delivery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b="1" dirty="0" err="1"/>
              <a:t>TopRejections</a:t>
            </a:r>
            <a:r>
              <a:rPr lang="es-ES" b="1" dirty="0"/>
              <a:t> </a:t>
            </a:r>
            <a:r>
              <a:rPr lang="es-ES" b="1" dirty="0" err="1"/>
              <a:t>have</a:t>
            </a:r>
            <a:r>
              <a:rPr lang="es-ES" b="1" dirty="0"/>
              <a:t> 4 outsiders</a:t>
            </a:r>
            <a:r>
              <a:rPr lang="es-ES" dirty="0"/>
              <a:t> (new) –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Profile,sector</a:t>
            </a:r>
            <a:r>
              <a:rPr lang="es-ES" dirty="0"/>
              <a:t>, </a:t>
            </a:r>
            <a:r>
              <a:rPr lang="es-ES" dirty="0" err="1"/>
              <a:t>countries</a:t>
            </a:r>
            <a:r>
              <a:rPr lang="es-ES" dirty="0"/>
              <a:t>?</a:t>
            </a:r>
            <a:r>
              <a:rPr lang="en-US" dirty="0"/>
              <a:t>. </a:t>
            </a:r>
            <a:r>
              <a:rPr lang="en-US" sz="1800" i="1" dirty="0">
                <a:solidFill>
                  <a:schemeClr val="accent3">
                    <a:lumMod val="75000"/>
                  </a:schemeClr>
                </a:solidFill>
              </a:rPr>
              <a:t>Based on Invitations, no Deliveries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C206B-D32E-A21F-9466-1848776A6E3A}"/>
              </a:ext>
            </a:extLst>
          </p:cNvPr>
          <p:cNvSpPr/>
          <p:nvPr/>
        </p:nvSpPr>
        <p:spPr>
          <a:xfrm>
            <a:off x="0" y="6531387"/>
            <a:ext cx="12192000" cy="3266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14FD6E-3613-DF66-FDAE-EC5487EB05AA}"/>
              </a:ext>
            </a:extLst>
          </p:cNvPr>
          <p:cNvSpPr/>
          <p:nvPr/>
        </p:nvSpPr>
        <p:spPr>
          <a:xfrm>
            <a:off x="11353800" y="6141143"/>
            <a:ext cx="503583" cy="5031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endParaRPr lang="es-E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B08D54-8231-CC08-C87E-7512D80F5639}"/>
              </a:ext>
            </a:extLst>
          </p:cNvPr>
          <p:cNvCxnSpPr>
            <a:cxnSpLocks/>
          </p:cNvCxnSpPr>
          <p:nvPr/>
        </p:nvCxnSpPr>
        <p:spPr>
          <a:xfrm>
            <a:off x="1204297" y="1417236"/>
            <a:ext cx="5767389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230301-405F-51C9-61A5-24D406A02E57}"/>
              </a:ext>
            </a:extLst>
          </p:cNvPr>
          <p:cNvSpPr txBox="1">
            <a:spLocks/>
          </p:cNvSpPr>
          <p:nvPr/>
        </p:nvSpPr>
        <p:spPr>
          <a:xfrm>
            <a:off x="1731680" y="3077240"/>
            <a:ext cx="5882148" cy="101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75DE66-0393-776E-EFF1-49AA08360284}"/>
              </a:ext>
            </a:extLst>
          </p:cNvPr>
          <p:cNvCxnSpPr/>
          <p:nvPr/>
        </p:nvCxnSpPr>
        <p:spPr>
          <a:xfrm>
            <a:off x="4168876" y="4572000"/>
            <a:ext cx="4070555" cy="0"/>
          </a:xfrm>
          <a:prstGeom prst="line">
            <a:avLst/>
          </a:prstGeom>
          <a:ln w="38100">
            <a:solidFill>
              <a:srgbClr val="FFD9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Graphic 20" descr="Box with solid fill">
            <a:extLst>
              <a:ext uri="{FF2B5EF4-FFF2-40B4-BE49-F238E27FC236}">
                <a16:creationId xmlns:a16="http://schemas.microsoft.com/office/drawing/2014/main" id="{126C660F-B768-39A7-D607-CB4613CCC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641" y="413036"/>
            <a:ext cx="796656" cy="7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513403FE-7364-A3A5-81D5-3C36E98153A7}"/>
              </a:ext>
            </a:extLst>
          </p:cNvPr>
          <p:cNvSpPr/>
          <p:nvPr/>
        </p:nvSpPr>
        <p:spPr>
          <a:xfrm rot="5400000">
            <a:off x="106654" y="241787"/>
            <a:ext cx="2237665" cy="199310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80927-39AB-D66E-CEF4-9F025F0D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828" y="365125"/>
            <a:ext cx="9684972" cy="1325563"/>
          </a:xfrm>
        </p:spPr>
        <p:txBody>
          <a:bodyPr/>
          <a:lstStyle/>
          <a:p>
            <a:r>
              <a:rPr lang="es-ES" b="1" dirty="0" err="1"/>
              <a:t>Correlations</a:t>
            </a:r>
            <a:endParaRPr lang="en-US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3521C852-7276-59B5-8E6A-F68FBE1EC5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383044"/>
              </p:ext>
            </p:extLst>
          </p:nvPr>
        </p:nvGraphicFramePr>
        <p:xfrm>
          <a:off x="6552599" y="2462873"/>
          <a:ext cx="5304784" cy="3536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B458671-FB2C-24DB-A26B-829D22F0CA6F}"/>
              </a:ext>
            </a:extLst>
          </p:cNvPr>
          <p:cNvSpPr txBox="1"/>
          <p:nvPr/>
        </p:nvSpPr>
        <p:spPr>
          <a:xfrm>
            <a:off x="210484" y="2284654"/>
            <a:ext cx="648528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There seems to be a trend in Shippers/Carriers and Nº of Invitations per shipment.</a:t>
            </a:r>
          </a:p>
          <a:p>
            <a:endParaRPr lang="es-ES" dirty="0"/>
          </a:p>
          <a:p>
            <a:endParaRPr lang="es-ES" dirty="0"/>
          </a:p>
          <a:p>
            <a:pPr algn="ctr"/>
            <a:r>
              <a:rPr lang="es-ES" dirty="0" err="1"/>
              <a:t>Less</a:t>
            </a:r>
            <a:r>
              <a:rPr lang="es-ES" dirty="0"/>
              <a:t> </a:t>
            </a:r>
            <a:r>
              <a:rPr lang="es-ES" dirty="0" err="1"/>
              <a:t>Shippers</a:t>
            </a:r>
            <a:r>
              <a:rPr lang="es-ES" dirty="0"/>
              <a:t> = </a:t>
            </a:r>
            <a:r>
              <a:rPr lang="es-ES" dirty="0" err="1"/>
              <a:t>Less</a:t>
            </a:r>
            <a:r>
              <a:rPr lang="es-ES" dirty="0"/>
              <a:t> </a:t>
            </a:r>
            <a:r>
              <a:rPr lang="es-ES" dirty="0" err="1"/>
              <a:t>Carriers</a:t>
            </a:r>
            <a:r>
              <a:rPr lang="es-ES" dirty="0"/>
              <a:t>  &amp; </a:t>
            </a:r>
            <a:r>
              <a:rPr lang="es-ES" dirty="0" err="1"/>
              <a:t>Less</a:t>
            </a:r>
            <a:r>
              <a:rPr lang="es-ES" dirty="0"/>
              <a:t> Tours = More </a:t>
            </a:r>
            <a:r>
              <a:rPr lang="es-ES" dirty="0" err="1"/>
              <a:t>Invitations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reach</a:t>
            </a:r>
            <a:r>
              <a:rPr lang="es-ES" dirty="0"/>
              <a:t> </a:t>
            </a:r>
            <a:r>
              <a:rPr lang="es-ES" dirty="0" err="1"/>
              <a:t>Offers</a:t>
            </a:r>
            <a:r>
              <a:rPr lang="es-ES" dirty="0"/>
              <a:t> = More </a:t>
            </a:r>
            <a:r>
              <a:rPr lang="es-ES" dirty="0" err="1"/>
              <a:t>Offers</a:t>
            </a:r>
            <a:r>
              <a:rPr lang="es-ES" dirty="0"/>
              <a:t> =  </a:t>
            </a:r>
            <a:r>
              <a:rPr lang="es-ES" dirty="0" err="1"/>
              <a:t>Higher</a:t>
            </a:r>
            <a:r>
              <a:rPr lang="es-ES" dirty="0"/>
              <a:t> Positive </a:t>
            </a:r>
            <a:r>
              <a:rPr lang="es-ES" dirty="0" err="1"/>
              <a:t>Feedback</a:t>
            </a:r>
            <a:r>
              <a:rPr lang="es-ES" dirty="0"/>
              <a:t> = Complete</a:t>
            </a:r>
          </a:p>
          <a:p>
            <a:pPr algn="ctr"/>
            <a:r>
              <a:rPr lang="es-ES" sz="1600" i="1" dirty="0"/>
              <a:t> – </a:t>
            </a:r>
            <a:r>
              <a:rPr lang="es-ES" sz="1600" i="1" dirty="0" err="1"/>
              <a:t>Supported</a:t>
            </a:r>
            <a:r>
              <a:rPr lang="es-ES" sz="1600" i="1" dirty="0"/>
              <a:t> </a:t>
            </a:r>
            <a:r>
              <a:rPr lang="es-ES" sz="1600" i="1" dirty="0" err="1"/>
              <a:t>by</a:t>
            </a:r>
            <a:r>
              <a:rPr lang="es-ES" sz="1600" i="1" dirty="0"/>
              <a:t> </a:t>
            </a:r>
            <a:r>
              <a:rPr lang="es-ES" sz="1600" i="1" dirty="0" err="1"/>
              <a:t>Covarianze</a:t>
            </a:r>
            <a:r>
              <a:rPr lang="es-ES" sz="1600" i="1" dirty="0"/>
              <a:t> and </a:t>
            </a:r>
            <a:r>
              <a:rPr lang="es-ES" sz="1600" i="1" dirty="0" err="1"/>
              <a:t>Crr</a:t>
            </a:r>
            <a:endParaRPr lang="es-ES" sz="1600" i="1" dirty="0"/>
          </a:p>
          <a:p>
            <a:endParaRPr lang="es-ES" dirty="0"/>
          </a:p>
          <a:p>
            <a:endParaRPr lang="es-E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b="1" dirty="0" err="1"/>
              <a:t>Avg</a:t>
            </a:r>
            <a:r>
              <a:rPr lang="es-ES" b="1" dirty="0"/>
              <a:t> </a:t>
            </a:r>
            <a:r>
              <a:rPr lang="es-ES" b="1" dirty="0" err="1"/>
              <a:t>TopRequest</a:t>
            </a:r>
            <a:r>
              <a:rPr lang="es-ES" b="1" dirty="0"/>
              <a:t> </a:t>
            </a:r>
            <a:r>
              <a:rPr lang="es-ES" sz="1400" b="1" i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sz="1400" b="1" i="1" dirty="0" err="1">
                <a:solidFill>
                  <a:schemeClr val="bg1">
                    <a:lumMod val="50000"/>
                  </a:schemeClr>
                </a:solidFill>
              </a:rPr>
              <a:t>invitations</a:t>
            </a:r>
            <a:r>
              <a:rPr lang="es-ES" sz="1400" b="1" i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s-ES" b="1" dirty="0"/>
              <a:t>: </a:t>
            </a:r>
            <a:r>
              <a:rPr lang="es-ES" dirty="0"/>
              <a:t>5,21%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offer</a:t>
            </a:r>
            <a:endParaRPr lang="es-E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b="1" dirty="0" err="1"/>
              <a:t>Avg</a:t>
            </a:r>
            <a:r>
              <a:rPr lang="es-ES" b="1" dirty="0"/>
              <a:t> </a:t>
            </a:r>
            <a:r>
              <a:rPr lang="es-ES" b="1" dirty="0" err="1"/>
              <a:t>TopTrue</a:t>
            </a:r>
            <a:r>
              <a:rPr lang="es-ES" b="1" dirty="0"/>
              <a:t> </a:t>
            </a:r>
            <a:r>
              <a:rPr lang="es-ES" sz="1400" b="1" i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ES" sz="1400" b="1" i="1" dirty="0" err="1">
                <a:solidFill>
                  <a:schemeClr val="bg1">
                    <a:lumMod val="50000"/>
                  </a:schemeClr>
                </a:solidFill>
              </a:rPr>
              <a:t>invitations</a:t>
            </a:r>
            <a:r>
              <a:rPr lang="es-ES" sz="1400" b="1" i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s-ES" b="1" dirty="0"/>
              <a:t>: </a:t>
            </a:r>
            <a:r>
              <a:rPr lang="es-ES" dirty="0"/>
              <a:t>26,67% – </a:t>
            </a:r>
            <a:r>
              <a:rPr lang="es-ES" dirty="0" err="1"/>
              <a:t>Only</a:t>
            </a:r>
            <a:r>
              <a:rPr lang="es-ES" dirty="0"/>
              <a:t> 3 </a:t>
            </a:r>
            <a:r>
              <a:rPr lang="es-ES" dirty="0" err="1"/>
              <a:t>Ids</a:t>
            </a:r>
            <a:r>
              <a:rPr lang="es-ES" dirty="0"/>
              <a:t> are </a:t>
            </a:r>
            <a:r>
              <a:rPr lang="es-ES" dirty="0" err="1"/>
              <a:t>from</a:t>
            </a:r>
            <a:r>
              <a:rPr lang="es-ES" dirty="0"/>
              <a:t> Top </a:t>
            </a:r>
            <a:r>
              <a:rPr lang="es-ES" dirty="0" err="1"/>
              <a:t>Request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157B1-4AFC-10B5-3796-4081D164876C}"/>
              </a:ext>
            </a:extLst>
          </p:cNvPr>
          <p:cNvCxnSpPr>
            <a:cxnSpLocks/>
          </p:cNvCxnSpPr>
          <p:nvPr/>
        </p:nvCxnSpPr>
        <p:spPr>
          <a:xfrm>
            <a:off x="1225486" y="1384653"/>
            <a:ext cx="4179951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3C7B4C-A6CB-29B6-5831-1CE189BEB8FA}"/>
              </a:ext>
            </a:extLst>
          </p:cNvPr>
          <p:cNvSpPr/>
          <p:nvPr/>
        </p:nvSpPr>
        <p:spPr>
          <a:xfrm>
            <a:off x="1690639" y="1747145"/>
            <a:ext cx="3398187" cy="10750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 having more active users in a month means more transactions?  </a:t>
            </a:r>
            <a:r>
              <a:rPr lang="en-US" b="1" dirty="0"/>
              <a:t>Quick Answer </a:t>
            </a:r>
            <a:r>
              <a:rPr lang="en-US" b="1" dirty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474DD1-1308-C044-65AD-FD1045114437}"/>
              </a:ext>
            </a:extLst>
          </p:cNvPr>
          <p:cNvSpPr/>
          <p:nvPr/>
        </p:nvSpPr>
        <p:spPr>
          <a:xfrm>
            <a:off x="0" y="6531387"/>
            <a:ext cx="12192000" cy="3266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165110-9065-BD29-D66E-44D725F21E61}"/>
              </a:ext>
            </a:extLst>
          </p:cNvPr>
          <p:cNvSpPr/>
          <p:nvPr/>
        </p:nvSpPr>
        <p:spPr>
          <a:xfrm>
            <a:off x="11353800" y="6141143"/>
            <a:ext cx="503583" cy="5031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  <a:endParaRPr lang="es-ES" dirty="0"/>
          </a:p>
        </p:txBody>
      </p:sp>
      <p:pic>
        <p:nvPicPr>
          <p:cNvPr id="39" name="Graphic 38" descr="Abacus outline">
            <a:extLst>
              <a:ext uri="{FF2B5EF4-FFF2-40B4-BE49-F238E27FC236}">
                <a16:creationId xmlns:a16="http://schemas.microsoft.com/office/drawing/2014/main" id="{1C47D92D-167A-AC38-7411-42FE9AED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850" y="339536"/>
            <a:ext cx="771397" cy="77139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1A5909-C090-426D-AC44-CC33C4EDCA08}"/>
              </a:ext>
            </a:extLst>
          </p:cNvPr>
          <p:cNvCxnSpPr>
            <a:cxnSpLocks/>
          </p:cNvCxnSpPr>
          <p:nvPr/>
        </p:nvCxnSpPr>
        <p:spPr>
          <a:xfrm>
            <a:off x="2752725" y="5150567"/>
            <a:ext cx="1519808" cy="0"/>
          </a:xfrm>
          <a:prstGeom prst="line">
            <a:avLst/>
          </a:prstGeom>
          <a:ln w="38100">
            <a:solidFill>
              <a:srgbClr val="FFD9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481A6B44-FDFA-02C6-D900-216B240B9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68893"/>
              </p:ext>
            </p:extLst>
          </p:nvPr>
        </p:nvGraphicFramePr>
        <p:xfrm>
          <a:off x="6811229" y="725234"/>
          <a:ext cx="4800601" cy="1432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5696">
                  <a:extLst>
                    <a:ext uri="{9D8B030D-6E8A-4147-A177-3AD203B41FA5}">
                      <a16:colId xmlns:a16="http://schemas.microsoft.com/office/drawing/2014/main" val="2647402151"/>
                    </a:ext>
                  </a:extLst>
                </a:gridCol>
                <a:gridCol w="1015696">
                  <a:extLst>
                    <a:ext uri="{9D8B030D-6E8A-4147-A177-3AD203B41FA5}">
                      <a16:colId xmlns:a16="http://schemas.microsoft.com/office/drawing/2014/main" val="2884612089"/>
                    </a:ext>
                  </a:extLst>
                </a:gridCol>
                <a:gridCol w="1015696">
                  <a:extLst>
                    <a:ext uri="{9D8B030D-6E8A-4147-A177-3AD203B41FA5}">
                      <a16:colId xmlns:a16="http://schemas.microsoft.com/office/drawing/2014/main" val="4046917253"/>
                    </a:ext>
                  </a:extLst>
                </a:gridCol>
                <a:gridCol w="1015696">
                  <a:extLst>
                    <a:ext uri="{9D8B030D-6E8A-4147-A177-3AD203B41FA5}">
                      <a16:colId xmlns:a16="http://schemas.microsoft.com/office/drawing/2014/main" val="2841375011"/>
                    </a:ext>
                  </a:extLst>
                </a:gridCol>
                <a:gridCol w="737817">
                  <a:extLst>
                    <a:ext uri="{9D8B030D-6E8A-4147-A177-3AD203B41FA5}">
                      <a16:colId xmlns:a16="http://schemas.microsoft.com/office/drawing/2014/main" val="1264992315"/>
                    </a:ext>
                  </a:extLst>
                </a:gridCol>
              </a:tblGrid>
              <a:tr h="33578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Carrier_ID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Shipper_ID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Nº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Invitations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Nº</a:t>
                      </a:r>
                      <a:r>
                        <a:rPr lang="es-ES" sz="1400" dirty="0"/>
                        <a:t> Tours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546618"/>
                  </a:ext>
                </a:extLst>
              </a:tr>
              <a:tr h="2684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12.317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1.659.714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10.348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722264"/>
                  </a:ext>
                </a:extLst>
              </a:tr>
              <a:tr h="2684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2.347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1.862.218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10.640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1379"/>
                  </a:ext>
                </a:extLst>
              </a:tr>
              <a:tr h="2684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746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1.702.122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9.795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46569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32734A-8793-20BB-1E36-0CE5E1507606}"/>
              </a:ext>
            </a:extLst>
          </p:cNvPr>
          <p:cNvCxnSpPr>
            <a:cxnSpLocks/>
          </p:cNvCxnSpPr>
          <p:nvPr/>
        </p:nvCxnSpPr>
        <p:spPr>
          <a:xfrm>
            <a:off x="2693220" y="3807542"/>
            <a:ext cx="1519808" cy="0"/>
          </a:xfrm>
          <a:prstGeom prst="line">
            <a:avLst/>
          </a:prstGeom>
          <a:ln w="38100">
            <a:solidFill>
              <a:srgbClr val="FFD96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2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C4195-734D-154F-92D3-DE43D4CC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7237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Top </a:t>
            </a:r>
            <a:r>
              <a:rPr lang="en-US" b="1" kern="1200" dirty="0">
                <a:highlight>
                  <a:srgbClr val="FFD966"/>
                </a:highlight>
                <a:latin typeface="+mj-lt"/>
                <a:ea typeface="+mj-ea"/>
                <a:cs typeface="+mj-cs"/>
              </a:rPr>
              <a:t>Combo</a:t>
            </a:r>
            <a:br>
              <a:rPr lang="en-US" b="1" kern="1200" dirty="0">
                <a:latin typeface="+mj-lt"/>
                <a:ea typeface="+mj-ea"/>
                <a:cs typeface="+mj-cs"/>
              </a:rPr>
            </a:br>
            <a:r>
              <a:rPr lang="en-US" b="1" kern="1200" dirty="0">
                <a:latin typeface="+mj-lt"/>
                <a:ea typeface="+mj-ea"/>
                <a:cs typeface="+mj-cs"/>
              </a:rPr>
              <a:t>Countries</a:t>
            </a:r>
            <a:endParaRPr lang="en-US" b="1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3D7647-4D56-DB30-AF28-CB485601140F}"/>
              </a:ext>
            </a:extLst>
          </p:cNvPr>
          <p:cNvSpPr/>
          <p:nvPr/>
        </p:nvSpPr>
        <p:spPr>
          <a:xfrm>
            <a:off x="8875683" y="470103"/>
            <a:ext cx="1535142" cy="736745"/>
          </a:xfrm>
          <a:prstGeom prst="roundRect">
            <a:avLst/>
          </a:prstGeom>
          <a:solidFill>
            <a:srgbClr val="FFD96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spcAft>
                <a:spcPts val="600"/>
              </a:spcAft>
            </a:pPr>
            <a:r>
              <a:rPr lang="es-ES" sz="20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2.248.361</a:t>
            </a:r>
          </a:p>
          <a:p>
            <a:pPr algn="ctr" defTabSz="548640">
              <a:spcAft>
                <a:spcPts val="600"/>
              </a:spcAft>
            </a:pPr>
            <a:r>
              <a:rPr lang="es-ES" sz="1600" i="1" dirty="0" err="1">
                <a:solidFill>
                  <a:srgbClr val="555555"/>
                </a:solidFill>
              </a:rPr>
              <a:t>Invitations</a:t>
            </a:r>
            <a:endParaRPr lang="en-US" sz="4000" i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BA352E5-7B2F-0320-31AF-A70F99A8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90" y="1965325"/>
            <a:ext cx="7074393" cy="35271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DE7A9B-3377-975E-8A2D-B34EFBDB961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858000" y="838476"/>
            <a:ext cx="2017683" cy="161460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47EE46C-0196-9CC8-A829-FF9A2510A6D3}"/>
              </a:ext>
            </a:extLst>
          </p:cNvPr>
          <p:cNvSpPr/>
          <p:nvPr/>
        </p:nvSpPr>
        <p:spPr>
          <a:xfrm>
            <a:off x="0" y="6531387"/>
            <a:ext cx="12192000" cy="3266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931BC0-1084-7BCB-163A-294D4EBA03BF}"/>
              </a:ext>
            </a:extLst>
          </p:cNvPr>
          <p:cNvSpPr/>
          <p:nvPr/>
        </p:nvSpPr>
        <p:spPr>
          <a:xfrm>
            <a:off x="11353800" y="6141143"/>
            <a:ext cx="503583" cy="5031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89C24D-1B40-9333-C202-E0B935430561}"/>
              </a:ext>
            </a:extLst>
          </p:cNvPr>
          <p:cNvSpPr/>
          <p:nvPr/>
        </p:nvSpPr>
        <p:spPr>
          <a:xfrm>
            <a:off x="0" y="-557"/>
            <a:ext cx="56869" cy="6839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26EC3-172F-46AB-7E05-4D68328C4522}"/>
              </a:ext>
            </a:extLst>
          </p:cNvPr>
          <p:cNvSpPr txBox="1"/>
          <p:nvPr/>
        </p:nvSpPr>
        <p:spPr>
          <a:xfrm>
            <a:off x="570393" y="2732399"/>
            <a:ext cx="322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 err="1"/>
              <a:t>Offer</a:t>
            </a:r>
            <a:r>
              <a:rPr lang="es-ES" u="sng" dirty="0"/>
              <a:t> – </a:t>
            </a:r>
            <a:r>
              <a:rPr lang="es-ES" u="sng" dirty="0" err="1"/>
              <a:t>Dupli</a:t>
            </a:r>
            <a:r>
              <a:rPr lang="es-ES" u="sng" dirty="0"/>
              <a:t> Vs Single ID </a:t>
            </a:r>
            <a:r>
              <a:rPr lang="es-ES" sz="1200" b="1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s-ES" sz="1200" b="1" dirty="0" err="1">
                <a:solidFill>
                  <a:schemeClr val="bg1">
                    <a:lumMod val="65000"/>
                  </a:schemeClr>
                </a:solidFill>
              </a:rPr>
              <a:t>last</a:t>
            </a:r>
            <a:r>
              <a:rPr lang="es-E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bg1">
                    <a:lumMod val="65000"/>
                  </a:schemeClr>
                </a:solidFill>
              </a:rPr>
              <a:t>one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14B45E-1132-B29B-402E-B972799CFA9C}"/>
              </a:ext>
            </a:extLst>
          </p:cNvPr>
          <p:cNvSpPr txBox="1"/>
          <p:nvPr/>
        </p:nvSpPr>
        <p:spPr>
          <a:xfrm>
            <a:off x="594640" y="4544002"/>
            <a:ext cx="324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Status – </a:t>
            </a:r>
            <a:r>
              <a:rPr lang="es-ES" u="sng" dirty="0" err="1"/>
              <a:t>Dupli</a:t>
            </a:r>
            <a:r>
              <a:rPr lang="es-ES" u="sng" dirty="0"/>
              <a:t> Vs Single ID </a:t>
            </a:r>
            <a:r>
              <a:rPr lang="es-ES" sz="1200" b="1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s-ES" sz="1200" b="1" dirty="0" err="1">
                <a:solidFill>
                  <a:schemeClr val="bg1">
                    <a:lumMod val="65000"/>
                  </a:schemeClr>
                </a:solidFill>
              </a:rPr>
              <a:t>last</a:t>
            </a:r>
            <a:r>
              <a:rPr lang="es-E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bg1">
                    <a:lumMod val="65000"/>
                  </a:schemeClr>
                </a:solidFill>
              </a:rPr>
              <a:t>one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8" name="Graphic 47" descr="Harvey Balls 30% outline">
            <a:extLst>
              <a:ext uri="{FF2B5EF4-FFF2-40B4-BE49-F238E27FC236}">
                <a16:creationId xmlns:a16="http://schemas.microsoft.com/office/drawing/2014/main" id="{C1DD4750-821C-C56C-DE2D-6A3A8B7BC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339" y="168747"/>
            <a:ext cx="573717" cy="57371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C21188B-6736-9179-2948-07195069B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42" y="1807721"/>
            <a:ext cx="3381375" cy="180975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A4EBDDDE-979C-B091-5373-25BCB5774C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5780" y="2268363"/>
            <a:ext cx="3646497" cy="487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AE45A28-E075-52DA-350C-46F6D0B1C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56" y="3157895"/>
            <a:ext cx="2571750" cy="6286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65E93A-BA66-39B9-A9DF-653973FA3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640" y="4981740"/>
            <a:ext cx="2676525" cy="6572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F59C7C0-E0CF-EE96-645E-146136973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06" y="3883845"/>
            <a:ext cx="2743200" cy="6096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D54F492-A510-627C-346F-3874737984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982" y="5709363"/>
            <a:ext cx="2734224" cy="6280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89D33D4-16F7-FBCF-CA35-EE7A59BF92F9}"/>
              </a:ext>
            </a:extLst>
          </p:cNvPr>
          <p:cNvSpPr txBox="1"/>
          <p:nvPr/>
        </p:nvSpPr>
        <p:spPr>
          <a:xfrm>
            <a:off x="252626" y="2126174"/>
            <a:ext cx="401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/>
              <a:t>Cor</a:t>
            </a:r>
            <a:r>
              <a:rPr lang="es-ES" sz="2400" b="1" dirty="0"/>
              <a:t> Country/Performance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D3BA45-1872-4BD2-48FE-9A9D189910E1}"/>
              </a:ext>
            </a:extLst>
          </p:cNvPr>
          <p:cNvSpPr/>
          <p:nvPr/>
        </p:nvSpPr>
        <p:spPr>
          <a:xfrm>
            <a:off x="341005" y="3243570"/>
            <a:ext cx="84776" cy="80655"/>
          </a:xfrm>
          <a:prstGeom prst="ellipse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7BD746C-B9E7-EE53-3111-A5AB046AFE8A}"/>
              </a:ext>
            </a:extLst>
          </p:cNvPr>
          <p:cNvSpPr/>
          <p:nvPr/>
        </p:nvSpPr>
        <p:spPr>
          <a:xfrm>
            <a:off x="350530" y="3929370"/>
            <a:ext cx="84776" cy="80655"/>
          </a:xfrm>
          <a:prstGeom prst="ellipse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0622D22-E42E-E7EF-09E6-EF0319F42028}"/>
              </a:ext>
            </a:extLst>
          </p:cNvPr>
          <p:cNvSpPr/>
          <p:nvPr/>
        </p:nvSpPr>
        <p:spPr>
          <a:xfrm>
            <a:off x="328305" y="5040620"/>
            <a:ext cx="84776" cy="80655"/>
          </a:xfrm>
          <a:prstGeom prst="ellipse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326BC37-F2FA-C259-BE8F-458C506441A0}"/>
              </a:ext>
            </a:extLst>
          </p:cNvPr>
          <p:cNvSpPr/>
          <p:nvPr/>
        </p:nvSpPr>
        <p:spPr>
          <a:xfrm>
            <a:off x="337830" y="5726420"/>
            <a:ext cx="84776" cy="80655"/>
          </a:xfrm>
          <a:prstGeom prst="ellipse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69C726-DE1B-F8A8-EA63-D6CBFC68C3BB}"/>
              </a:ext>
            </a:extLst>
          </p:cNvPr>
          <p:cNvSpPr txBox="1"/>
          <p:nvPr/>
        </p:nvSpPr>
        <p:spPr>
          <a:xfrm>
            <a:off x="5710012" y="5608055"/>
            <a:ext cx="3408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Countries (individual/combo) with more rejections </a:t>
            </a:r>
          </a:p>
          <a:p>
            <a:pPr algn="ctr"/>
            <a:r>
              <a:rPr lang="en-US" dirty="0"/>
              <a:t>3 and </a:t>
            </a:r>
            <a:r>
              <a:rPr lang="en-US" dirty="0">
                <a:highlight>
                  <a:srgbClr val="FF0000"/>
                </a:highlight>
              </a:rPr>
              <a:t>4</a:t>
            </a:r>
            <a:r>
              <a:rPr lang="en-US" dirty="0"/>
              <a:t> - 5.7% and 3, 6%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589A90-B94B-D0A1-65B5-0DE26CA02FE5}"/>
              </a:ext>
            </a:extLst>
          </p:cNvPr>
          <p:cNvSpPr txBox="1"/>
          <p:nvPr/>
        </p:nvSpPr>
        <p:spPr>
          <a:xfrm>
            <a:off x="8994350" y="5895975"/>
            <a:ext cx="222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Vs</a:t>
            </a:r>
            <a:r>
              <a:rPr lang="es-ES" dirty="0"/>
              <a:t> </a:t>
            </a:r>
            <a:r>
              <a:rPr lang="es-ES" dirty="0" err="1">
                <a:solidFill>
                  <a:srgbClr val="0070C0"/>
                </a:solidFill>
              </a:rPr>
              <a:t>Individual&amp;Global</a:t>
            </a:r>
            <a:r>
              <a:rPr lang="es-ES" dirty="0"/>
              <a:t> AVG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2%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3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5815</TotalTime>
  <Words>711</Words>
  <Application>Microsoft Office PowerPoint</Application>
  <PresentationFormat>Widescreen</PresentationFormat>
  <Paragraphs>183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Analytics Case – 1º Dataset</vt:lpstr>
      <vt:lpstr>Analytics Case  Monthly Offers &amp; Status</vt:lpstr>
      <vt:lpstr>Analytics Case  Top Carriers &amp; Shippers</vt:lpstr>
      <vt:lpstr>Who gets Deals? </vt:lpstr>
      <vt:lpstr>Carriers – Tops &amp; Key Infos</vt:lpstr>
      <vt:lpstr>Shippers – Tops &amp; Key Infos</vt:lpstr>
      <vt:lpstr>Correlations</vt:lpstr>
      <vt:lpstr>Top Combo Countries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Lorman</dc:creator>
  <cp:lastModifiedBy>Luis Lorman</cp:lastModifiedBy>
  <cp:revision>260</cp:revision>
  <dcterms:created xsi:type="dcterms:W3CDTF">2024-01-12T10:44:10Z</dcterms:created>
  <dcterms:modified xsi:type="dcterms:W3CDTF">2024-02-07T16:16:23Z</dcterms:modified>
</cp:coreProperties>
</file>