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87" r:id="rId4"/>
    <p:sldId id="288" r:id="rId5"/>
    <p:sldId id="289" r:id="rId6"/>
    <p:sldId id="278" r:id="rId7"/>
    <p:sldId id="294" r:id="rId8"/>
    <p:sldId id="290" r:id="rId9"/>
    <p:sldId id="291" r:id="rId10"/>
    <p:sldId id="292" r:id="rId11"/>
    <p:sldId id="272" r:id="rId12"/>
    <p:sldId id="283" r:id="rId13"/>
    <p:sldId id="281" r:id="rId14"/>
    <p:sldId id="282" r:id="rId15"/>
    <p:sldId id="284" r:id="rId16"/>
    <p:sldId id="285" r:id="rId17"/>
    <p:sldId id="286" r:id="rId18"/>
    <p:sldId id="295" r:id="rId19"/>
    <p:sldId id="296" r:id="rId20"/>
    <p:sldId id="297" r:id="rId2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1" autoAdjust="0"/>
    <p:restoredTop sz="94660"/>
  </p:normalViewPr>
  <p:slideViewPr>
    <p:cSldViewPr snapToGrid="0">
      <p:cViewPr>
        <p:scale>
          <a:sx n="100" d="100"/>
          <a:sy n="100" d="100"/>
        </p:scale>
        <p:origin x="25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3287-A682-BFAB-0FA8-F6BAB8C66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94534326-A408-65A4-74A4-8B343F5A4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6E94D173-8389-F62F-2690-D73AF4ED3D55}"/>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E1C0940C-6015-FFCA-C292-F9EE85A3BD2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B4D67CC9-C52C-0483-4CE2-1C0B1809A04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2311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D02C-EE6E-9B4C-7901-9593AC4DA197}"/>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39A2F4F-71EB-1613-2498-CCA742957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E34108D4-6869-D768-DA98-42F03C130576}"/>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2D6A2691-0711-FF4D-31D8-774471DC8FE0}"/>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D6954FA8-4640-DE19-D5B1-AAE192927F4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95788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96E8E-A72B-3EE9-2CD5-691D3BBC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C99980B0-F65E-ADFD-6C87-835BAC409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D62960E6-3929-00B4-12A8-80DE81C40673}"/>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D9BF3ECF-C35F-2C1C-1920-E449870E667D}"/>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75B8C51-E97E-E750-0C0C-8C924737D25E}"/>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61421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E947-942A-C668-66C0-82519B25827A}"/>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FE378CD2-5479-CEAF-6927-8B7B22A91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8687D8B-0875-16F6-D2FE-A55AC43B958E}"/>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474C0675-B510-83B4-75ED-FE81F14A229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05E307D3-509E-CE4C-6F51-5D24C3835F4D}"/>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93765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DD53-3D24-208D-5DFF-A2AFCB970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92A828B2-E8D2-7E6A-0E25-6B4E08C06B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8A25C-7527-8B04-7514-0528CCBD1015}"/>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9D914B4B-02DA-6DB4-4B46-98719C3136CC}"/>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9C6D9E48-5D05-D10F-FEA8-BE4C469DFC6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1006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F94-4E5E-7A0A-936D-11721A58068B}"/>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3D9ACECE-0020-EB28-B357-18DE6315C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DC0EE2E9-4363-4F90-8B82-520A07A04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1F6C2443-A62B-C766-7A51-5B5D89AF1FFC}"/>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6" name="Footer Placeholder 5">
            <a:extLst>
              <a:ext uri="{FF2B5EF4-FFF2-40B4-BE49-F238E27FC236}">
                <a16:creationId xmlns:a16="http://schemas.microsoft.com/office/drawing/2014/main" id="{E89C4F1D-6333-8CBC-67EB-42499ECF8287}"/>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3764DA-8B61-0471-6AD0-3B789B8A999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66220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799F-7D05-5839-0B9F-98F4E949E289}"/>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96A2818D-C8C2-16E9-F22D-2AF47C67A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A6C6F-03E1-8314-EB67-EE635BEAF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5D9B9DA1-7DAA-A107-29CF-A2D5BD86D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121A59-2431-4080-A4D9-0B01BF432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0BD8F43E-1BE6-CA83-131E-1BC8B171C172}"/>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8" name="Footer Placeholder 7">
            <a:extLst>
              <a:ext uri="{FF2B5EF4-FFF2-40B4-BE49-F238E27FC236}">
                <a16:creationId xmlns:a16="http://schemas.microsoft.com/office/drawing/2014/main" id="{0768BF5A-AAB4-6166-8871-7063A5FA7596}"/>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5BC4728E-3220-F5F4-C3A1-6EE8509F5BF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12855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F9F7-1C1C-072A-CFB6-FEE2CB7DE584}"/>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FDF218D6-0526-4609-2423-BCC31A5A8503}"/>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4" name="Footer Placeholder 3">
            <a:extLst>
              <a:ext uri="{FF2B5EF4-FFF2-40B4-BE49-F238E27FC236}">
                <a16:creationId xmlns:a16="http://schemas.microsoft.com/office/drawing/2014/main" id="{27AC3927-6144-656F-7240-01A4798AD12C}"/>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50715E02-CFA7-4BF5-5E1F-81A9193DB2F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05947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1B73C-5F37-A56C-F5A2-1DF6FA2608C4}"/>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3" name="Footer Placeholder 2">
            <a:extLst>
              <a:ext uri="{FF2B5EF4-FFF2-40B4-BE49-F238E27FC236}">
                <a16:creationId xmlns:a16="http://schemas.microsoft.com/office/drawing/2014/main" id="{5EED3E6A-AE30-F27A-1300-29169982E0E7}"/>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32819355-32C0-8898-22E2-FC63B08C7F70}"/>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84857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2EB-5F56-7FC2-9397-538070363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8AC8619F-3DBB-9186-CDB8-50A108FB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4025E9AA-E36D-ECF9-7355-4F8D1901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0E3D2-70CD-18F3-6C62-CDE29782608A}"/>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6" name="Footer Placeholder 5">
            <a:extLst>
              <a:ext uri="{FF2B5EF4-FFF2-40B4-BE49-F238E27FC236}">
                <a16:creationId xmlns:a16="http://schemas.microsoft.com/office/drawing/2014/main" id="{B3C511C8-D3C7-A32F-F911-5E6936068636}"/>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9D3F1D3-6FA2-FC07-43F8-6EA2A93CD238}"/>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692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3425-2A96-9CA0-27F2-A330F1A6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ECA9229-8C9C-F62C-70C6-AFEEEAAFE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E0370E87-9219-BDE8-933A-5E17B251F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9DE94-D89A-FD4F-72EB-A3E158E30D43}"/>
              </a:ext>
            </a:extLst>
          </p:cNvPr>
          <p:cNvSpPr>
            <a:spLocks noGrp="1"/>
          </p:cNvSpPr>
          <p:nvPr>
            <p:ph type="dt" sz="half" idx="10"/>
          </p:nvPr>
        </p:nvSpPr>
        <p:spPr/>
        <p:txBody>
          <a:bodyPr/>
          <a:lstStyle/>
          <a:p>
            <a:fld id="{E2F19C68-FF66-4FBB-B996-2990362B03EC}" type="datetimeFigureOut">
              <a:rPr lang="es-CL" smtClean="0"/>
              <a:t>08-09-2025</a:t>
            </a:fld>
            <a:endParaRPr lang="es-CL"/>
          </a:p>
        </p:txBody>
      </p:sp>
      <p:sp>
        <p:nvSpPr>
          <p:cNvPr id="6" name="Footer Placeholder 5">
            <a:extLst>
              <a:ext uri="{FF2B5EF4-FFF2-40B4-BE49-F238E27FC236}">
                <a16:creationId xmlns:a16="http://schemas.microsoft.com/office/drawing/2014/main" id="{F87A7006-7F3A-0F36-E889-8F6AC639932F}"/>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33A6617-005F-D089-82A1-2E5ECCA55DB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99609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D938F-6592-3B51-B840-0AF0BD0DD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L"/>
          </a:p>
        </p:txBody>
      </p:sp>
      <p:sp>
        <p:nvSpPr>
          <p:cNvPr id="3" name="Text Placeholder 2">
            <a:extLst>
              <a:ext uri="{FF2B5EF4-FFF2-40B4-BE49-F238E27FC236}">
                <a16:creationId xmlns:a16="http://schemas.microsoft.com/office/drawing/2014/main" id="{F7B91B70-2062-C758-9789-F867C4C3B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A71D176-D0C8-422D-0B8F-6C36BDAA5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F19C68-FF66-4FBB-B996-2990362B03EC}" type="datetimeFigureOut">
              <a:rPr lang="es-CL" smtClean="0"/>
              <a:t>08-09-2025</a:t>
            </a:fld>
            <a:endParaRPr lang="es-CL"/>
          </a:p>
        </p:txBody>
      </p:sp>
      <p:sp>
        <p:nvSpPr>
          <p:cNvPr id="5" name="Footer Placeholder 4">
            <a:extLst>
              <a:ext uri="{FF2B5EF4-FFF2-40B4-BE49-F238E27FC236}">
                <a16:creationId xmlns:a16="http://schemas.microsoft.com/office/drawing/2014/main" id="{D40039A4-81A8-1323-3EAE-1A7FFC800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Slide Number Placeholder 5">
            <a:extLst>
              <a:ext uri="{FF2B5EF4-FFF2-40B4-BE49-F238E27FC236}">
                <a16:creationId xmlns:a16="http://schemas.microsoft.com/office/drawing/2014/main" id="{258F4C3C-A43E-E756-E955-E5C5D539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0410BE-0C98-47D3-B359-BED08B89821E}" type="slidenum">
              <a:rPr lang="es-CL" smtClean="0"/>
              <a:t>‹#›</a:t>
            </a:fld>
            <a:endParaRPr lang="es-CL"/>
          </a:p>
        </p:txBody>
      </p:sp>
    </p:spTree>
    <p:extLst>
      <p:ext uri="{BB962C8B-B14F-4D97-AF65-F5344CB8AC3E}">
        <p14:creationId xmlns:p14="http://schemas.microsoft.com/office/powerpoint/2010/main" val="41412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0.png"/><Relationship Id="rId26" Type="http://schemas.openxmlformats.org/officeDocument/2006/relationships/image" Target="../media/image53.png"/><Relationship Id="rId3" Type="http://schemas.openxmlformats.org/officeDocument/2006/relationships/image" Target="../media/image32.svg"/><Relationship Id="rId21" Type="http://schemas.openxmlformats.org/officeDocument/2006/relationships/image" Target="../media/image48.png"/><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19.png"/><Relationship Id="rId25" Type="http://schemas.openxmlformats.org/officeDocument/2006/relationships/image" Target="../media/image52.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7.svg"/><Relationship Id="rId29"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1.svg"/><Relationship Id="rId5" Type="http://schemas.openxmlformats.org/officeDocument/2006/relationships/image" Target="../media/image34.svg"/><Relationship Id="rId15" Type="http://schemas.openxmlformats.org/officeDocument/2006/relationships/image" Target="../media/image44.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9.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49.svg"/><Relationship Id="rId27" Type="http://schemas.openxmlformats.org/officeDocument/2006/relationships/image" Target="../media/image54.png"/><Relationship Id="rId30"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6F1696-01CA-E8D3-6002-76BCCA9BF716}"/>
              </a:ext>
            </a:extLst>
          </p:cNvPr>
          <p:cNvSpPr>
            <a:spLocks noGrp="1"/>
          </p:cNvSpPr>
          <p:nvPr>
            <p:ph type="ctrTitle"/>
          </p:nvPr>
        </p:nvSpPr>
        <p:spPr>
          <a:xfrm>
            <a:off x="0" y="0"/>
            <a:ext cx="12192000" cy="6858000"/>
          </a:xfrm>
        </p:spPr>
        <p:txBody>
          <a:bodyPr anchor="ctr">
            <a:normAutofit/>
          </a:bodyPr>
          <a:lstStyle/>
          <a:p>
            <a:r>
              <a:rPr lang="en-US" sz="4000" noProof="0" dirty="0"/>
              <a:t>A generalized problem-solving algorithm for physical and abstract spaces</a:t>
            </a:r>
            <a:br>
              <a:rPr lang="en-US" noProof="0" dirty="0"/>
            </a:br>
            <a:br>
              <a:rPr lang="en-US" sz="4400" noProof="0" dirty="0"/>
            </a:br>
            <a:r>
              <a:rPr lang="en-US" sz="3600" noProof="0" dirty="0"/>
              <a:t>Luis Luarte</a:t>
            </a:r>
            <a:endParaRPr lang="en-US" noProof="0" dirty="0"/>
          </a:p>
        </p:txBody>
      </p:sp>
    </p:spTree>
    <p:extLst>
      <p:ext uri="{BB962C8B-B14F-4D97-AF65-F5344CB8AC3E}">
        <p14:creationId xmlns:p14="http://schemas.microsoft.com/office/powerpoint/2010/main" val="188635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3F905-4EF9-2B7A-51EA-3C29AB055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CC6FF-3310-544C-5E8C-0B68BE1C641E}"/>
              </a:ext>
            </a:extLst>
          </p:cNvPr>
          <p:cNvSpPr>
            <a:spLocks noGrp="1"/>
          </p:cNvSpPr>
          <p:nvPr>
            <p:ph type="title"/>
          </p:nvPr>
        </p:nvSpPr>
        <p:spPr/>
        <p:txBody>
          <a:bodyPr/>
          <a:lstStyle/>
          <a:p>
            <a:r>
              <a:rPr lang="en-US" dirty="0"/>
              <a:t>Hypothesis</a:t>
            </a:r>
            <a:endParaRPr lang="es-CL" dirty="0"/>
          </a:p>
        </p:txBody>
      </p:sp>
      <p:sp>
        <p:nvSpPr>
          <p:cNvPr id="21" name="Rectangle 20">
            <a:extLst>
              <a:ext uri="{FF2B5EF4-FFF2-40B4-BE49-F238E27FC236}">
                <a16:creationId xmlns:a16="http://schemas.microsoft.com/office/drawing/2014/main" id="{464F91A8-B29B-D40E-090A-E0CABA920984}"/>
              </a:ext>
            </a:extLst>
          </p:cNvPr>
          <p:cNvSpPr/>
          <p:nvPr/>
        </p:nvSpPr>
        <p:spPr>
          <a:xfrm>
            <a:off x="5932098" y="3329512"/>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sp>
        <p:nvSpPr>
          <p:cNvPr id="24" name="Rectangle 23">
            <a:extLst>
              <a:ext uri="{FF2B5EF4-FFF2-40B4-BE49-F238E27FC236}">
                <a16:creationId xmlns:a16="http://schemas.microsoft.com/office/drawing/2014/main" id="{7E5FFC99-5827-77D6-FDC1-1C946D5378C2}"/>
              </a:ext>
            </a:extLst>
          </p:cNvPr>
          <p:cNvSpPr/>
          <p:nvPr/>
        </p:nvSpPr>
        <p:spPr>
          <a:xfrm>
            <a:off x="8840409" y="3190601"/>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02061C4C-58C8-D068-7B14-7B3318D76057}"/>
              </a:ext>
            </a:extLst>
          </p:cNvPr>
          <p:cNvSpPr/>
          <p:nvPr/>
        </p:nvSpPr>
        <p:spPr>
          <a:xfrm>
            <a:off x="8840409" y="3716295"/>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31C0A346-D138-7F8E-FB8C-E5C5032F98AC}"/>
              </a:ext>
            </a:extLst>
          </p:cNvPr>
          <p:cNvCxnSpPr>
            <a:cxnSpLocks/>
            <a:stCxn id="21" idx="3"/>
            <a:endCxn id="24" idx="1"/>
          </p:cNvCxnSpPr>
          <p:nvPr/>
        </p:nvCxnSpPr>
        <p:spPr>
          <a:xfrm flipV="1">
            <a:off x="7923798" y="3398445"/>
            <a:ext cx="91661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BACBEEAA-4225-2F74-5585-AD47B3C074F2}"/>
              </a:ext>
            </a:extLst>
          </p:cNvPr>
          <p:cNvCxnSpPr>
            <a:cxnSpLocks/>
            <a:stCxn id="21" idx="3"/>
            <a:endCxn id="25" idx="1"/>
          </p:cNvCxnSpPr>
          <p:nvPr/>
        </p:nvCxnSpPr>
        <p:spPr>
          <a:xfrm>
            <a:off x="7923798" y="3669024"/>
            <a:ext cx="91661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descr="A black tangled line and a circular object&#10;&#10;AI-generated content may be incorrect.">
            <a:extLst>
              <a:ext uri="{FF2B5EF4-FFF2-40B4-BE49-F238E27FC236}">
                <a16:creationId xmlns:a16="http://schemas.microsoft.com/office/drawing/2014/main" id="{77B5C09A-9A06-EFC7-0414-F1D8EF2ECBDE}"/>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689260" y="3190601"/>
            <a:ext cx="1922408" cy="940405"/>
          </a:xfrm>
          <a:prstGeom prst="rect">
            <a:avLst/>
          </a:prstGeom>
        </p:spPr>
      </p:pic>
      <p:sp>
        <p:nvSpPr>
          <p:cNvPr id="36" name="Rectangle 35">
            <a:extLst>
              <a:ext uri="{FF2B5EF4-FFF2-40B4-BE49-F238E27FC236}">
                <a16:creationId xmlns:a16="http://schemas.microsoft.com/office/drawing/2014/main" id="{6817AD3C-3533-28AC-40ED-44179B60662B}"/>
              </a:ext>
            </a:extLst>
          </p:cNvPr>
          <p:cNvSpPr/>
          <p:nvPr/>
        </p:nvSpPr>
        <p:spPr>
          <a:xfrm>
            <a:off x="3276033" y="33212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582EDCC2-3379-A0C5-A1EF-2070BD2EFF76}"/>
              </a:ext>
            </a:extLst>
          </p:cNvPr>
          <p:cNvCxnSpPr>
            <a:stCxn id="35" idx="3"/>
            <a:endCxn id="36" idx="1"/>
          </p:cNvCxnSpPr>
          <p:nvPr/>
        </p:nvCxnSpPr>
        <p:spPr>
          <a:xfrm flipV="1">
            <a:off x="2611668" y="36608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ECAC984A-4C81-D6F2-4873-A6113458FB45}"/>
              </a:ext>
            </a:extLst>
          </p:cNvPr>
          <p:cNvCxnSpPr>
            <a:cxnSpLocks/>
            <a:stCxn id="36" idx="3"/>
          </p:cNvCxnSpPr>
          <p:nvPr/>
        </p:nvCxnSpPr>
        <p:spPr>
          <a:xfrm>
            <a:off x="5267733" y="36608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C2CACA48-5C0F-C374-7F1D-69D92AF9AF4F}"/>
              </a:ext>
            </a:extLst>
          </p:cNvPr>
          <p:cNvSpPr txBox="1"/>
          <p:nvPr/>
        </p:nvSpPr>
        <p:spPr>
          <a:xfrm>
            <a:off x="2829210" y="2716858"/>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4F730C13-5A0E-F84E-A54C-529257DB45DA}"/>
              </a:ext>
            </a:extLst>
          </p:cNvPr>
          <p:cNvCxnSpPr>
            <a:cxnSpLocks/>
            <a:stCxn id="40" idx="3"/>
            <a:endCxn id="21" idx="0"/>
          </p:cNvCxnSpPr>
          <p:nvPr/>
        </p:nvCxnSpPr>
        <p:spPr>
          <a:xfrm>
            <a:off x="5414148" y="2901524"/>
            <a:ext cx="1513800" cy="42798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986A7BDA-452C-60B2-3467-A52B4D08B71E}"/>
              </a:ext>
            </a:extLst>
          </p:cNvPr>
          <p:cNvCxnSpPr>
            <a:cxnSpLocks/>
            <a:stCxn id="40" idx="1"/>
            <a:endCxn id="35" idx="1"/>
          </p:cNvCxnSpPr>
          <p:nvPr/>
        </p:nvCxnSpPr>
        <p:spPr>
          <a:xfrm rot="10800000" flipV="1">
            <a:off x="689260" y="2901524"/>
            <a:ext cx="2139950" cy="759280"/>
          </a:xfrm>
          <a:prstGeom prst="bentConnector3">
            <a:avLst>
              <a:gd name="adj1" fmla="val 11068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88CDF5E-8370-578A-D8B7-478E0E14F823}"/>
                  </a:ext>
                </a:extLst>
              </p:cNvPr>
              <p:cNvSpPr txBox="1"/>
              <p:nvPr/>
            </p:nvSpPr>
            <p:spPr>
              <a:xfrm>
                <a:off x="1879711" y="4344352"/>
                <a:ext cx="239217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𝐶</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𝑉</m:t>
                          </m:r>
                        </m:e>
                        <m:sub>
                          <m:r>
                            <a:rPr lang="en-US" b="0" i="1" smtClean="0">
                              <a:solidFill>
                                <a:srgbClr val="7030A0"/>
                              </a:solidFill>
                              <a:latin typeface="Cambria Math" panose="02040503050406030204" pitchFamily="18" charset="0"/>
                            </a:rPr>
                            <m:t>𝑠𝑎𝑐𝑐𝑎𝑑𝑒𝑠</m:t>
                          </m:r>
                        </m:sub>
                      </m:sSub>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𝑅𝑃𝐸</m:t>
                              </m:r>
                            </m:e>
                          </m:d>
                        </m:e>
                      </m:d>
                    </m:oMath>
                  </m:oMathPara>
                </a14:m>
                <a:endParaRPr lang="en-US" dirty="0">
                  <a:solidFill>
                    <a:srgbClr val="7030A0"/>
                  </a:solidFill>
                </a:endParaRPr>
              </a:p>
            </p:txBody>
          </p:sp>
        </mc:Choice>
        <mc:Fallback>
          <p:sp>
            <p:nvSpPr>
              <p:cNvPr id="10" name="TextBox 9">
                <a:extLst>
                  <a:ext uri="{FF2B5EF4-FFF2-40B4-BE49-F238E27FC236}">
                    <a16:creationId xmlns:a16="http://schemas.microsoft.com/office/drawing/2014/main" id="{888CDF5E-8370-578A-D8B7-478E0E14F823}"/>
                  </a:ext>
                </a:extLst>
              </p:cNvPr>
              <p:cNvSpPr txBox="1">
                <a:spLocks noRot="1" noChangeAspect="1" noMove="1" noResize="1" noEditPoints="1" noAdjustHandles="1" noChangeArrowheads="1" noChangeShapeType="1" noTextEdit="1"/>
              </p:cNvSpPr>
              <p:nvPr/>
            </p:nvSpPr>
            <p:spPr>
              <a:xfrm>
                <a:off x="1879711" y="4344352"/>
                <a:ext cx="2392172" cy="369332"/>
              </a:xfrm>
              <a:prstGeom prst="rect">
                <a:avLst/>
              </a:prstGeom>
              <a:blipFill>
                <a:blip r:embed="rId3"/>
                <a:stretch>
                  <a:fillRect b="-15000"/>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531056-7672-5AE2-F0A9-72790B9E5ED0}"/>
                  </a:ext>
                </a:extLst>
              </p:cNvPr>
              <p:cNvSpPr txBox="1"/>
              <p:nvPr/>
            </p:nvSpPr>
            <p:spPr>
              <a:xfrm>
                <a:off x="6317310" y="4938461"/>
                <a:ext cx="3570025" cy="391261"/>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𝑎𝑏𝑠𝑡𝑟𝑎𝑐𝑡</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𝑝h𝑦𝑠𝑖𝑐𝑎𝑙</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𝑠𝑎𝑐𝑐𝑎𝑑𝑒𝑠</m:t>
                          </m:r>
                        </m:sub>
                      </m:sSub>
                    </m:oMath>
                  </m:oMathPara>
                </a14:m>
                <a:endParaRPr lang="en-US" dirty="0">
                  <a:solidFill>
                    <a:srgbClr val="0070C0"/>
                  </a:solidFill>
                </a:endParaRPr>
              </a:p>
            </p:txBody>
          </p:sp>
        </mc:Choice>
        <mc:Fallback>
          <p:sp>
            <p:nvSpPr>
              <p:cNvPr id="12" name="TextBox 11">
                <a:extLst>
                  <a:ext uri="{FF2B5EF4-FFF2-40B4-BE49-F238E27FC236}">
                    <a16:creationId xmlns:a16="http://schemas.microsoft.com/office/drawing/2014/main" id="{49531056-7672-5AE2-F0A9-72790B9E5ED0}"/>
                  </a:ext>
                </a:extLst>
              </p:cNvPr>
              <p:cNvSpPr txBox="1">
                <a:spLocks noRot="1" noChangeAspect="1" noMove="1" noResize="1" noEditPoints="1" noAdjustHandles="1" noChangeArrowheads="1" noChangeShapeType="1" noTextEdit="1"/>
              </p:cNvSpPr>
              <p:nvPr/>
            </p:nvSpPr>
            <p:spPr>
              <a:xfrm>
                <a:off x="6317310" y="4938461"/>
                <a:ext cx="3570025" cy="391261"/>
              </a:xfrm>
              <a:prstGeom prst="rect">
                <a:avLst/>
              </a:prstGeom>
              <a:blipFill>
                <a:blip r:embed="rId4"/>
                <a:stretch>
                  <a:fillRect b="-7813"/>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741F29C-427F-D0A3-8BE6-0F7E45188A26}"/>
                  </a:ext>
                </a:extLst>
              </p:cNvPr>
              <p:cNvSpPr txBox="1"/>
              <p:nvPr/>
            </p:nvSpPr>
            <p:spPr>
              <a:xfrm>
                <a:off x="8237970" y="2459071"/>
                <a:ext cx="2692086" cy="41101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𝜌</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𝑝h𝑦𝑠𝑖𝑐𝑎𝑙</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𝑎𝑏𝑠𝑡𝑟𝑎𝑐𝑡</m:t>
                              </m:r>
                            </m:sub>
                          </m:sSub>
                        </m:e>
                      </m:d>
                      <m:r>
                        <a:rPr lang="en-US" b="0" i="1" smtClean="0">
                          <a:solidFill>
                            <a:srgbClr val="C00000"/>
                          </a:solidFill>
                          <a:latin typeface="Cambria Math" panose="02040503050406030204" pitchFamily="18" charset="0"/>
                        </a:rPr>
                        <m:t>&gt;0</m:t>
                      </m:r>
                    </m:oMath>
                  </m:oMathPara>
                </a14:m>
                <a:endParaRPr lang="en-US" dirty="0">
                  <a:solidFill>
                    <a:srgbClr val="C00000"/>
                  </a:solidFill>
                </a:endParaRPr>
              </a:p>
            </p:txBody>
          </p:sp>
        </mc:Choice>
        <mc:Fallback>
          <p:sp>
            <p:nvSpPr>
              <p:cNvPr id="14" name="TextBox 13">
                <a:extLst>
                  <a:ext uri="{FF2B5EF4-FFF2-40B4-BE49-F238E27FC236}">
                    <a16:creationId xmlns:a16="http://schemas.microsoft.com/office/drawing/2014/main" id="{5741F29C-427F-D0A3-8BE6-0F7E45188A26}"/>
                  </a:ext>
                </a:extLst>
              </p:cNvPr>
              <p:cNvSpPr txBox="1">
                <a:spLocks noRot="1" noChangeAspect="1" noMove="1" noResize="1" noEditPoints="1" noAdjustHandles="1" noChangeArrowheads="1" noChangeShapeType="1" noTextEdit="1"/>
              </p:cNvSpPr>
              <p:nvPr/>
            </p:nvSpPr>
            <p:spPr>
              <a:xfrm>
                <a:off x="8237970" y="2459071"/>
                <a:ext cx="2692086" cy="411010"/>
              </a:xfrm>
              <a:prstGeom prst="rect">
                <a:avLst/>
              </a:prstGeom>
              <a:blipFill>
                <a:blip r:embed="rId5"/>
                <a:stretch>
                  <a:fillRect b="-5882"/>
                </a:stretch>
              </a:blipFill>
            </p:spPr>
            <p:txBody>
              <a:bodyPr/>
              <a:lstStyle/>
              <a:p>
                <a:r>
                  <a:rPr lang="es-CL">
                    <a:noFill/>
                  </a:rPr>
                  <a:t> </a:t>
                </a:r>
              </a:p>
            </p:txBody>
          </p:sp>
        </mc:Fallback>
      </mc:AlternateContent>
      <p:sp>
        <p:nvSpPr>
          <p:cNvPr id="15" name="Rectangle 14">
            <a:extLst>
              <a:ext uri="{FF2B5EF4-FFF2-40B4-BE49-F238E27FC236}">
                <a16:creationId xmlns:a16="http://schemas.microsoft.com/office/drawing/2014/main" id="{CE7D464A-A9AD-7C71-5E08-A31B9F062F42}"/>
              </a:ext>
            </a:extLst>
          </p:cNvPr>
          <p:cNvSpPr/>
          <p:nvPr/>
        </p:nvSpPr>
        <p:spPr>
          <a:xfrm>
            <a:off x="8097898" y="2417143"/>
            <a:ext cx="2972230" cy="190528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A8AAF8A6-2BBE-DC70-7F2B-6CAFA6B0AA2C}"/>
              </a:ext>
            </a:extLst>
          </p:cNvPr>
          <p:cNvSpPr/>
          <p:nvPr/>
        </p:nvSpPr>
        <p:spPr>
          <a:xfrm>
            <a:off x="5757998" y="2115404"/>
            <a:ext cx="5733417" cy="3275461"/>
          </a:xfrm>
          <a:prstGeom prst="rect">
            <a:avLst/>
          </a:prstGeom>
          <a:noFill/>
          <a:ln w="28575">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10E2BBD4-E27B-2610-4984-87D9F123012B}"/>
              </a:ext>
            </a:extLst>
          </p:cNvPr>
          <p:cNvSpPr/>
          <p:nvPr/>
        </p:nvSpPr>
        <p:spPr>
          <a:xfrm>
            <a:off x="398521" y="2723263"/>
            <a:ext cx="7579005" cy="214025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2456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D7F-6E7A-CD2A-D123-40F99AD962B7}"/>
              </a:ext>
            </a:extLst>
          </p:cNvPr>
          <p:cNvSpPr>
            <a:spLocks noGrp="1"/>
          </p:cNvSpPr>
          <p:nvPr>
            <p:ph type="title"/>
          </p:nvPr>
        </p:nvSpPr>
        <p:spPr>
          <a:xfrm>
            <a:off x="838200" y="341941"/>
            <a:ext cx="10515600" cy="1325563"/>
          </a:xfrm>
        </p:spPr>
        <p:txBody>
          <a:bodyPr/>
          <a:lstStyle/>
          <a:p>
            <a:r>
              <a:rPr lang="en-US" dirty="0"/>
              <a:t>Experimental design (physical)</a:t>
            </a:r>
            <a:endParaRPr lang="es-CL" dirty="0"/>
          </a:p>
        </p:txBody>
      </p:sp>
      <p:pic>
        <p:nvPicPr>
          <p:cNvPr id="6" name="Picture 5">
            <a:extLst>
              <a:ext uri="{FF2B5EF4-FFF2-40B4-BE49-F238E27FC236}">
                <a16:creationId xmlns:a16="http://schemas.microsoft.com/office/drawing/2014/main" id="{8D1EFD55-0294-7E1E-7428-11F5622C8FE8}"/>
              </a:ext>
            </a:extLst>
          </p:cNvPr>
          <p:cNvPicPr>
            <a:picLocks noChangeAspect="1"/>
          </p:cNvPicPr>
          <p:nvPr/>
        </p:nvPicPr>
        <p:blipFill>
          <a:blip r:embed="rId2"/>
          <a:srcRect l="60719" t="16178" r="11202" b="68468"/>
          <a:stretch>
            <a:fillRect/>
          </a:stretch>
        </p:blipFill>
        <p:spPr>
          <a:xfrm>
            <a:off x="8241993" y="2809572"/>
            <a:ext cx="1893508" cy="516842"/>
          </a:xfrm>
          <a:prstGeom prst="rect">
            <a:avLst/>
          </a:prstGeom>
        </p:spPr>
      </p:pic>
      <p:sp>
        <p:nvSpPr>
          <p:cNvPr id="8" name="Rectangle 7">
            <a:extLst>
              <a:ext uri="{FF2B5EF4-FFF2-40B4-BE49-F238E27FC236}">
                <a16:creationId xmlns:a16="http://schemas.microsoft.com/office/drawing/2014/main" id="{DF6439E7-2572-08C0-A947-B7D0009E4687}"/>
              </a:ext>
            </a:extLst>
          </p:cNvPr>
          <p:cNvSpPr/>
          <p:nvPr/>
        </p:nvSpPr>
        <p:spPr>
          <a:xfrm>
            <a:off x="2100484" y="254893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sp>
        <p:nvSpPr>
          <p:cNvPr id="15" name="TextBox 14">
            <a:extLst>
              <a:ext uri="{FF2B5EF4-FFF2-40B4-BE49-F238E27FC236}">
                <a16:creationId xmlns:a16="http://schemas.microsoft.com/office/drawing/2014/main" id="{04D5FAF4-F6D3-0172-205F-B945875A2728}"/>
              </a:ext>
            </a:extLst>
          </p:cNvPr>
          <p:cNvSpPr txBox="1"/>
          <p:nvPr/>
        </p:nvSpPr>
        <p:spPr>
          <a:xfrm>
            <a:off x="2100485" y="3587054"/>
            <a:ext cx="1893508" cy="923330"/>
          </a:xfrm>
          <a:prstGeom prst="rect">
            <a:avLst/>
          </a:prstGeom>
          <a:noFill/>
        </p:spPr>
        <p:txBody>
          <a:bodyPr wrap="square" rtlCol="0">
            <a:spAutoFit/>
          </a:bodyPr>
          <a:lstStyle/>
          <a:p>
            <a:r>
              <a:rPr lang="en-US" dirty="0"/>
              <a:t>ITI 5-5.5s</a:t>
            </a:r>
          </a:p>
          <a:p>
            <a:r>
              <a:rPr lang="en-US" dirty="0"/>
              <a:t>Saccades/ERP measurement</a:t>
            </a:r>
            <a:endParaRPr lang="es-CL" dirty="0"/>
          </a:p>
        </p:txBody>
      </p:sp>
      <p:pic>
        <p:nvPicPr>
          <p:cNvPr id="34" name="Picture 33">
            <a:extLst>
              <a:ext uri="{FF2B5EF4-FFF2-40B4-BE49-F238E27FC236}">
                <a16:creationId xmlns:a16="http://schemas.microsoft.com/office/drawing/2014/main" id="{DE5044AA-A9BD-4201-36D3-1E92E2AEE7DD}"/>
              </a:ext>
            </a:extLst>
          </p:cNvPr>
          <p:cNvPicPr>
            <a:picLocks noChangeAspect="1"/>
          </p:cNvPicPr>
          <p:nvPr/>
        </p:nvPicPr>
        <p:blipFill>
          <a:blip r:embed="rId2"/>
          <a:srcRect l="6034" t="2213" r="51062" b="53730"/>
          <a:stretch>
            <a:fillRect/>
          </a:stretch>
        </p:blipFill>
        <p:spPr>
          <a:xfrm>
            <a:off x="4151921" y="2548934"/>
            <a:ext cx="1893508" cy="1038119"/>
          </a:xfrm>
          <a:prstGeom prst="rect">
            <a:avLst/>
          </a:prstGeom>
        </p:spPr>
      </p:pic>
      <p:sp>
        <p:nvSpPr>
          <p:cNvPr id="35" name="TextBox 34">
            <a:extLst>
              <a:ext uri="{FF2B5EF4-FFF2-40B4-BE49-F238E27FC236}">
                <a16:creationId xmlns:a16="http://schemas.microsoft.com/office/drawing/2014/main" id="{A1460C6A-75E5-9E66-BF3B-D4C0F9F12836}"/>
              </a:ext>
            </a:extLst>
          </p:cNvPr>
          <p:cNvSpPr txBox="1"/>
          <p:nvPr/>
        </p:nvSpPr>
        <p:spPr>
          <a:xfrm>
            <a:off x="4151921" y="3587052"/>
            <a:ext cx="5959883" cy="369332"/>
          </a:xfrm>
          <a:prstGeom prst="rect">
            <a:avLst/>
          </a:prstGeom>
          <a:noFill/>
        </p:spPr>
        <p:txBody>
          <a:bodyPr wrap="square" rtlCol="0">
            <a:spAutoFit/>
          </a:bodyPr>
          <a:lstStyle/>
          <a:p>
            <a:pPr algn="ctr"/>
            <a:r>
              <a:rPr lang="en-US" dirty="0"/>
              <a:t>~15s</a:t>
            </a:r>
            <a:endParaRPr lang="es-CL" dirty="0"/>
          </a:p>
        </p:txBody>
      </p:sp>
      <p:pic>
        <p:nvPicPr>
          <p:cNvPr id="36" name="Picture 35">
            <a:extLst>
              <a:ext uri="{FF2B5EF4-FFF2-40B4-BE49-F238E27FC236}">
                <a16:creationId xmlns:a16="http://schemas.microsoft.com/office/drawing/2014/main" id="{5D5159A9-9925-35D3-8949-C619D74AB855}"/>
              </a:ext>
            </a:extLst>
          </p:cNvPr>
          <p:cNvPicPr>
            <a:picLocks noChangeAspect="1"/>
          </p:cNvPicPr>
          <p:nvPr/>
        </p:nvPicPr>
        <p:blipFill>
          <a:blip r:embed="rId2"/>
          <a:srcRect l="5986" t="54575" r="50914" b="1172"/>
          <a:stretch>
            <a:fillRect/>
          </a:stretch>
        </p:blipFill>
        <p:spPr>
          <a:xfrm>
            <a:off x="6196957" y="2548935"/>
            <a:ext cx="1893508" cy="1038117"/>
          </a:xfrm>
          <a:prstGeom prst="rect">
            <a:avLst/>
          </a:prstGeom>
        </p:spPr>
      </p:pic>
      <p:sp>
        <p:nvSpPr>
          <p:cNvPr id="38" name="TextBox 37">
            <a:extLst>
              <a:ext uri="{FF2B5EF4-FFF2-40B4-BE49-F238E27FC236}">
                <a16:creationId xmlns:a16="http://schemas.microsoft.com/office/drawing/2014/main" id="{4099A1B2-9C86-D6A5-E545-4F80CD5E4BF7}"/>
              </a:ext>
            </a:extLst>
          </p:cNvPr>
          <p:cNvSpPr txBox="1"/>
          <p:nvPr/>
        </p:nvSpPr>
        <p:spPr>
          <a:xfrm>
            <a:off x="2100484" y="4683905"/>
            <a:ext cx="6301485" cy="923330"/>
          </a:xfrm>
          <a:prstGeom prst="rect">
            <a:avLst/>
          </a:prstGeom>
          <a:noFill/>
        </p:spPr>
        <p:txBody>
          <a:bodyPr wrap="square" rtlCol="0">
            <a:spAutoFit/>
          </a:bodyPr>
          <a:lstStyle/>
          <a:p>
            <a:r>
              <a:rPr lang="en-US" dirty="0"/>
              <a:t>-    After visit, a visual cue (fade) is integrated to aid memory</a:t>
            </a:r>
          </a:p>
          <a:p>
            <a:pPr marL="285750" indent="-285750">
              <a:buFontTx/>
              <a:buChar char="-"/>
            </a:pPr>
            <a:r>
              <a:rPr lang="en-US" dirty="0"/>
              <a:t>10 </a:t>
            </a:r>
            <a:r>
              <a:rPr lang="en-US" dirty="0" err="1"/>
              <a:t>ms.</a:t>
            </a:r>
            <a:r>
              <a:rPr lang="en-US" dirty="0"/>
              <a:t> of gaze sample within a tree hit box, shakes the tree</a:t>
            </a:r>
          </a:p>
          <a:p>
            <a:pPr marL="285750" indent="-285750">
              <a:buFontTx/>
              <a:buChar char="-"/>
            </a:pPr>
            <a:r>
              <a:rPr lang="en-US" dirty="0"/>
              <a:t>Reward is binary, red dot or no red dot</a:t>
            </a:r>
            <a:endParaRPr lang="es-CL" dirty="0"/>
          </a:p>
        </p:txBody>
      </p:sp>
      <p:sp>
        <p:nvSpPr>
          <p:cNvPr id="4" name="TextBox 3">
            <a:extLst>
              <a:ext uri="{FF2B5EF4-FFF2-40B4-BE49-F238E27FC236}">
                <a16:creationId xmlns:a16="http://schemas.microsoft.com/office/drawing/2014/main" id="{ADC6D3E4-9B06-6744-FD2A-B5A5767E474B}"/>
              </a:ext>
            </a:extLst>
          </p:cNvPr>
          <p:cNvSpPr txBox="1"/>
          <p:nvPr/>
        </p:nvSpPr>
        <p:spPr>
          <a:xfrm>
            <a:off x="0" y="6488668"/>
            <a:ext cx="6094476" cy="369332"/>
          </a:xfrm>
          <a:prstGeom prst="rect">
            <a:avLst/>
          </a:prstGeom>
          <a:noFill/>
        </p:spPr>
        <p:txBody>
          <a:bodyPr wrap="square">
            <a:spAutoFit/>
          </a:bodyPr>
          <a:lstStyle/>
          <a:p>
            <a:r>
              <a:rPr lang="es-CL" dirty="0"/>
              <a:t>(</a:t>
            </a:r>
            <a:r>
              <a:rPr lang="es-CL" dirty="0" err="1"/>
              <a:t>Hills</a:t>
            </a:r>
            <a:r>
              <a:rPr lang="es-CL" dirty="0"/>
              <a:t> et al., 2008)</a:t>
            </a:r>
          </a:p>
        </p:txBody>
      </p:sp>
    </p:spTree>
    <p:extLst>
      <p:ext uri="{BB962C8B-B14F-4D97-AF65-F5344CB8AC3E}">
        <p14:creationId xmlns:p14="http://schemas.microsoft.com/office/powerpoint/2010/main" val="130023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7DD4E-CAF7-74F7-8B39-67FCB270F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422A67-E364-1928-FD03-BC8373198D87}"/>
              </a:ext>
            </a:extLst>
          </p:cNvPr>
          <p:cNvSpPr>
            <a:spLocks noGrp="1"/>
          </p:cNvSpPr>
          <p:nvPr>
            <p:ph type="title"/>
          </p:nvPr>
        </p:nvSpPr>
        <p:spPr>
          <a:xfrm>
            <a:off x="838200" y="341941"/>
            <a:ext cx="10515600" cy="1325563"/>
          </a:xfrm>
        </p:spPr>
        <p:txBody>
          <a:bodyPr/>
          <a:lstStyle/>
          <a:p>
            <a:r>
              <a:rPr lang="en-US" dirty="0"/>
              <a:t>Task parametrization (physical)</a:t>
            </a:r>
            <a:endParaRPr lang="es-CL" dirty="0"/>
          </a:p>
        </p:txBody>
      </p:sp>
      <p:pic>
        <p:nvPicPr>
          <p:cNvPr id="5" name="Picture 4">
            <a:extLst>
              <a:ext uri="{FF2B5EF4-FFF2-40B4-BE49-F238E27FC236}">
                <a16:creationId xmlns:a16="http://schemas.microsoft.com/office/drawing/2014/main" id="{431B0AD5-4C03-29E2-8D3D-54874F2B86DB}"/>
              </a:ext>
            </a:extLst>
          </p:cNvPr>
          <p:cNvPicPr>
            <a:picLocks noChangeAspect="1"/>
          </p:cNvPicPr>
          <p:nvPr/>
        </p:nvPicPr>
        <p:blipFill>
          <a:blip r:embed="rId2"/>
          <a:stretch>
            <a:fillRect/>
          </a:stretch>
        </p:blipFill>
        <p:spPr>
          <a:xfrm>
            <a:off x="532737" y="2830663"/>
            <a:ext cx="5493365" cy="285451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E093D8-83D2-6DDF-3A43-D2AE618D03DB}"/>
                  </a:ext>
                </a:extLst>
              </p:cNvPr>
              <p:cNvSpPr txBox="1"/>
              <p:nvPr/>
            </p:nvSpPr>
            <p:spPr>
              <a:xfrm>
                <a:off x="6313336" y="2206487"/>
                <a:ext cx="278031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𝑖</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𝐋</m:t>
                          </m:r>
                        </m:e>
                        <m:sub>
                          <m:r>
                            <a:rPr lang="es-CL" i="1">
                              <a:latin typeface="Cambria Math" panose="02040503050406030204" pitchFamily="18" charset="0"/>
                            </a:rPr>
                            <m:t>−</m:t>
                          </m:r>
                          <m:r>
                            <a:rPr lang="es-CL" i="1">
                              <a:latin typeface="Cambria Math" panose="02040503050406030204" pitchFamily="18" charset="0"/>
                            </a:rPr>
                            <m:t>𝐢</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𝛽</m:t>
                          </m:r>
                          <m:nary>
                            <m:naryPr>
                              <m:chr m:val="∑"/>
                              <m:supHide m:val="on"/>
                              <m:ctrlPr>
                                <a:rPr lang="es-CL" i="1">
                                  <a:latin typeface="Cambria Math" panose="02040503050406030204" pitchFamily="18" charset="0"/>
                                </a:rPr>
                              </m:ctrlPr>
                            </m:naryPr>
                            <m:sub>
                              <m:r>
                                <a:rPr lang="es-CL" i="1">
                                  <a:latin typeface="Cambria Math" panose="02040503050406030204" pitchFamily="18" charset="0"/>
                                </a:rPr>
                                <m:t>𝑗</m:t>
                              </m:r>
                              <m:r>
                                <a:rPr lang="es-CL" i="1">
                                  <a:latin typeface="Cambria Math" panose="02040503050406030204" pitchFamily="18" charset="0"/>
                                </a:rPr>
                                <m:t>≠</m:t>
                              </m:r>
                              <m:r>
                                <a:rPr lang="es-CL" i="1">
                                  <a:latin typeface="Cambria Math" panose="02040503050406030204" pitchFamily="18" charset="0"/>
                                </a:rPr>
                                <m:t>𝑖</m:t>
                              </m:r>
                            </m:sub>
                            <m:sup/>
                            <m:e>
                              <m:sSub>
                                <m:sSubPr>
                                  <m:ctrlPr>
                                    <a:rPr lang="es-CL" i="1">
                                      <a:latin typeface="Cambria Math" panose="02040503050406030204" pitchFamily="18" charset="0"/>
                                    </a:rPr>
                                  </m:ctrlPr>
                                </m:sSubPr>
                                <m:e>
                                  <m:r>
                                    <a:rPr lang="es-CL" i="1">
                                      <a:latin typeface="Cambria Math" panose="02040503050406030204" pitchFamily="18" charset="0"/>
                                    </a:rPr>
                                    <m:t>𝑤</m:t>
                                  </m:r>
                                </m:e>
                                <m:sub>
                                  <m:r>
                                    <a:rPr lang="es-CL" i="1">
                                      <a:latin typeface="Cambria Math" panose="02040503050406030204" pitchFamily="18" charset="0"/>
                                    </a:rPr>
                                    <m:t>𝑖𝑗</m:t>
                                  </m:r>
                                </m:sub>
                              </m:sSub>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𝑗</m:t>
                                  </m:r>
                                </m:sub>
                              </m:sSub>
                            </m:e>
                          </m:nary>
                          <m:r>
                            <a:rPr lang="es-CL" i="1">
                              <a:latin typeface="Cambria Math" panose="02040503050406030204" pitchFamily="18" charset="0"/>
                            </a:rPr>
                            <m:t>,1</m:t>
                          </m:r>
                        </m:e>
                      </m:d>
                    </m:oMath>
                  </m:oMathPara>
                </a14:m>
                <a:endParaRPr lang="es-CL" dirty="0"/>
              </a:p>
            </p:txBody>
          </p:sp>
        </mc:Choice>
        <mc:Fallback xmlns="">
          <p:sp>
            <p:nvSpPr>
              <p:cNvPr id="7" name="TextBox 6">
                <a:extLst>
                  <a:ext uri="{FF2B5EF4-FFF2-40B4-BE49-F238E27FC236}">
                    <a16:creationId xmlns:a16="http://schemas.microsoft.com/office/drawing/2014/main" id="{C1E093D8-83D2-6DDF-3A43-D2AE618D03DB}"/>
                  </a:ext>
                </a:extLst>
              </p:cNvPr>
              <p:cNvSpPr txBox="1">
                <a:spLocks noRot="1" noChangeAspect="1" noMove="1" noResize="1" noEditPoints="1" noAdjustHandles="1" noChangeArrowheads="1" noChangeShapeType="1" noTextEdit="1"/>
              </p:cNvSpPr>
              <p:nvPr/>
            </p:nvSpPr>
            <p:spPr>
              <a:xfrm>
                <a:off x="6313336" y="2206487"/>
                <a:ext cx="2780312" cy="715902"/>
              </a:xfrm>
              <a:prstGeom prst="rect">
                <a:avLst/>
              </a:prstGeom>
              <a:blipFill>
                <a:blip r:embed="rId3"/>
                <a:stretch>
                  <a:fillRect b="-855"/>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41A351-C3B9-9084-EE2D-F26B554E8E8D}"/>
                  </a:ext>
                </a:extLst>
              </p:cNvPr>
              <p:cNvSpPr txBox="1"/>
              <p:nvPr/>
            </p:nvSpPr>
            <p:spPr>
              <a:xfrm>
                <a:off x="1184744" y="2425938"/>
                <a:ext cx="11725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=100</m:t>
                      </m:r>
                    </m:oMath>
                  </m:oMathPara>
                </a14:m>
                <a:endParaRPr lang="es-CL" sz="2400" dirty="0"/>
              </a:p>
            </p:txBody>
          </p:sp>
        </mc:Choice>
        <mc:Fallback xmlns="">
          <p:sp>
            <p:nvSpPr>
              <p:cNvPr id="9" name="TextBox 8">
                <a:extLst>
                  <a:ext uri="{FF2B5EF4-FFF2-40B4-BE49-F238E27FC236}">
                    <a16:creationId xmlns:a16="http://schemas.microsoft.com/office/drawing/2014/main" id="{8441A351-C3B9-9084-EE2D-F26B554E8E8D}"/>
                  </a:ext>
                </a:extLst>
              </p:cNvPr>
              <p:cNvSpPr txBox="1">
                <a:spLocks noRot="1" noChangeAspect="1" noMove="1" noResize="1" noEditPoints="1" noAdjustHandles="1" noChangeArrowheads="1" noChangeShapeType="1" noTextEdit="1"/>
              </p:cNvSpPr>
              <p:nvPr/>
            </p:nvSpPr>
            <p:spPr>
              <a:xfrm>
                <a:off x="1184744" y="2425938"/>
                <a:ext cx="1172500" cy="369332"/>
              </a:xfrm>
              <a:prstGeom prst="rect">
                <a:avLst/>
              </a:prstGeom>
              <a:blipFill>
                <a:blip r:embed="rId4"/>
                <a:stretch>
                  <a:fillRect l="-8808" r="-6218"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46D2FF-891C-EF2F-3072-8294D897A828}"/>
                  </a:ext>
                </a:extLst>
              </p:cNvPr>
              <p:cNvSpPr txBox="1"/>
              <p:nvPr/>
            </p:nvSpPr>
            <p:spPr>
              <a:xfrm>
                <a:off x="3861596" y="2461331"/>
                <a:ext cx="10651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=0.1</m:t>
                      </m:r>
                    </m:oMath>
                  </m:oMathPara>
                </a14:m>
                <a:endParaRPr lang="es-CL" sz="2400" dirty="0"/>
              </a:p>
            </p:txBody>
          </p:sp>
        </mc:Choice>
        <mc:Fallback xmlns="">
          <p:sp>
            <p:nvSpPr>
              <p:cNvPr id="10" name="TextBox 9">
                <a:extLst>
                  <a:ext uri="{FF2B5EF4-FFF2-40B4-BE49-F238E27FC236}">
                    <a16:creationId xmlns:a16="http://schemas.microsoft.com/office/drawing/2014/main" id="{5E46D2FF-891C-EF2F-3072-8294D897A828}"/>
                  </a:ext>
                </a:extLst>
              </p:cNvPr>
              <p:cNvSpPr txBox="1">
                <a:spLocks noRot="1" noChangeAspect="1" noMove="1" noResize="1" noEditPoints="1" noAdjustHandles="1" noChangeArrowheads="1" noChangeShapeType="1" noTextEdit="1"/>
              </p:cNvSpPr>
              <p:nvPr/>
            </p:nvSpPr>
            <p:spPr>
              <a:xfrm>
                <a:off x="3861596" y="2461331"/>
                <a:ext cx="1065100" cy="369332"/>
              </a:xfrm>
              <a:prstGeom prst="rect">
                <a:avLst/>
              </a:prstGeom>
              <a:blipFill>
                <a:blip r:embed="rId5"/>
                <a:stretch>
                  <a:fillRect l="-9714" r="-6857" b="-38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D09655A-B404-5AC6-1BAE-19CC2EA248A1}"/>
                  </a:ext>
                </a:extLst>
              </p:cNvPr>
              <p:cNvSpPr txBox="1"/>
              <p:nvPr/>
            </p:nvSpPr>
            <p:spPr>
              <a:xfrm>
                <a:off x="6270407" y="3170787"/>
                <a:ext cx="2866169" cy="764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e>
                                              </m:d>
                                            </m:e>
                                          </m:d>
                                        </m:e>
                                        <m:sup>
                                          <m:r>
                                            <a:rPr lang="en-US" b="0" i="1" smtClean="0">
                                              <a:latin typeface="Cambria Math" panose="02040503050406030204" pitchFamily="18" charset="0"/>
                                            </a:rPr>
                                            <m:t>2</m:t>
                                          </m:r>
                                        </m:sup>
                                      </m:sSup>
                                    </m:e>
                                  </m: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den>
                              </m:f>
                            </m:e>
                          </m:d>
                        </m:e>
                      </m:func>
                    </m:oMath>
                  </m:oMathPara>
                </a14:m>
                <a:endParaRPr lang="es-CL" dirty="0"/>
              </a:p>
            </p:txBody>
          </p:sp>
        </mc:Choice>
        <mc:Fallback xmlns="">
          <p:sp>
            <p:nvSpPr>
              <p:cNvPr id="14" name="TextBox 13">
                <a:extLst>
                  <a:ext uri="{FF2B5EF4-FFF2-40B4-BE49-F238E27FC236}">
                    <a16:creationId xmlns:a16="http://schemas.microsoft.com/office/drawing/2014/main" id="{CD09655A-B404-5AC6-1BAE-19CC2EA248A1}"/>
                  </a:ext>
                </a:extLst>
              </p:cNvPr>
              <p:cNvSpPr txBox="1">
                <a:spLocks noRot="1" noChangeAspect="1" noMove="1" noResize="1" noEditPoints="1" noAdjustHandles="1" noChangeArrowheads="1" noChangeShapeType="1" noTextEdit="1"/>
              </p:cNvSpPr>
              <p:nvPr/>
            </p:nvSpPr>
            <p:spPr>
              <a:xfrm>
                <a:off x="6270407" y="3170787"/>
                <a:ext cx="2866169" cy="764825"/>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B4CDF8-1635-637A-4B46-887FAF0591F7}"/>
                  </a:ext>
                </a:extLst>
              </p:cNvPr>
              <p:cNvSpPr txBox="1"/>
              <p:nvPr/>
            </p:nvSpPr>
            <p:spPr>
              <a:xfrm>
                <a:off x="9811910" y="2218699"/>
                <a:ext cx="14713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oMath>
                  </m:oMathPara>
                </a14:m>
                <a:endParaRPr lang="es-CL" dirty="0"/>
              </a:p>
            </p:txBody>
          </p:sp>
        </mc:Choice>
        <mc:Fallback xmlns="">
          <p:sp>
            <p:nvSpPr>
              <p:cNvPr id="16" name="TextBox 15">
                <a:extLst>
                  <a:ext uri="{FF2B5EF4-FFF2-40B4-BE49-F238E27FC236}">
                    <a16:creationId xmlns:a16="http://schemas.microsoft.com/office/drawing/2014/main" id="{02B4CDF8-1635-637A-4B46-887FAF0591F7}"/>
                  </a:ext>
                </a:extLst>
              </p:cNvPr>
              <p:cNvSpPr txBox="1">
                <a:spLocks noRot="1" noChangeAspect="1" noMove="1" noResize="1" noEditPoints="1" noAdjustHandles="1" noChangeArrowheads="1" noChangeShapeType="1" noTextEdit="1"/>
              </p:cNvSpPr>
              <p:nvPr/>
            </p:nvSpPr>
            <p:spPr>
              <a:xfrm>
                <a:off x="9811910" y="2218699"/>
                <a:ext cx="1471364" cy="276999"/>
              </a:xfrm>
              <a:prstGeom prst="rect">
                <a:avLst/>
              </a:prstGeom>
              <a:blipFill>
                <a:blip r:embed="rId7"/>
                <a:stretch>
                  <a:fillRect l="-4149" r="-830" b="-28889"/>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276E6D-FE3C-BE2B-2230-EE4EA4B9CAE1}"/>
                  </a:ext>
                </a:extLst>
              </p:cNvPr>
              <p:cNvSpPr txBox="1"/>
              <p:nvPr/>
            </p:nvSpPr>
            <p:spPr>
              <a:xfrm>
                <a:off x="9811910" y="2832180"/>
                <a:ext cx="1801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r>
                        <a:rPr lang="es-CL" i="1">
                          <a:latin typeface="Cambria Math" panose="02040503050406030204" pitchFamily="18" charset="0"/>
                        </a:rPr>
                        <m:t>=</m:t>
                      </m:r>
                      <m:r>
                        <m:rPr>
                          <m:sty m:val="p"/>
                        </m:rPr>
                        <a:rPr lang="es-CL" i="0">
                          <a:latin typeface="Cambria Math" panose="02040503050406030204" pitchFamily="18" charset="0"/>
                        </a:rPr>
                        <m:t>Φ</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oMath>
                  </m:oMathPara>
                </a14:m>
                <a:endParaRPr lang="es-CL" dirty="0"/>
              </a:p>
            </p:txBody>
          </p:sp>
        </mc:Choice>
        <mc:Fallback xmlns="">
          <p:sp>
            <p:nvSpPr>
              <p:cNvPr id="17" name="TextBox 16">
                <a:extLst>
                  <a:ext uri="{FF2B5EF4-FFF2-40B4-BE49-F238E27FC236}">
                    <a16:creationId xmlns:a16="http://schemas.microsoft.com/office/drawing/2014/main" id="{F9276E6D-FE3C-BE2B-2230-EE4EA4B9CAE1}"/>
                  </a:ext>
                </a:extLst>
              </p:cNvPr>
              <p:cNvSpPr txBox="1">
                <a:spLocks noRot="1" noChangeAspect="1" noMove="1" noResize="1" noEditPoints="1" noAdjustHandles="1" noChangeArrowheads="1" noChangeShapeType="1" noTextEdit="1"/>
              </p:cNvSpPr>
              <p:nvPr/>
            </p:nvSpPr>
            <p:spPr>
              <a:xfrm>
                <a:off x="9811910" y="2832180"/>
                <a:ext cx="1801583" cy="276999"/>
              </a:xfrm>
              <a:prstGeom prst="rect">
                <a:avLst/>
              </a:prstGeom>
              <a:blipFill>
                <a:blip r:embed="rId8"/>
                <a:stretch>
                  <a:fillRect l="-3051" r="-678" b="-1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1F64C-1A71-7409-461E-3ACE5FB412FE}"/>
                  </a:ext>
                </a:extLst>
              </p:cNvPr>
              <p:cNvSpPr txBox="1"/>
              <p:nvPr/>
            </p:nvSpPr>
            <p:spPr>
              <a:xfrm>
                <a:off x="9811910" y="3445661"/>
                <a:ext cx="14096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𝟎</m:t>
                          </m:r>
                          <m:r>
                            <a:rPr lang="es-CL" i="1">
                              <a:latin typeface="Cambria Math" panose="02040503050406030204" pitchFamily="18" charset="0"/>
                            </a:rPr>
                            <m:t>,</m:t>
                          </m:r>
                          <m:sSub>
                            <m:sSubPr>
                              <m:ctrlPr>
                                <a:rPr lang="es-CL" i="1">
                                  <a:latin typeface="Cambria Math" panose="02040503050406030204" pitchFamily="18" charset="0"/>
                                </a:rPr>
                              </m:ctrlPr>
                            </m:sSubPr>
                            <m:e>
                              <m:r>
                                <m:rPr>
                                  <m:sty m:val="p"/>
                                </m:rPr>
                                <a:rPr lang="es-CL" i="0">
                                  <a:latin typeface="Cambria Math" panose="02040503050406030204" pitchFamily="18" charset="0"/>
                                </a:rPr>
                                <m:t>Σ</m:t>
                              </m:r>
                            </m:e>
                            <m:sub>
                              <m:r>
                                <a:rPr lang="es-CL" i="1">
                                  <a:latin typeface="Cambria Math" panose="02040503050406030204" pitchFamily="18" charset="0"/>
                                </a:rPr>
                                <m:t>𝜖</m:t>
                              </m:r>
                            </m:sub>
                          </m:sSub>
                        </m:e>
                      </m:d>
                    </m:oMath>
                  </m:oMathPara>
                </a14:m>
                <a:endParaRPr lang="es-CL" dirty="0"/>
              </a:p>
            </p:txBody>
          </p:sp>
        </mc:Choice>
        <mc:Fallback xmlns="">
          <p:sp>
            <p:nvSpPr>
              <p:cNvPr id="18" name="TextBox 17">
                <a:extLst>
                  <a:ext uri="{FF2B5EF4-FFF2-40B4-BE49-F238E27FC236}">
                    <a16:creationId xmlns:a16="http://schemas.microsoft.com/office/drawing/2014/main" id="{F5F1F64C-1A71-7409-461E-3ACE5FB412FE}"/>
                  </a:ext>
                </a:extLst>
              </p:cNvPr>
              <p:cNvSpPr txBox="1">
                <a:spLocks noRot="1" noChangeAspect="1" noMove="1" noResize="1" noEditPoints="1" noAdjustHandles="1" noChangeArrowheads="1" noChangeShapeType="1" noTextEdit="1"/>
              </p:cNvSpPr>
              <p:nvPr/>
            </p:nvSpPr>
            <p:spPr>
              <a:xfrm>
                <a:off x="9811910" y="3445661"/>
                <a:ext cx="1409680" cy="276999"/>
              </a:xfrm>
              <a:prstGeom prst="rect">
                <a:avLst/>
              </a:prstGeom>
              <a:blipFill>
                <a:blip r:embed="rId9"/>
                <a:stretch>
                  <a:fillRect l="-2165" b="-17391"/>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60ADF9C-AE27-4D95-847D-CE7972514CA8}"/>
                  </a:ext>
                </a:extLst>
              </p:cNvPr>
              <p:cNvSpPr txBox="1"/>
              <p:nvPr/>
            </p:nvSpPr>
            <p:spPr>
              <a:xfrm>
                <a:off x="9811910" y="4059141"/>
                <a:ext cx="1316835" cy="520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L" i="0">
                          <a:latin typeface="Cambria Math" panose="02040503050406030204" pitchFamily="18" charset="0"/>
                        </a:rPr>
                        <m:t>Φ</m:t>
                      </m:r>
                      <m:r>
                        <a:rPr lang="es-CL" i="1">
                          <a:latin typeface="Cambria Math" panose="02040503050406030204" pitchFamily="18" charset="0"/>
                        </a:rPr>
                        <m:t>=</m:t>
                      </m:r>
                      <m:d>
                        <m:dPr>
                          <m:ctrlPr>
                            <a:rPr lang="es-CL" i="1">
                              <a:latin typeface="Cambria Math" panose="02040503050406030204" pitchFamily="18" charset="0"/>
                            </a:rPr>
                          </m:ctrlPr>
                        </m:dPr>
                        <m:e>
                          <m:m>
                            <m:mPr>
                              <m:plcHide m:val="on"/>
                              <m:mcs>
                                <m:mc>
                                  <m:mcPr>
                                    <m:count m:val="2"/>
                                    <m:mcJc m:val="center"/>
                                  </m:mcPr>
                                </m:mc>
                              </m:mcs>
                              <m:ctrlPr>
                                <a:rPr lang="es-CL" i="1">
                                  <a:latin typeface="Cambria Math" panose="02040503050406030204" pitchFamily="18" charset="0"/>
                                </a:rPr>
                              </m:ctrlPr>
                            </m:mPr>
                            <m:mr>
                              <m:e>
                                <m:r>
                                  <a:rPr lang="es-CL" i="1">
                                    <a:latin typeface="Cambria Math" panose="02040503050406030204" pitchFamily="18" charset="0"/>
                                  </a:rPr>
                                  <m:t>𝜙</m:t>
                                </m:r>
                              </m:e>
                              <m:e>
                                <m:r>
                                  <a:rPr lang="es-CL" i="1">
                                    <a:latin typeface="Cambria Math" panose="02040503050406030204" pitchFamily="18" charset="0"/>
                                  </a:rPr>
                                  <m:t>0</m:t>
                                </m:r>
                              </m:e>
                            </m:mr>
                            <m:mr>
                              <m:e>
                                <m:r>
                                  <a:rPr lang="es-CL" i="1">
                                    <a:latin typeface="Cambria Math" panose="02040503050406030204" pitchFamily="18" charset="0"/>
                                  </a:rPr>
                                  <m:t>0</m:t>
                                </m:r>
                              </m:e>
                              <m:e>
                                <m:r>
                                  <a:rPr lang="es-CL" i="1">
                                    <a:latin typeface="Cambria Math" panose="02040503050406030204" pitchFamily="18" charset="0"/>
                                  </a:rPr>
                                  <m:t>𝜙</m:t>
                                </m:r>
                              </m:e>
                            </m:mr>
                          </m:m>
                        </m:e>
                      </m:d>
                    </m:oMath>
                  </m:oMathPara>
                </a14:m>
                <a:endParaRPr lang="es-CL" dirty="0"/>
              </a:p>
            </p:txBody>
          </p:sp>
        </mc:Choice>
        <mc:Fallback xmlns="">
          <p:sp>
            <p:nvSpPr>
              <p:cNvPr id="20" name="TextBox 19">
                <a:extLst>
                  <a:ext uri="{FF2B5EF4-FFF2-40B4-BE49-F238E27FC236}">
                    <a16:creationId xmlns:a16="http://schemas.microsoft.com/office/drawing/2014/main" id="{860ADF9C-AE27-4D95-847D-CE7972514CA8}"/>
                  </a:ext>
                </a:extLst>
              </p:cNvPr>
              <p:cNvSpPr txBox="1">
                <a:spLocks noRot="1" noChangeAspect="1" noMove="1" noResize="1" noEditPoints="1" noAdjustHandles="1" noChangeArrowheads="1" noChangeShapeType="1" noTextEdit="1"/>
              </p:cNvSpPr>
              <p:nvPr/>
            </p:nvSpPr>
            <p:spPr>
              <a:xfrm>
                <a:off x="9811910" y="4059141"/>
                <a:ext cx="1316835" cy="520335"/>
              </a:xfrm>
              <a:prstGeom prst="rect">
                <a:avLst/>
              </a:prstGeom>
              <a:blipFill>
                <a:blip r:embed="rId10"/>
                <a:stretch>
                  <a:fillRect/>
                </a:stretch>
              </a:blipFill>
            </p:spPr>
            <p:txBody>
              <a:bodyPr/>
              <a:lstStyle/>
              <a:p>
                <a:r>
                  <a:rPr lang="es-CL">
                    <a:noFill/>
                  </a:rPr>
                  <a:t> </a:t>
                </a:r>
              </a:p>
            </p:txBody>
          </p:sp>
        </mc:Fallback>
      </mc:AlternateContent>
      <p:sp>
        <p:nvSpPr>
          <p:cNvPr id="21" name="TextBox 20">
            <a:extLst>
              <a:ext uri="{FF2B5EF4-FFF2-40B4-BE49-F238E27FC236}">
                <a16:creationId xmlns:a16="http://schemas.microsoft.com/office/drawing/2014/main" id="{BDD476E9-C756-3F5D-05BB-1FBD1DFD3B7D}"/>
              </a:ext>
            </a:extLst>
          </p:cNvPr>
          <p:cNvSpPr txBox="1"/>
          <p:nvPr/>
        </p:nvSpPr>
        <p:spPr>
          <a:xfrm>
            <a:off x="7231567" y="1667504"/>
            <a:ext cx="943848" cy="369332"/>
          </a:xfrm>
          <a:prstGeom prst="rect">
            <a:avLst/>
          </a:prstGeom>
          <a:noFill/>
        </p:spPr>
        <p:txBody>
          <a:bodyPr wrap="none" rtlCol="0">
            <a:spAutoFit/>
          </a:bodyPr>
          <a:lstStyle/>
          <a:p>
            <a:r>
              <a:rPr lang="en-US" dirty="0"/>
              <a:t>Reward</a:t>
            </a:r>
            <a:endParaRPr lang="es-CL" dirty="0"/>
          </a:p>
        </p:txBody>
      </p:sp>
      <p:sp>
        <p:nvSpPr>
          <p:cNvPr id="22" name="TextBox 21">
            <a:extLst>
              <a:ext uri="{FF2B5EF4-FFF2-40B4-BE49-F238E27FC236}">
                <a16:creationId xmlns:a16="http://schemas.microsoft.com/office/drawing/2014/main" id="{5F4ADDA6-E4E9-2490-52F8-7E91B80D4A88}"/>
              </a:ext>
            </a:extLst>
          </p:cNvPr>
          <p:cNvSpPr txBox="1"/>
          <p:nvPr/>
        </p:nvSpPr>
        <p:spPr>
          <a:xfrm>
            <a:off x="10032189" y="1667504"/>
            <a:ext cx="989886" cy="369332"/>
          </a:xfrm>
          <a:prstGeom prst="rect">
            <a:avLst/>
          </a:prstGeom>
          <a:noFill/>
        </p:spPr>
        <p:txBody>
          <a:bodyPr wrap="none" rtlCol="0">
            <a:spAutoFit/>
          </a:bodyPr>
          <a:lstStyle/>
          <a:p>
            <a:r>
              <a:rPr lang="en-US" dirty="0"/>
              <a:t>Position</a:t>
            </a:r>
            <a:endParaRPr lang="es-CL" dirty="0"/>
          </a:p>
        </p:txBody>
      </p:sp>
      <p:sp>
        <p:nvSpPr>
          <p:cNvPr id="23" name="TextBox 22">
            <a:extLst>
              <a:ext uri="{FF2B5EF4-FFF2-40B4-BE49-F238E27FC236}">
                <a16:creationId xmlns:a16="http://schemas.microsoft.com/office/drawing/2014/main" id="{517AA140-124E-04DB-DC09-3EE140016017}"/>
              </a:ext>
            </a:extLst>
          </p:cNvPr>
          <p:cNvSpPr txBox="1"/>
          <p:nvPr/>
        </p:nvSpPr>
        <p:spPr>
          <a:xfrm>
            <a:off x="6270407" y="4257922"/>
            <a:ext cx="2735249" cy="646331"/>
          </a:xfrm>
          <a:prstGeom prst="rect">
            <a:avLst/>
          </a:prstGeom>
          <a:noFill/>
        </p:spPr>
        <p:txBody>
          <a:bodyPr wrap="square" rtlCol="0">
            <a:spAutoFit/>
          </a:bodyPr>
          <a:lstStyle/>
          <a:p>
            <a:r>
              <a:rPr lang="en-US" dirty="0"/>
              <a:t>Truncate for </a:t>
            </a:r>
            <a:r>
              <a:rPr lang="en-US" i="1" dirty="0"/>
              <a:t>n</a:t>
            </a:r>
            <a:r>
              <a:rPr lang="en-US" dirty="0"/>
              <a:t> highest ranked rewards</a:t>
            </a:r>
            <a:endParaRPr lang="es-CL" dirty="0"/>
          </a:p>
        </p:txBody>
      </p:sp>
    </p:spTree>
    <p:extLst>
      <p:ext uri="{BB962C8B-B14F-4D97-AF65-F5344CB8AC3E}">
        <p14:creationId xmlns:p14="http://schemas.microsoft.com/office/powerpoint/2010/main" val="136345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E423-77CD-3F2D-9C80-A4703ADDC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8D988-5898-5D62-C436-9B7ACF3C1FCE}"/>
              </a:ext>
            </a:extLst>
          </p:cNvPr>
          <p:cNvSpPr>
            <a:spLocks noGrp="1"/>
          </p:cNvSpPr>
          <p:nvPr>
            <p:ph type="title"/>
          </p:nvPr>
        </p:nvSpPr>
        <p:spPr>
          <a:xfrm>
            <a:off x="838200" y="341941"/>
            <a:ext cx="10515600" cy="1325563"/>
          </a:xfrm>
        </p:spPr>
        <p:txBody>
          <a:bodyPr/>
          <a:lstStyle/>
          <a:p>
            <a:r>
              <a:rPr lang="en-US" dirty="0"/>
              <a:t>Experimental design (abstract)</a:t>
            </a:r>
            <a:endParaRPr lang="es-CL" dirty="0"/>
          </a:p>
        </p:txBody>
      </p:sp>
      <p:sp>
        <p:nvSpPr>
          <p:cNvPr id="4" name="Rectangle 3">
            <a:extLst>
              <a:ext uri="{FF2B5EF4-FFF2-40B4-BE49-F238E27FC236}">
                <a16:creationId xmlns:a16="http://schemas.microsoft.com/office/drawing/2014/main" id="{76D13206-C652-4341-B203-0D8827B80610}"/>
              </a:ext>
            </a:extLst>
          </p:cNvPr>
          <p:cNvSpPr/>
          <p:nvPr/>
        </p:nvSpPr>
        <p:spPr>
          <a:xfrm>
            <a:off x="117868" y="3318261"/>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grpSp>
        <p:nvGrpSpPr>
          <p:cNvPr id="23" name="Group 22">
            <a:extLst>
              <a:ext uri="{FF2B5EF4-FFF2-40B4-BE49-F238E27FC236}">
                <a16:creationId xmlns:a16="http://schemas.microsoft.com/office/drawing/2014/main" id="{E9D22D84-7034-B607-395C-B119F247297E}"/>
              </a:ext>
            </a:extLst>
          </p:cNvPr>
          <p:cNvGrpSpPr/>
          <p:nvPr/>
        </p:nvGrpSpPr>
        <p:grpSpPr>
          <a:xfrm>
            <a:off x="2126109" y="3318261"/>
            <a:ext cx="1893508" cy="1038119"/>
            <a:chOff x="2707106" y="2660023"/>
            <a:chExt cx="2546684" cy="1325563"/>
          </a:xfrm>
        </p:grpSpPr>
        <p:sp>
          <p:nvSpPr>
            <p:cNvPr id="5" name="Rectangle 4">
              <a:extLst>
                <a:ext uri="{FF2B5EF4-FFF2-40B4-BE49-F238E27FC236}">
                  <a16:creationId xmlns:a16="http://schemas.microsoft.com/office/drawing/2014/main" id="{2F361B31-F2C5-662C-5912-C6EDA21558BC}"/>
                </a:ext>
              </a:extLst>
            </p:cNvPr>
            <p:cNvSpPr/>
            <p:nvPr/>
          </p:nvSpPr>
          <p:spPr>
            <a:xfrm>
              <a:off x="2707106" y="266002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7" name="Picture 6">
              <a:extLst>
                <a:ext uri="{FF2B5EF4-FFF2-40B4-BE49-F238E27FC236}">
                  <a16:creationId xmlns:a16="http://schemas.microsoft.com/office/drawing/2014/main" id="{F513A556-E9AA-BA8B-D93D-C505A2566A2F}"/>
                </a:ext>
              </a:extLst>
            </p:cNvPr>
            <p:cNvPicPr>
              <a:picLocks noChangeAspect="1"/>
            </p:cNvPicPr>
            <p:nvPr/>
          </p:nvPicPr>
          <p:blipFill>
            <a:blip r:embed="rId2"/>
            <a:stretch>
              <a:fillRect/>
            </a:stretch>
          </p:blipFill>
          <p:spPr>
            <a:xfrm>
              <a:off x="2904802" y="2784566"/>
              <a:ext cx="1038370" cy="1076475"/>
            </a:xfrm>
            <a:prstGeom prst="rect">
              <a:avLst/>
            </a:prstGeom>
          </p:spPr>
        </p:pic>
        <p:pic>
          <p:nvPicPr>
            <p:cNvPr id="9" name="Picture 8">
              <a:extLst>
                <a:ext uri="{FF2B5EF4-FFF2-40B4-BE49-F238E27FC236}">
                  <a16:creationId xmlns:a16="http://schemas.microsoft.com/office/drawing/2014/main" id="{BF212E4A-DF06-1B85-3C31-9327C4D86562}"/>
                </a:ext>
              </a:extLst>
            </p:cNvPr>
            <p:cNvPicPr>
              <a:picLocks noChangeAspect="1"/>
            </p:cNvPicPr>
            <p:nvPr/>
          </p:nvPicPr>
          <p:blipFill>
            <a:blip r:embed="rId3"/>
            <a:stretch>
              <a:fillRect/>
            </a:stretch>
          </p:blipFill>
          <p:spPr>
            <a:xfrm>
              <a:off x="4076700" y="2827435"/>
              <a:ext cx="981212" cy="990738"/>
            </a:xfrm>
            <a:prstGeom prst="rect">
              <a:avLst/>
            </a:prstGeom>
          </p:spPr>
        </p:pic>
      </p:grpSp>
      <p:sp>
        <p:nvSpPr>
          <p:cNvPr id="10" name="Rectangle 9">
            <a:extLst>
              <a:ext uri="{FF2B5EF4-FFF2-40B4-BE49-F238E27FC236}">
                <a16:creationId xmlns:a16="http://schemas.microsoft.com/office/drawing/2014/main" id="{AD92D615-EF8C-02A2-B16E-DC09B4006E3A}"/>
              </a:ext>
            </a:extLst>
          </p:cNvPr>
          <p:cNvSpPr/>
          <p:nvPr/>
        </p:nvSpPr>
        <p:spPr>
          <a:xfrm>
            <a:off x="4134350" y="330914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grpSp>
        <p:nvGrpSpPr>
          <p:cNvPr id="22" name="Group 21">
            <a:extLst>
              <a:ext uri="{FF2B5EF4-FFF2-40B4-BE49-F238E27FC236}">
                <a16:creationId xmlns:a16="http://schemas.microsoft.com/office/drawing/2014/main" id="{D0EA4CD6-7198-25AE-E0A6-D3A885680D18}"/>
              </a:ext>
            </a:extLst>
          </p:cNvPr>
          <p:cNvGrpSpPr/>
          <p:nvPr/>
        </p:nvGrpSpPr>
        <p:grpSpPr>
          <a:xfrm>
            <a:off x="6142591" y="3309147"/>
            <a:ext cx="1893508" cy="1038119"/>
            <a:chOff x="6565232" y="4598693"/>
            <a:chExt cx="2546684" cy="1325563"/>
          </a:xfrm>
        </p:grpSpPr>
        <p:sp>
          <p:nvSpPr>
            <p:cNvPr id="11" name="Rectangle 10">
              <a:extLst>
                <a:ext uri="{FF2B5EF4-FFF2-40B4-BE49-F238E27FC236}">
                  <a16:creationId xmlns:a16="http://schemas.microsoft.com/office/drawing/2014/main" id="{FD11A5A3-1300-3CEC-D3C6-83F8EB91F99B}"/>
                </a:ext>
              </a:extLst>
            </p:cNvPr>
            <p:cNvSpPr/>
            <p:nvPr/>
          </p:nvSpPr>
          <p:spPr>
            <a:xfrm>
              <a:off x="6565232" y="459869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2" name="Picture 11">
              <a:extLst>
                <a:ext uri="{FF2B5EF4-FFF2-40B4-BE49-F238E27FC236}">
                  <a16:creationId xmlns:a16="http://schemas.microsoft.com/office/drawing/2014/main" id="{A3141138-E0F3-1DB1-A715-117BC6D8E87A}"/>
                </a:ext>
              </a:extLst>
            </p:cNvPr>
            <p:cNvPicPr>
              <a:picLocks noChangeAspect="1"/>
            </p:cNvPicPr>
            <p:nvPr/>
          </p:nvPicPr>
          <p:blipFill>
            <a:blip r:embed="rId2"/>
            <a:stretch>
              <a:fillRect/>
            </a:stretch>
          </p:blipFill>
          <p:spPr>
            <a:xfrm>
              <a:off x="6762928" y="4723236"/>
              <a:ext cx="1038370" cy="1076475"/>
            </a:xfrm>
            <a:prstGeom prst="rect">
              <a:avLst/>
            </a:prstGeom>
          </p:spPr>
        </p:pic>
        <p:pic>
          <p:nvPicPr>
            <p:cNvPr id="13" name="Picture 12">
              <a:extLst>
                <a:ext uri="{FF2B5EF4-FFF2-40B4-BE49-F238E27FC236}">
                  <a16:creationId xmlns:a16="http://schemas.microsoft.com/office/drawing/2014/main" id="{2CFA722D-F745-15D8-C3DC-5C9CFD05B2A0}"/>
                </a:ext>
              </a:extLst>
            </p:cNvPr>
            <p:cNvPicPr>
              <a:picLocks noChangeAspect="1"/>
            </p:cNvPicPr>
            <p:nvPr/>
          </p:nvPicPr>
          <p:blipFill>
            <a:blip r:embed="rId3"/>
            <a:stretch>
              <a:fillRect/>
            </a:stretch>
          </p:blipFill>
          <p:spPr>
            <a:xfrm>
              <a:off x="7934826" y="4766105"/>
              <a:ext cx="981212" cy="990738"/>
            </a:xfrm>
            <a:prstGeom prst="rect">
              <a:avLst/>
            </a:prstGeom>
          </p:spPr>
        </p:pic>
      </p:grpSp>
      <p:grpSp>
        <p:nvGrpSpPr>
          <p:cNvPr id="21" name="Group 20">
            <a:extLst>
              <a:ext uri="{FF2B5EF4-FFF2-40B4-BE49-F238E27FC236}">
                <a16:creationId xmlns:a16="http://schemas.microsoft.com/office/drawing/2014/main" id="{FEF087D0-C5DD-EA6A-B583-3368B3136558}"/>
              </a:ext>
            </a:extLst>
          </p:cNvPr>
          <p:cNvGrpSpPr/>
          <p:nvPr/>
        </p:nvGrpSpPr>
        <p:grpSpPr>
          <a:xfrm>
            <a:off x="8150832" y="3318261"/>
            <a:ext cx="1893508" cy="1038119"/>
            <a:chOff x="9484894" y="4292139"/>
            <a:chExt cx="2546684" cy="1325563"/>
          </a:xfrm>
        </p:grpSpPr>
        <p:sp>
          <p:nvSpPr>
            <p:cNvPr id="17" name="Rectangle 16">
              <a:extLst>
                <a:ext uri="{FF2B5EF4-FFF2-40B4-BE49-F238E27FC236}">
                  <a16:creationId xmlns:a16="http://schemas.microsoft.com/office/drawing/2014/main" id="{F5210F2A-C161-DA39-E695-8CC33A379E4F}"/>
                </a:ext>
              </a:extLst>
            </p:cNvPr>
            <p:cNvSpPr/>
            <p:nvPr/>
          </p:nvSpPr>
          <p:spPr>
            <a:xfrm>
              <a:off x="9484894" y="4292139"/>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8" name="Picture 17">
              <a:extLst>
                <a:ext uri="{FF2B5EF4-FFF2-40B4-BE49-F238E27FC236}">
                  <a16:creationId xmlns:a16="http://schemas.microsoft.com/office/drawing/2014/main" id="{CE25C4D3-6586-CEB8-C78A-FE660EC4846E}"/>
                </a:ext>
              </a:extLst>
            </p:cNvPr>
            <p:cNvPicPr>
              <a:picLocks noChangeAspect="1"/>
            </p:cNvPicPr>
            <p:nvPr/>
          </p:nvPicPr>
          <p:blipFill>
            <a:blip r:embed="rId3"/>
            <a:stretch>
              <a:fillRect/>
            </a:stretch>
          </p:blipFill>
          <p:spPr>
            <a:xfrm>
              <a:off x="10854488" y="4459551"/>
              <a:ext cx="981212" cy="990738"/>
            </a:xfrm>
            <a:prstGeom prst="rect">
              <a:avLst/>
            </a:prstGeom>
          </p:spPr>
        </p:pic>
      </p:grpSp>
      <p:grpSp>
        <p:nvGrpSpPr>
          <p:cNvPr id="20" name="Group 19">
            <a:extLst>
              <a:ext uri="{FF2B5EF4-FFF2-40B4-BE49-F238E27FC236}">
                <a16:creationId xmlns:a16="http://schemas.microsoft.com/office/drawing/2014/main" id="{62EF085D-8261-0ABB-F07A-D194771C4C17}"/>
              </a:ext>
            </a:extLst>
          </p:cNvPr>
          <p:cNvGrpSpPr/>
          <p:nvPr/>
        </p:nvGrpSpPr>
        <p:grpSpPr>
          <a:xfrm>
            <a:off x="10159071" y="3318261"/>
            <a:ext cx="1893508" cy="1038119"/>
            <a:chOff x="10387956" y="2303795"/>
            <a:chExt cx="2546684" cy="1325563"/>
          </a:xfrm>
        </p:grpSpPr>
        <p:sp>
          <p:nvSpPr>
            <p:cNvPr id="14" name="Rectangle 13">
              <a:extLst>
                <a:ext uri="{FF2B5EF4-FFF2-40B4-BE49-F238E27FC236}">
                  <a16:creationId xmlns:a16="http://schemas.microsoft.com/office/drawing/2014/main" id="{193639D0-D380-A4C9-9E06-9DDD06E8D098}"/>
                </a:ext>
              </a:extLst>
            </p:cNvPr>
            <p:cNvSpPr/>
            <p:nvPr/>
          </p:nvSpPr>
          <p:spPr>
            <a:xfrm>
              <a:off x="10387956" y="2303795"/>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6" name="Picture 15">
              <a:extLst>
                <a:ext uri="{FF2B5EF4-FFF2-40B4-BE49-F238E27FC236}">
                  <a16:creationId xmlns:a16="http://schemas.microsoft.com/office/drawing/2014/main" id="{9BAAC010-179D-FA49-5CE6-73A3F5E089D4}"/>
                </a:ext>
              </a:extLst>
            </p:cNvPr>
            <p:cNvPicPr>
              <a:picLocks noChangeAspect="1"/>
            </p:cNvPicPr>
            <p:nvPr/>
          </p:nvPicPr>
          <p:blipFill>
            <a:blip r:embed="rId3"/>
            <a:stretch>
              <a:fillRect/>
            </a:stretch>
          </p:blipFill>
          <p:spPr>
            <a:xfrm>
              <a:off x="11757550" y="2471207"/>
              <a:ext cx="981212" cy="990738"/>
            </a:xfrm>
            <a:prstGeom prst="rect">
              <a:avLst/>
            </a:prstGeom>
          </p:spPr>
        </p:pic>
        <p:sp>
          <p:nvSpPr>
            <p:cNvPr id="19" name="Oval 18">
              <a:extLst>
                <a:ext uri="{FF2B5EF4-FFF2-40B4-BE49-F238E27FC236}">
                  <a16:creationId xmlns:a16="http://schemas.microsoft.com/office/drawing/2014/main" id="{5A5CFA17-2160-B683-E4B1-90619A666DF2}"/>
                </a:ext>
              </a:extLst>
            </p:cNvPr>
            <p:cNvSpPr/>
            <p:nvPr/>
          </p:nvSpPr>
          <p:spPr>
            <a:xfrm>
              <a:off x="11790956" y="2547545"/>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0/1</a:t>
              </a:r>
              <a:endParaRPr lang="es-CL" sz="1400" dirty="0">
                <a:solidFill>
                  <a:sysClr val="windowText" lastClr="000000"/>
                </a:solidFill>
              </a:endParaRPr>
            </a:p>
          </p:txBody>
        </p:sp>
      </p:grpSp>
      <p:sp>
        <p:nvSpPr>
          <p:cNvPr id="24" name="TextBox 23">
            <a:extLst>
              <a:ext uri="{FF2B5EF4-FFF2-40B4-BE49-F238E27FC236}">
                <a16:creationId xmlns:a16="http://schemas.microsoft.com/office/drawing/2014/main" id="{D1C821C7-5B79-F3A7-DD8B-AE00F09B3B26}"/>
              </a:ext>
            </a:extLst>
          </p:cNvPr>
          <p:cNvSpPr txBox="1"/>
          <p:nvPr/>
        </p:nvSpPr>
        <p:spPr>
          <a:xfrm>
            <a:off x="498601" y="4356380"/>
            <a:ext cx="1132041" cy="369332"/>
          </a:xfrm>
          <a:prstGeom prst="rect">
            <a:avLst/>
          </a:prstGeom>
          <a:noFill/>
        </p:spPr>
        <p:txBody>
          <a:bodyPr wrap="none" rtlCol="0">
            <a:spAutoFit/>
          </a:bodyPr>
          <a:lstStyle/>
          <a:p>
            <a:r>
              <a:rPr lang="en-US" dirty="0"/>
              <a:t>ITI 5-5.5s</a:t>
            </a:r>
            <a:endParaRPr lang="es-CL" dirty="0"/>
          </a:p>
        </p:txBody>
      </p:sp>
      <p:sp>
        <p:nvSpPr>
          <p:cNvPr id="25" name="TextBox 24">
            <a:extLst>
              <a:ext uri="{FF2B5EF4-FFF2-40B4-BE49-F238E27FC236}">
                <a16:creationId xmlns:a16="http://schemas.microsoft.com/office/drawing/2014/main" id="{DA1D5E44-F3EC-ED06-4013-699698A4BB3D}"/>
              </a:ext>
            </a:extLst>
          </p:cNvPr>
          <p:cNvSpPr txBox="1"/>
          <p:nvPr/>
        </p:nvSpPr>
        <p:spPr>
          <a:xfrm>
            <a:off x="2839002" y="4356378"/>
            <a:ext cx="412292" cy="369332"/>
          </a:xfrm>
          <a:prstGeom prst="rect">
            <a:avLst/>
          </a:prstGeom>
          <a:noFill/>
        </p:spPr>
        <p:txBody>
          <a:bodyPr wrap="none" rtlCol="0">
            <a:spAutoFit/>
          </a:bodyPr>
          <a:lstStyle/>
          <a:p>
            <a:r>
              <a:rPr lang="en-US" dirty="0"/>
              <a:t>5s</a:t>
            </a:r>
            <a:endParaRPr lang="es-CL" dirty="0"/>
          </a:p>
        </p:txBody>
      </p:sp>
      <p:sp>
        <p:nvSpPr>
          <p:cNvPr id="26" name="TextBox 25">
            <a:extLst>
              <a:ext uri="{FF2B5EF4-FFF2-40B4-BE49-F238E27FC236}">
                <a16:creationId xmlns:a16="http://schemas.microsoft.com/office/drawing/2014/main" id="{A223CA18-A849-99CE-0177-4F1603828E84}"/>
              </a:ext>
            </a:extLst>
          </p:cNvPr>
          <p:cNvSpPr txBox="1"/>
          <p:nvPr/>
        </p:nvSpPr>
        <p:spPr>
          <a:xfrm>
            <a:off x="4684200" y="4356378"/>
            <a:ext cx="793807" cy="369332"/>
          </a:xfrm>
          <a:prstGeom prst="rect">
            <a:avLst/>
          </a:prstGeom>
          <a:noFill/>
        </p:spPr>
        <p:txBody>
          <a:bodyPr wrap="none" rtlCol="0">
            <a:spAutoFit/>
          </a:bodyPr>
          <a:lstStyle/>
          <a:p>
            <a:r>
              <a:rPr lang="en-US" dirty="0"/>
              <a:t>1-1.5s</a:t>
            </a:r>
            <a:endParaRPr lang="es-CL" dirty="0"/>
          </a:p>
        </p:txBody>
      </p:sp>
      <p:sp>
        <p:nvSpPr>
          <p:cNvPr id="27" name="TextBox 26">
            <a:extLst>
              <a:ext uri="{FF2B5EF4-FFF2-40B4-BE49-F238E27FC236}">
                <a16:creationId xmlns:a16="http://schemas.microsoft.com/office/drawing/2014/main" id="{2483A270-E77E-A6C3-FB35-D260EAFE0348}"/>
              </a:ext>
            </a:extLst>
          </p:cNvPr>
          <p:cNvSpPr txBox="1"/>
          <p:nvPr/>
        </p:nvSpPr>
        <p:spPr>
          <a:xfrm>
            <a:off x="6764006" y="4356378"/>
            <a:ext cx="585417" cy="369332"/>
          </a:xfrm>
          <a:prstGeom prst="rect">
            <a:avLst/>
          </a:prstGeom>
          <a:noFill/>
        </p:spPr>
        <p:txBody>
          <a:bodyPr wrap="none" rtlCol="0">
            <a:spAutoFit/>
          </a:bodyPr>
          <a:lstStyle/>
          <a:p>
            <a:r>
              <a:rPr lang="en-US" dirty="0"/>
              <a:t>&gt;5s</a:t>
            </a:r>
            <a:endParaRPr lang="es-CL" dirty="0"/>
          </a:p>
        </p:txBody>
      </p:sp>
      <p:sp>
        <p:nvSpPr>
          <p:cNvPr id="28" name="TextBox 27">
            <a:extLst>
              <a:ext uri="{FF2B5EF4-FFF2-40B4-BE49-F238E27FC236}">
                <a16:creationId xmlns:a16="http://schemas.microsoft.com/office/drawing/2014/main" id="{4146A1D1-2296-7BC1-0AC2-97F1A415D308}"/>
              </a:ext>
            </a:extLst>
          </p:cNvPr>
          <p:cNvSpPr txBox="1"/>
          <p:nvPr/>
        </p:nvSpPr>
        <p:spPr>
          <a:xfrm>
            <a:off x="8804877" y="4356378"/>
            <a:ext cx="617477" cy="369332"/>
          </a:xfrm>
          <a:prstGeom prst="rect">
            <a:avLst/>
          </a:prstGeom>
          <a:noFill/>
        </p:spPr>
        <p:txBody>
          <a:bodyPr wrap="none" rtlCol="0">
            <a:spAutoFit/>
          </a:bodyPr>
          <a:lstStyle/>
          <a:p>
            <a:r>
              <a:rPr lang="en-US" dirty="0"/>
              <a:t>2-3s</a:t>
            </a:r>
            <a:endParaRPr lang="es-CL" dirty="0"/>
          </a:p>
        </p:txBody>
      </p:sp>
      <p:sp>
        <p:nvSpPr>
          <p:cNvPr id="29" name="TextBox 28">
            <a:extLst>
              <a:ext uri="{FF2B5EF4-FFF2-40B4-BE49-F238E27FC236}">
                <a16:creationId xmlns:a16="http://schemas.microsoft.com/office/drawing/2014/main" id="{2E99B753-F53F-67BC-4255-782575296F96}"/>
              </a:ext>
            </a:extLst>
          </p:cNvPr>
          <p:cNvSpPr txBox="1"/>
          <p:nvPr/>
        </p:nvSpPr>
        <p:spPr>
          <a:xfrm>
            <a:off x="10805324" y="4347264"/>
            <a:ext cx="793807" cy="369332"/>
          </a:xfrm>
          <a:prstGeom prst="rect">
            <a:avLst/>
          </a:prstGeom>
          <a:noFill/>
        </p:spPr>
        <p:txBody>
          <a:bodyPr wrap="none" rtlCol="0">
            <a:spAutoFit/>
          </a:bodyPr>
          <a:lstStyle/>
          <a:p>
            <a:r>
              <a:rPr lang="en-US" dirty="0"/>
              <a:t>3-3.5s</a:t>
            </a:r>
            <a:endParaRPr lang="es-CL" dirty="0"/>
          </a:p>
        </p:txBody>
      </p:sp>
      <p:sp>
        <p:nvSpPr>
          <p:cNvPr id="30" name="TextBox 29">
            <a:extLst>
              <a:ext uri="{FF2B5EF4-FFF2-40B4-BE49-F238E27FC236}">
                <a16:creationId xmlns:a16="http://schemas.microsoft.com/office/drawing/2014/main" id="{B1E0B71E-94E0-BBFB-640A-0911A8DC9980}"/>
              </a:ext>
            </a:extLst>
          </p:cNvPr>
          <p:cNvSpPr txBox="1"/>
          <p:nvPr/>
        </p:nvSpPr>
        <p:spPr>
          <a:xfrm>
            <a:off x="6759347" y="3264704"/>
            <a:ext cx="674736" cy="369332"/>
          </a:xfrm>
          <a:prstGeom prst="rect">
            <a:avLst/>
          </a:prstGeom>
          <a:noFill/>
        </p:spPr>
        <p:txBody>
          <a:bodyPr wrap="none" rtlCol="0">
            <a:spAutoFit/>
          </a:bodyPr>
          <a:lstStyle/>
          <a:p>
            <a:r>
              <a:rPr lang="en-US" dirty="0">
                <a:solidFill>
                  <a:srgbClr val="FF0000"/>
                </a:solidFill>
              </a:rPr>
              <a:t>Late!</a:t>
            </a:r>
            <a:endParaRPr lang="es-CL" dirty="0">
              <a:solidFill>
                <a:srgbClr val="FF0000"/>
              </a:solidFill>
            </a:endParaRPr>
          </a:p>
        </p:txBody>
      </p:sp>
      <p:sp>
        <p:nvSpPr>
          <p:cNvPr id="31" name="TextBox 30">
            <a:extLst>
              <a:ext uri="{FF2B5EF4-FFF2-40B4-BE49-F238E27FC236}">
                <a16:creationId xmlns:a16="http://schemas.microsoft.com/office/drawing/2014/main" id="{3CF993CE-A1C7-F8A3-8C57-DA356757DE85}"/>
              </a:ext>
            </a:extLst>
          </p:cNvPr>
          <p:cNvSpPr txBox="1"/>
          <p:nvPr/>
        </p:nvSpPr>
        <p:spPr>
          <a:xfrm>
            <a:off x="4134350" y="4769453"/>
            <a:ext cx="1893508" cy="369332"/>
          </a:xfrm>
          <a:prstGeom prst="rect">
            <a:avLst/>
          </a:prstGeom>
          <a:noFill/>
        </p:spPr>
        <p:txBody>
          <a:bodyPr wrap="square" rtlCol="0">
            <a:spAutoFit/>
          </a:bodyPr>
          <a:lstStyle/>
          <a:p>
            <a:r>
              <a:rPr lang="en-US" dirty="0"/>
              <a:t>Joystick input</a:t>
            </a:r>
          </a:p>
        </p:txBody>
      </p:sp>
      <p:sp>
        <p:nvSpPr>
          <p:cNvPr id="33" name="TextBox 32">
            <a:extLst>
              <a:ext uri="{FF2B5EF4-FFF2-40B4-BE49-F238E27FC236}">
                <a16:creationId xmlns:a16="http://schemas.microsoft.com/office/drawing/2014/main" id="{D8375EE5-2FCC-7DAE-59BD-89B2E0AF9AF1}"/>
              </a:ext>
            </a:extLst>
          </p:cNvPr>
          <p:cNvSpPr txBox="1"/>
          <p:nvPr/>
        </p:nvSpPr>
        <p:spPr>
          <a:xfrm>
            <a:off x="117867" y="4769453"/>
            <a:ext cx="1893508" cy="646331"/>
          </a:xfrm>
          <a:prstGeom prst="rect">
            <a:avLst/>
          </a:prstGeom>
          <a:noFill/>
        </p:spPr>
        <p:txBody>
          <a:bodyPr wrap="square" rtlCol="0">
            <a:spAutoFit/>
          </a:bodyPr>
          <a:lstStyle/>
          <a:p>
            <a:r>
              <a:rPr lang="en-US" i="1" dirty="0"/>
              <a:t>Saccades/ERP</a:t>
            </a:r>
            <a:r>
              <a:rPr lang="en-US" dirty="0"/>
              <a:t> measurement</a:t>
            </a:r>
            <a:endParaRPr lang="en-US" i="1" dirty="0"/>
          </a:p>
        </p:txBody>
      </p:sp>
      <p:sp>
        <p:nvSpPr>
          <p:cNvPr id="39" name="Rectangle 38">
            <a:extLst>
              <a:ext uri="{FF2B5EF4-FFF2-40B4-BE49-F238E27FC236}">
                <a16:creationId xmlns:a16="http://schemas.microsoft.com/office/drawing/2014/main" id="{7C2EE158-C64A-F053-7F5E-A680894A9C03}"/>
              </a:ext>
            </a:extLst>
          </p:cNvPr>
          <p:cNvSpPr/>
          <p:nvPr/>
        </p:nvSpPr>
        <p:spPr>
          <a:xfrm>
            <a:off x="117867" y="2221263"/>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sp>
        <p:nvSpPr>
          <p:cNvPr id="40" name="TextBox 39">
            <a:extLst>
              <a:ext uri="{FF2B5EF4-FFF2-40B4-BE49-F238E27FC236}">
                <a16:creationId xmlns:a16="http://schemas.microsoft.com/office/drawing/2014/main" id="{39EBA0E1-5E05-5F70-EEBD-1371E4FD7B62}"/>
              </a:ext>
            </a:extLst>
          </p:cNvPr>
          <p:cNvSpPr txBox="1"/>
          <p:nvPr/>
        </p:nvSpPr>
        <p:spPr>
          <a:xfrm>
            <a:off x="2159633" y="2551835"/>
            <a:ext cx="3896067" cy="369332"/>
          </a:xfrm>
          <a:prstGeom prst="rect">
            <a:avLst/>
          </a:prstGeom>
          <a:noFill/>
        </p:spPr>
        <p:txBody>
          <a:bodyPr wrap="none" rtlCol="0">
            <a:spAutoFit/>
          </a:bodyPr>
          <a:lstStyle/>
          <a:p>
            <a:r>
              <a:rPr lang="en-US" dirty="0"/>
              <a:t>Baseline recording, during calibration</a:t>
            </a:r>
            <a:endParaRPr lang="es-CL" dirty="0"/>
          </a:p>
        </p:txBody>
      </p:sp>
      <p:sp>
        <p:nvSpPr>
          <p:cNvPr id="42" name="TextBox 41">
            <a:extLst>
              <a:ext uri="{FF2B5EF4-FFF2-40B4-BE49-F238E27FC236}">
                <a16:creationId xmlns:a16="http://schemas.microsoft.com/office/drawing/2014/main" id="{3BB5E723-1F38-3CDA-791A-8ED7B07B08A3}"/>
              </a:ext>
            </a:extLst>
          </p:cNvPr>
          <p:cNvSpPr txBox="1"/>
          <p:nvPr/>
        </p:nvSpPr>
        <p:spPr>
          <a:xfrm>
            <a:off x="-1" y="6488668"/>
            <a:ext cx="3673503" cy="369332"/>
          </a:xfrm>
          <a:prstGeom prst="rect">
            <a:avLst/>
          </a:prstGeom>
          <a:noFill/>
        </p:spPr>
        <p:txBody>
          <a:bodyPr wrap="square">
            <a:spAutoFit/>
          </a:bodyPr>
          <a:lstStyle/>
          <a:p>
            <a:pPr algn="ctr"/>
            <a:r>
              <a:rPr lang="es-CL" dirty="0" err="1"/>
              <a:t>Modified</a:t>
            </a:r>
            <a:r>
              <a:rPr lang="es-CL" dirty="0"/>
              <a:t> </a:t>
            </a:r>
            <a:r>
              <a:rPr lang="es-CL" dirty="0" err="1"/>
              <a:t>from</a:t>
            </a:r>
            <a:r>
              <a:rPr lang="es-CL" dirty="0"/>
              <a:t> (</a:t>
            </a:r>
            <a:r>
              <a:rPr lang="es-CL" dirty="0" err="1"/>
              <a:t>Stojić</a:t>
            </a:r>
            <a:r>
              <a:rPr lang="es-CL" dirty="0"/>
              <a:t> et al., 2020)</a:t>
            </a:r>
          </a:p>
        </p:txBody>
      </p:sp>
    </p:spTree>
    <p:extLst>
      <p:ext uri="{BB962C8B-B14F-4D97-AF65-F5344CB8AC3E}">
        <p14:creationId xmlns:p14="http://schemas.microsoft.com/office/powerpoint/2010/main" val="233034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E1BC-8587-F25F-B84B-40A850A9F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DB260-D5A8-584A-44A6-055687C33891}"/>
              </a:ext>
            </a:extLst>
          </p:cNvPr>
          <p:cNvSpPr>
            <a:spLocks noGrp="1"/>
          </p:cNvSpPr>
          <p:nvPr>
            <p:ph type="title"/>
          </p:nvPr>
        </p:nvSpPr>
        <p:spPr>
          <a:xfrm>
            <a:off x="838200" y="341941"/>
            <a:ext cx="10515600" cy="1325563"/>
          </a:xfrm>
        </p:spPr>
        <p:txBody>
          <a:bodyPr/>
          <a:lstStyle/>
          <a:p>
            <a:r>
              <a:rPr lang="en-US" dirty="0"/>
              <a:t>Task parametrization (abstract)</a:t>
            </a:r>
            <a:endParaRPr lang="es-CL"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061EF8D-2C1E-2F44-BF82-5D1B3272C231}"/>
                  </a:ext>
                </a:extLst>
              </p:cNvPr>
              <p:cNvSpPr txBox="1"/>
              <p:nvPr/>
            </p:nvSpPr>
            <p:spPr>
              <a:xfrm>
                <a:off x="4602609" y="2450829"/>
                <a:ext cx="2252603"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func>
                        <m:funcPr>
                          <m:ctrlPr>
                            <a:rPr lang="es-CL" i="1">
                              <a:latin typeface="Cambria Math" panose="02040503050406030204" pitchFamily="18" charset="0"/>
                            </a:rPr>
                          </m:ctrlPr>
                        </m:funcPr>
                        <m:fName>
                          <m:r>
                            <m:rPr>
                              <m:sty m:val="p"/>
                            </m:rPr>
                            <a:rPr lang="es-CL" i="0">
                              <a:latin typeface="Cambria Math" panose="02040503050406030204" pitchFamily="18" charset="0"/>
                            </a:rPr>
                            <m:t>ln</m:t>
                          </m:r>
                        </m:fName>
                        <m:e>
                          <m:d>
                            <m:dPr>
                              <m:ctrlPr>
                                <a:rPr lang="es-CL" i="1">
                                  <a:latin typeface="Cambria Math" panose="02040503050406030204" pitchFamily="18" charset="0"/>
                                </a:rPr>
                              </m:ctrlPr>
                            </m:dPr>
                            <m:e>
                              <m:f>
                                <m:fPr>
                                  <m:ctrlPr>
                                    <a:rPr lang="es-CL" i="1">
                                      <a:latin typeface="Cambria Math" panose="02040503050406030204" pitchFamily="18" charset="0"/>
                                    </a:rPr>
                                  </m:ctrlPr>
                                </m:fPr>
                                <m:num>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num>
                                <m:den>
                                  <m:r>
                                    <a:rPr lang="es-CL" i="1">
                                      <a:latin typeface="Cambria Math" panose="02040503050406030204" pitchFamily="18" charset="0"/>
                                    </a:rPr>
                                    <m:t>1−</m:t>
                                  </m:r>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den>
                              </m:f>
                            </m:e>
                          </m:d>
                        </m:e>
                      </m:func>
                    </m:oMath>
                  </m:oMathPara>
                </a14:m>
                <a:endParaRPr lang="es-CL" dirty="0"/>
              </a:p>
            </p:txBody>
          </p:sp>
        </mc:Choice>
        <mc:Fallback xmlns="">
          <p:sp>
            <p:nvSpPr>
              <p:cNvPr id="45" name="TextBox 44">
                <a:extLst>
                  <a:ext uri="{FF2B5EF4-FFF2-40B4-BE49-F238E27FC236}">
                    <a16:creationId xmlns:a16="http://schemas.microsoft.com/office/drawing/2014/main" id="{A061EF8D-2C1E-2F44-BF82-5D1B3272C231}"/>
                  </a:ext>
                </a:extLst>
              </p:cNvPr>
              <p:cNvSpPr txBox="1">
                <a:spLocks noRot="1" noChangeAspect="1" noMove="1" noResize="1" noEditPoints="1" noAdjustHandles="1" noChangeArrowheads="1" noChangeShapeType="1" noTextEdit="1"/>
              </p:cNvSpPr>
              <p:nvPr/>
            </p:nvSpPr>
            <p:spPr>
              <a:xfrm>
                <a:off x="4602609" y="2450829"/>
                <a:ext cx="2252603" cy="628314"/>
              </a:xfrm>
              <a:prstGeom prst="rect">
                <a:avLst/>
              </a:prstGeom>
              <a:blipFill>
                <a:blip r:embed="rId2"/>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FBC9F0F-B2AD-DA87-DB45-0B8C87E222C0}"/>
                  </a:ext>
                </a:extLst>
              </p:cNvPr>
              <p:cNvSpPr txBox="1"/>
              <p:nvPr/>
            </p:nvSpPr>
            <p:spPr>
              <a:xfrm>
                <a:off x="4602609" y="4581458"/>
                <a:ext cx="2551532" cy="559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f>
                        <m:fPr>
                          <m:ctrlPr>
                            <a:rPr lang="es-CL" i="1">
                              <a:latin typeface="Cambria Math" panose="02040503050406030204" pitchFamily="18" charset="0"/>
                            </a:rPr>
                          </m:ctrlPr>
                        </m:fPr>
                        <m:num>
                          <m:r>
                            <a:rPr lang="es-CL" i="1">
                              <a:latin typeface="Cambria Math" panose="02040503050406030204" pitchFamily="18" charset="0"/>
                            </a:rPr>
                            <m:t>1</m:t>
                          </m:r>
                        </m:num>
                        <m:den>
                          <m:r>
                            <a:rPr lang="es-CL" i="1">
                              <a:latin typeface="Cambria Math" panose="02040503050406030204" pitchFamily="18" charset="0"/>
                            </a:rPr>
                            <m:t>1+</m:t>
                          </m:r>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sup>
                          </m:sSup>
                        </m:den>
                      </m:f>
                    </m:oMath>
                  </m:oMathPara>
                </a14:m>
                <a:endParaRPr lang="es-CL" dirty="0"/>
              </a:p>
            </p:txBody>
          </p:sp>
        </mc:Choice>
        <mc:Fallback xmlns="">
          <p:sp>
            <p:nvSpPr>
              <p:cNvPr id="47" name="TextBox 46">
                <a:extLst>
                  <a:ext uri="{FF2B5EF4-FFF2-40B4-BE49-F238E27FC236}">
                    <a16:creationId xmlns:a16="http://schemas.microsoft.com/office/drawing/2014/main" id="{BFBC9F0F-B2AD-DA87-DB45-0B8C87E222C0}"/>
                  </a:ext>
                </a:extLst>
              </p:cNvPr>
              <p:cNvSpPr txBox="1">
                <a:spLocks noRot="1" noChangeAspect="1" noMove="1" noResize="1" noEditPoints="1" noAdjustHandles="1" noChangeArrowheads="1" noChangeShapeType="1" noTextEdit="1"/>
              </p:cNvSpPr>
              <p:nvPr/>
            </p:nvSpPr>
            <p:spPr>
              <a:xfrm>
                <a:off x="4602609" y="4581458"/>
                <a:ext cx="2551532" cy="559961"/>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B49D467-FD68-1F80-B67C-2B08B3F1BE8F}"/>
                  </a:ext>
                </a:extLst>
              </p:cNvPr>
              <p:cNvSpPr txBox="1"/>
              <p:nvPr/>
            </p:nvSpPr>
            <p:spPr>
              <a:xfrm>
                <a:off x="4602609" y="5429676"/>
                <a:ext cx="2533514"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r>
                        <a:rPr lang="es-CL" i="1">
                          <a:latin typeface="Cambria Math" panose="02040503050406030204" pitchFamily="18" charset="0"/>
                        </a:rPr>
                        <m:t>∼</m:t>
                      </m:r>
                      <m:r>
                        <m:rPr>
                          <m:nor/>
                        </m:rPr>
                        <a:rPr lang="es-CL" i="0">
                          <a:latin typeface="Cambria Math" panose="02040503050406030204" pitchFamily="18" charset="0"/>
                        </a:rPr>
                        <m:t>Bernoulli</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e>
                      </m:d>
                    </m:oMath>
                  </m:oMathPara>
                </a14:m>
                <a:endParaRPr lang="es-CL" dirty="0"/>
              </a:p>
            </p:txBody>
          </p:sp>
        </mc:Choice>
        <mc:Fallback xmlns="">
          <p:sp>
            <p:nvSpPr>
              <p:cNvPr id="48" name="TextBox 47">
                <a:extLst>
                  <a:ext uri="{FF2B5EF4-FFF2-40B4-BE49-F238E27FC236}">
                    <a16:creationId xmlns:a16="http://schemas.microsoft.com/office/drawing/2014/main" id="{CB49D467-FD68-1F80-B67C-2B08B3F1BE8F}"/>
                  </a:ext>
                </a:extLst>
              </p:cNvPr>
              <p:cNvSpPr txBox="1">
                <a:spLocks noRot="1" noChangeAspect="1" noMove="1" noResize="1" noEditPoints="1" noAdjustHandles="1" noChangeArrowheads="1" noChangeShapeType="1" noTextEdit="1"/>
              </p:cNvSpPr>
              <p:nvPr/>
            </p:nvSpPr>
            <p:spPr>
              <a:xfrm>
                <a:off x="4602609" y="5429676"/>
                <a:ext cx="2533514" cy="414537"/>
              </a:xfrm>
              <a:prstGeom prst="rect">
                <a:avLst/>
              </a:prstGeom>
              <a:blipFill>
                <a:blip r:embed="rId4"/>
                <a:stretch>
                  <a:fillRect l="-1683" b="-5882"/>
                </a:stretch>
              </a:blipFill>
            </p:spPr>
            <p:txBody>
              <a:bodyPr/>
              <a:lstStyle/>
              <a:p>
                <a:r>
                  <a:rPr lang="es-CL">
                    <a:noFill/>
                  </a:rPr>
                  <a:t> </a:t>
                </a:r>
              </a:p>
            </p:txBody>
          </p:sp>
        </mc:Fallback>
      </mc:AlternateContent>
      <p:sp>
        <p:nvSpPr>
          <p:cNvPr id="49" name="TextBox 48">
            <a:extLst>
              <a:ext uri="{FF2B5EF4-FFF2-40B4-BE49-F238E27FC236}">
                <a16:creationId xmlns:a16="http://schemas.microsoft.com/office/drawing/2014/main" id="{9A107ABA-8884-2F65-496F-E9B3D3FC796B}"/>
              </a:ext>
            </a:extLst>
          </p:cNvPr>
          <p:cNvSpPr txBox="1"/>
          <p:nvPr/>
        </p:nvSpPr>
        <p:spPr>
          <a:xfrm>
            <a:off x="5792381" y="1680097"/>
            <a:ext cx="943848" cy="369332"/>
          </a:xfrm>
          <a:prstGeom prst="rect">
            <a:avLst/>
          </a:prstGeom>
          <a:noFill/>
        </p:spPr>
        <p:txBody>
          <a:bodyPr wrap="none" rtlCol="0">
            <a:spAutoFit/>
          </a:bodyPr>
          <a:lstStyle/>
          <a:p>
            <a:r>
              <a:rPr lang="en-US" dirty="0"/>
              <a:t>Reward</a:t>
            </a:r>
            <a:endParaRPr lang="es-CL" dirty="0"/>
          </a:p>
        </p:txBody>
      </p:sp>
      <p:sp>
        <p:nvSpPr>
          <p:cNvPr id="50" name="TextBox 49">
            <a:extLst>
              <a:ext uri="{FF2B5EF4-FFF2-40B4-BE49-F238E27FC236}">
                <a16:creationId xmlns:a16="http://schemas.microsoft.com/office/drawing/2014/main" id="{A769B2EC-EBB0-26AE-52D5-8F0B9E1E0B35}"/>
              </a:ext>
            </a:extLst>
          </p:cNvPr>
          <p:cNvSpPr txBox="1"/>
          <p:nvPr/>
        </p:nvSpPr>
        <p:spPr>
          <a:xfrm>
            <a:off x="10739855" y="1680097"/>
            <a:ext cx="989886" cy="369332"/>
          </a:xfrm>
          <a:prstGeom prst="rect">
            <a:avLst/>
          </a:prstGeom>
          <a:noFill/>
        </p:spPr>
        <p:txBody>
          <a:bodyPr wrap="none" rtlCol="0">
            <a:spAutoFit/>
          </a:bodyPr>
          <a:lstStyle/>
          <a:p>
            <a:r>
              <a:rPr lang="en-US" dirty="0"/>
              <a:t>Position</a:t>
            </a:r>
            <a:endParaRPr lang="es-CL"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A66677D-2261-5DB2-5167-394E00FC5189}"/>
                  </a:ext>
                </a:extLst>
              </p:cNvPr>
              <p:cNvSpPr txBox="1"/>
              <p:nvPr/>
            </p:nvSpPr>
            <p:spPr>
              <a:xfrm>
                <a:off x="11179874" y="2450829"/>
                <a:ext cx="34785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s-CL" sz="3200" dirty="0"/>
              </a:p>
            </p:txBody>
          </p:sp>
        </mc:Choice>
        <mc:Fallback xmlns="">
          <p:sp>
            <p:nvSpPr>
              <p:cNvPr id="51" name="TextBox 50">
                <a:extLst>
                  <a:ext uri="{FF2B5EF4-FFF2-40B4-BE49-F238E27FC236}">
                    <a16:creationId xmlns:a16="http://schemas.microsoft.com/office/drawing/2014/main" id="{EA66677D-2261-5DB2-5167-394E00FC5189}"/>
                  </a:ext>
                </a:extLst>
              </p:cNvPr>
              <p:cNvSpPr txBox="1">
                <a:spLocks noRot="1" noChangeAspect="1" noMove="1" noResize="1" noEditPoints="1" noAdjustHandles="1" noChangeArrowheads="1" noChangeShapeType="1" noTextEdit="1"/>
              </p:cNvSpPr>
              <p:nvPr/>
            </p:nvSpPr>
            <p:spPr>
              <a:xfrm>
                <a:off x="11179874" y="2450829"/>
                <a:ext cx="347851" cy="492443"/>
              </a:xfrm>
              <a:prstGeom prst="rect">
                <a:avLst/>
              </a:prstGeom>
              <a:blipFill>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E182703-DD86-86BD-4876-DCC70D39C2B8}"/>
                  </a:ext>
                </a:extLst>
              </p:cNvPr>
              <p:cNvSpPr txBox="1"/>
              <p:nvPr/>
            </p:nvSpPr>
            <p:spPr>
              <a:xfrm>
                <a:off x="4602609" y="3367399"/>
                <a:ext cx="5067373" cy="338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r>
                        <a:rPr lang="es-CL" i="1">
                          <a:latin typeface="Cambria Math" panose="02040503050406030204" pitchFamily="18" charset="0"/>
                        </a:rPr>
                        <m:t>𝜙</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, </m:t>
                      </m:r>
                      <m:r>
                        <m:rPr>
                          <m:nor/>
                        </m:rPr>
                        <a:rPr lang="es-CL" i="0">
                          <a:latin typeface="Cambria Math" panose="02040503050406030204" pitchFamily="18" charset="0"/>
                        </a:rPr>
                        <m:t>where</m:t>
                      </m:r>
                      <m:r>
                        <a:rPr lang="es-CL" i="1">
                          <a:latin typeface="Cambria Math" panose="02040503050406030204" pitchFamily="18" charset="0"/>
                        </a:rPr>
                        <m:t> </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0,</m:t>
                          </m:r>
                          <m:sSubSup>
                            <m:sSubSupPr>
                              <m:ctrlPr>
                                <a:rPr lang="es-CL" i="1">
                                  <a:latin typeface="Cambria Math" panose="02040503050406030204" pitchFamily="18" charset="0"/>
                                </a:rPr>
                              </m:ctrlPr>
                            </m:sSubSupPr>
                            <m:e>
                              <m:r>
                                <a:rPr lang="es-CL" i="1">
                                  <a:latin typeface="Cambria Math" panose="02040503050406030204" pitchFamily="18" charset="0"/>
                                </a:rPr>
                                <m:t>𝜎</m:t>
                              </m:r>
                            </m:e>
                            <m:sub>
                              <m:r>
                                <a:rPr lang="es-CL" i="1">
                                  <a:latin typeface="Cambria Math" panose="02040503050406030204" pitchFamily="18" charset="0"/>
                                </a:rPr>
                                <m:t>𝑝</m:t>
                              </m:r>
                            </m:sub>
                            <m:sup>
                              <m:r>
                                <a:rPr lang="es-CL" i="1">
                                  <a:latin typeface="Cambria Math" panose="02040503050406030204" pitchFamily="18" charset="0"/>
                                </a:rPr>
                                <m:t>2</m:t>
                              </m:r>
                            </m:sup>
                          </m:sSubSup>
                        </m:e>
                      </m:d>
                    </m:oMath>
                  </m:oMathPara>
                </a14:m>
                <a:endParaRPr lang="es-CL" dirty="0"/>
              </a:p>
            </p:txBody>
          </p:sp>
        </mc:Choice>
        <mc:Fallback xmlns="">
          <p:sp>
            <p:nvSpPr>
              <p:cNvPr id="52" name="TextBox 51">
                <a:extLst>
                  <a:ext uri="{FF2B5EF4-FFF2-40B4-BE49-F238E27FC236}">
                    <a16:creationId xmlns:a16="http://schemas.microsoft.com/office/drawing/2014/main" id="{9E182703-DD86-86BD-4876-DCC70D39C2B8}"/>
                  </a:ext>
                </a:extLst>
              </p:cNvPr>
              <p:cNvSpPr txBox="1">
                <a:spLocks noRot="1" noChangeAspect="1" noMove="1" noResize="1" noEditPoints="1" noAdjustHandles="1" noChangeArrowheads="1" noChangeShapeType="1" noTextEdit="1"/>
              </p:cNvSpPr>
              <p:nvPr/>
            </p:nvSpPr>
            <p:spPr>
              <a:xfrm>
                <a:off x="4602609" y="3367399"/>
                <a:ext cx="5067373" cy="338234"/>
              </a:xfrm>
              <a:prstGeom prst="rect">
                <a:avLst/>
              </a:prstGeom>
              <a:blipFill>
                <a:blip r:embed="rId6"/>
                <a:stretch>
                  <a:fillRect l="-1324" t="-14286" b="-3214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4553222-A610-A6E2-79D7-0F597D7F683A}"/>
                  </a:ext>
                </a:extLst>
              </p:cNvPr>
              <p:cNvSpPr txBox="1"/>
              <p:nvPr/>
            </p:nvSpPr>
            <p:spPr>
              <a:xfrm>
                <a:off x="4602609" y="3993889"/>
                <a:ext cx="2898708"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oMath>
                  </m:oMathPara>
                </a14:m>
                <a:endParaRPr lang="es-CL" dirty="0"/>
              </a:p>
            </p:txBody>
          </p:sp>
        </mc:Choice>
        <mc:Fallback xmlns="">
          <p:sp>
            <p:nvSpPr>
              <p:cNvPr id="53" name="TextBox 52">
                <a:extLst>
                  <a:ext uri="{FF2B5EF4-FFF2-40B4-BE49-F238E27FC236}">
                    <a16:creationId xmlns:a16="http://schemas.microsoft.com/office/drawing/2014/main" id="{04553222-A610-A6E2-79D7-0F597D7F683A}"/>
                  </a:ext>
                </a:extLst>
              </p:cNvPr>
              <p:cNvSpPr txBox="1">
                <a:spLocks noRot="1" noChangeAspect="1" noMove="1" noResize="1" noEditPoints="1" noAdjustHandles="1" noChangeArrowheads="1" noChangeShapeType="1" noTextEdit="1"/>
              </p:cNvSpPr>
              <p:nvPr/>
            </p:nvSpPr>
            <p:spPr>
              <a:xfrm>
                <a:off x="4602609" y="3993889"/>
                <a:ext cx="2898708" cy="299313"/>
              </a:xfrm>
              <a:prstGeom prst="rect">
                <a:avLst/>
              </a:prstGeom>
              <a:blipFill>
                <a:blip r:embed="rId7"/>
                <a:stretch>
                  <a:fillRect l="-1261" b="-24490"/>
                </a:stretch>
              </a:blipFill>
            </p:spPr>
            <p:txBody>
              <a:bodyPr/>
              <a:lstStyle/>
              <a:p>
                <a:r>
                  <a:rPr lang="es-CL">
                    <a:noFill/>
                  </a:rPr>
                  <a:t> </a:t>
                </a:r>
              </a:p>
            </p:txBody>
          </p:sp>
        </mc:Fallback>
      </mc:AlternateContent>
      <p:pic>
        <p:nvPicPr>
          <p:cNvPr id="57" name="Picture 56">
            <a:extLst>
              <a:ext uri="{FF2B5EF4-FFF2-40B4-BE49-F238E27FC236}">
                <a16:creationId xmlns:a16="http://schemas.microsoft.com/office/drawing/2014/main" id="{9B4264F8-FDAB-26C2-8306-42BC5FBE0277}"/>
              </a:ext>
            </a:extLst>
          </p:cNvPr>
          <p:cNvPicPr>
            <a:picLocks noChangeAspect="1"/>
          </p:cNvPicPr>
          <p:nvPr/>
        </p:nvPicPr>
        <p:blipFill>
          <a:blip r:embed="rId8"/>
          <a:stretch>
            <a:fillRect/>
          </a:stretch>
        </p:blipFill>
        <p:spPr>
          <a:xfrm>
            <a:off x="1178805" y="1783985"/>
            <a:ext cx="2534453" cy="2394022"/>
          </a:xfrm>
          <a:prstGeom prst="rect">
            <a:avLst/>
          </a:prstGeom>
        </p:spPr>
      </p:pic>
      <p:pic>
        <p:nvPicPr>
          <p:cNvPr id="59" name="Picture 58">
            <a:extLst>
              <a:ext uri="{FF2B5EF4-FFF2-40B4-BE49-F238E27FC236}">
                <a16:creationId xmlns:a16="http://schemas.microsoft.com/office/drawing/2014/main" id="{74A8E746-5EA8-92D9-6401-D88417242024}"/>
              </a:ext>
            </a:extLst>
          </p:cNvPr>
          <p:cNvPicPr>
            <a:picLocks noChangeAspect="1"/>
          </p:cNvPicPr>
          <p:nvPr/>
        </p:nvPicPr>
        <p:blipFill>
          <a:blip r:embed="rId9"/>
          <a:stretch>
            <a:fillRect/>
          </a:stretch>
        </p:blipFill>
        <p:spPr>
          <a:xfrm>
            <a:off x="1131098" y="4178007"/>
            <a:ext cx="2898708" cy="2506991"/>
          </a:xfrm>
          <a:prstGeom prst="rect">
            <a:avLst/>
          </a:prstGeom>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A3C3794-A77B-393B-22D3-0CCE067B8D06}"/>
                  </a:ext>
                </a:extLst>
              </p:cNvPr>
              <p:cNvSpPr txBox="1"/>
              <p:nvPr/>
            </p:nvSpPr>
            <p:spPr>
              <a:xfrm>
                <a:off x="65221" y="2646030"/>
                <a:ext cx="9227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 1</m:t>
                      </m:r>
                    </m:oMath>
                  </m:oMathPara>
                </a14:m>
                <a:endParaRPr lang="es-CL" sz="2400" dirty="0"/>
              </a:p>
            </p:txBody>
          </p:sp>
        </mc:Choice>
        <mc:Fallback xmlns="">
          <p:sp>
            <p:nvSpPr>
              <p:cNvPr id="60" name="TextBox 59">
                <a:extLst>
                  <a:ext uri="{FF2B5EF4-FFF2-40B4-BE49-F238E27FC236}">
                    <a16:creationId xmlns:a16="http://schemas.microsoft.com/office/drawing/2014/main" id="{7A3C3794-A77B-393B-22D3-0CCE067B8D06}"/>
                  </a:ext>
                </a:extLst>
              </p:cNvPr>
              <p:cNvSpPr txBox="1">
                <a:spLocks noRot="1" noChangeAspect="1" noMove="1" noResize="1" noEditPoints="1" noAdjustHandles="1" noChangeArrowheads="1" noChangeShapeType="1" noTextEdit="1"/>
              </p:cNvSpPr>
              <p:nvPr/>
            </p:nvSpPr>
            <p:spPr>
              <a:xfrm>
                <a:off x="65221" y="2646030"/>
                <a:ext cx="922753" cy="369332"/>
              </a:xfrm>
              <a:prstGeom prst="rect">
                <a:avLst/>
              </a:prstGeom>
              <a:blipFill>
                <a:blip r:embed="rId10"/>
                <a:stretch>
                  <a:fillRect l="-11258" r="-7285"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B070B77-F526-6803-ABBB-E90E51EE0320}"/>
                  </a:ext>
                </a:extLst>
              </p:cNvPr>
              <p:cNvSpPr txBox="1"/>
              <p:nvPr/>
            </p:nvSpPr>
            <p:spPr>
              <a:xfrm>
                <a:off x="33817" y="5173256"/>
                <a:ext cx="10864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=0.1</m:t>
                      </m:r>
                    </m:oMath>
                  </m:oMathPara>
                </a14:m>
                <a:endParaRPr lang="es-CL" sz="2400" dirty="0"/>
              </a:p>
            </p:txBody>
          </p:sp>
        </mc:Choice>
        <mc:Fallback xmlns="">
          <p:sp>
            <p:nvSpPr>
              <p:cNvPr id="61" name="TextBox 60">
                <a:extLst>
                  <a:ext uri="{FF2B5EF4-FFF2-40B4-BE49-F238E27FC236}">
                    <a16:creationId xmlns:a16="http://schemas.microsoft.com/office/drawing/2014/main" id="{4B070B77-F526-6803-ABBB-E90E51EE0320}"/>
                  </a:ext>
                </a:extLst>
              </p:cNvPr>
              <p:cNvSpPr txBox="1">
                <a:spLocks noRot="1" noChangeAspect="1" noMove="1" noResize="1" noEditPoints="1" noAdjustHandles="1" noChangeArrowheads="1" noChangeShapeType="1" noTextEdit="1"/>
              </p:cNvSpPr>
              <p:nvPr/>
            </p:nvSpPr>
            <p:spPr>
              <a:xfrm>
                <a:off x="33817" y="5173256"/>
                <a:ext cx="1086451" cy="369332"/>
              </a:xfrm>
              <a:prstGeom prst="rect">
                <a:avLst/>
              </a:prstGeom>
              <a:blipFill>
                <a:blip r:embed="rId11"/>
                <a:stretch>
                  <a:fillRect l="-9551" r="-6180" b="-38333"/>
                </a:stretch>
              </a:blipFill>
            </p:spPr>
            <p:txBody>
              <a:bodyPr/>
              <a:lstStyle/>
              <a:p>
                <a:r>
                  <a:rPr lang="es-CL">
                    <a:noFill/>
                  </a:rPr>
                  <a:t> </a:t>
                </a:r>
              </a:p>
            </p:txBody>
          </p:sp>
        </mc:Fallback>
      </mc:AlternateContent>
    </p:spTree>
    <p:extLst>
      <p:ext uri="{BB962C8B-B14F-4D97-AF65-F5344CB8AC3E}">
        <p14:creationId xmlns:p14="http://schemas.microsoft.com/office/powerpoint/2010/main" val="339479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3A1DA-B103-4131-9FFA-A1D1DDDA9230}"/>
              </a:ext>
            </a:extLst>
          </p:cNvPr>
          <p:cNvSpPr/>
          <p:nvPr/>
        </p:nvSpPr>
        <p:spPr>
          <a:xfrm>
            <a:off x="324111" y="2205217"/>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BEA3C826-2A94-2203-406F-29FE3E73FC3A}"/>
              </a:ext>
            </a:extLst>
          </p:cNvPr>
          <p:cNvSpPr>
            <a:spLocks noGrp="1"/>
          </p:cNvSpPr>
          <p:nvPr>
            <p:ph type="title"/>
          </p:nvPr>
        </p:nvSpPr>
        <p:spPr/>
        <p:txBody>
          <a:bodyPr/>
          <a:lstStyle/>
          <a:p>
            <a:r>
              <a:rPr lang="en-US" dirty="0"/>
              <a:t>Behavioral variables definition</a:t>
            </a:r>
            <a:endParaRPr lang="es-CL" dirty="0"/>
          </a:p>
        </p:txBody>
      </p:sp>
      <p:sp>
        <p:nvSpPr>
          <p:cNvPr id="3" name="TextBox 2">
            <a:extLst>
              <a:ext uri="{FF2B5EF4-FFF2-40B4-BE49-F238E27FC236}">
                <a16:creationId xmlns:a16="http://schemas.microsoft.com/office/drawing/2014/main" id="{62010B3D-784D-69FD-5A4E-9056550D925A}"/>
              </a:ext>
            </a:extLst>
          </p:cNvPr>
          <p:cNvSpPr txBox="1"/>
          <p:nvPr/>
        </p:nvSpPr>
        <p:spPr>
          <a:xfrm>
            <a:off x="1254197" y="1681121"/>
            <a:ext cx="3136693" cy="369332"/>
          </a:xfrm>
          <a:prstGeom prst="rect">
            <a:avLst/>
          </a:prstGeom>
          <a:noFill/>
        </p:spPr>
        <p:txBody>
          <a:bodyPr wrap="none" rtlCol="0">
            <a:spAutoFit/>
          </a:bodyPr>
          <a:lstStyle/>
          <a:p>
            <a:r>
              <a:rPr lang="en-US" dirty="0"/>
              <a:t>Decision variability (physical)</a:t>
            </a:r>
            <a:endParaRPr lang="es-CL" dirty="0"/>
          </a:p>
        </p:txBody>
      </p:sp>
      <p:pic>
        <p:nvPicPr>
          <p:cNvPr id="5" name="Graphic 4" descr="Deciduous tree outline">
            <a:extLst>
              <a:ext uri="{FF2B5EF4-FFF2-40B4-BE49-F238E27FC236}">
                <a16:creationId xmlns:a16="http://schemas.microsoft.com/office/drawing/2014/main" id="{DE9AC277-F1E3-4786-8D63-00F5AFADA4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197" y="4008850"/>
            <a:ext cx="914400" cy="914400"/>
          </a:xfrm>
          <a:prstGeom prst="rect">
            <a:avLst/>
          </a:prstGeom>
        </p:spPr>
      </p:pic>
      <p:pic>
        <p:nvPicPr>
          <p:cNvPr id="7" name="Graphic 6" descr="Walk outline">
            <a:extLst>
              <a:ext uri="{FF2B5EF4-FFF2-40B4-BE49-F238E27FC236}">
                <a16:creationId xmlns:a16="http://schemas.microsoft.com/office/drawing/2014/main" id="{B0C1F006-12B5-F180-7ABF-E227F8AF2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3824" y="4008850"/>
            <a:ext cx="914400" cy="914400"/>
          </a:xfrm>
          <a:prstGeom prst="rect">
            <a:avLst/>
          </a:prstGeom>
        </p:spPr>
      </p:pic>
      <p:pic>
        <p:nvPicPr>
          <p:cNvPr id="8" name="Graphic 7" descr="Deciduous tree outline">
            <a:extLst>
              <a:ext uri="{FF2B5EF4-FFF2-40B4-BE49-F238E27FC236}">
                <a16:creationId xmlns:a16="http://schemas.microsoft.com/office/drawing/2014/main" id="{DFC81337-94D5-0061-10BE-E2654242B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0451" y="4008850"/>
            <a:ext cx="914400" cy="914400"/>
          </a:xfrm>
          <a:prstGeom prst="rect">
            <a:avLst/>
          </a:prstGeom>
        </p:spPr>
      </p:pic>
      <p:pic>
        <p:nvPicPr>
          <p:cNvPr id="9" name="Graphic 8" descr="Walk outline">
            <a:extLst>
              <a:ext uri="{FF2B5EF4-FFF2-40B4-BE49-F238E27FC236}">
                <a16:creationId xmlns:a16="http://schemas.microsoft.com/office/drawing/2014/main" id="{84031157-AE90-280F-3062-7F2085F536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597" y="4008850"/>
            <a:ext cx="914400" cy="914400"/>
          </a:xfrm>
          <a:prstGeom prst="rect">
            <a:avLst/>
          </a:prstGeom>
        </p:spPr>
      </p:pic>
      <p:pic>
        <p:nvPicPr>
          <p:cNvPr id="10" name="Graphic 9" descr="Walk outline">
            <a:extLst>
              <a:ext uri="{FF2B5EF4-FFF2-40B4-BE49-F238E27FC236}">
                <a16:creationId xmlns:a16="http://schemas.microsoft.com/office/drawing/2014/main" id="{FCC86101-D1EE-C340-D6EE-5EC340D313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1508" y="4008850"/>
            <a:ext cx="914400" cy="9144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B72D9C-3863-4AA7-86C5-93A9615D5E3B}"/>
                  </a:ext>
                </a:extLst>
              </p:cNvPr>
              <p:cNvSpPr txBox="1"/>
              <p:nvPr/>
            </p:nvSpPr>
            <p:spPr>
              <a:xfrm>
                <a:off x="804684" y="4922825"/>
                <a:ext cx="42001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1,…,</m:t>
                      </m:r>
                      <m:r>
                        <a:rPr lang="es-CL" i="1">
                          <a:latin typeface="Cambria Math" panose="02040503050406030204" pitchFamily="18" charset="0"/>
                        </a:rPr>
                        <m:t>𝑁</m:t>
                      </m:r>
                      <m:r>
                        <m:rPr>
                          <m:lit/>
                        </m:rPr>
                        <a:rPr lang="es-CL" i="1">
                          <a:latin typeface="Cambria Math" panose="02040503050406030204" pitchFamily="18" charset="0"/>
                        </a:rPr>
                        <m:t>}</m:t>
                      </m:r>
                      <m:r>
                        <m:rPr>
                          <m:nor/>
                        </m:rPr>
                        <a:rPr lang="es-CL" i="0">
                          <a:latin typeface="Cambria Math" panose="02040503050406030204" pitchFamily="18" charset="0"/>
                        </a:rPr>
                        <m:t> </m:t>
                      </m:r>
                      <m:r>
                        <m:rPr>
                          <m:nor/>
                        </m:rPr>
                        <a:rPr lang="es-CL" i="0">
                          <a:latin typeface="Cambria Math" panose="02040503050406030204" pitchFamily="18" charset="0"/>
                        </a:rPr>
                        <m:t>and</m:t>
                      </m:r>
                      <m:r>
                        <m:rPr>
                          <m:nor/>
                        </m:rPr>
                        <a:rPr lang="es-CL" i="0">
                          <a:latin typeface="Cambria Math" panose="02040503050406030204" pitchFamily="18" charset="0"/>
                        </a:rPr>
                        <m:t> </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𝑉𝑖𝑠𝑖𝑡𝑒𝑑</m:t>
                      </m:r>
                      <m:r>
                        <m:rPr>
                          <m:lit/>
                        </m:rPr>
                        <a:rPr lang="es-CL" i="1">
                          <a:latin typeface="Cambria Math" panose="02040503050406030204" pitchFamily="18" charset="0"/>
                        </a:rPr>
                        <m:t>}</m:t>
                      </m:r>
                    </m:oMath>
                  </m:oMathPara>
                </a14:m>
                <a:endParaRPr lang="es-CL" dirty="0"/>
              </a:p>
            </p:txBody>
          </p:sp>
        </mc:Choice>
        <mc:Fallback xmlns="">
          <p:sp>
            <p:nvSpPr>
              <p:cNvPr id="11" name="TextBox 10">
                <a:extLst>
                  <a:ext uri="{FF2B5EF4-FFF2-40B4-BE49-F238E27FC236}">
                    <a16:creationId xmlns:a16="http://schemas.microsoft.com/office/drawing/2014/main" id="{9EB72D9C-3863-4AA7-86C5-93A9615D5E3B}"/>
                  </a:ext>
                </a:extLst>
              </p:cNvPr>
              <p:cNvSpPr txBox="1">
                <a:spLocks noRot="1" noChangeAspect="1" noMove="1" noResize="1" noEditPoints="1" noAdjustHandles="1" noChangeArrowheads="1" noChangeShapeType="1" noTextEdit="1"/>
              </p:cNvSpPr>
              <p:nvPr/>
            </p:nvSpPr>
            <p:spPr>
              <a:xfrm>
                <a:off x="804684" y="4922825"/>
                <a:ext cx="4200124" cy="276999"/>
              </a:xfrm>
              <a:prstGeom prst="rect">
                <a:avLst/>
              </a:prstGeom>
              <a:blipFill>
                <a:blip r:embed="rId10"/>
                <a:stretch>
                  <a:fillRect l="-871" t="-2222" r="-1742"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85839A-13B7-4FD0-DE95-4E3F14B74675}"/>
                  </a:ext>
                </a:extLst>
              </p:cNvPr>
              <p:cNvSpPr txBox="1"/>
              <p:nvPr/>
            </p:nvSpPr>
            <p:spPr>
              <a:xfrm>
                <a:off x="4026741" y="3754933"/>
                <a:ext cx="138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p>
            </p:txBody>
          </p:sp>
        </mc:Choice>
        <mc:Fallback xmlns="">
          <p:sp>
            <p:nvSpPr>
              <p:cNvPr id="12" name="TextBox 11">
                <a:extLst>
                  <a:ext uri="{FF2B5EF4-FFF2-40B4-BE49-F238E27FC236}">
                    <a16:creationId xmlns:a16="http://schemas.microsoft.com/office/drawing/2014/main" id="{1585839A-13B7-4FD0-DE95-4E3F14B74675}"/>
                  </a:ext>
                </a:extLst>
              </p:cNvPr>
              <p:cNvSpPr txBox="1">
                <a:spLocks noRot="1" noChangeAspect="1" noMove="1" noResize="1" noEditPoints="1" noAdjustHandles="1" noChangeArrowheads="1" noChangeShapeType="1" noTextEdit="1"/>
              </p:cNvSpPr>
              <p:nvPr/>
            </p:nvSpPr>
            <p:spPr>
              <a:xfrm>
                <a:off x="4026741" y="3754933"/>
                <a:ext cx="138628" cy="276999"/>
              </a:xfrm>
              <a:prstGeom prst="rect">
                <a:avLst/>
              </a:prstGeom>
              <a:blipFill>
                <a:blip r:embed="rId11"/>
                <a:stretch>
                  <a:fillRect l="-63636" r="-63636" b="-3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AA4270-8E02-0D80-439E-D27902EE6022}"/>
                  </a:ext>
                </a:extLst>
              </p:cNvPr>
              <p:cNvSpPr txBox="1"/>
              <p:nvPr/>
            </p:nvSpPr>
            <p:spPr>
              <a:xfrm>
                <a:off x="689268" y="3754934"/>
                <a:ext cx="1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p>
            </p:txBody>
          </p:sp>
        </mc:Choice>
        <mc:Fallback xmlns="">
          <p:sp>
            <p:nvSpPr>
              <p:cNvPr id="13" name="TextBox 12">
                <a:extLst>
                  <a:ext uri="{FF2B5EF4-FFF2-40B4-BE49-F238E27FC236}">
                    <a16:creationId xmlns:a16="http://schemas.microsoft.com/office/drawing/2014/main" id="{CFAA4270-8E02-0D80-439E-D27902EE6022}"/>
                  </a:ext>
                </a:extLst>
              </p:cNvPr>
              <p:cNvSpPr txBox="1">
                <a:spLocks noRot="1" noChangeAspect="1" noMove="1" noResize="1" noEditPoints="1" noAdjustHandles="1" noChangeArrowheads="1" noChangeShapeType="1" noTextEdit="1"/>
              </p:cNvSpPr>
              <p:nvPr/>
            </p:nvSpPr>
            <p:spPr>
              <a:xfrm>
                <a:off x="689268" y="3754934"/>
                <a:ext cx="115416" cy="276999"/>
              </a:xfrm>
              <a:prstGeom prst="rect">
                <a:avLst/>
              </a:prstGeom>
              <a:blipFill>
                <a:blip r:embed="rId12"/>
                <a:stretch>
                  <a:fillRect l="-47368" r="-52632" b="-8889"/>
                </a:stretch>
              </a:blipFill>
            </p:spPr>
            <p:txBody>
              <a:bodyPr/>
              <a:lstStyle/>
              <a:p>
                <a:r>
                  <a:rPr lang="es-CL">
                    <a:noFill/>
                  </a:rPr>
                  <a:t> </a:t>
                </a:r>
              </a:p>
            </p:txBody>
          </p:sp>
        </mc:Fallback>
      </mc:AlternateContent>
      <p:pic>
        <p:nvPicPr>
          <p:cNvPr id="19" name="Picture 18">
            <a:extLst>
              <a:ext uri="{FF2B5EF4-FFF2-40B4-BE49-F238E27FC236}">
                <a16:creationId xmlns:a16="http://schemas.microsoft.com/office/drawing/2014/main" id="{84D42C47-E0D4-A078-D338-DDF50CE256BA}"/>
              </a:ext>
            </a:extLst>
          </p:cNvPr>
          <p:cNvPicPr>
            <a:picLocks noChangeAspect="1"/>
          </p:cNvPicPr>
          <p:nvPr/>
        </p:nvPicPr>
        <p:blipFill>
          <a:blip r:embed="rId13"/>
          <a:stretch>
            <a:fillRect/>
          </a:stretch>
        </p:blipFill>
        <p:spPr>
          <a:xfrm>
            <a:off x="771508" y="5294224"/>
            <a:ext cx="3162741" cy="543001"/>
          </a:xfrm>
          <a:prstGeom prst="rect">
            <a:avLst/>
          </a:prstGeom>
        </p:spPr>
      </p:pic>
      <p:pic>
        <p:nvPicPr>
          <p:cNvPr id="20" name="Graphic 19" descr="Deciduous tree outline">
            <a:extLst>
              <a:ext uri="{FF2B5EF4-FFF2-40B4-BE49-F238E27FC236}">
                <a16:creationId xmlns:a16="http://schemas.microsoft.com/office/drawing/2014/main" id="{F861F9C6-48FC-62AF-48DD-ABF8B7FC0C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0364" y="4008850"/>
            <a:ext cx="914400" cy="914400"/>
          </a:xfrm>
          <a:prstGeom prst="rect">
            <a:avLst/>
          </a:prstGeom>
        </p:spPr>
      </p:pic>
      <p:pic>
        <p:nvPicPr>
          <p:cNvPr id="21" name="Graphic 20" descr="Deciduous tree outline">
            <a:extLst>
              <a:ext uri="{FF2B5EF4-FFF2-40B4-BE49-F238E27FC236}">
                <a16:creationId xmlns:a16="http://schemas.microsoft.com/office/drawing/2014/main" id="{E94259C8-CC7A-F704-21B0-8923A03CAC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74745" y="4008850"/>
            <a:ext cx="914400" cy="914400"/>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D7F56E2-C075-E856-AB49-3AD013C20BE6}"/>
                  </a:ext>
                </a:extLst>
              </p:cNvPr>
              <p:cNvSpPr txBox="1"/>
              <p:nvPr/>
            </p:nvSpPr>
            <p:spPr>
              <a:xfrm>
                <a:off x="1468264" y="3272816"/>
                <a:ext cx="1709827" cy="366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𝑗</m:t>
                                  </m:r>
                                </m:sub>
                              </m:sSub>
                            </m:e>
                          </m:d>
                        </m:e>
                      </m:d>
                    </m:oMath>
                  </m:oMathPara>
                </a14:m>
                <a:endParaRPr lang="es-CL" sz="1600" dirty="0"/>
              </a:p>
            </p:txBody>
          </p:sp>
        </mc:Choice>
        <mc:Fallback xmlns="">
          <p:sp>
            <p:nvSpPr>
              <p:cNvPr id="22" name="TextBox 21">
                <a:extLst>
                  <a:ext uri="{FF2B5EF4-FFF2-40B4-BE49-F238E27FC236}">
                    <a16:creationId xmlns:a16="http://schemas.microsoft.com/office/drawing/2014/main" id="{4D7F56E2-C075-E856-AB49-3AD013C20BE6}"/>
                  </a:ext>
                </a:extLst>
              </p:cNvPr>
              <p:cNvSpPr txBox="1">
                <a:spLocks noRot="1" noChangeAspect="1" noMove="1" noResize="1" noEditPoints="1" noAdjustHandles="1" noChangeArrowheads="1" noChangeShapeType="1" noTextEdit="1"/>
              </p:cNvSpPr>
              <p:nvPr/>
            </p:nvSpPr>
            <p:spPr>
              <a:xfrm>
                <a:off x="1468264" y="3272816"/>
                <a:ext cx="1709827" cy="366703"/>
              </a:xfrm>
              <a:prstGeom prst="rect">
                <a:avLst/>
              </a:prstGeom>
              <a:blipFill>
                <a:blip r:embed="rId14"/>
                <a:stretch>
                  <a:fillRect l="-2500" b="-8333"/>
                </a:stretch>
              </a:blipFill>
            </p:spPr>
            <p:txBody>
              <a:bodyPr/>
              <a:lstStyle/>
              <a:p>
                <a:r>
                  <a:rPr lang="es-CL">
                    <a:noFill/>
                  </a:rPr>
                  <a:t> </a:t>
                </a:r>
              </a:p>
            </p:txBody>
          </p:sp>
        </mc:Fallback>
      </mc:AlternateContent>
      <p:cxnSp>
        <p:nvCxnSpPr>
          <p:cNvPr id="24" name="Connector: Elbow 23">
            <a:extLst>
              <a:ext uri="{FF2B5EF4-FFF2-40B4-BE49-F238E27FC236}">
                <a16:creationId xmlns:a16="http://schemas.microsoft.com/office/drawing/2014/main" id="{D184C762-96AF-CF4D-E085-24A02DEDA1C5}"/>
              </a:ext>
            </a:extLst>
          </p:cNvPr>
          <p:cNvCxnSpPr>
            <a:stCxn id="22" idx="1"/>
            <a:endCxn id="13" idx="0"/>
          </p:cNvCxnSpPr>
          <p:nvPr/>
        </p:nvCxnSpPr>
        <p:spPr>
          <a:xfrm rot="10800000" flipV="1">
            <a:off x="746976" y="3456168"/>
            <a:ext cx="721288" cy="298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A5E05ADA-DF8E-ABE2-3EFC-69A0DF0B1B58}"/>
              </a:ext>
            </a:extLst>
          </p:cNvPr>
          <p:cNvCxnSpPr>
            <a:stCxn id="22" idx="3"/>
            <a:endCxn id="12" idx="0"/>
          </p:cNvCxnSpPr>
          <p:nvPr/>
        </p:nvCxnSpPr>
        <p:spPr>
          <a:xfrm>
            <a:off x="3178091" y="3456168"/>
            <a:ext cx="917964" cy="29876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7E7CA36-47E5-98C8-F40E-958EDCFFEBE1}"/>
                  </a:ext>
                </a:extLst>
              </p:cNvPr>
              <p:cNvSpPr txBox="1"/>
              <p:nvPr/>
            </p:nvSpPr>
            <p:spPr>
              <a:xfrm>
                <a:off x="804684" y="5931625"/>
                <a:ext cx="201786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oMath>
                  </m:oMathPara>
                </a14:m>
                <a:endParaRPr lang="es-CL" sz="1600" dirty="0"/>
              </a:p>
            </p:txBody>
          </p:sp>
        </mc:Choice>
        <mc:Fallback xmlns="">
          <p:sp>
            <p:nvSpPr>
              <p:cNvPr id="29" name="TextBox 28">
                <a:extLst>
                  <a:ext uri="{FF2B5EF4-FFF2-40B4-BE49-F238E27FC236}">
                    <a16:creationId xmlns:a16="http://schemas.microsoft.com/office/drawing/2014/main" id="{27E7CA36-47E5-98C8-F40E-958EDCFFEBE1}"/>
                  </a:ext>
                </a:extLst>
              </p:cNvPr>
              <p:cNvSpPr txBox="1">
                <a:spLocks noRot="1" noChangeAspect="1" noMove="1" noResize="1" noEditPoints="1" noAdjustHandles="1" noChangeArrowheads="1" noChangeShapeType="1" noTextEdit="1"/>
              </p:cNvSpPr>
              <p:nvPr/>
            </p:nvSpPr>
            <p:spPr>
              <a:xfrm>
                <a:off x="804684" y="5931625"/>
                <a:ext cx="2017860" cy="246221"/>
              </a:xfrm>
              <a:prstGeom prst="rect">
                <a:avLst/>
              </a:prstGeom>
              <a:blipFill>
                <a:blip r:embed="rId15"/>
                <a:stretch>
                  <a:fillRect l="-2719" b="-35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3C3ABE6-35EE-9DEB-3F1B-68294393EC80}"/>
                  </a:ext>
                </a:extLst>
              </p:cNvPr>
              <p:cNvSpPr txBox="1"/>
              <p:nvPr/>
            </p:nvSpPr>
            <p:spPr>
              <a:xfrm>
                <a:off x="1029309" y="2197791"/>
                <a:ext cx="3061799" cy="715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s-CL" i="1" smtClean="0">
                              <a:latin typeface="Cambria Math" panose="02040503050406030204" pitchFamily="18" charset="0"/>
                            </a:rPr>
                          </m:ctrlPr>
                        </m:dPr>
                        <m:e>
                          <m:r>
                            <a:rPr lang="es-CL" i="1">
                              <a:latin typeface="Cambria Math" panose="02040503050406030204" pitchFamily="18" charset="0"/>
                            </a:rPr>
                            <m:t>𝑗</m:t>
                          </m:r>
                        </m:e>
                        <m:e>
                          <m:r>
                            <a:rPr lang="es-CL" i="1">
                              <a:latin typeface="Cambria Math" panose="02040503050406030204" pitchFamily="18" charset="0"/>
                            </a:rPr>
                            <m:t>𝑖</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e>
                          </m:nary>
                        </m:den>
                      </m:f>
                    </m:oMath>
                  </m:oMathPara>
                </a14:m>
                <a:endParaRPr lang="es-CL" dirty="0"/>
              </a:p>
            </p:txBody>
          </p:sp>
        </mc:Choice>
        <mc:Fallback xmlns="">
          <p:sp>
            <p:nvSpPr>
              <p:cNvPr id="30" name="TextBox 29">
                <a:extLst>
                  <a:ext uri="{FF2B5EF4-FFF2-40B4-BE49-F238E27FC236}">
                    <a16:creationId xmlns:a16="http://schemas.microsoft.com/office/drawing/2014/main" id="{73C3ABE6-35EE-9DEB-3F1B-68294393EC80}"/>
                  </a:ext>
                </a:extLst>
              </p:cNvPr>
              <p:cNvSpPr txBox="1">
                <a:spLocks noRot="1" noChangeAspect="1" noMove="1" noResize="1" noEditPoints="1" noAdjustHandles="1" noChangeArrowheads="1" noChangeShapeType="1" noTextEdit="1"/>
              </p:cNvSpPr>
              <p:nvPr/>
            </p:nvSpPr>
            <p:spPr>
              <a:xfrm>
                <a:off x="1029309" y="2197791"/>
                <a:ext cx="3061799" cy="715260"/>
              </a:xfrm>
              <a:prstGeom prst="rect">
                <a:avLst/>
              </a:prstGeom>
              <a:blipFill>
                <a:blip r:embed="rId16"/>
                <a:stretch>
                  <a:fillRect/>
                </a:stretch>
              </a:blipFill>
            </p:spPr>
            <p:txBody>
              <a:bodyPr/>
              <a:lstStyle/>
              <a:p>
                <a:r>
                  <a:rPr lang="es-CL">
                    <a:noFill/>
                  </a:rPr>
                  <a:t> </a:t>
                </a:r>
              </a:p>
            </p:txBody>
          </p:sp>
        </mc:Fallback>
      </mc:AlternateContent>
      <p:sp>
        <p:nvSpPr>
          <p:cNvPr id="31" name="Rectangle 30">
            <a:extLst>
              <a:ext uri="{FF2B5EF4-FFF2-40B4-BE49-F238E27FC236}">
                <a16:creationId xmlns:a16="http://schemas.microsoft.com/office/drawing/2014/main" id="{99E4C961-DF58-B825-8EBE-322192CA9B41}"/>
              </a:ext>
            </a:extLst>
          </p:cNvPr>
          <p:cNvSpPr/>
          <p:nvPr/>
        </p:nvSpPr>
        <p:spPr>
          <a:xfrm>
            <a:off x="6400148" y="2205217"/>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 name="TextBox 31">
            <a:extLst>
              <a:ext uri="{FF2B5EF4-FFF2-40B4-BE49-F238E27FC236}">
                <a16:creationId xmlns:a16="http://schemas.microsoft.com/office/drawing/2014/main" id="{6CC6284B-C36B-2A33-C028-0822C714E05D}"/>
              </a:ext>
            </a:extLst>
          </p:cNvPr>
          <p:cNvSpPr txBox="1"/>
          <p:nvPr/>
        </p:nvSpPr>
        <p:spPr>
          <a:xfrm>
            <a:off x="7264318" y="1681121"/>
            <a:ext cx="3133294" cy="369332"/>
          </a:xfrm>
          <a:prstGeom prst="rect">
            <a:avLst/>
          </a:prstGeom>
          <a:noFill/>
        </p:spPr>
        <p:txBody>
          <a:bodyPr wrap="none" rtlCol="0">
            <a:spAutoFit/>
          </a:bodyPr>
          <a:lstStyle/>
          <a:p>
            <a:r>
              <a:rPr lang="en-US" dirty="0"/>
              <a:t>Decision variability (abstract)</a:t>
            </a:r>
            <a:endParaRPr lang="es-CL" dirty="0"/>
          </a:p>
        </p:txBody>
      </p:sp>
      <p:pic>
        <p:nvPicPr>
          <p:cNvPr id="33" name="Picture 32">
            <a:extLst>
              <a:ext uri="{FF2B5EF4-FFF2-40B4-BE49-F238E27FC236}">
                <a16:creationId xmlns:a16="http://schemas.microsoft.com/office/drawing/2014/main" id="{9D556518-63AA-682C-3F97-E76415705B4A}"/>
              </a:ext>
            </a:extLst>
          </p:cNvPr>
          <p:cNvPicPr>
            <a:picLocks noChangeAspect="1"/>
          </p:cNvPicPr>
          <p:nvPr/>
        </p:nvPicPr>
        <p:blipFill>
          <a:blip r:embed="rId17"/>
          <a:stretch>
            <a:fillRect/>
          </a:stretch>
        </p:blipFill>
        <p:spPr>
          <a:xfrm>
            <a:off x="6615378" y="3813899"/>
            <a:ext cx="772048" cy="843045"/>
          </a:xfrm>
          <a:prstGeom prst="rect">
            <a:avLst/>
          </a:prstGeom>
        </p:spPr>
      </p:pic>
      <p:pic>
        <p:nvPicPr>
          <p:cNvPr id="34" name="Picture 33">
            <a:extLst>
              <a:ext uri="{FF2B5EF4-FFF2-40B4-BE49-F238E27FC236}">
                <a16:creationId xmlns:a16="http://schemas.microsoft.com/office/drawing/2014/main" id="{3185ACEE-5F88-1DF9-72DB-CE049351DAFC}"/>
              </a:ext>
            </a:extLst>
          </p:cNvPr>
          <p:cNvPicPr>
            <a:picLocks noChangeAspect="1"/>
          </p:cNvPicPr>
          <p:nvPr/>
        </p:nvPicPr>
        <p:blipFill>
          <a:blip r:embed="rId18"/>
          <a:stretch>
            <a:fillRect/>
          </a:stretch>
        </p:blipFill>
        <p:spPr>
          <a:xfrm>
            <a:off x="10324476" y="3858983"/>
            <a:ext cx="729550" cy="775900"/>
          </a:xfrm>
          <a:prstGeom prst="rect">
            <a:avLst/>
          </a:prstGeom>
        </p:spPr>
      </p:pic>
      <p:pic>
        <p:nvPicPr>
          <p:cNvPr id="36" name="Graphic 35" descr="Right pointing backhand index with solid fill">
            <a:extLst>
              <a:ext uri="{FF2B5EF4-FFF2-40B4-BE49-F238E27FC236}">
                <a16:creationId xmlns:a16="http://schemas.microsoft.com/office/drawing/2014/main" id="{03D4313D-B2A8-0332-392C-CB069B088E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6200000">
            <a:off x="7911558" y="3813899"/>
            <a:ext cx="914400" cy="914400"/>
          </a:xfrm>
          <a:prstGeom prst="rect">
            <a:avLst/>
          </a:prstGeom>
        </p:spPr>
      </p:pic>
      <p:pic>
        <p:nvPicPr>
          <p:cNvPr id="37" name="Graphic 36" descr="Right pointing backhand index with solid fill">
            <a:extLst>
              <a:ext uri="{FF2B5EF4-FFF2-40B4-BE49-F238E27FC236}">
                <a16:creationId xmlns:a16="http://schemas.microsoft.com/office/drawing/2014/main" id="{C1AC9AA7-898E-271B-CB7C-A12B459CE30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16200000">
            <a:off x="8378312" y="3813899"/>
            <a:ext cx="914400" cy="914400"/>
          </a:xfrm>
          <a:prstGeom prst="rect">
            <a:avLst/>
          </a:prstGeom>
        </p:spPr>
      </p:pic>
      <p:pic>
        <p:nvPicPr>
          <p:cNvPr id="38" name="Graphic 37" descr="Right pointing backhand index with solid fill">
            <a:extLst>
              <a:ext uri="{FF2B5EF4-FFF2-40B4-BE49-F238E27FC236}">
                <a16:creationId xmlns:a16="http://schemas.microsoft.com/office/drawing/2014/main" id="{8DA3B02E-BA19-40B4-71B0-94F4F7BF47D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6200000">
            <a:off x="8845067" y="3836407"/>
            <a:ext cx="914400" cy="91440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ECCE530-CF6C-A72B-9E07-C1716CE0297F}"/>
                  </a:ext>
                </a:extLst>
              </p:cNvPr>
              <p:cNvSpPr txBox="1"/>
              <p:nvPr/>
            </p:nvSpPr>
            <p:spPr>
              <a:xfrm>
                <a:off x="10619937" y="3629014"/>
                <a:ext cx="138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p>
            </p:txBody>
          </p:sp>
        </mc:Choice>
        <mc:Fallback xmlns="">
          <p:sp>
            <p:nvSpPr>
              <p:cNvPr id="39" name="TextBox 38">
                <a:extLst>
                  <a:ext uri="{FF2B5EF4-FFF2-40B4-BE49-F238E27FC236}">
                    <a16:creationId xmlns:a16="http://schemas.microsoft.com/office/drawing/2014/main" id="{DECCE530-CF6C-A72B-9E07-C1716CE0297F}"/>
                  </a:ext>
                </a:extLst>
              </p:cNvPr>
              <p:cNvSpPr txBox="1">
                <a:spLocks noRot="1" noChangeAspect="1" noMove="1" noResize="1" noEditPoints="1" noAdjustHandles="1" noChangeArrowheads="1" noChangeShapeType="1" noTextEdit="1"/>
              </p:cNvSpPr>
              <p:nvPr/>
            </p:nvSpPr>
            <p:spPr>
              <a:xfrm>
                <a:off x="10619937" y="3629014"/>
                <a:ext cx="138628" cy="276999"/>
              </a:xfrm>
              <a:prstGeom prst="rect">
                <a:avLst/>
              </a:prstGeom>
              <a:blipFill>
                <a:blip r:embed="rId25"/>
                <a:stretch>
                  <a:fillRect l="-60870" r="-56522" b="-3478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E00D64D-8656-FD70-7C3F-0E6B8ED3CCCE}"/>
                  </a:ext>
                </a:extLst>
              </p:cNvPr>
              <p:cNvSpPr txBox="1"/>
              <p:nvPr/>
            </p:nvSpPr>
            <p:spPr>
              <a:xfrm>
                <a:off x="6935672" y="3629015"/>
                <a:ext cx="1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p>
            </p:txBody>
          </p:sp>
        </mc:Choice>
        <mc:Fallback xmlns="">
          <p:sp>
            <p:nvSpPr>
              <p:cNvPr id="40" name="TextBox 39">
                <a:extLst>
                  <a:ext uri="{FF2B5EF4-FFF2-40B4-BE49-F238E27FC236}">
                    <a16:creationId xmlns:a16="http://schemas.microsoft.com/office/drawing/2014/main" id="{3E00D64D-8656-FD70-7C3F-0E6B8ED3CCCE}"/>
                  </a:ext>
                </a:extLst>
              </p:cNvPr>
              <p:cNvSpPr txBox="1">
                <a:spLocks noRot="1" noChangeAspect="1" noMove="1" noResize="1" noEditPoints="1" noAdjustHandles="1" noChangeArrowheads="1" noChangeShapeType="1" noTextEdit="1"/>
              </p:cNvSpPr>
              <p:nvPr/>
            </p:nvSpPr>
            <p:spPr>
              <a:xfrm>
                <a:off x="6935672" y="3629015"/>
                <a:ext cx="115416" cy="276999"/>
              </a:xfrm>
              <a:prstGeom prst="rect">
                <a:avLst/>
              </a:prstGeom>
              <a:blipFill>
                <a:blip r:embed="rId26"/>
                <a:stretch>
                  <a:fillRect l="-52632" r="-47368" b="-869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3C144E2-BCDD-8308-A918-39EC4EBC45E9}"/>
                  </a:ext>
                </a:extLst>
              </p:cNvPr>
              <p:cNvSpPr txBox="1"/>
              <p:nvPr/>
            </p:nvSpPr>
            <p:spPr>
              <a:xfrm>
                <a:off x="7335813" y="2229926"/>
                <a:ext cx="2963055" cy="684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e>
                          </m:nary>
                        </m:den>
                      </m:f>
                    </m:oMath>
                  </m:oMathPara>
                </a14:m>
                <a:endParaRPr lang="es-CL" dirty="0"/>
              </a:p>
            </p:txBody>
          </p:sp>
        </mc:Choice>
        <mc:Fallback xmlns="">
          <p:sp>
            <p:nvSpPr>
              <p:cNvPr id="41" name="TextBox 40">
                <a:extLst>
                  <a:ext uri="{FF2B5EF4-FFF2-40B4-BE49-F238E27FC236}">
                    <a16:creationId xmlns:a16="http://schemas.microsoft.com/office/drawing/2014/main" id="{C3C144E2-BCDD-8308-A918-39EC4EBC45E9}"/>
                  </a:ext>
                </a:extLst>
              </p:cNvPr>
              <p:cNvSpPr txBox="1">
                <a:spLocks noRot="1" noChangeAspect="1" noMove="1" noResize="1" noEditPoints="1" noAdjustHandles="1" noChangeArrowheads="1" noChangeShapeType="1" noTextEdit="1"/>
              </p:cNvSpPr>
              <p:nvPr/>
            </p:nvSpPr>
            <p:spPr>
              <a:xfrm>
                <a:off x="7335813" y="2229926"/>
                <a:ext cx="2963055" cy="684162"/>
              </a:xfrm>
              <a:prstGeom prst="rect">
                <a:avLst/>
              </a:prstGeom>
              <a:blipFill>
                <a:blip r:embed="rId2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1D776EF-0CDC-DCA7-BE7A-69424DA95FFE}"/>
                  </a:ext>
                </a:extLst>
              </p:cNvPr>
              <p:cNvSpPr txBox="1"/>
              <p:nvPr/>
            </p:nvSpPr>
            <p:spPr>
              <a:xfrm>
                <a:off x="7818408" y="4827778"/>
                <a:ext cx="2143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m:rPr>
                          <m:lit/>
                        </m:rPr>
                        <a:rPr lang="es-CL" i="1">
                          <a:latin typeface="Cambria Math" panose="02040503050406030204" pitchFamily="18" charset="0"/>
                        </a:rPr>
                        <m:t>}</m:t>
                      </m:r>
                      <m:r>
                        <a:rPr lang="en-US" b="0" i="1" smtClean="0">
                          <a:latin typeface="Cambria Math" panose="02040503050406030204" pitchFamily="18" charset="0"/>
                        </a:rPr>
                        <m:t>}</m:t>
                      </m:r>
                    </m:oMath>
                  </m:oMathPara>
                </a14:m>
                <a:endParaRPr lang="es-CL" dirty="0"/>
              </a:p>
            </p:txBody>
          </p:sp>
        </mc:Choice>
        <mc:Fallback xmlns="">
          <p:sp>
            <p:nvSpPr>
              <p:cNvPr id="42" name="TextBox 41">
                <a:extLst>
                  <a:ext uri="{FF2B5EF4-FFF2-40B4-BE49-F238E27FC236}">
                    <a16:creationId xmlns:a16="http://schemas.microsoft.com/office/drawing/2014/main" id="{C1D776EF-0CDC-DCA7-BE7A-69424DA95FFE}"/>
                  </a:ext>
                </a:extLst>
              </p:cNvPr>
              <p:cNvSpPr txBox="1">
                <a:spLocks noRot="1" noChangeAspect="1" noMove="1" noResize="1" noEditPoints="1" noAdjustHandles="1" noChangeArrowheads="1" noChangeShapeType="1" noTextEdit="1"/>
              </p:cNvSpPr>
              <p:nvPr/>
            </p:nvSpPr>
            <p:spPr>
              <a:xfrm>
                <a:off x="7818408" y="4827778"/>
                <a:ext cx="2143087" cy="276999"/>
              </a:xfrm>
              <a:prstGeom prst="rect">
                <a:avLst/>
              </a:prstGeom>
              <a:blipFill>
                <a:blip r:embed="rId28"/>
                <a:stretch>
                  <a:fillRect l="-2279" t="-2222" r="-3704"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38D9AA-D5A0-DB5D-2E7B-A92E5BC27513}"/>
                  </a:ext>
                </a:extLst>
              </p:cNvPr>
              <p:cNvSpPr txBox="1"/>
              <p:nvPr/>
            </p:nvSpPr>
            <p:spPr>
              <a:xfrm>
                <a:off x="7818408" y="5888615"/>
                <a:ext cx="23417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𝛼</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oMath>
                  </m:oMathPara>
                </a14:m>
                <a:endParaRPr lang="es-CL" dirty="0"/>
              </a:p>
            </p:txBody>
          </p:sp>
        </mc:Choice>
        <mc:Fallback xmlns="">
          <p:sp>
            <p:nvSpPr>
              <p:cNvPr id="43" name="TextBox 42">
                <a:extLst>
                  <a:ext uri="{FF2B5EF4-FFF2-40B4-BE49-F238E27FC236}">
                    <a16:creationId xmlns:a16="http://schemas.microsoft.com/office/drawing/2014/main" id="{E838D9AA-D5A0-DB5D-2E7B-A92E5BC27513}"/>
                  </a:ext>
                </a:extLst>
              </p:cNvPr>
              <p:cNvSpPr txBox="1">
                <a:spLocks noRot="1" noChangeAspect="1" noMove="1" noResize="1" noEditPoints="1" noAdjustHandles="1" noChangeArrowheads="1" noChangeShapeType="1" noTextEdit="1"/>
              </p:cNvSpPr>
              <p:nvPr/>
            </p:nvSpPr>
            <p:spPr>
              <a:xfrm>
                <a:off x="7818408" y="5888615"/>
                <a:ext cx="2341795" cy="276999"/>
              </a:xfrm>
              <a:prstGeom prst="rect">
                <a:avLst/>
              </a:prstGeom>
              <a:blipFill>
                <a:blip r:embed="rId29"/>
                <a:stretch>
                  <a:fillRect l="-286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6C34B0-F0FF-9574-11B4-EBDDD86DBA00}"/>
                  </a:ext>
                </a:extLst>
              </p:cNvPr>
              <p:cNvSpPr txBox="1"/>
              <p:nvPr/>
            </p:nvSpPr>
            <p:spPr>
              <a:xfrm>
                <a:off x="7818408" y="5358197"/>
                <a:ext cx="1672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𝑡</m:t>
                          </m:r>
                        </m:sub>
                      </m:sSub>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oMath>
                  </m:oMathPara>
                </a14:m>
                <a:endParaRPr lang="es-CL" dirty="0"/>
              </a:p>
            </p:txBody>
          </p:sp>
        </mc:Choice>
        <mc:Fallback xmlns="">
          <p:sp>
            <p:nvSpPr>
              <p:cNvPr id="45" name="TextBox 44">
                <a:extLst>
                  <a:ext uri="{FF2B5EF4-FFF2-40B4-BE49-F238E27FC236}">
                    <a16:creationId xmlns:a16="http://schemas.microsoft.com/office/drawing/2014/main" id="{916C34B0-F0FF-9574-11B4-EBDDD86DBA00}"/>
                  </a:ext>
                </a:extLst>
              </p:cNvPr>
              <p:cNvSpPr txBox="1">
                <a:spLocks noRot="1" noChangeAspect="1" noMove="1" noResize="1" noEditPoints="1" noAdjustHandles="1" noChangeArrowheads="1" noChangeShapeType="1" noTextEdit="1"/>
              </p:cNvSpPr>
              <p:nvPr/>
            </p:nvSpPr>
            <p:spPr>
              <a:xfrm>
                <a:off x="7818408" y="5358197"/>
                <a:ext cx="1672445" cy="276999"/>
              </a:xfrm>
              <a:prstGeom prst="rect">
                <a:avLst/>
              </a:prstGeom>
              <a:blipFill>
                <a:blip r:embed="rId30"/>
                <a:stretch>
                  <a:fillRect l="-328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93B206C-D936-05CC-E12E-523F2A3260A3}"/>
                  </a:ext>
                </a:extLst>
              </p:cNvPr>
              <p:cNvSpPr txBox="1"/>
              <p:nvPr/>
            </p:nvSpPr>
            <p:spPr>
              <a:xfrm>
                <a:off x="7702735" y="3248986"/>
                <a:ext cx="2543837"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𝑡</m:t>
                          </m:r>
                        </m:sub>
                      </m:sSub>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𝑄</m:t>
                              </m:r>
                            </m:lim>
                          </m:limLow>
                        </m:fName>
                        <m:e>
                          <m:r>
                            <a:rPr lang="en-US" b="0" i="1" smtClean="0">
                              <a:latin typeface="Cambria Math" panose="02040503050406030204" pitchFamily="18" charset="0"/>
                            </a:rPr>
                            <m:t>𝐾</m:t>
                          </m:r>
                        </m:e>
                      </m:func>
                      <m:r>
                        <a:rPr lang="en-US" b="0" i="1" smtClean="0">
                          <a:latin typeface="Cambria Math" panose="02040503050406030204" pitchFamily="18" charset="0"/>
                        </a:rPr>
                        <m:t> −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m:oMathPara>
                </a14:m>
                <a:endParaRPr lang="es-CL" dirty="0"/>
              </a:p>
            </p:txBody>
          </p:sp>
        </mc:Choice>
        <mc:Fallback xmlns="">
          <p:sp>
            <p:nvSpPr>
              <p:cNvPr id="48" name="TextBox 47">
                <a:extLst>
                  <a:ext uri="{FF2B5EF4-FFF2-40B4-BE49-F238E27FC236}">
                    <a16:creationId xmlns:a16="http://schemas.microsoft.com/office/drawing/2014/main" id="{993B206C-D936-05CC-E12E-523F2A3260A3}"/>
                  </a:ext>
                </a:extLst>
              </p:cNvPr>
              <p:cNvSpPr txBox="1">
                <a:spLocks noRot="1" noChangeAspect="1" noMove="1" noResize="1" noEditPoints="1" noAdjustHandles="1" noChangeArrowheads="1" noChangeShapeType="1" noTextEdit="1"/>
              </p:cNvSpPr>
              <p:nvPr/>
            </p:nvSpPr>
            <p:spPr>
              <a:xfrm>
                <a:off x="7702735" y="3248986"/>
                <a:ext cx="2543837" cy="391004"/>
              </a:xfrm>
              <a:prstGeom prst="rect">
                <a:avLst/>
              </a:prstGeom>
              <a:blipFill>
                <a:blip r:embed="rId31"/>
                <a:stretch>
                  <a:fillRect l="-1918" b="-17188"/>
                </a:stretch>
              </a:blipFill>
            </p:spPr>
            <p:txBody>
              <a:bodyPr/>
              <a:lstStyle/>
              <a:p>
                <a:r>
                  <a:rPr lang="es-CL">
                    <a:noFill/>
                  </a:rPr>
                  <a:t> </a:t>
                </a:r>
              </a:p>
            </p:txBody>
          </p:sp>
        </mc:Fallback>
      </mc:AlternateContent>
      <p:cxnSp>
        <p:nvCxnSpPr>
          <p:cNvPr id="50" name="Connector: Elbow 49">
            <a:extLst>
              <a:ext uri="{FF2B5EF4-FFF2-40B4-BE49-F238E27FC236}">
                <a16:creationId xmlns:a16="http://schemas.microsoft.com/office/drawing/2014/main" id="{41A93C25-7D4A-C0F5-CEEF-7A9C76674B4C}"/>
              </a:ext>
            </a:extLst>
          </p:cNvPr>
          <p:cNvCxnSpPr>
            <a:endCxn id="40" idx="0"/>
          </p:cNvCxnSpPr>
          <p:nvPr/>
        </p:nvCxnSpPr>
        <p:spPr>
          <a:xfrm rot="10800000" flipV="1">
            <a:off x="6993381" y="3428999"/>
            <a:ext cx="709355" cy="20001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A3467042-A19F-FA17-0367-5AB3B2768F70}"/>
              </a:ext>
            </a:extLst>
          </p:cNvPr>
          <p:cNvCxnSpPr>
            <a:stCxn id="48" idx="3"/>
            <a:endCxn id="39" idx="0"/>
          </p:cNvCxnSpPr>
          <p:nvPr/>
        </p:nvCxnSpPr>
        <p:spPr>
          <a:xfrm>
            <a:off x="10246572" y="3444488"/>
            <a:ext cx="442679" cy="18452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1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1AB7-05F6-98A0-0DCF-1E6453675A9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E21BB7E-FDFA-76DA-5D86-FEA4B1B4CE89}"/>
              </a:ext>
            </a:extLst>
          </p:cNvPr>
          <p:cNvSpPr/>
          <p:nvPr/>
        </p:nvSpPr>
        <p:spPr>
          <a:xfrm>
            <a:off x="242575" y="1606727"/>
            <a:ext cx="10847465" cy="4967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rPr>
              <a:t>RPE signal</a:t>
            </a:r>
            <a:endParaRPr lang="es-CL" sz="2400" dirty="0">
              <a:solidFill>
                <a:schemeClr val="tx1"/>
              </a:solidFill>
            </a:endParaRPr>
          </a:p>
        </p:txBody>
      </p:sp>
      <p:sp>
        <p:nvSpPr>
          <p:cNvPr id="2" name="Title 1">
            <a:extLst>
              <a:ext uri="{FF2B5EF4-FFF2-40B4-BE49-F238E27FC236}">
                <a16:creationId xmlns:a16="http://schemas.microsoft.com/office/drawing/2014/main" id="{133E0790-194C-0B99-5480-435249762498}"/>
              </a:ext>
            </a:extLst>
          </p:cNvPr>
          <p:cNvSpPr>
            <a:spLocks noGrp="1"/>
          </p:cNvSpPr>
          <p:nvPr>
            <p:ph type="title"/>
          </p:nvPr>
        </p:nvSpPr>
        <p:spPr/>
        <p:txBody>
          <a:bodyPr/>
          <a:lstStyle/>
          <a:p>
            <a:r>
              <a:rPr lang="en-US" dirty="0"/>
              <a:t>Biological variables definition</a:t>
            </a:r>
            <a:endParaRPr lang="es-CL"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73841D2-0364-E347-FC48-2E115A4560B7}"/>
                  </a:ext>
                </a:extLst>
              </p:cNvPr>
              <p:cNvSpPr txBox="1"/>
              <p:nvPr/>
            </p:nvSpPr>
            <p:spPr>
              <a:xfrm>
                <a:off x="159517" y="2123644"/>
                <a:ext cx="110135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e>
                          </m:d>
                        </m:e>
                      </m:d>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r>
                        <a:rPr lang="en-US" b="0" i="1" smtClean="0">
                          <a:latin typeface="Cambria Math" panose="02040503050406030204" pitchFamily="18" charset="0"/>
                        </a:rPr>
                        <m:t>𝑅𝑃𝐸</m:t>
                      </m:r>
                      <m:r>
                        <a:rPr lang="en-US" b="0" i="1" smtClean="0">
                          <a:latin typeface="Cambria Math" panose="02040503050406030204" pitchFamily="18" charset="0"/>
                        </a:rPr>
                        <m:t>|</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s-CL" dirty="0"/>
              </a:p>
            </p:txBody>
          </p:sp>
        </mc:Choice>
        <mc:Fallback>
          <p:sp>
            <p:nvSpPr>
              <p:cNvPr id="14" name="TextBox 13">
                <a:extLst>
                  <a:ext uri="{FF2B5EF4-FFF2-40B4-BE49-F238E27FC236}">
                    <a16:creationId xmlns:a16="http://schemas.microsoft.com/office/drawing/2014/main" id="{673841D2-0364-E347-FC48-2E115A4560B7}"/>
                  </a:ext>
                </a:extLst>
              </p:cNvPr>
              <p:cNvSpPr txBox="1">
                <a:spLocks noRot="1" noChangeAspect="1" noMove="1" noResize="1" noEditPoints="1" noAdjustHandles="1" noChangeArrowheads="1" noChangeShapeType="1" noTextEdit="1"/>
              </p:cNvSpPr>
              <p:nvPr/>
            </p:nvSpPr>
            <p:spPr>
              <a:xfrm>
                <a:off x="159517" y="2123644"/>
                <a:ext cx="11013575" cy="276999"/>
              </a:xfrm>
              <a:prstGeom prst="rect">
                <a:avLst/>
              </a:prstGeom>
              <a:blipFill>
                <a:blip r:embed="rId2"/>
                <a:stretch>
                  <a:fillRect b="-34783"/>
                </a:stretch>
              </a:blipFill>
            </p:spPr>
            <p:txBody>
              <a:bodyPr/>
              <a:lstStyle/>
              <a:p>
                <a:r>
                  <a:rPr lang="es-CL">
                    <a:noFill/>
                  </a:rPr>
                  <a:t> </a:t>
                </a:r>
              </a:p>
            </p:txBody>
          </p:sp>
        </mc:Fallback>
      </mc:AlternateContent>
      <p:pic>
        <p:nvPicPr>
          <p:cNvPr id="23" name="Picture 22" descr="A diagram of different types of eyes&#10;&#10;AI-generated content may be incorrect.">
            <a:extLst>
              <a:ext uri="{FF2B5EF4-FFF2-40B4-BE49-F238E27FC236}">
                <a16:creationId xmlns:a16="http://schemas.microsoft.com/office/drawing/2014/main" id="{B1E1A71A-3E55-BC44-AA00-99F3DBAF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50" y="4937365"/>
            <a:ext cx="2679197" cy="158767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57E3E59-C415-EFB9-1669-437453CD4401}"/>
                  </a:ext>
                </a:extLst>
              </p:cNvPr>
              <p:cNvSpPr txBox="1"/>
              <p:nvPr/>
            </p:nvSpPr>
            <p:spPr>
              <a:xfrm>
                <a:off x="3424322" y="5471578"/>
                <a:ext cx="225452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𝑠𝑎𝑐𝑐𝑎𝑑𝑒𝑠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𝑠𝑎𝑐𝑐𝑎𝑑𝑒𝑠</m:t>
                              </m:r>
                            </m:sub>
                          </m:sSub>
                        </m:den>
                      </m:f>
                    </m:oMath>
                  </m:oMathPara>
                </a14:m>
                <a:endParaRPr lang="es-CL" dirty="0"/>
              </a:p>
            </p:txBody>
          </p:sp>
        </mc:Choice>
        <mc:Fallback>
          <p:sp>
            <p:nvSpPr>
              <p:cNvPr id="4" name="TextBox 3">
                <a:extLst>
                  <a:ext uri="{FF2B5EF4-FFF2-40B4-BE49-F238E27FC236}">
                    <a16:creationId xmlns:a16="http://schemas.microsoft.com/office/drawing/2014/main" id="{757E3E59-C415-EFB9-1669-437453CD4401}"/>
                  </a:ext>
                </a:extLst>
              </p:cNvPr>
              <p:cNvSpPr txBox="1">
                <a:spLocks noRot="1" noChangeAspect="1" noMove="1" noResize="1" noEditPoints="1" noAdjustHandles="1" noChangeArrowheads="1" noChangeShapeType="1" noTextEdit="1"/>
              </p:cNvSpPr>
              <p:nvPr/>
            </p:nvSpPr>
            <p:spPr>
              <a:xfrm>
                <a:off x="3424322" y="5471578"/>
                <a:ext cx="2254527" cy="519245"/>
              </a:xfrm>
              <a:prstGeom prst="rect">
                <a:avLst/>
              </a:prstGeom>
              <a:blipFill>
                <a:blip r:embed="rId4"/>
                <a:stretch>
                  <a:fillRect/>
                </a:stretch>
              </a:blipFill>
            </p:spPr>
            <p:txBody>
              <a:bodyPr/>
              <a:lstStyle/>
              <a:p>
                <a:r>
                  <a:rPr lang="es-CL">
                    <a:noFill/>
                  </a:rPr>
                  <a:t> </a:t>
                </a:r>
              </a:p>
            </p:txBody>
          </p:sp>
        </mc:Fallback>
      </mc:AlternateContent>
      <p:sp>
        <p:nvSpPr>
          <p:cNvPr id="61" name="TextBox 60">
            <a:extLst>
              <a:ext uri="{FF2B5EF4-FFF2-40B4-BE49-F238E27FC236}">
                <a16:creationId xmlns:a16="http://schemas.microsoft.com/office/drawing/2014/main" id="{9C3F53F3-2A4E-61EB-B66B-9C8FBCC0B09C}"/>
              </a:ext>
            </a:extLst>
          </p:cNvPr>
          <p:cNvSpPr txBox="1"/>
          <p:nvPr/>
        </p:nvSpPr>
        <p:spPr>
          <a:xfrm>
            <a:off x="3336000" y="3077190"/>
            <a:ext cx="7466039" cy="923330"/>
          </a:xfrm>
          <a:prstGeom prst="rect">
            <a:avLst/>
          </a:prstGeom>
          <a:noFill/>
        </p:spPr>
        <p:txBody>
          <a:bodyPr wrap="square">
            <a:spAutoFit/>
          </a:bodyPr>
          <a:lstStyle/>
          <a:p>
            <a:r>
              <a:rPr lang="en-US" dirty="0"/>
              <a:t>"Does the computational RPE effectively modulate the ERP waveform, and can we specifically see this effect within the canonical 200–350 </a:t>
            </a:r>
            <a:r>
              <a:rPr lang="en-US" dirty="0" err="1"/>
              <a:t>ms</a:t>
            </a:r>
            <a:r>
              <a:rPr lang="en-US" dirty="0"/>
              <a:t> time window of the FRN?"</a:t>
            </a:r>
            <a:endParaRPr lang="es-CL" dirty="0"/>
          </a:p>
        </p:txBody>
      </p:sp>
      <p:pic>
        <p:nvPicPr>
          <p:cNvPr id="65" name="Picture 64">
            <a:extLst>
              <a:ext uri="{FF2B5EF4-FFF2-40B4-BE49-F238E27FC236}">
                <a16:creationId xmlns:a16="http://schemas.microsoft.com/office/drawing/2014/main" id="{0B81DEB4-A78C-12D9-CA15-F2478E83A218}"/>
              </a:ext>
            </a:extLst>
          </p:cNvPr>
          <p:cNvPicPr>
            <a:picLocks noChangeAspect="1"/>
          </p:cNvPicPr>
          <p:nvPr/>
        </p:nvPicPr>
        <p:blipFill>
          <a:blip r:embed="rId5"/>
          <a:stretch>
            <a:fillRect/>
          </a:stretch>
        </p:blipFill>
        <p:spPr>
          <a:xfrm>
            <a:off x="398055" y="2578319"/>
            <a:ext cx="2679198" cy="1854240"/>
          </a:xfrm>
          <a:prstGeom prst="rect">
            <a:avLst/>
          </a:prstGeom>
        </p:spPr>
      </p:pic>
      <p:sp>
        <p:nvSpPr>
          <p:cNvPr id="66" name="TextBox 65">
            <a:extLst>
              <a:ext uri="{FF2B5EF4-FFF2-40B4-BE49-F238E27FC236}">
                <a16:creationId xmlns:a16="http://schemas.microsoft.com/office/drawing/2014/main" id="{9A303C80-B89F-DE91-DECB-F4373E48AB0A}"/>
              </a:ext>
            </a:extLst>
          </p:cNvPr>
          <p:cNvSpPr txBox="1"/>
          <p:nvPr/>
        </p:nvSpPr>
        <p:spPr>
          <a:xfrm>
            <a:off x="3401805" y="4505216"/>
            <a:ext cx="4528997" cy="461665"/>
          </a:xfrm>
          <a:prstGeom prst="rect">
            <a:avLst/>
          </a:prstGeom>
          <a:noFill/>
        </p:spPr>
        <p:txBody>
          <a:bodyPr wrap="none" rtlCol="0">
            <a:spAutoFit/>
          </a:bodyPr>
          <a:lstStyle/>
          <a:p>
            <a:r>
              <a:rPr lang="en-US" sz="2400" dirty="0"/>
              <a:t>Spontaneous behavior variability</a:t>
            </a:r>
            <a:endParaRPr lang="es-CL" sz="2400" dirty="0"/>
          </a:p>
        </p:txBody>
      </p:sp>
      <p:cxnSp>
        <p:nvCxnSpPr>
          <p:cNvPr id="68" name="Straight Connector 67">
            <a:extLst>
              <a:ext uri="{FF2B5EF4-FFF2-40B4-BE49-F238E27FC236}">
                <a16:creationId xmlns:a16="http://schemas.microsoft.com/office/drawing/2014/main" id="{2FD47950-D80D-166F-B794-C5078B9498D8}"/>
              </a:ext>
            </a:extLst>
          </p:cNvPr>
          <p:cNvCxnSpPr>
            <a:cxnSpLocks/>
          </p:cNvCxnSpPr>
          <p:nvPr/>
        </p:nvCxnSpPr>
        <p:spPr>
          <a:xfrm>
            <a:off x="242575" y="4493516"/>
            <a:ext cx="10847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44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AA91E-0228-F56B-1821-382AD9D53B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07D9C46-DFB8-A4EC-2ACE-1E47498784D1}"/>
              </a:ext>
            </a:extLst>
          </p:cNvPr>
          <p:cNvSpPr/>
          <p:nvPr/>
        </p:nvSpPr>
        <p:spPr>
          <a:xfrm>
            <a:off x="506335" y="4341262"/>
            <a:ext cx="10847465" cy="244573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II</a:t>
            </a:r>
            <a:endParaRPr lang="es-CL" sz="3600" dirty="0">
              <a:solidFill>
                <a:schemeClr val="tx1"/>
              </a:solidFill>
            </a:endParaRPr>
          </a:p>
        </p:txBody>
      </p:sp>
      <p:sp>
        <p:nvSpPr>
          <p:cNvPr id="18" name="Rectangle 17">
            <a:extLst>
              <a:ext uri="{FF2B5EF4-FFF2-40B4-BE49-F238E27FC236}">
                <a16:creationId xmlns:a16="http://schemas.microsoft.com/office/drawing/2014/main" id="{BA9585B8-931C-C9D6-26AC-D08C3FE0C852}"/>
              </a:ext>
            </a:extLst>
          </p:cNvPr>
          <p:cNvSpPr/>
          <p:nvPr/>
        </p:nvSpPr>
        <p:spPr>
          <a:xfrm>
            <a:off x="506335" y="1442172"/>
            <a:ext cx="10847465" cy="28247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a:t>
            </a:r>
            <a:endParaRPr lang="es-CL" sz="3600" dirty="0">
              <a:solidFill>
                <a:schemeClr val="tx1"/>
              </a:solidFill>
            </a:endParaRPr>
          </a:p>
        </p:txBody>
      </p:sp>
      <p:sp>
        <p:nvSpPr>
          <p:cNvPr id="2" name="Title 1">
            <a:extLst>
              <a:ext uri="{FF2B5EF4-FFF2-40B4-BE49-F238E27FC236}">
                <a16:creationId xmlns:a16="http://schemas.microsoft.com/office/drawing/2014/main" id="{73393623-FE44-D596-463F-537134ADF193}"/>
              </a:ext>
            </a:extLst>
          </p:cNvPr>
          <p:cNvSpPr>
            <a:spLocks noGrp="1"/>
          </p:cNvSpPr>
          <p:nvPr>
            <p:ph type="title"/>
          </p:nvPr>
        </p:nvSpPr>
        <p:spPr/>
        <p:txBody>
          <a:bodyPr/>
          <a:lstStyle/>
          <a:p>
            <a:r>
              <a:rPr lang="en-US" dirty="0"/>
              <a:t>Model definition</a:t>
            </a:r>
            <a:endParaRPr lang="es-CL"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A36E20-7673-4F78-87F4-FBB49F02BE23}"/>
                  </a:ext>
                </a:extLst>
              </p:cNvPr>
              <p:cNvSpPr txBox="1"/>
              <p:nvPr/>
            </p:nvSpPr>
            <p:spPr>
              <a:xfrm>
                <a:off x="1789612" y="5541249"/>
                <a:ext cx="9188413"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CV</m:t>
                          </m:r>
                        </m:e>
                        <m:sub>
                          <m:r>
                            <m:rPr>
                              <m:sty m:val="p"/>
                            </m:rPr>
                            <a:rPr lang="en-US" b="0" i="0" smtClean="0">
                              <a:latin typeface="Cambria Math" panose="02040503050406030204" pitchFamily="18" charset="0"/>
                            </a:rPr>
                            <m:t>saccades</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𝑡𝑦𝑝𝑒</m:t>
                          </m:r>
                        </m:sub>
                      </m:sSub>
                      <m:r>
                        <a:rPr lang="en-US" b="0" i="1" smtClean="0">
                          <a:latin typeface="Cambria Math" panose="02040503050406030204" pitchFamily="18" charset="0"/>
                        </a:rPr>
                        <m:t>⋅</m:t>
                      </m:r>
                      <m:r>
                        <a:rPr lang="en-US" b="0" i="1" smtClean="0">
                          <a:latin typeface="Cambria Math" panose="02040503050406030204" pitchFamily="18" charset="0"/>
                        </a:rPr>
                        <m:t>𝐷𝑜𝑚𝑎𝑖𝑛</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e>
                      </m:d>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)+(1| </m:t>
                      </m:r>
                      <m:r>
                        <a:rPr lang="en-US" b="0" i="1" smtClean="0">
                          <a:latin typeface="Cambria Math" panose="02040503050406030204" pitchFamily="18" charset="0"/>
                        </a:rPr>
                        <m:t>𝐷𝑜𝑚𝑎𝑖𝑛</m:t>
                      </m:r>
                      <m:r>
                        <a:rPr lang="en-US" b="0" i="1" smtClean="0">
                          <a:latin typeface="Cambria Math" panose="02040503050406030204" pitchFamily="18" charset="0"/>
                        </a:rPr>
                        <m:t>:</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n-US" b="0" dirty="0"/>
              </a:p>
            </p:txBody>
          </p:sp>
        </mc:Choice>
        <mc:Fallback xmlns="">
          <p:sp>
            <p:nvSpPr>
              <p:cNvPr id="5" name="TextBox 4">
                <a:extLst>
                  <a:ext uri="{FF2B5EF4-FFF2-40B4-BE49-F238E27FC236}">
                    <a16:creationId xmlns:a16="http://schemas.microsoft.com/office/drawing/2014/main" id="{E4A36E20-7673-4F78-87F4-FBB49F02BE23}"/>
                  </a:ext>
                </a:extLst>
              </p:cNvPr>
              <p:cNvSpPr txBox="1">
                <a:spLocks noRot="1" noChangeAspect="1" noMove="1" noResize="1" noEditPoints="1" noAdjustHandles="1" noChangeArrowheads="1" noChangeShapeType="1" noTextEdit="1"/>
              </p:cNvSpPr>
              <p:nvPr/>
            </p:nvSpPr>
            <p:spPr>
              <a:xfrm>
                <a:off x="1789612" y="5541249"/>
                <a:ext cx="9188413" cy="298928"/>
              </a:xfrm>
              <a:prstGeom prst="rect">
                <a:avLst/>
              </a:prstGeom>
              <a:blipFill>
                <a:blip r:embed="rId2"/>
                <a:stretch>
                  <a:fillRect l="-199" r="-464" b="-26531"/>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649D5C-FAAA-F8BD-2674-AF67B30F2C9C}"/>
                  </a:ext>
                </a:extLst>
              </p:cNvPr>
              <p:cNvSpPr txBox="1"/>
              <p:nvPr/>
            </p:nvSpPr>
            <p:spPr>
              <a:xfrm>
                <a:off x="1940108" y="3002118"/>
                <a:ext cx="7238726"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+(1|</m:t>
                      </m:r>
                      <m:r>
                        <a:rPr lang="en-US" b="0" i="1" smtClean="0">
                          <a:latin typeface="Cambria Math" panose="02040503050406030204" pitchFamily="18" charset="0"/>
                        </a:rPr>
                        <m:t>𝑅𝑃𝐸</m:t>
                      </m:r>
                      <m:r>
                        <a:rPr lang="en-US" b="0" i="1" smtClean="0">
                          <a:latin typeface="Cambria Math" panose="02040503050406030204" pitchFamily="18" charset="0"/>
                        </a:rPr>
                        <m:t>)</m:t>
                      </m:r>
                    </m:oMath>
                  </m:oMathPara>
                </a14:m>
                <a:endParaRPr lang="es-CL" dirty="0"/>
              </a:p>
            </p:txBody>
          </p:sp>
        </mc:Choice>
        <mc:Fallback xmlns="">
          <p:sp>
            <p:nvSpPr>
              <p:cNvPr id="8" name="TextBox 7">
                <a:extLst>
                  <a:ext uri="{FF2B5EF4-FFF2-40B4-BE49-F238E27FC236}">
                    <a16:creationId xmlns:a16="http://schemas.microsoft.com/office/drawing/2014/main" id="{D0649D5C-FAAA-F8BD-2674-AF67B30F2C9C}"/>
                  </a:ext>
                </a:extLst>
              </p:cNvPr>
              <p:cNvSpPr txBox="1">
                <a:spLocks noRot="1" noChangeAspect="1" noMove="1" noResize="1" noEditPoints="1" noAdjustHandles="1" noChangeArrowheads="1" noChangeShapeType="1" noTextEdit="1"/>
              </p:cNvSpPr>
              <p:nvPr/>
            </p:nvSpPr>
            <p:spPr>
              <a:xfrm>
                <a:off x="1940108" y="3002118"/>
                <a:ext cx="7238726" cy="276999"/>
              </a:xfrm>
              <a:prstGeom prst="rect">
                <a:avLst/>
              </a:prstGeom>
              <a:blipFill>
                <a:blip r:embed="rId3"/>
                <a:stretch>
                  <a:fillRect b="-3478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566B75-3ABE-7E6D-1F73-35BCC2A2EC10}"/>
                  </a:ext>
                </a:extLst>
              </p:cNvPr>
              <p:cNvSpPr txBox="1"/>
              <p:nvPr/>
            </p:nvSpPr>
            <p:spPr>
              <a:xfrm>
                <a:off x="1805592" y="6111838"/>
                <a:ext cx="243547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m:t>
                      </m:r>
                    </m:oMath>
                  </m:oMathPara>
                </a14:m>
                <a:endParaRPr lang="es-CL" dirty="0"/>
              </a:p>
            </p:txBody>
          </p:sp>
        </mc:Choice>
        <mc:Fallback xmlns="">
          <p:sp>
            <p:nvSpPr>
              <p:cNvPr id="9" name="TextBox 8">
                <a:extLst>
                  <a:ext uri="{FF2B5EF4-FFF2-40B4-BE49-F238E27FC236}">
                    <a16:creationId xmlns:a16="http://schemas.microsoft.com/office/drawing/2014/main" id="{2B566B75-3ABE-7E6D-1F73-35BCC2A2EC10}"/>
                  </a:ext>
                </a:extLst>
              </p:cNvPr>
              <p:cNvSpPr txBox="1">
                <a:spLocks noRot="1" noChangeAspect="1" noMove="1" noResize="1" noEditPoints="1" noAdjustHandles="1" noChangeArrowheads="1" noChangeShapeType="1" noTextEdit="1"/>
              </p:cNvSpPr>
              <p:nvPr/>
            </p:nvSpPr>
            <p:spPr>
              <a:xfrm>
                <a:off x="1805592" y="6111838"/>
                <a:ext cx="2435474" cy="298928"/>
              </a:xfrm>
              <a:prstGeom prst="rect">
                <a:avLst/>
              </a:prstGeom>
              <a:blipFill>
                <a:blip r:embed="rId4"/>
                <a:stretch>
                  <a:fillRect l="-1750" t="-2041" r="-3250" b="-28571"/>
                </a:stretch>
              </a:blipFill>
            </p:spPr>
            <p:txBody>
              <a:bodyPr/>
              <a:lstStyle/>
              <a:p>
                <a:r>
                  <a:rPr lang="es-CL">
                    <a:noFill/>
                  </a:rPr>
                  <a:t> </a:t>
                </a:r>
              </a:p>
            </p:txBody>
          </p:sp>
        </mc:Fallback>
      </mc:AlternateContent>
      <p:sp>
        <p:nvSpPr>
          <p:cNvPr id="20" name="Rectangle 19">
            <a:extLst>
              <a:ext uri="{FF2B5EF4-FFF2-40B4-BE49-F238E27FC236}">
                <a16:creationId xmlns:a16="http://schemas.microsoft.com/office/drawing/2014/main" id="{DBC59B65-138E-DBEA-BC32-7A04EC616720}"/>
              </a:ext>
            </a:extLst>
          </p:cNvPr>
          <p:cNvSpPr/>
          <p:nvPr/>
        </p:nvSpPr>
        <p:spPr>
          <a:xfrm>
            <a:off x="1789612" y="4603875"/>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21" name="Rectangle 20">
            <a:extLst>
              <a:ext uri="{FF2B5EF4-FFF2-40B4-BE49-F238E27FC236}">
                <a16:creationId xmlns:a16="http://schemas.microsoft.com/office/drawing/2014/main" id="{D1F1748A-344B-B34C-4549-7B497762705D}"/>
              </a:ext>
            </a:extLst>
          </p:cNvPr>
          <p:cNvSpPr/>
          <p:nvPr/>
        </p:nvSpPr>
        <p:spPr>
          <a:xfrm>
            <a:off x="4445678" y="4603875"/>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22" name="Straight Arrow Connector 21">
            <a:extLst>
              <a:ext uri="{FF2B5EF4-FFF2-40B4-BE49-F238E27FC236}">
                <a16:creationId xmlns:a16="http://schemas.microsoft.com/office/drawing/2014/main" id="{2613239A-24C3-67B4-7F98-757319EB5C5C}"/>
              </a:ext>
            </a:extLst>
          </p:cNvPr>
          <p:cNvCxnSpPr>
            <a:stCxn id="20" idx="3"/>
            <a:endCxn id="21" idx="1"/>
          </p:cNvCxnSpPr>
          <p:nvPr/>
        </p:nvCxnSpPr>
        <p:spPr>
          <a:xfrm>
            <a:off x="3781312" y="4943387"/>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5AC35C4E-28DF-B252-F83F-BB428DA3BAEC}"/>
              </a:ext>
            </a:extLst>
          </p:cNvPr>
          <p:cNvSpPr/>
          <p:nvPr/>
        </p:nvSpPr>
        <p:spPr>
          <a:xfrm>
            <a:off x="6794429" y="4464964"/>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52110A6A-A7AC-EFDC-A423-B9E847168F42}"/>
              </a:ext>
            </a:extLst>
          </p:cNvPr>
          <p:cNvSpPr/>
          <p:nvPr/>
        </p:nvSpPr>
        <p:spPr>
          <a:xfrm>
            <a:off x="6794429" y="4990658"/>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8714420A-5468-D73F-A22C-3C258D8B9FCE}"/>
              </a:ext>
            </a:extLst>
          </p:cNvPr>
          <p:cNvCxnSpPr>
            <a:cxnSpLocks/>
            <a:stCxn id="21" idx="3"/>
          </p:cNvCxnSpPr>
          <p:nvPr/>
        </p:nvCxnSpPr>
        <p:spPr>
          <a:xfrm flipV="1">
            <a:off x="6437378" y="4672808"/>
            <a:ext cx="35705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89A52E7D-9311-55ED-1CD7-12E5650B6C76}"/>
              </a:ext>
            </a:extLst>
          </p:cNvPr>
          <p:cNvCxnSpPr>
            <a:endCxn id="25" idx="1"/>
          </p:cNvCxnSpPr>
          <p:nvPr/>
        </p:nvCxnSpPr>
        <p:spPr>
          <a:xfrm>
            <a:off x="6437378" y="4943387"/>
            <a:ext cx="35705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2A8EC2B-BEBE-D32A-7CC8-27D4695B1CC5}"/>
                  </a:ext>
                </a:extLst>
              </p:cNvPr>
              <p:cNvSpPr txBox="1"/>
              <p:nvPr/>
            </p:nvSpPr>
            <p:spPr>
              <a:xfrm>
                <a:off x="1940108" y="3404813"/>
                <a:ext cx="6846021" cy="2984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𝐹𝑅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𝑎𝑚𝑝𝑙𝑖𝑡𝑢𝑑𝑒</m:t>
                          </m:r>
                        </m:sub>
                      </m:sSub>
                      <m:r>
                        <a:rPr lang="en-US" b="0" i="1" smtClean="0">
                          <a:latin typeface="Cambria Math" panose="02040503050406030204" pitchFamily="18" charset="0"/>
                        </a:rPr>
                        <m:t>~ </m:t>
                      </m:r>
                      <m:r>
                        <a:rPr lang="en-US" b="0" i="1" smtClean="0">
                          <a:latin typeface="Cambria Math" panose="02040503050406030204" pitchFamily="18" charset="0"/>
                        </a:rPr>
                        <m:t>𝑅𝑃𝐸</m:t>
                      </m:r>
                      <m:r>
                        <a:rPr lang="en-US" b="0" i="1" smtClean="0">
                          <a:latin typeface="Cambria Math" panose="02040503050406030204" pitchFamily="18" charset="0"/>
                        </a:rPr>
                        <m:t>⋅</m:t>
                      </m:r>
                      <m:r>
                        <a:rPr lang="en-US" b="0" i="1" smtClean="0">
                          <a:latin typeface="Cambria Math" panose="02040503050406030204" pitchFamily="18" charset="0"/>
                        </a:rPr>
                        <m:t>𝐷𝑜𝑚𝑎𝑖𝑛</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𝑅𝑃𝐸</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s-CL" dirty="0"/>
              </a:p>
            </p:txBody>
          </p:sp>
        </mc:Choice>
        <mc:Fallback>
          <p:sp>
            <p:nvSpPr>
              <p:cNvPr id="33" name="TextBox 32">
                <a:extLst>
                  <a:ext uri="{FF2B5EF4-FFF2-40B4-BE49-F238E27FC236}">
                    <a16:creationId xmlns:a16="http://schemas.microsoft.com/office/drawing/2014/main" id="{B2A8EC2B-BEBE-D32A-7CC8-27D4695B1CC5}"/>
                  </a:ext>
                </a:extLst>
              </p:cNvPr>
              <p:cNvSpPr txBox="1">
                <a:spLocks noRot="1" noChangeAspect="1" noMove="1" noResize="1" noEditPoints="1" noAdjustHandles="1" noChangeArrowheads="1" noChangeShapeType="1" noTextEdit="1"/>
              </p:cNvSpPr>
              <p:nvPr/>
            </p:nvSpPr>
            <p:spPr>
              <a:xfrm>
                <a:off x="1940108" y="3404813"/>
                <a:ext cx="6846021" cy="298415"/>
              </a:xfrm>
              <a:prstGeom prst="rect">
                <a:avLst/>
              </a:prstGeom>
              <a:blipFill>
                <a:blip r:embed="rId5"/>
                <a:stretch>
                  <a:fillRect t="-2083" b="-29167"/>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D92DCA9-67AF-33FC-8C00-A32BFEA9CDC4}"/>
                  </a:ext>
                </a:extLst>
              </p:cNvPr>
              <p:cNvSpPr txBox="1"/>
              <p:nvPr/>
            </p:nvSpPr>
            <p:spPr>
              <a:xfrm>
                <a:off x="1940108" y="3828925"/>
                <a:ext cx="9351589" cy="3181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 </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𝐹𝑅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𝑎𝑚𝑝𝑙𝑖𝑡𝑢𝑑𝑒</m:t>
                              </m:r>
                            </m:sub>
                          </m:sSub>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oMath>
                  </m:oMathPara>
                </a14:m>
                <a:endParaRPr lang="es-CL" dirty="0"/>
              </a:p>
            </p:txBody>
          </p:sp>
        </mc:Choice>
        <mc:Fallback xmlns="">
          <p:sp>
            <p:nvSpPr>
              <p:cNvPr id="34" name="TextBox 33">
                <a:extLst>
                  <a:ext uri="{FF2B5EF4-FFF2-40B4-BE49-F238E27FC236}">
                    <a16:creationId xmlns:a16="http://schemas.microsoft.com/office/drawing/2014/main" id="{7D92DCA9-67AF-33FC-8C00-A32BFEA9CDC4}"/>
                  </a:ext>
                </a:extLst>
              </p:cNvPr>
              <p:cNvSpPr txBox="1">
                <a:spLocks noRot="1" noChangeAspect="1" noMove="1" noResize="1" noEditPoints="1" noAdjustHandles="1" noChangeArrowheads="1" noChangeShapeType="1" noTextEdit="1"/>
              </p:cNvSpPr>
              <p:nvPr/>
            </p:nvSpPr>
            <p:spPr>
              <a:xfrm>
                <a:off x="1940108" y="3828925"/>
                <a:ext cx="9351589" cy="318164"/>
              </a:xfrm>
              <a:prstGeom prst="rect">
                <a:avLst/>
              </a:prstGeom>
              <a:blipFill>
                <a:blip r:embed="rId6"/>
                <a:stretch>
                  <a:fillRect b="-25000"/>
                </a:stretch>
              </a:blipFill>
            </p:spPr>
            <p:txBody>
              <a:bodyPr/>
              <a:lstStyle/>
              <a:p>
                <a:r>
                  <a:rPr lang="es-CL">
                    <a:noFill/>
                  </a:rPr>
                  <a:t> </a:t>
                </a:r>
              </a:p>
            </p:txBody>
          </p:sp>
        </mc:Fallback>
      </mc:AlternateContent>
      <p:pic>
        <p:nvPicPr>
          <p:cNvPr id="35" name="Picture 34" descr="A black tangled line and a circular object&#10;&#10;AI-generated content may be incorrect.">
            <a:extLst>
              <a:ext uri="{FF2B5EF4-FFF2-40B4-BE49-F238E27FC236}">
                <a16:creationId xmlns:a16="http://schemas.microsoft.com/office/drawing/2014/main" id="{5E780915-CA67-99DB-9668-E7CE198A3277}"/>
              </a:ext>
            </a:extLst>
          </p:cNvPr>
          <p:cNvPicPr>
            <a:picLocks noChangeAspect="1"/>
          </p:cNvPicPr>
          <p:nvPr/>
        </p:nvPicPr>
        <p:blipFill>
          <a:blip r:embed="rId7">
            <a:extLst>
              <a:ext uri="{28A0092B-C50C-407E-A947-70E740481C1C}">
                <a14:useLocalDpi xmlns:a14="http://schemas.microsoft.com/office/drawing/2010/main" val="0"/>
              </a:ext>
            </a:extLst>
          </a:blip>
          <a:srcRect b="6357"/>
          <a:stretch>
            <a:fillRect/>
          </a:stretch>
        </p:blipFill>
        <p:spPr>
          <a:xfrm>
            <a:off x="2449286" y="2041254"/>
            <a:ext cx="1922408" cy="940405"/>
          </a:xfrm>
          <a:prstGeom prst="rect">
            <a:avLst/>
          </a:prstGeom>
        </p:spPr>
      </p:pic>
      <p:sp>
        <p:nvSpPr>
          <p:cNvPr id="36" name="Rectangle 35">
            <a:extLst>
              <a:ext uri="{FF2B5EF4-FFF2-40B4-BE49-F238E27FC236}">
                <a16:creationId xmlns:a16="http://schemas.microsoft.com/office/drawing/2014/main" id="{39211E1A-69C0-11C7-AE7D-8F99198DA443}"/>
              </a:ext>
            </a:extLst>
          </p:cNvPr>
          <p:cNvSpPr/>
          <p:nvPr/>
        </p:nvSpPr>
        <p:spPr>
          <a:xfrm>
            <a:off x="5036059" y="2171944"/>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37" name="Rectangle 36">
            <a:extLst>
              <a:ext uri="{FF2B5EF4-FFF2-40B4-BE49-F238E27FC236}">
                <a16:creationId xmlns:a16="http://schemas.microsoft.com/office/drawing/2014/main" id="{4EA80022-D2C0-72D6-34BA-ADE50E0BEDD3}"/>
              </a:ext>
            </a:extLst>
          </p:cNvPr>
          <p:cNvSpPr/>
          <p:nvPr/>
        </p:nvSpPr>
        <p:spPr>
          <a:xfrm>
            <a:off x="7692125" y="2171944"/>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215D7295-0892-D3FF-9983-510DFD2D948B}"/>
              </a:ext>
            </a:extLst>
          </p:cNvPr>
          <p:cNvCxnSpPr>
            <a:stCxn id="35" idx="3"/>
            <a:endCxn id="36" idx="1"/>
          </p:cNvCxnSpPr>
          <p:nvPr/>
        </p:nvCxnSpPr>
        <p:spPr>
          <a:xfrm flipV="1">
            <a:off x="4371694" y="2511456"/>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64E16B6F-1C2F-3817-D602-93E2AD6AE125}"/>
              </a:ext>
            </a:extLst>
          </p:cNvPr>
          <p:cNvCxnSpPr>
            <a:stCxn id="36" idx="3"/>
            <a:endCxn id="37" idx="1"/>
          </p:cNvCxnSpPr>
          <p:nvPr/>
        </p:nvCxnSpPr>
        <p:spPr>
          <a:xfrm>
            <a:off x="7027759" y="2511456"/>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93D33DE7-4FA5-70F0-18A3-13DC1705050E}"/>
              </a:ext>
            </a:extLst>
          </p:cNvPr>
          <p:cNvSpPr txBox="1"/>
          <p:nvPr/>
        </p:nvSpPr>
        <p:spPr>
          <a:xfrm>
            <a:off x="2831793" y="1516512"/>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9E33FFBC-49C5-7167-59FF-A8A7A701CB7E}"/>
              </a:ext>
            </a:extLst>
          </p:cNvPr>
          <p:cNvCxnSpPr>
            <a:stCxn id="40" idx="3"/>
            <a:endCxn id="36" idx="0"/>
          </p:cNvCxnSpPr>
          <p:nvPr/>
        </p:nvCxnSpPr>
        <p:spPr>
          <a:xfrm>
            <a:off x="5416731" y="1701178"/>
            <a:ext cx="615178" cy="470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C84269F4-3DA5-E6B0-618C-131FBB1E41FA}"/>
              </a:ext>
            </a:extLst>
          </p:cNvPr>
          <p:cNvCxnSpPr>
            <a:cxnSpLocks/>
            <a:stCxn id="40" idx="1"/>
            <a:endCxn id="35" idx="1"/>
          </p:cNvCxnSpPr>
          <p:nvPr/>
        </p:nvCxnSpPr>
        <p:spPr>
          <a:xfrm rot="10800000" flipV="1">
            <a:off x="2449287" y="1701177"/>
            <a:ext cx="382507" cy="810279"/>
          </a:xfrm>
          <a:prstGeom prst="bentConnector3">
            <a:avLst>
              <a:gd name="adj1" fmla="val 159764"/>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61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3447-9E9B-CFDF-8162-1ADAA34AC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28917-B4AC-9F88-6AC4-96ACD224C2FC}"/>
              </a:ext>
            </a:extLst>
          </p:cNvPr>
          <p:cNvSpPr>
            <a:spLocks noGrp="1"/>
          </p:cNvSpPr>
          <p:nvPr>
            <p:ph type="title"/>
          </p:nvPr>
        </p:nvSpPr>
        <p:spPr/>
        <p:txBody>
          <a:bodyPr/>
          <a:lstStyle/>
          <a:p>
            <a:r>
              <a:rPr lang="en-US" dirty="0"/>
              <a:t>Hypothesis</a:t>
            </a:r>
            <a:endParaRPr lang="es-CL" dirty="0"/>
          </a:p>
        </p:txBody>
      </p:sp>
      <p:sp>
        <p:nvSpPr>
          <p:cNvPr id="21" name="Rectangle 20">
            <a:extLst>
              <a:ext uri="{FF2B5EF4-FFF2-40B4-BE49-F238E27FC236}">
                <a16:creationId xmlns:a16="http://schemas.microsoft.com/office/drawing/2014/main" id="{CACF6129-4DF9-5BF4-D828-E39D49F8EC57}"/>
              </a:ext>
            </a:extLst>
          </p:cNvPr>
          <p:cNvSpPr/>
          <p:nvPr/>
        </p:nvSpPr>
        <p:spPr>
          <a:xfrm>
            <a:off x="5932098" y="3329512"/>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sp>
        <p:nvSpPr>
          <p:cNvPr id="24" name="Rectangle 23">
            <a:extLst>
              <a:ext uri="{FF2B5EF4-FFF2-40B4-BE49-F238E27FC236}">
                <a16:creationId xmlns:a16="http://schemas.microsoft.com/office/drawing/2014/main" id="{6150D665-A332-A933-4444-3455D3AEF0DB}"/>
              </a:ext>
            </a:extLst>
          </p:cNvPr>
          <p:cNvSpPr/>
          <p:nvPr/>
        </p:nvSpPr>
        <p:spPr>
          <a:xfrm>
            <a:off x="8840409" y="3190601"/>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9ACB0A93-7A08-63FE-9F40-23577E453CE1}"/>
              </a:ext>
            </a:extLst>
          </p:cNvPr>
          <p:cNvSpPr/>
          <p:nvPr/>
        </p:nvSpPr>
        <p:spPr>
          <a:xfrm>
            <a:off x="8840409" y="3716295"/>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1508EE86-5AAF-81BC-8CE6-2E89E4E8F511}"/>
              </a:ext>
            </a:extLst>
          </p:cNvPr>
          <p:cNvCxnSpPr>
            <a:cxnSpLocks/>
            <a:stCxn id="21" idx="3"/>
            <a:endCxn id="24" idx="1"/>
          </p:cNvCxnSpPr>
          <p:nvPr/>
        </p:nvCxnSpPr>
        <p:spPr>
          <a:xfrm flipV="1">
            <a:off x="7923798" y="3398445"/>
            <a:ext cx="91661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66BD4D22-BC6D-EDDF-1546-06B580369411}"/>
              </a:ext>
            </a:extLst>
          </p:cNvPr>
          <p:cNvCxnSpPr>
            <a:cxnSpLocks/>
            <a:stCxn id="21" idx="3"/>
            <a:endCxn id="25" idx="1"/>
          </p:cNvCxnSpPr>
          <p:nvPr/>
        </p:nvCxnSpPr>
        <p:spPr>
          <a:xfrm>
            <a:off x="7923798" y="3669024"/>
            <a:ext cx="91661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descr="A black tangled line and a circular object&#10;&#10;AI-generated content may be incorrect.">
            <a:extLst>
              <a:ext uri="{FF2B5EF4-FFF2-40B4-BE49-F238E27FC236}">
                <a16:creationId xmlns:a16="http://schemas.microsoft.com/office/drawing/2014/main" id="{1B56318E-1D46-4435-7F08-122185D2CA1B}"/>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689260" y="3190601"/>
            <a:ext cx="1922408" cy="940405"/>
          </a:xfrm>
          <a:prstGeom prst="rect">
            <a:avLst/>
          </a:prstGeom>
        </p:spPr>
      </p:pic>
      <p:sp>
        <p:nvSpPr>
          <p:cNvPr id="36" name="Rectangle 35">
            <a:extLst>
              <a:ext uri="{FF2B5EF4-FFF2-40B4-BE49-F238E27FC236}">
                <a16:creationId xmlns:a16="http://schemas.microsoft.com/office/drawing/2014/main" id="{30D77633-4F96-0A4C-F07E-B5071BA6A4D6}"/>
              </a:ext>
            </a:extLst>
          </p:cNvPr>
          <p:cNvSpPr/>
          <p:nvPr/>
        </p:nvSpPr>
        <p:spPr>
          <a:xfrm>
            <a:off x="3276033" y="33212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B9ABC89B-928F-7F35-8C22-3B6358AECE1F}"/>
              </a:ext>
            </a:extLst>
          </p:cNvPr>
          <p:cNvCxnSpPr>
            <a:stCxn id="35" idx="3"/>
            <a:endCxn id="36" idx="1"/>
          </p:cNvCxnSpPr>
          <p:nvPr/>
        </p:nvCxnSpPr>
        <p:spPr>
          <a:xfrm flipV="1">
            <a:off x="2611668" y="36608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D77206F-6585-8709-D674-0259BC7B63BD}"/>
              </a:ext>
            </a:extLst>
          </p:cNvPr>
          <p:cNvCxnSpPr>
            <a:cxnSpLocks/>
            <a:stCxn id="36" idx="3"/>
          </p:cNvCxnSpPr>
          <p:nvPr/>
        </p:nvCxnSpPr>
        <p:spPr>
          <a:xfrm>
            <a:off x="5267733" y="36608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CAEFE37-E5CC-C901-D0EC-43BDE3C8F1BA}"/>
              </a:ext>
            </a:extLst>
          </p:cNvPr>
          <p:cNvSpPr txBox="1"/>
          <p:nvPr/>
        </p:nvSpPr>
        <p:spPr>
          <a:xfrm>
            <a:off x="2829210" y="2716858"/>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89448FD7-9D52-D880-4238-319B945585DF}"/>
              </a:ext>
            </a:extLst>
          </p:cNvPr>
          <p:cNvCxnSpPr>
            <a:cxnSpLocks/>
            <a:stCxn id="40" idx="3"/>
            <a:endCxn id="21" idx="0"/>
          </p:cNvCxnSpPr>
          <p:nvPr/>
        </p:nvCxnSpPr>
        <p:spPr>
          <a:xfrm>
            <a:off x="5414148" y="2901524"/>
            <a:ext cx="1513800" cy="42798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D6266996-777E-9292-B4E1-6C0B6D6CAEF8}"/>
              </a:ext>
            </a:extLst>
          </p:cNvPr>
          <p:cNvCxnSpPr>
            <a:cxnSpLocks/>
            <a:stCxn id="40" idx="1"/>
            <a:endCxn id="35" idx="1"/>
          </p:cNvCxnSpPr>
          <p:nvPr/>
        </p:nvCxnSpPr>
        <p:spPr>
          <a:xfrm rot="10800000" flipV="1">
            <a:off x="689260" y="2901524"/>
            <a:ext cx="2139950" cy="759280"/>
          </a:xfrm>
          <a:prstGeom prst="bentConnector3">
            <a:avLst>
              <a:gd name="adj1" fmla="val 11068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00C5B8E-E711-9F6E-EF73-96CF84C44D02}"/>
                  </a:ext>
                </a:extLst>
              </p:cNvPr>
              <p:cNvSpPr txBox="1"/>
              <p:nvPr/>
            </p:nvSpPr>
            <p:spPr>
              <a:xfrm>
                <a:off x="1879711" y="4344352"/>
                <a:ext cx="239217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𝐶</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𝑉</m:t>
                          </m:r>
                        </m:e>
                        <m:sub>
                          <m:r>
                            <a:rPr lang="en-US" b="0" i="1" smtClean="0">
                              <a:solidFill>
                                <a:srgbClr val="7030A0"/>
                              </a:solidFill>
                              <a:latin typeface="Cambria Math" panose="02040503050406030204" pitchFamily="18" charset="0"/>
                            </a:rPr>
                            <m:t>𝑠𝑎𝑐𝑐𝑎𝑑𝑒𝑠</m:t>
                          </m:r>
                        </m:sub>
                      </m:sSub>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𝑅𝑃𝐸</m:t>
                              </m:r>
                            </m:e>
                          </m:d>
                        </m:e>
                      </m:d>
                    </m:oMath>
                  </m:oMathPara>
                </a14:m>
                <a:endParaRPr lang="en-US" dirty="0">
                  <a:solidFill>
                    <a:srgbClr val="7030A0"/>
                  </a:solidFill>
                </a:endParaRPr>
              </a:p>
            </p:txBody>
          </p:sp>
        </mc:Choice>
        <mc:Fallback>
          <p:sp>
            <p:nvSpPr>
              <p:cNvPr id="10" name="TextBox 9">
                <a:extLst>
                  <a:ext uri="{FF2B5EF4-FFF2-40B4-BE49-F238E27FC236}">
                    <a16:creationId xmlns:a16="http://schemas.microsoft.com/office/drawing/2014/main" id="{500C5B8E-E711-9F6E-EF73-96CF84C44D02}"/>
                  </a:ext>
                </a:extLst>
              </p:cNvPr>
              <p:cNvSpPr txBox="1">
                <a:spLocks noRot="1" noChangeAspect="1" noMove="1" noResize="1" noEditPoints="1" noAdjustHandles="1" noChangeArrowheads="1" noChangeShapeType="1" noTextEdit="1"/>
              </p:cNvSpPr>
              <p:nvPr/>
            </p:nvSpPr>
            <p:spPr>
              <a:xfrm>
                <a:off x="1879711" y="4344352"/>
                <a:ext cx="2392172" cy="369332"/>
              </a:xfrm>
              <a:prstGeom prst="rect">
                <a:avLst/>
              </a:prstGeom>
              <a:blipFill>
                <a:blip r:embed="rId3"/>
                <a:stretch>
                  <a:fillRect b="-15000"/>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3098C30-C0F2-0E92-FCBD-357EDD16D4AC}"/>
                  </a:ext>
                </a:extLst>
              </p:cNvPr>
              <p:cNvSpPr txBox="1"/>
              <p:nvPr/>
            </p:nvSpPr>
            <p:spPr>
              <a:xfrm>
                <a:off x="6317310" y="4938461"/>
                <a:ext cx="3570025" cy="391261"/>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𝑎𝑏𝑠𝑡𝑟𝑎𝑐𝑡</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𝑝h𝑦𝑠𝑖𝑐𝑎𝑙</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𝑠𝑎𝑐𝑐𝑎𝑑𝑒𝑠</m:t>
                          </m:r>
                        </m:sub>
                      </m:sSub>
                    </m:oMath>
                  </m:oMathPara>
                </a14:m>
                <a:endParaRPr lang="en-US" dirty="0">
                  <a:solidFill>
                    <a:srgbClr val="0070C0"/>
                  </a:solidFill>
                </a:endParaRPr>
              </a:p>
            </p:txBody>
          </p:sp>
        </mc:Choice>
        <mc:Fallback>
          <p:sp>
            <p:nvSpPr>
              <p:cNvPr id="12" name="TextBox 11">
                <a:extLst>
                  <a:ext uri="{FF2B5EF4-FFF2-40B4-BE49-F238E27FC236}">
                    <a16:creationId xmlns:a16="http://schemas.microsoft.com/office/drawing/2014/main" id="{03098C30-C0F2-0E92-FCBD-357EDD16D4AC}"/>
                  </a:ext>
                </a:extLst>
              </p:cNvPr>
              <p:cNvSpPr txBox="1">
                <a:spLocks noRot="1" noChangeAspect="1" noMove="1" noResize="1" noEditPoints="1" noAdjustHandles="1" noChangeArrowheads="1" noChangeShapeType="1" noTextEdit="1"/>
              </p:cNvSpPr>
              <p:nvPr/>
            </p:nvSpPr>
            <p:spPr>
              <a:xfrm>
                <a:off x="6317310" y="4938461"/>
                <a:ext cx="3570025" cy="391261"/>
              </a:xfrm>
              <a:prstGeom prst="rect">
                <a:avLst/>
              </a:prstGeom>
              <a:blipFill>
                <a:blip r:embed="rId4"/>
                <a:stretch>
                  <a:fillRect b="-7813"/>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02C9E9A-99BF-EC09-6E57-09790C54E6F8}"/>
                  </a:ext>
                </a:extLst>
              </p:cNvPr>
              <p:cNvSpPr txBox="1"/>
              <p:nvPr/>
            </p:nvSpPr>
            <p:spPr>
              <a:xfrm>
                <a:off x="8237970" y="2459071"/>
                <a:ext cx="2692086" cy="41101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𝜌</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𝑝h𝑦𝑠𝑖𝑐𝑎𝑙</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𝑎𝑏𝑠𝑡𝑟𝑎𝑐𝑡</m:t>
                              </m:r>
                            </m:sub>
                          </m:sSub>
                        </m:e>
                      </m:d>
                      <m:r>
                        <a:rPr lang="en-US" b="0" i="1" smtClean="0">
                          <a:solidFill>
                            <a:srgbClr val="C00000"/>
                          </a:solidFill>
                          <a:latin typeface="Cambria Math" panose="02040503050406030204" pitchFamily="18" charset="0"/>
                        </a:rPr>
                        <m:t>&gt;0</m:t>
                      </m:r>
                    </m:oMath>
                  </m:oMathPara>
                </a14:m>
                <a:endParaRPr lang="en-US" dirty="0">
                  <a:solidFill>
                    <a:srgbClr val="C00000"/>
                  </a:solidFill>
                </a:endParaRPr>
              </a:p>
            </p:txBody>
          </p:sp>
        </mc:Choice>
        <mc:Fallback>
          <p:sp>
            <p:nvSpPr>
              <p:cNvPr id="14" name="TextBox 13">
                <a:extLst>
                  <a:ext uri="{FF2B5EF4-FFF2-40B4-BE49-F238E27FC236}">
                    <a16:creationId xmlns:a16="http://schemas.microsoft.com/office/drawing/2014/main" id="{502C9E9A-99BF-EC09-6E57-09790C54E6F8}"/>
                  </a:ext>
                </a:extLst>
              </p:cNvPr>
              <p:cNvSpPr txBox="1">
                <a:spLocks noRot="1" noChangeAspect="1" noMove="1" noResize="1" noEditPoints="1" noAdjustHandles="1" noChangeArrowheads="1" noChangeShapeType="1" noTextEdit="1"/>
              </p:cNvSpPr>
              <p:nvPr/>
            </p:nvSpPr>
            <p:spPr>
              <a:xfrm>
                <a:off x="8237970" y="2459071"/>
                <a:ext cx="2692086" cy="411010"/>
              </a:xfrm>
              <a:prstGeom prst="rect">
                <a:avLst/>
              </a:prstGeom>
              <a:blipFill>
                <a:blip r:embed="rId5"/>
                <a:stretch>
                  <a:fillRect b="-5882"/>
                </a:stretch>
              </a:blipFill>
            </p:spPr>
            <p:txBody>
              <a:bodyPr/>
              <a:lstStyle/>
              <a:p>
                <a:r>
                  <a:rPr lang="es-CL">
                    <a:noFill/>
                  </a:rPr>
                  <a:t> </a:t>
                </a:r>
              </a:p>
            </p:txBody>
          </p:sp>
        </mc:Fallback>
      </mc:AlternateContent>
      <p:sp>
        <p:nvSpPr>
          <p:cNvPr id="15" name="Rectangle 14">
            <a:extLst>
              <a:ext uri="{FF2B5EF4-FFF2-40B4-BE49-F238E27FC236}">
                <a16:creationId xmlns:a16="http://schemas.microsoft.com/office/drawing/2014/main" id="{3A5BB71A-2D94-E8A3-34A8-40D645FEFCD6}"/>
              </a:ext>
            </a:extLst>
          </p:cNvPr>
          <p:cNvSpPr/>
          <p:nvPr/>
        </p:nvSpPr>
        <p:spPr>
          <a:xfrm>
            <a:off x="8097898" y="2417143"/>
            <a:ext cx="2972230" cy="190528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576D6976-8147-ED59-FE9A-DC22EA77E39C}"/>
              </a:ext>
            </a:extLst>
          </p:cNvPr>
          <p:cNvSpPr/>
          <p:nvPr/>
        </p:nvSpPr>
        <p:spPr>
          <a:xfrm>
            <a:off x="5757998" y="2115404"/>
            <a:ext cx="5733417" cy="3275461"/>
          </a:xfrm>
          <a:prstGeom prst="rect">
            <a:avLst/>
          </a:prstGeom>
          <a:noFill/>
          <a:ln w="28575">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E154C37B-F716-C52E-5E02-60405C36F602}"/>
              </a:ext>
            </a:extLst>
          </p:cNvPr>
          <p:cNvSpPr/>
          <p:nvPr/>
        </p:nvSpPr>
        <p:spPr>
          <a:xfrm>
            <a:off x="398521" y="2723263"/>
            <a:ext cx="7579005" cy="214025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79874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C5BF-17A7-52BF-AB8C-9629363E8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58B87-B7A8-3BAB-B389-78D2A3AA8CA5}"/>
              </a:ext>
            </a:extLst>
          </p:cNvPr>
          <p:cNvSpPr>
            <a:spLocks noGrp="1"/>
          </p:cNvSpPr>
          <p:nvPr>
            <p:ph type="title"/>
          </p:nvPr>
        </p:nvSpPr>
        <p:spPr/>
        <p:txBody>
          <a:bodyPr/>
          <a:lstStyle/>
          <a:p>
            <a:r>
              <a:rPr lang="en-US" dirty="0"/>
              <a:t>Extras</a:t>
            </a:r>
            <a:endParaRPr lang="es-CL" dirty="0"/>
          </a:p>
        </p:txBody>
      </p:sp>
      <p:pic>
        <p:nvPicPr>
          <p:cNvPr id="4" name="Picture 3">
            <a:extLst>
              <a:ext uri="{FF2B5EF4-FFF2-40B4-BE49-F238E27FC236}">
                <a16:creationId xmlns:a16="http://schemas.microsoft.com/office/drawing/2014/main" id="{EE18CCE0-8A19-19C5-E39C-58B187541A49}"/>
              </a:ext>
            </a:extLst>
          </p:cNvPr>
          <p:cNvPicPr>
            <a:picLocks noChangeAspect="1"/>
          </p:cNvPicPr>
          <p:nvPr/>
        </p:nvPicPr>
        <p:blipFill>
          <a:blip r:embed="rId2"/>
          <a:stretch>
            <a:fillRect/>
          </a:stretch>
        </p:blipFill>
        <p:spPr>
          <a:xfrm>
            <a:off x="2390258" y="1557076"/>
            <a:ext cx="7411484" cy="3743847"/>
          </a:xfrm>
          <a:prstGeom prst="rect">
            <a:avLst/>
          </a:prstGeom>
        </p:spPr>
      </p:pic>
    </p:spTree>
    <p:extLst>
      <p:ext uri="{BB962C8B-B14F-4D97-AF65-F5344CB8AC3E}">
        <p14:creationId xmlns:p14="http://schemas.microsoft.com/office/powerpoint/2010/main" val="3951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6E2E5-0F69-F6D6-56A1-905C2A5C3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1855B-6B21-2B62-13AC-67EA0AA09F77}"/>
              </a:ext>
            </a:extLst>
          </p:cNvPr>
          <p:cNvSpPr>
            <a:spLocks noGrp="1"/>
          </p:cNvSpPr>
          <p:nvPr>
            <p:ph type="title"/>
          </p:nvPr>
        </p:nvSpPr>
        <p:spPr/>
        <p:txBody>
          <a:bodyPr/>
          <a:lstStyle/>
          <a:p>
            <a:r>
              <a:rPr lang="en-US" noProof="0" dirty="0"/>
              <a:t>Conceptual model</a:t>
            </a:r>
          </a:p>
        </p:txBody>
      </p:sp>
      <p:sp>
        <p:nvSpPr>
          <p:cNvPr id="3" name="Rectangle 2">
            <a:extLst>
              <a:ext uri="{FF2B5EF4-FFF2-40B4-BE49-F238E27FC236}">
                <a16:creationId xmlns:a16="http://schemas.microsoft.com/office/drawing/2014/main" id="{54A049F9-FD8D-5C31-89C2-4915F42D561F}"/>
              </a:ext>
            </a:extLst>
          </p:cNvPr>
          <p:cNvSpPr/>
          <p:nvPr/>
        </p:nvSpPr>
        <p:spPr>
          <a:xfrm>
            <a:off x="1691447" y="2329632"/>
            <a:ext cx="3071622" cy="992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Exploitation</a:t>
            </a:r>
          </a:p>
          <a:p>
            <a:pPr algn="ctr"/>
            <a:r>
              <a:rPr lang="en-US" dirty="0">
                <a:solidFill>
                  <a:schemeClr val="tx1"/>
                </a:solidFill>
              </a:rPr>
              <a:t>Leverage current knowledge.</a:t>
            </a:r>
          </a:p>
          <a:p>
            <a:pPr algn="ctr"/>
            <a:r>
              <a:rPr lang="en-US" dirty="0">
                <a:solidFill>
                  <a:schemeClr val="tx1"/>
                </a:solidFill>
              </a:rPr>
              <a:t>Maximize immediate returns.</a:t>
            </a:r>
            <a:endParaRPr lang="es-CL" dirty="0">
              <a:solidFill>
                <a:schemeClr val="tx1"/>
              </a:solidFill>
            </a:endParaRPr>
          </a:p>
        </p:txBody>
      </p:sp>
      <p:sp>
        <p:nvSpPr>
          <p:cNvPr id="5" name="Rectangle 4">
            <a:extLst>
              <a:ext uri="{FF2B5EF4-FFF2-40B4-BE49-F238E27FC236}">
                <a16:creationId xmlns:a16="http://schemas.microsoft.com/office/drawing/2014/main" id="{884BAFFB-D2E3-7B28-3BE2-C3D567A3D648}"/>
              </a:ext>
            </a:extLst>
          </p:cNvPr>
          <p:cNvSpPr/>
          <p:nvPr/>
        </p:nvSpPr>
        <p:spPr>
          <a:xfrm>
            <a:off x="7807918" y="2329631"/>
            <a:ext cx="3071622" cy="992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Exploration</a:t>
            </a:r>
          </a:p>
          <a:p>
            <a:pPr algn="ctr"/>
            <a:r>
              <a:rPr lang="en-US" dirty="0">
                <a:solidFill>
                  <a:schemeClr val="tx1"/>
                </a:solidFill>
              </a:rPr>
              <a:t>Gather new info.</a:t>
            </a:r>
          </a:p>
          <a:p>
            <a:pPr algn="ctr"/>
            <a:r>
              <a:rPr lang="en-US" dirty="0">
                <a:solidFill>
                  <a:schemeClr val="tx1"/>
                </a:solidFill>
              </a:rPr>
              <a:t>Improve future returns.</a:t>
            </a:r>
          </a:p>
        </p:txBody>
      </p:sp>
      <p:sp>
        <p:nvSpPr>
          <p:cNvPr id="6" name="Rectangle 5">
            <a:extLst>
              <a:ext uri="{FF2B5EF4-FFF2-40B4-BE49-F238E27FC236}">
                <a16:creationId xmlns:a16="http://schemas.microsoft.com/office/drawing/2014/main" id="{055A97CD-9A18-F56F-B7E9-8AA8216A4BDD}"/>
              </a:ext>
            </a:extLst>
          </p:cNvPr>
          <p:cNvSpPr/>
          <p:nvPr/>
        </p:nvSpPr>
        <p:spPr>
          <a:xfrm>
            <a:off x="4998631" y="3569353"/>
            <a:ext cx="2613983" cy="627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Adaptive behavior under uncertainty</a:t>
            </a:r>
            <a:endParaRPr lang="es-CL" dirty="0">
              <a:solidFill>
                <a:schemeClr val="tx1"/>
              </a:solidFill>
            </a:endParaRPr>
          </a:p>
        </p:txBody>
      </p:sp>
      <p:sp>
        <p:nvSpPr>
          <p:cNvPr id="7" name="Rectangle 6">
            <a:extLst>
              <a:ext uri="{FF2B5EF4-FFF2-40B4-BE49-F238E27FC236}">
                <a16:creationId xmlns:a16="http://schemas.microsoft.com/office/drawing/2014/main" id="{334DCC4E-B858-1D81-F0A6-847A4DC3E3DD}"/>
              </a:ext>
            </a:extLst>
          </p:cNvPr>
          <p:cNvSpPr/>
          <p:nvPr/>
        </p:nvSpPr>
        <p:spPr>
          <a:xfrm>
            <a:off x="1691447" y="5049956"/>
            <a:ext cx="2099481" cy="447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 foraging</a:t>
            </a:r>
            <a:endParaRPr lang="es-CL" dirty="0">
              <a:solidFill>
                <a:schemeClr val="tx1"/>
              </a:solidFill>
            </a:endParaRPr>
          </a:p>
        </p:txBody>
      </p:sp>
      <p:sp>
        <p:nvSpPr>
          <p:cNvPr id="8" name="Rectangle 7">
            <a:extLst>
              <a:ext uri="{FF2B5EF4-FFF2-40B4-BE49-F238E27FC236}">
                <a16:creationId xmlns:a16="http://schemas.microsoft.com/office/drawing/2014/main" id="{DD2037E0-1F89-8595-663C-78A251581898}"/>
              </a:ext>
            </a:extLst>
          </p:cNvPr>
          <p:cNvSpPr/>
          <p:nvPr/>
        </p:nvSpPr>
        <p:spPr>
          <a:xfrm>
            <a:off x="8780059" y="5049956"/>
            <a:ext cx="2099481" cy="447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 foraging</a:t>
            </a:r>
            <a:endParaRPr lang="es-CL" dirty="0">
              <a:solidFill>
                <a:schemeClr val="tx1"/>
              </a:solidFill>
            </a:endParaRPr>
          </a:p>
        </p:txBody>
      </p:sp>
      <p:sp>
        <p:nvSpPr>
          <p:cNvPr id="9" name="TextBox 8">
            <a:extLst>
              <a:ext uri="{FF2B5EF4-FFF2-40B4-BE49-F238E27FC236}">
                <a16:creationId xmlns:a16="http://schemas.microsoft.com/office/drawing/2014/main" id="{E688A66B-D1ED-83B0-FF60-32B902B6C00E}"/>
              </a:ext>
            </a:extLst>
          </p:cNvPr>
          <p:cNvSpPr txBox="1"/>
          <p:nvPr/>
        </p:nvSpPr>
        <p:spPr>
          <a:xfrm>
            <a:off x="4003825" y="1686944"/>
            <a:ext cx="4299831" cy="461665"/>
          </a:xfrm>
          <a:prstGeom prst="rect">
            <a:avLst/>
          </a:prstGeom>
          <a:noFill/>
        </p:spPr>
        <p:txBody>
          <a:bodyPr wrap="none" rtlCol="0">
            <a:spAutoFit/>
          </a:bodyPr>
          <a:lstStyle/>
          <a:p>
            <a:pPr algn="ctr"/>
            <a:r>
              <a:rPr lang="en-US" sz="2400" dirty="0"/>
              <a:t>Postulate I: universal algorithm</a:t>
            </a:r>
            <a:endParaRPr lang="es-CL" sz="2400" dirty="0"/>
          </a:p>
        </p:txBody>
      </p:sp>
      <p:sp>
        <p:nvSpPr>
          <p:cNvPr id="10" name="TextBox 9">
            <a:extLst>
              <a:ext uri="{FF2B5EF4-FFF2-40B4-BE49-F238E27FC236}">
                <a16:creationId xmlns:a16="http://schemas.microsoft.com/office/drawing/2014/main" id="{1381D9A5-76B9-1BD5-412C-C517E6D30526}"/>
              </a:ext>
            </a:extLst>
          </p:cNvPr>
          <p:cNvSpPr txBox="1"/>
          <p:nvPr/>
        </p:nvSpPr>
        <p:spPr>
          <a:xfrm>
            <a:off x="4737847" y="5308101"/>
            <a:ext cx="3070071" cy="369332"/>
          </a:xfrm>
          <a:prstGeom prst="rect">
            <a:avLst/>
          </a:prstGeom>
          <a:noFill/>
        </p:spPr>
        <p:txBody>
          <a:bodyPr wrap="none" rtlCol="0">
            <a:spAutoFit/>
          </a:bodyPr>
          <a:lstStyle/>
          <a:p>
            <a:pPr algn="ctr"/>
            <a:r>
              <a:rPr lang="en-US" dirty="0"/>
              <a:t>Shared structure, parameters</a:t>
            </a:r>
            <a:endParaRPr lang="es-CL" dirty="0"/>
          </a:p>
        </p:txBody>
      </p:sp>
      <p:sp>
        <p:nvSpPr>
          <p:cNvPr id="11" name="TextBox 10">
            <a:extLst>
              <a:ext uri="{FF2B5EF4-FFF2-40B4-BE49-F238E27FC236}">
                <a16:creationId xmlns:a16="http://schemas.microsoft.com/office/drawing/2014/main" id="{0B2161F9-6A14-EFF7-EFB2-5F5FF796EDBE}"/>
              </a:ext>
            </a:extLst>
          </p:cNvPr>
          <p:cNvSpPr txBox="1"/>
          <p:nvPr/>
        </p:nvSpPr>
        <p:spPr>
          <a:xfrm>
            <a:off x="4526583" y="4661771"/>
            <a:ext cx="3569823" cy="461665"/>
          </a:xfrm>
          <a:prstGeom prst="rect">
            <a:avLst/>
          </a:prstGeom>
          <a:noFill/>
        </p:spPr>
        <p:txBody>
          <a:bodyPr wrap="none" rtlCol="0">
            <a:spAutoFit/>
          </a:bodyPr>
          <a:lstStyle/>
          <a:p>
            <a:pPr algn="ctr"/>
            <a:r>
              <a:rPr lang="en-US" sz="2400" dirty="0"/>
              <a:t>Postulate II: isomorphism</a:t>
            </a:r>
            <a:endParaRPr lang="es-CL" sz="2400" dirty="0"/>
          </a:p>
        </p:txBody>
      </p:sp>
      <p:cxnSp>
        <p:nvCxnSpPr>
          <p:cNvPr id="13" name="Connector: Elbow 12">
            <a:extLst>
              <a:ext uri="{FF2B5EF4-FFF2-40B4-BE49-F238E27FC236}">
                <a16:creationId xmlns:a16="http://schemas.microsoft.com/office/drawing/2014/main" id="{7E2D75B6-A902-BC5E-08A0-9078B77F61CA}"/>
              </a:ext>
            </a:extLst>
          </p:cNvPr>
          <p:cNvCxnSpPr>
            <a:stCxn id="3" idx="2"/>
            <a:endCxn id="6" idx="1"/>
          </p:cNvCxnSpPr>
          <p:nvPr/>
        </p:nvCxnSpPr>
        <p:spPr>
          <a:xfrm rot="16200000" flipH="1">
            <a:off x="3832262" y="2716722"/>
            <a:ext cx="561365" cy="1771373"/>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97BAD2D3-11E3-A067-B339-FD742ACAB14F}"/>
              </a:ext>
            </a:extLst>
          </p:cNvPr>
          <p:cNvCxnSpPr>
            <a:stCxn id="5" idx="2"/>
            <a:endCxn id="6" idx="3"/>
          </p:cNvCxnSpPr>
          <p:nvPr/>
        </p:nvCxnSpPr>
        <p:spPr>
          <a:xfrm rot="5400000">
            <a:off x="8197489" y="2736852"/>
            <a:ext cx="561366" cy="173111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A98B0000-5B07-E7C1-D6C3-A4E6831F4375}"/>
              </a:ext>
            </a:extLst>
          </p:cNvPr>
          <p:cNvCxnSpPr>
            <a:stCxn id="6" idx="2"/>
            <a:endCxn id="7" idx="0"/>
          </p:cNvCxnSpPr>
          <p:nvPr/>
        </p:nvCxnSpPr>
        <p:spPr>
          <a:xfrm rot="5400000">
            <a:off x="4096843" y="2841176"/>
            <a:ext cx="853126" cy="3564435"/>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F84727D1-C4C7-A65A-8790-82D21E5647A7}"/>
              </a:ext>
            </a:extLst>
          </p:cNvPr>
          <p:cNvCxnSpPr>
            <a:stCxn id="6" idx="2"/>
            <a:endCxn id="8" idx="0"/>
          </p:cNvCxnSpPr>
          <p:nvPr/>
        </p:nvCxnSpPr>
        <p:spPr>
          <a:xfrm rot="16200000" flipH="1">
            <a:off x="7641148" y="2861304"/>
            <a:ext cx="853126" cy="352417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118EBEA-180E-9F4A-785A-91D320FEEDF8}"/>
              </a:ext>
            </a:extLst>
          </p:cNvPr>
          <p:cNvSpPr/>
          <p:nvPr/>
        </p:nvSpPr>
        <p:spPr>
          <a:xfrm>
            <a:off x="1583140" y="4391214"/>
            <a:ext cx="9430603" cy="1533845"/>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angle 22">
            <a:extLst>
              <a:ext uri="{FF2B5EF4-FFF2-40B4-BE49-F238E27FC236}">
                <a16:creationId xmlns:a16="http://schemas.microsoft.com/office/drawing/2014/main" id="{4CCB1774-D51F-B415-DEAD-AB4E9FA37F73}"/>
              </a:ext>
            </a:extLst>
          </p:cNvPr>
          <p:cNvSpPr/>
          <p:nvPr/>
        </p:nvSpPr>
        <p:spPr>
          <a:xfrm>
            <a:off x="1590320" y="1690688"/>
            <a:ext cx="9430603" cy="262704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07270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1E4D9-884E-A931-0ABF-CD565073E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535E6-46C2-631C-77EA-5F6FEA8E4568}"/>
              </a:ext>
            </a:extLst>
          </p:cNvPr>
          <p:cNvSpPr>
            <a:spLocks noGrp="1"/>
          </p:cNvSpPr>
          <p:nvPr>
            <p:ph type="title"/>
          </p:nvPr>
        </p:nvSpPr>
        <p:spPr/>
        <p:txBody>
          <a:bodyPr/>
          <a:lstStyle/>
          <a:p>
            <a:r>
              <a:rPr lang="en-US" dirty="0"/>
              <a:t>Extras</a:t>
            </a:r>
            <a:endParaRPr lang="es-CL" dirty="0"/>
          </a:p>
        </p:txBody>
      </p:sp>
      <p:pic>
        <p:nvPicPr>
          <p:cNvPr id="5" name="Picture 4">
            <a:extLst>
              <a:ext uri="{FF2B5EF4-FFF2-40B4-BE49-F238E27FC236}">
                <a16:creationId xmlns:a16="http://schemas.microsoft.com/office/drawing/2014/main" id="{904B6519-D348-A2B6-D5E2-F8367FC16BDD}"/>
              </a:ext>
            </a:extLst>
          </p:cNvPr>
          <p:cNvPicPr>
            <a:picLocks noChangeAspect="1"/>
          </p:cNvPicPr>
          <p:nvPr/>
        </p:nvPicPr>
        <p:blipFill>
          <a:blip r:embed="rId2"/>
          <a:stretch>
            <a:fillRect/>
          </a:stretch>
        </p:blipFill>
        <p:spPr>
          <a:xfrm>
            <a:off x="2718916" y="1558236"/>
            <a:ext cx="6754168" cy="4934639"/>
          </a:xfrm>
          <a:prstGeom prst="rect">
            <a:avLst/>
          </a:prstGeom>
        </p:spPr>
      </p:pic>
    </p:spTree>
    <p:extLst>
      <p:ext uri="{BB962C8B-B14F-4D97-AF65-F5344CB8AC3E}">
        <p14:creationId xmlns:p14="http://schemas.microsoft.com/office/powerpoint/2010/main" val="23349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6E33E-A439-DE05-5D47-2499E0983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BA057-7D32-592F-6559-FA4F48A8EB57}"/>
              </a:ext>
            </a:extLst>
          </p:cNvPr>
          <p:cNvSpPr>
            <a:spLocks noGrp="1"/>
          </p:cNvSpPr>
          <p:nvPr>
            <p:ph type="title"/>
          </p:nvPr>
        </p:nvSpPr>
        <p:spPr/>
        <p:txBody>
          <a:bodyPr/>
          <a:lstStyle/>
          <a:p>
            <a:r>
              <a:rPr lang="en-US" noProof="0" dirty="0"/>
              <a:t>Bio-behavioral model</a:t>
            </a:r>
          </a:p>
        </p:txBody>
      </p:sp>
      <p:sp>
        <p:nvSpPr>
          <p:cNvPr id="3" name="Rectangle 2">
            <a:extLst>
              <a:ext uri="{FF2B5EF4-FFF2-40B4-BE49-F238E27FC236}">
                <a16:creationId xmlns:a16="http://schemas.microsoft.com/office/drawing/2014/main" id="{978D30F3-AF71-C7FA-854C-15D89FDEC2BA}"/>
              </a:ext>
            </a:extLst>
          </p:cNvPr>
          <p:cNvSpPr/>
          <p:nvPr/>
        </p:nvSpPr>
        <p:spPr>
          <a:xfrm>
            <a:off x="506335" y="4138586"/>
            <a:ext cx="10847465" cy="25119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II</a:t>
            </a:r>
            <a:endParaRPr lang="es-CL" sz="3600" dirty="0">
              <a:solidFill>
                <a:schemeClr val="tx1"/>
              </a:solidFill>
            </a:endParaRPr>
          </a:p>
        </p:txBody>
      </p:sp>
      <p:sp>
        <p:nvSpPr>
          <p:cNvPr id="4" name="Rectangle 3">
            <a:extLst>
              <a:ext uri="{FF2B5EF4-FFF2-40B4-BE49-F238E27FC236}">
                <a16:creationId xmlns:a16="http://schemas.microsoft.com/office/drawing/2014/main" id="{D039CB63-9540-2B0A-3F88-2443397982FE}"/>
              </a:ext>
            </a:extLst>
          </p:cNvPr>
          <p:cNvSpPr/>
          <p:nvPr/>
        </p:nvSpPr>
        <p:spPr>
          <a:xfrm>
            <a:off x="506335" y="1479869"/>
            <a:ext cx="10847465" cy="25119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a:t>
            </a:r>
            <a:endParaRPr lang="es-CL" sz="3600" dirty="0">
              <a:solidFill>
                <a:schemeClr val="tx1"/>
              </a:solidFill>
            </a:endParaRPr>
          </a:p>
        </p:txBody>
      </p:sp>
      <p:pic>
        <p:nvPicPr>
          <p:cNvPr id="7" name="Picture 6" descr="A black tangled line and a circular object&#10;&#10;AI-generated content may be incorrect.">
            <a:extLst>
              <a:ext uri="{FF2B5EF4-FFF2-40B4-BE49-F238E27FC236}">
                <a16:creationId xmlns:a16="http://schemas.microsoft.com/office/drawing/2014/main" id="{08E0C53E-897A-AA38-BC14-0F0F6ACCEC5F}"/>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2571206" y="2302801"/>
            <a:ext cx="1922408" cy="940405"/>
          </a:xfrm>
          <a:prstGeom prst="rect">
            <a:avLst/>
          </a:prstGeom>
        </p:spPr>
      </p:pic>
      <p:sp>
        <p:nvSpPr>
          <p:cNvPr id="8" name="Rectangle 7">
            <a:extLst>
              <a:ext uri="{FF2B5EF4-FFF2-40B4-BE49-F238E27FC236}">
                <a16:creationId xmlns:a16="http://schemas.microsoft.com/office/drawing/2014/main" id="{FD4159B5-42BA-5DA1-0CCA-95C61F4FEA02}"/>
              </a:ext>
            </a:extLst>
          </p:cNvPr>
          <p:cNvSpPr/>
          <p:nvPr/>
        </p:nvSpPr>
        <p:spPr>
          <a:xfrm>
            <a:off x="5157979" y="24334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9" name="Rectangle 8">
            <a:extLst>
              <a:ext uri="{FF2B5EF4-FFF2-40B4-BE49-F238E27FC236}">
                <a16:creationId xmlns:a16="http://schemas.microsoft.com/office/drawing/2014/main" id="{B8F8FF84-3DFC-84B2-AAEF-54D4BFE36872}"/>
              </a:ext>
            </a:extLst>
          </p:cNvPr>
          <p:cNvSpPr/>
          <p:nvPr/>
        </p:nvSpPr>
        <p:spPr>
          <a:xfrm>
            <a:off x="7814045" y="24334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10" name="Straight Arrow Connector 9">
            <a:extLst>
              <a:ext uri="{FF2B5EF4-FFF2-40B4-BE49-F238E27FC236}">
                <a16:creationId xmlns:a16="http://schemas.microsoft.com/office/drawing/2014/main" id="{17D245B8-FDA8-FDB1-307F-9EF7DCA027A1}"/>
              </a:ext>
            </a:extLst>
          </p:cNvPr>
          <p:cNvCxnSpPr>
            <a:stCxn id="7" idx="3"/>
            <a:endCxn id="8" idx="1"/>
          </p:cNvCxnSpPr>
          <p:nvPr/>
        </p:nvCxnSpPr>
        <p:spPr>
          <a:xfrm flipV="1">
            <a:off x="4493614" y="27730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3D52AA4-B306-FDE7-E5CF-6259ABB3AE7C}"/>
              </a:ext>
            </a:extLst>
          </p:cNvPr>
          <p:cNvCxnSpPr>
            <a:stCxn id="8" idx="3"/>
            <a:endCxn id="9" idx="1"/>
          </p:cNvCxnSpPr>
          <p:nvPr/>
        </p:nvCxnSpPr>
        <p:spPr>
          <a:xfrm>
            <a:off x="7149679" y="27730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40AE5D5-8864-4070-DBEE-AA62CA757F80}"/>
              </a:ext>
            </a:extLst>
          </p:cNvPr>
          <p:cNvSpPr txBox="1"/>
          <p:nvPr/>
        </p:nvSpPr>
        <p:spPr>
          <a:xfrm>
            <a:off x="2953713" y="1778059"/>
            <a:ext cx="2584938" cy="369332"/>
          </a:xfrm>
          <a:prstGeom prst="rect">
            <a:avLst/>
          </a:prstGeom>
          <a:noFill/>
        </p:spPr>
        <p:txBody>
          <a:bodyPr wrap="none" rtlCol="0">
            <a:spAutoFit/>
          </a:bodyPr>
          <a:lstStyle/>
          <a:p>
            <a:r>
              <a:rPr lang="en-US" dirty="0"/>
              <a:t>Reward prediction error</a:t>
            </a:r>
            <a:endParaRPr lang="es-CL" dirty="0"/>
          </a:p>
        </p:txBody>
      </p:sp>
      <p:cxnSp>
        <p:nvCxnSpPr>
          <p:cNvPr id="14" name="Connector: Elbow 13">
            <a:extLst>
              <a:ext uri="{FF2B5EF4-FFF2-40B4-BE49-F238E27FC236}">
                <a16:creationId xmlns:a16="http://schemas.microsoft.com/office/drawing/2014/main" id="{16B2D0F0-C708-D608-1729-76A6496ABA17}"/>
              </a:ext>
            </a:extLst>
          </p:cNvPr>
          <p:cNvCxnSpPr>
            <a:stCxn id="12" idx="3"/>
            <a:endCxn id="8" idx="0"/>
          </p:cNvCxnSpPr>
          <p:nvPr/>
        </p:nvCxnSpPr>
        <p:spPr>
          <a:xfrm>
            <a:off x="5538651" y="1962725"/>
            <a:ext cx="615178" cy="470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37D1DC-0C05-B1A0-D9D2-8AC9A7A75439}"/>
              </a:ext>
            </a:extLst>
          </p:cNvPr>
          <p:cNvCxnSpPr>
            <a:cxnSpLocks/>
            <a:stCxn id="12" idx="1"/>
            <a:endCxn id="7" idx="1"/>
          </p:cNvCxnSpPr>
          <p:nvPr/>
        </p:nvCxnSpPr>
        <p:spPr>
          <a:xfrm rot="10800000" flipV="1">
            <a:off x="2571207" y="1962724"/>
            <a:ext cx="382507" cy="810279"/>
          </a:xfrm>
          <a:prstGeom prst="bentConnector3">
            <a:avLst>
              <a:gd name="adj1" fmla="val 159764"/>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3B161AC-ACA0-79AE-0247-67A6057A314A}"/>
              </a:ext>
            </a:extLst>
          </p:cNvPr>
          <p:cNvSpPr txBox="1"/>
          <p:nvPr/>
        </p:nvSpPr>
        <p:spPr>
          <a:xfrm>
            <a:off x="5157978" y="3112515"/>
            <a:ext cx="1991701" cy="276999"/>
          </a:xfrm>
          <a:prstGeom prst="rect">
            <a:avLst/>
          </a:prstGeom>
          <a:noFill/>
        </p:spPr>
        <p:txBody>
          <a:bodyPr wrap="square" rtlCol="0">
            <a:spAutoFit/>
          </a:bodyPr>
          <a:lstStyle/>
          <a:p>
            <a:r>
              <a:rPr lang="en-US" sz="1200" dirty="0"/>
              <a:t>Functional process/module</a:t>
            </a:r>
            <a:endParaRPr lang="es-CL" sz="1200" dirty="0"/>
          </a:p>
        </p:txBody>
      </p:sp>
      <p:sp>
        <p:nvSpPr>
          <p:cNvPr id="23" name="TextBox 22">
            <a:extLst>
              <a:ext uri="{FF2B5EF4-FFF2-40B4-BE49-F238E27FC236}">
                <a16:creationId xmlns:a16="http://schemas.microsoft.com/office/drawing/2014/main" id="{A07A4AF2-67DF-F5E3-0C1F-23C6088CBA0D}"/>
              </a:ext>
            </a:extLst>
          </p:cNvPr>
          <p:cNvSpPr txBox="1"/>
          <p:nvPr/>
        </p:nvSpPr>
        <p:spPr>
          <a:xfrm>
            <a:off x="7814043" y="3095485"/>
            <a:ext cx="2656067" cy="276999"/>
          </a:xfrm>
          <a:prstGeom prst="rect">
            <a:avLst/>
          </a:prstGeom>
          <a:noFill/>
        </p:spPr>
        <p:txBody>
          <a:bodyPr wrap="square" rtlCol="0">
            <a:spAutoFit/>
          </a:bodyPr>
          <a:lstStyle/>
          <a:p>
            <a:r>
              <a:rPr lang="en-US" sz="1200" dirty="0"/>
              <a:t>Noise in motor and cognitive systems</a:t>
            </a:r>
            <a:endParaRPr lang="es-CL" sz="1200" dirty="0"/>
          </a:p>
        </p:txBody>
      </p:sp>
      <p:sp>
        <p:nvSpPr>
          <p:cNvPr id="33" name="Rectangle 32">
            <a:extLst>
              <a:ext uri="{FF2B5EF4-FFF2-40B4-BE49-F238E27FC236}">
                <a16:creationId xmlns:a16="http://schemas.microsoft.com/office/drawing/2014/main" id="{6033B6B0-30A0-E5B7-1D9B-D24ECAD01551}"/>
              </a:ext>
            </a:extLst>
          </p:cNvPr>
          <p:cNvSpPr/>
          <p:nvPr/>
        </p:nvSpPr>
        <p:spPr>
          <a:xfrm>
            <a:off x="2434046" y="510517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34" name="Rectangle 33">
            <a:extLst>
              <a:ext uri="{FF2B5EF4-FFF2-40B4-BE49-F238E27FC236}">
                <a16:creationId xmlns:a16="http://schemas.microsoft.com/office/drawing/2014/main" id="{F8531D14-F70D-597D-4B4A-DF7A611999F4}"/>
              </a:ext>
            </a:extLst>
          </p:cNvPr>
          <p:cNvSpPr/>
          <p:nvPr/>
        </p:nvSpPr>
        <p:spPr>
          <a:xfrm>
            <a:off x="5090112" y="510517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35" name="Straight Arrow Connector 34">
            <a:extLst>
              <a:ext uri="{FF2B5EF4-FFF2-40B4-BE49-F238E27FC236}">
                <a16:creationId xmlns:a16="http://schemas.microsoft.com/office/drawing/2014/main" id="{8C29E941-59D5-E19B-7387-8667129FB093}"/>
              </a:ext>
            </a:extLst>
          </p:cNvPr>
          <p:cNvCxnSpPr>
            <a:stCxn id="33" idx="3"/>
            <a:endCxn id="34" idx="1"/>
          </p:cNvCxnSpPr>
          <p:nvPr/>
        </p:nvCxnSpPr>
        <p:spPr>
          <a:xfrm>
            <a:off x="4425746" y="544468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7D427A0-62B8-746F-E9D2-F394C5C0232D}"/>
              </a:ext>
            </a:extLst>
          </p:cNvPr>
          <p:cNvSpPr/>
          <p:nvPr/>
        </p:nvSpPr>
        <p:spPr>
          <a:xfrm>
            <a:off x="7438863" y="4966260"/>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37" name="Rectangle 36">
            <a:extLst>
              <a:ext uri="{FF2B5EF4-FFF2-40B4-BE49-F238E27FC236}">
                <a16:creationId xmlns:a16="http://schemas.microsoft.com/office/drawing/2014/main" id="{595455D3-4D15-D19C-DA26-22117EABC4FF}"/>
              </a:ext>
            </a:extLst>
          </p:cNvPr>
          <p:cNvSpPr/>
          <p:nvPr/>
        </p:nvSpPr>
        <p:spPr>
          <a:xfrm>
            <a:off x="7438863" y="5491954"/>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38" name="Connector: Elbow 37">
            <a:extLst>
              <a:ext uri="{FF2B5EF4-FFF2-40B4-BE49-F238E27FC236}">
                <a16:creationId xmlns:a16="http://schemas.microsoft.com/office/drawing/2014/main" id="{6D7674AC-D8C6-906F-87A6-EBECE413CB74}"/>
              </a:ext>
            </a:extLst>
          </p:cNvPr>
          <p:cNvCxnSpPr>
            <a:stCxn id="34" idx="3"/>
            <a:endCxn id="36" idx="1"/>
          </p:cNvCxnSpPr>
          <p:nvPr/>
        </p:nvCxnSpPr>
        <p:spPr>
          <a:xfrm flipV="1">
            <a:off x="7081812" y="5174104"/>
            <a:ext cx="35705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1A6CB443-6EC6-1051-7F78-7749866C4C5E}"/>
              </a:ext>
            </a:extLst>
          </p:cNvPr>
          <p:cNvCxnSpPr>
            <a:endCxn id="37" idx="1"/>
          </p:cNvCxnSpPr>
          <p:nvPr/>
        </p:nvCxnSpPr>
        <p:spPr>
          <a:xfrm>
            <a:off x="7081812" y="5444683"/>
            <a:ext cx="35705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9BBE6E71-A3C3-E210-6EB3-B7C69F6DB86F}"/>
              </a:ext>
            </a:extLst>
          </p:cNvPr>
          <p:cNvSpPr txBox="1"/>
          <p:nvPr/>
        </p:nvSpPr>
        <p:spPr>
          <a:xfrm>
            <a:off x="5090112" y="5984369"/>
            <a:ext cx="4340451" cy="369332"/>
          </a:xfrm>
          <a:prstGeom prst="rect">
            <a:avLst/>
          </a:prstGeom>
          <a:noFill/>
          <a:ln>
            <a:solidFill>
              <a:schemeClr val="tx1"/>
            </a:solidFill>
          </a:ln>
        </p:spPr>
        <p:txBody>
          <a:bodyPr wrap="square" rtlCol="0">
            <a:spAutoFit/>
          </a:bodyPr>
          <a:lstStyle/>
          <a:p>
            <a:pPr algn="ctr"/>
            <a:r>
              <a:rPr lang="en-US" dirty="0"/>
              <a:t>Explore/Exploit</a:t>
            </a:r>
            <a:endParaRPr lang="es-CL" dirty="0"/>
          </a:p>
        </p:txBody>
      </p:sp>
      <p:sp>
        <p:nvSpPr>
          <p:cNvPr id="41" name="TextBox 40">
            <a:extLst>
              <a:ext uri="{FF2B5EF4-FFF2-40B4-BE49-F238E27FC236}">
                <a16:creationId xmlns:a16="http://schemas.microsoft.com/office/drawing/2014/main" id="{C2442AC5-AF78-4A7B-48F3-927AA0CBAE47}"/>
              </a:ext>
            </a:extLst>
          </p:cNvPr>
          <p:cNvSpPr txBox="1"/>
          <p:nvPr/>
        </p:nvSpPr>
        <p:spPr>
          <a:xfrm>
            <a:off x="4922135" y="4436184"/>
            <a:ext cx="2584938" cy="369332"/>
          </a:xfrm>
          <a:prstGeom prst="rect">
            <a:avLst/>
          </a:prstGeom>
          <a:noFill/>
        </p:spPr>
        <p:txBody>
          <a:bodyPr wrap="none" rtlCol="0">
            <a:spAutoFit/>
          </a:bodyPr>
          <a:lstStyle/>
          <a:p>
            <a:r>
              <a:rPr lang="en-US" dirty="0"/>
              <a:t>Reward prediction error</a:t>
            </a:r>
            <a:endParaRPr lang="es-CL" dirty="0"/>
          </a:p>
        </p:txBody>
      </p:sp>
      <p:cxnSp>
        <p:nvCxnSpPr>
          <p:cNvPr id="43" name="Connector: Elbow 42">
            <a:extLst>
              <a:ext uri="{FF2B5EF4-FFF2-40B4-BE49-F238E27FC236}">
                <a16:creationId xmlns:a16="http://schemas.microsoft.com/office/drawing/2014/main" id="{964ABE29-A6AC-2EFE-58E8-5F88D8E89A64}"/>
              </a:ext>
            </a:extLst>
          </p:cNvPr>
          <p:cNvCxnSpPr>
            <a:cxnSpLocks/>
            <a:stCxn id="36" idx="3"/>
            <a:endCxn id="41" idx="3"/>
          </p:cNvCxnSpPr>
          <p:nvPr/>
        </p:nvCxnSpPr>
        <p:spPr>
          <a:xfrm flipH="1" flipV="1">
            <a:off x="7507073" y="4620850"/>
            <a:ext cx="1923490" cy="553254"/>
          </a:xfrm>
          <a:prstGeom prst="bentConnector3">
            <a:avLst>
              <a:gd name="adj1" fmla="val -11885"/>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09F7F1AE-CA37-C49B-EB77-D26F7B6513A2}"/>
              </a:ext>
            </a:extLst>
          </p:cNvPr>
          <p:cNvCxnSpPr>
            <a:cxnSpLocks/>
            <a:stCxn id="41" idx="1"/>
            <a:endCxn id="33" idx="0"/>
          </p:cNvCxnSpPr>
          <p:nvPr/>
        </p:nvCxnSpPr>
        <p:spPr>
          <a:xfrm rot="10800000" flipV="1">
            <a:off x="3429897" y="4620849"/>
            <a:ext cx="1492239" cy="484321"/>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5A923033-9E43-79BE-1006-62989FCE7AE8}"/>
              </a:ext>
            </a:extLst>
          </p:cNvPr>
          <p:cNvCxnSpPr>
            <a:stCxn id="37" idx="3"/>
          </p:cNvCxnSpPr>
          <p:nvPr/>
        </p:nvCxnSpPr>
        <p:spPr>
          <a:xfrm flipH="1" flipV="1">
            <a:off x="7507073" y="4620849"/>
            <a:ext cx="1923490" cy="1078949"/>
          </a:xfrm>
          <a:prstGeom prst="bentConnector3">
            <a:avLst>
              <a:gd name="adj1" fmla="val -11885"/>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3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C9FA-888A-DCF3-61B4-9C2121C23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04EF4-ACE6-B448-4B32-8A43C8458510}"/>
              </a:ext>
            </a:extLst>
          </p:cNvPr>
          <p:cNvSpPr>
            <a:spLocks noGrp="1"/>
          </p:cNvSpPr>
          <p:nvPr>
            <p:ph type="title"/>
          </p:nvPr>
        </p:nvSpPr>
        <p:spPr/>
        <p:txBody>
          <a:bodyPr/>
          <a:lstStyle/>
          <a:p>
            <a:r>
              <a:rPr lang="en-US" noProof="0" dirty="0"/>
              <a:t>Bio-behavioral model empirical evidence</a:t>
            </a:r>
          </a:p>
        </p:txBody>
      </p:sp>
      <p:pic>
        <p:nvPicPr>
          <p:cNvPr id="6" name="Picture 5">
            <a:extLst>
              <a:ext uri="{FF2B5EF4-FFF2-40B4-BE49-F238E27FC236}">
                <a16:creationId xmlns:a16="http://schemas.microsoft.com/office/drawing/2014/main" id="{460704DA-4F95-58AB-D646-E72BEC093553}"/>
              </a:ext>
            </a:extLst>
          </p:cNvPr>
          <p:cNvPicPr>
            <a:picLocks noChangeAspect="1"/>
          </p:cNvPicPr>
          <p:nvPr/>
        </p:nvPicPr>
        <p:blipFill>
          <a:blip r:embed="rId2"/>
          <a:stretch>
            <a:fillRect/>
          </a:stretch>
        </p:blipFill>
        <p:spPr>
          <a:xfrm>
            <a:off x="209006" y="2272937"/>
            <a:ext cx="3435608" cy="2722800"/>
          </a:xfrm>
          <a:prstGeom prst="rect">
            <a:avLst/>
          </a:prstGeom>
        </p:spPr>
      </p:pic>
      <p:sp>
        <p:nvSpPr>
          <p:cNvPr id="15" name="TextBox 14">
            <a:extLst>
              <a:ext uri="{FF2B5EF4-FFF2-40B4-BE49-F238E27FC236}">
                <a16:creationId xmlns:a16="http://schemas.microsoft.com/office/drawing/2014/main" id="{1B2B6BEA-5605-41C9-82B2-3B7D81143E6C}"/>
              </a:ext>
            </a:extLst>
          </p:cNvPr>
          <p:cNvSpPr txBox="1"/>
          <p:nvPr/>
        </p:nvSpPr>
        <p:spPr>
          <a:xfrm>
            <a:off x="409303" y="4995737"/>
            <a:ext cx="2847703" cy="369332"/>
          </a:xfrm>
          <a:prstGeom prst="rect">
            <a:avLst/>
          </a:prstGeom>
          <a:noFill/>
        </p:spPr>
        <p:txBody>
          <a:bodyPr wrap="square">
            <a:spAutoFit/>
          </a:bodyPr>
          <a:lstStyle/>
          <a:p>
            <a:r>
              <a:rPr lang="es-CL" dirty="0"/>
              <a:t>(</a:t>
            </a:r>
            <a:r>
              <a:rPr lang="es-CL" dirty="0" err="1"/>
              <a:t>Jepma</a:t>
            </a:r>
            <a:r>
              <a:rPr lang="es-CL" dirty="0"/>
              <a:t> et al., 2020)</a:t>
            </a:r>
          </a:p>
        </p:txBody>
      </p:sp>
      <p:pic>
        <p:nvPicPr>
          <p:cNvPr id="18" name="Picture 17">
            <a:extLst>
              <a:ext uri="{FF2B5EF4-FFF2-40B4-BE49-F238E27FC236}">
                <a16:creationId xmlns:a16="http://schemas.microsoft.com/office/drawing/2014/main" id="{97772F08-A2E3-F25C-ADAA-01361A3F7A8B}"/>
              </a:ext>
            </a:extLst>
          </p:cNvPr>
          <p:cNvPicPr>
            <a:picLocks noChangeAspect="1"/>
          </p:cNvPicPr>
          <p:nvPr/>
        </p:nvPicPr>
        <p:blipFill>
          <a:blip r:embed="rId3"/>
          <a:srcRect l="641" r="-1"/>
          <a:stretch>
            <a:fillRect/>
          </a:stretch>
        </p:blipFill>
        <p:spPr>
          <a:xfrm>
            <a:off x="3938258" y="2235013"/>
            <a:ext cx="4315483" cy="2296557"/>
          </a:xfrm>
          <a:prstGeom prst="rect">
            <a:avLst/>
          </a:prstGeom>
        </p:spPr>
      </p:pic>
      <p:sp>
        <p:nvSpPr>
          <p:cNvPr id="20" name="TextBox 19">
            <a:extLst>
              <a:ext uri="{FF2B5EF4-FFF2-40B4-BE49-F238E27FC236}">
                <a16:creationId xmlns:a16="http://schemas.microsoft.com/office/drawing/2014/main" id="{CCEC63ED-DDC2-579B-D8C8-2E43DDB9646C}"/>
              </a:ext>
            </a:extLst>
          </p:cNvPr>
          <p:cNvSpPr txBox="1"/>
          <p:nvPr/>
        </p:nvSpPr>
        <p:spPr>
          <a:xfrm>
            <a:off x="3938258" y="4995737"/>
            <a:ext cx="4315483" cy="369332"/>
          </a:xfrm>
          <a:prstGeom prst="rect">
            <a:avLst/>
          </a:prstGeom>
          <a:noFill/>
        </p:spPr>
        <p:txBody>
          <a:bodyPr wrap="square">
            <a:spAutoFit/>
          </a:bodyPr>
          <a:lstStyle/>
          <a:p>
            <a:r>
              <a:rPr lang="es-CL" dirty="0"/>
              <a:t>(Markowitz et al., 2023)</a:t>
            </a:r>
          </a:p>
        </p:txBody>
      </p:sp>
      <p:pic>
        <p:nvPicPr>
          <p:cNvPr id="24" name="Picture 23">
            <a:extLst>
              <a:ext uri="{FF2B5EF4-FFF2-40B4-BE49-F238E27FC236}">
                <a16:creationId xmlns:a16="http://schemas.microsoft.com/office/drawing/2014/main" id="{EACD513B-A405-C49D-6447-408867E7510A}"/>
              </a:ext>
            </a:extLst>
          </p:cNvPr>
          <p:cNvPicPr>
            <a:picLocks noChangeAspect="1"/>
          </p:cNvPicPr>
          <p:nvPr/>
        </p:nvPicPr>
        <p:blipFill>
          <a:blip r:embed="rId4"/>
          <a:stretch>
            <a:fillRect/>
          </a:stretch>
        </p:blipFill>
        <p:spPr>
          <a:xfrm>
            <a:off x="9063092" y="1549287"/>
            <a:ext cx="2584352" cy="2085050"/>
          </a:xfrm>
          <a:prstGeom prst="rect">
            <a:avLst/>
          </a:prstGeom>
        </p:spPr>
      </p:pic>
      <p:pic>
        <p:nvPicPr>
          <p:cNvPr id="26" name="Picture 25">
            <a:extLst>
              <a:ext uri="{FF2B5EF4-FFF2-40B4-BE49-F238E27FC236}">
                <a16:creationId xmlns:a16="http://schemas.microsoft.com/office/drawing/2014/main" id="{5272504E-BE46-4100-E203-F31ECA4D6978}"/>
              </a:ext>
            </a:extLst>
          </p:cNvPr>
          <p:cNvPicPr>
            <a:picLocks noChangeAspect="1"/>
          </p:cNvPicPr>
          <p:nvPr/>
        </p:nvPicPr>
        <p:blipFill>
          <a:blip r:embed="rId5"/>
          <a:stretch>
            <a:fillRect/>
          </a:stretch>
        </p:blipFill>
        <p:spPr>
          <a:xfrm>
            <a:off x="9063092" y="3734365"/>
            <a:ext cx="2598222" cy="2168267"/>
          </a:xfrm>
          <a:prstGeom prst="rect">
            <a:avLst/>
          </a:prstGeom>
        </p:spPr>
      </p:pic>
      <p:sp>
        <p:nvSpPr>
          <p:cNvPr id="28" name="TextBox 27">
            <a:extLst>
              <a:ext uri="{FF2B5EF4-FFF2-40B4-BE49-F238E27FC236}">
                <a16:creationId xmlns:a16="http://schemas.microsoft.com/office/drawing/2014/main" id="{9752E16B-C01F-F779-466A-68BCE4CF8E4D}"/>
              </a:ext>
            </a:extLst>
          </p:cNvPr>
          <p:cNvSpPr txBox="1"/>
          <p:nvPr/>
        </p:nvSpPr>
        <p:spPr>
          <a:xfrm>
            <a:off x="9263743" y="6002660"/>
            <a:ext cx="2090057" cy="369332"/>
          </a:xfrm>
          <a:prstGeom prst="rect">
            <a:avLst/>
          </a:prstGeom>
          <a:noFill/>
        </p:spPr>
        <p:txBody>
          <a:bodyPr wrap="square">
            <a:spAutoFit/>
          </a:bodyPr>
          <a:lstStyle/>
          <a:p>
            <a:r>
              <a:rPr lang="es-CL" dirty="0"/>
              <a:t>(</a:t>
            </a:r>
            <a:r>
              <a:rPr lang="es-CL" dirty="0" err="1"/>
              <a:t>Hills</a:t>
            </a:r>
            <a:r>
              <a:rPr lang="es-CL" dirty="0"/>
              <a:t> et al., 2008)</a:t>
            </a:r>
          </a:p>
        </p:txBody>
      </p:sp>
      <p:sp>
        <p:nvSpPr>
          <p:cNvPr id="29" name="TextBox 28">
            <a:extLst>
              <a:ext uri="{FF2B5EF4-FFF2-40B4-BE49-F238E27FC236}">
                <a16:creationId xmlns:a16="http://schemas.microsoft.com/office/drawing/2014/main" id="{EAA0E2BD-2C82-724C-95A7-D193617D0E92}"/>
              </a:ext>
            </a:extLst>
          </p:cNvPr>
          <p:cNvSpPr txBox="1"/>
          <p:nvPr/>
        </p:nvSpPr>
        <p:spPr>
          <a:xfrm rot="16200000">
            <a:off x="8382425" y="2477845"/>
            <a:ext cx="992003" cy="369332"/>
          </a:xfrm>
          <a:prstGeom prst="rect">
            <a:avLst/>
          </a:prstGeom>
          <a:noFill/>
        </p:spPr>
        <p:txBody>
          <a:bodyPr wrap="none" rtlCol="0">
            <a:spAutoFit/>
          </a:bodyPr>
          <a:lstStyle/>
          <a:p>
            <a:r>
              <a:rPr lang="en-US" u="sng" dirty="0"/>
              <a:t>Physical</a:t>
            </a:r>
            <a:endParaRPr lang="es-CL" u="sng" dirty="0"/>
          </a:p>
        </p:txBody>
      </p:sp>
      <p:sp>
        <p:nvSpPr>
          <p:cNvPr id="30" name="TextBox 29">
            <a:extLst>
              <a:ext uri="{FF2B5EF4-FFF2-40B4-BE49-F238E27FC236}">
                <a16:creationId xmlns:a16="http://schemas.microsoft.com/office/drawing/2014/main" id="{ABB1D624-50A1-977A-A9A1-F0026F784938}"/>
              </a:ext>
            </a:extLst>
          </p:cNvPr>
          <p:cNvSpPr txBox="1"/>
          <p:nvPr/>
        </p:nvSpPr>
        <p:spPr>
          <a:xfrm rot="16200000">
            <a:off x="8370532" y="4628045"/>
            <a:ext cx="1015791" cy="369332"/>
          </a:xfrm>
          <a:prstGeom prst="rect">
            <a:avLst/>
          </a:prstGeom>
          <a:noFill/>
        </p:spPr>
        <p:txBody>
          <a:bodyPr wrap="none" rtlCol="0">
            <a:spAutoFit/>
          </a:bodyPr>
          <a:lstStyle/>
          <a:p>
            <a:r>
              <a:rPr lang="en-US" u="sng" dirty="0"/>
              <a:t>Abstract</a:t>
            </a:r>
            <a:endParaRPr lang="es-CL" u="sng" dirty="0"/>
          </a:p>
        </p:txBody>
      </p:sp>
      <p:sp>
        <p:nvSpPr>
          <p:cNvPr id="3" name="TextBox 2">
            <a:extLst>
              <a:ext uri="{FF2B5EF4-FFF2-40B4-BE49-F238E27FC236}">
                <a16:creationId xmlns:a16="http://schemas.microsoft.com/office/drawing/2014/main" id="{34848548-537F-D1BB-9C67-E66A6AE3A59E}"/>
              </a:ext>
            </a:extLst>
          </p:cNvPr>
          <p:cNvSpPr txBox="1"/>
          <p:nvPr/>
        </p:nvSpPr>
        <p:spPr>
          <a:xfrm>
            <a:off x="191936" y="1811272"/>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4" name="TextBox 3">
            <a:extLst>
              <a:ext uri="{FF2B5EF4-FFF2-40B4-BE49-F238E27FC236}">
                <a16:creationId xmlns:a16="http://schemas.microsoft.com/office/drawing/2014/main" id="{208D7F94-E3AE-9C43-5590-3873ED0B89D6}"/>
              </a:ext>
            </a:extLst>
          </p:cNvPr>
          <p:cNvSpPr txBox="1"/>
          <p:nvPr/>
        </p:nvSpPr>
        <p:spPr>
          <a:xfrm>
            <a:off x="3663286" y="1811272"/>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5" name="TextBox 4">
            <a:extLst>
              <a:ext uri="{FF2B5EF4-FFF2-40B4-BE49-F238E27FC236}">
                <a16:creationId xmlns:a16="http://schemas.microsoft.com/office/drawing/2014/main" id="{F6370816-B71B-F646-2B0D-BC6874256A5C}"/>
              </a:ext>
            </a:extLst>
          </p:cNvPr>
          <p:cNvSpPr txBox="1"/>
          <p:nvPr/>
        </p:nvSpPr>
        <p:spPr>
          <a:xfrm>
            <a:off x="8234100" y="1811272"/>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142385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E9846-F2B0-3092-6167-B09289E27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92F1A-FB39-ED63-2CF8-6D363DD7CC04}"/>
              </a:ext>
            </a:extLst>
          </p:cNvPr>
          <p:cNvSpPr>
            <a:spLocks noGrp="1"/>
          </p:cNvSpPr>
          <p:nvPr>
            <p:ph type="title"/>
          </p:nvPr>
        </p:nvSpPr>
        <p:spPr/>
        <p:txBody>
          <a:bodyPr/>
          <a:lstStyle/>
          <a:p>
            <a:r>
              <a:rPr lang="en-US" noProof="0" dirty="0"/>
              <a:t>Bio-behavioral model empirical evidence</a:t>
            </a:r>
          </a:p>
        </p:txBody>
      </p:sp>
      <p:pic>
        <p:nvPicPr>
          <p:cNvPr id="32" name="Picture 31">
            <a:extLst>
              <a:ext uri="{FF2B5EF4-FFF2-40B4-BE49-F238E27FC236}">
                <a16:creationId xmlns:a16="http://schemas.microsoft.com/office/drawing/2014/main" id="{3AF2B371-4CC4-D5AD-6C4C-203214E572AF}"/>
              </a:ext>
            </a:extLst>
          </p:cNvPr>
          <p:cNvPicPr>
            <a:picLocks noChangeAspect="1"/>
          </p:cNvPicPr>
          <p:nvPr/>
        </p:nvPicPr>
        <p:blipFill>
          <a:blip r:embed="rId2"/>
          <a:stretch>
            <a:fillRect/>
          </a:stretch>
        </p:blipFill>
        <p:spPr>
          <a:xfrm>
            <a:off x="500807" y="1690688"/>
            <a:ext cx="2878119" cy="3318912"/>
          </a:xfrm>
          <a:prstGeom prst="rect">
            <a:avLst/>
          </a:prstGeom>
        </p:spPr>
      </p:pic>
      <p:pic>
        <p:nvPicPr>
          <p:cNvPr id="4" name="Picture 3" descr="A diagram of a mouse&#10;&#10;AI-generated content may be incorrect.">
            <a:extLst>
              <a:ext uri="{FF2B5EF4-FFF2-40B4-BE49-F238E27FC236}">
                <a16:creationId xmlns:a16="http://schemas.microsoft.com/office/drawing/2014/main" id="{FE32ECF9-9E06-C05A-2F4F-D625DBC87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300" y="1783804"/>
            <a:ext cx="3323399" cy="4271061"/>
          </a:xfrm>
          <a:prstGeom prst="rect">
            <a:avLst/>
          </a:prstGeom>
        </p:spPr>
      </p:pic>
      <p:sp>
        <p:nvSpPr>
          <p:cNvPr id="7" name="TextBox 6">
            <a:extLst>
              <a:ext uri="{FF2B5EF4-FFF2-40B4-BE49-F238E27FC236}">
                <a16:creationId xmlns:a16="http://schemas.microsoft.com/office/drawing/2014/main" id="{4E6E92A1-2436-040C-4253-34DFB81A6B1F}"/>
              </a:ext>
            </a:extLst>
          </p:cNvPr>
          <p:cNvSpPr txBox="1"/>
          <p:nvPr/>
        </p:nvSpPr>
        <p:spPr>
          <a:xfrm>
            <a:off x="4434300" y="6147981"/>
            <a:ext cx="2220686" cy="369332"/>
          </a:xfrm>
          <a:prstGeom prst="rect">
            <a:avLst/>
          </a:prstGeom>
          <a:noFill/>
        </p:spPr>
        <p:txBody>
          <a:bodyPr wrap="square">
            <a:spAutoFit/>
          </a:bodyPr>
          <a:lstStyle/>
          <a:p>
            <a:r>
              <a:rPr lang="es-CL" dirty="0"/>
              <a:t>(Wilson et al., 2018)</a:t>
            </a:r>
          </a:p>
        </p:txBody>
      </p:sp>
      <p:sp>
        <p:nvSpPr>
          <p:cNvPr id="9" name="TextBox 8">
            <a:extLst>
              <a:ext uri="{FF2B5EF4-FFF2-40B4-BE49-F238E27FC236}">
                <a16:creationId xmlns:a16="http://schemas.microsoft.com/office/drawing/2014/main" id="{DBD88284-075A-3CEB-CD65-602379A66BB0}"/>
              </a:ext>
            </a:extLst>
          </p:cNvPr>
          <p:cNvSpPr txBox="1"/>
          <p:nvPr/>
        </p:nvSpPr>
        <p:spPr>
          <a:xfrm>
            <a:off x="500807" y="6150389"/>
            <a:ext cx="2673334" cy="369332"/>
          </a:xfrm>
          <a:prstGeom prst="rect">
            <a:avLst/>
          </a:prstGeom>
          <a:noFill/>
        </p:spPr>
        <p:txBody>
          <a:bodyPr wrap="square">
            <a:spAutoFit/>
          </a:bodyPr>
          <a:lstStyle/>
          <a:p>
            <a:r>
              <a:rPr lang="es-CL" dirty="0"/>
              <a:t>(Benavidez et al., 2021)</a:t>
            </a:r>
          </a:p>
        </p:txBody>
      </p:sp>
      <p:pic>
        <p:nvPicPr>
          <p:cNvPr id="11" name="Picture 10">
            <a:extLst>
              <a:ext uri="{FF2B5EF4-FFF2-40B4-BE49-F238E27FC236}">
                <a16:creationId xmlns:a16="http://schemas.microsoft.com/office/drawing/2014/main" id="{99E5974F-7F62-A63D-7850-E835FAE80CD8}"/>
              </a:ext>
            </a:extLst>
          </p:cNvPr>
          <p:cNvPicPr>
            <a:picLocks noChangeAspect="1"/>
          </p:cNvPicPr>
          <p:nvPr/>
        </p:nvPicPr>
        <p:blipFill>
          <a:blip r:embed="rId4"/>
          <a:stretch>
            <a:fillRect/>
          </a:stretch>
        </p:blipFill>
        <p:spPr>
          <a:xfrm>
            <a:off x="8680466" y="1690688"/>
            <a:ext cx="2673334" cy="4041827"/>
          </a:xfrm>
          <a:prstGeom prst="rect">
            <a:avLst/>
          </a:prstGeom>
        </p:spPr>
      </p:pic>
      <p:sp>
        <p:nvSpPr>
          <p:cNvPr id="13" name="TextBox 12">
            <a:extLst>
              <a:ext uri="{FF2B5EF4-FFF2-40B4-BE49-F238E27FC236}">
                <a16:creationId xmlns:a16="http://schemas.microsoft.com/office/drawing/2014/main" id="{852467AB-61D8-47EF-37F4-787E6395E029}"/>
              </a:ext>
            </a:extLst>
          </p:cNvPr>
          <p:cNvSpPr txBox="1"/>
          <p:nvPr/>
        </p:nvSpPr>
        <p:spPr>
          <a:xfrm>
            <a:off x="8813074" y="6123543"/>
            <a:ext cx="2220686" cy="369332"/>
          </a:xfrm>
          <a:prstGeom prst="rect">
            <a:avLst/>
          </a:prstGeom>
          <a:noFill/>
        </p:spPr>
        <p:txBody>
          <a:bodyPr wrap="square">
            <a:spAutoFit/>
          </a:bodyPr>
          <a:lstStyle/>
          <a:p>
            <a:r>
              <a:rPr lang="es-CL" dirty="0"/>
              <a:t>(</a:t>
            </a:r>
            <a:r>
              <a:rPr lang="es-CL" dirty="0" err="1"/>
              <a:t>Savjani</a:t>
            </a:r>
            <a:r>
              <a:rPr lang="es-CL" dirty="0"/>
              <a:t> et al., 2018)</a:t>
            </a:r>
          </a:p>
        </p:txBody>
      </p:sp>
      <p:sp>
        <p:nvSpPr>
          <p:cNvPr id="3" name="TextBox 2">
            <a:extLst>
              <a:ext uri="{FF2B5EF4-FFF2-40B4-BE49-F238E27FC236}">
                <a16:creationId xmlns:a16="http://schemas.microsoft.com/office/drawing/2014/main" id="{5857D67E-799D-4EC8-322B-20AA81D7332E}"/>
              </a:ext>
            </a:extLst>
          </p:cNvPr>
          <p:cNvSpPr txBox="1"/>
          <p:nvPr/>
        </p:nvSpPr>
        <p:spPr>
          <a:xfrm>
            <a:off x="191936" y="1592907"/>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5" name="TextBox 4">
            <a:extLst>
              <a:ext uri="{FF2B5EF4-FFF2-40B4-BE49-F238E27FC236}">
                <a16:creationId xmlns:a16="http://schemas.microsoft.com/office/drawing/2014/main" id="{9E3D16FF-6BE0-C9FF-BD23-DF000F0614BC}"/>
              </a:ext>
            </a:extLst>
          </p:cNvPr>
          <p:cNvSpPr txBox="1"/>
          <p:nvPr/>
        </p:nvSpPr>
        <p:spPr>
          <a:xfrm>
            <a:off x="3663286" y="1592907"/>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6" name="TextBox 5">
            <a:extLst>
              <a:ext uri="{FF2B5EF4-FFF2-40B4-BE49-F238E27FC236}">
                <a16:creationId xmlns:a16="http://schemas.microsoft.com/office/drawing/2014/main" id="{C8709B4D-4F30-789F-DA21-94D15443CC60}"/>
              </a:ext>
            </a:extLst>
          </p:cNvPr>
          <p:cNvSpPr txBox="1"/>
          <p:nvPr/>
        </p:nvSpPr>
        <p:spPr>
          <a:xfrm>
            <a:off x="8234100" y="1592907"/>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401659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B174-D8D4-E422-685F-FACBF56B8F3A}"/>
              </a:ext>
            </a:extLst>
          </p:cNvPr>
          <p:cNvSpPr>
            <a:spLocks noGrp="1"/>
          </p:cNvSpPr>
          <p:nvPr>
            <p:ph type="title"/>
          </p:nvPr>
        </p:nvSpPr>
        <p:spPr/>
        <p:txBody>
          <a:bodyPr/>
          <a:lstStyle/>
          <a:p>
            <a:r>
              <a:rPr lang="en-US" dirty="0"/>
              <a:t>Objective</a:t>
            </a:r>
            <a:endParaRPr lang="es-CL" dirty="0"/>
          </a:p>
        </p:txBody>
      </p:sp>
      <p:sp>
        <p:nvSpPr>
          <p:cNvPr id="3" name="Content Placeholder 2">
            <a:extLst>
              <a:ext uri="{FF2B5EF4-FFF2-40B4-BE49-F238E27FC236}">
                <a16:creationId xmlns:a16="http://schemas.microsoft.com/office/drawing/2014/main" id="{2CBD1E6B-A845-420B-01D9-D1E9CBEBE531}"/>
              </a:ext>
            </a:extLst>
          </p:cNvPr>
          <p:cNvSpPr>
            <a:spLocks noGrp="1"/>
          </p:cNvSpPr>
          <p:nvPr>
            <p:ph idx="1"/>
          </p:nvPr>
        </p:nvSpPr>
        <p:spPr/>
        <p:txBody>
          <a:bodyPr/>
          <a:lstStyle/>
          <a:p>
            <a:pPr marL="0" indent="0" algn="just">
              <a:buNone/>
            </a:pPr>
            <a:r>
              <a:rPr lang="en-US" dirty="0"/>
              <a:t>Determine if the computational architecture that governs the exploration-exploitation balance in abstract foraging is isomorphic to the architecture governing foraging. This is tested by analyzing whether the key behavioral and biological variables are correlated across the two domains.</a:t>
            </a:r>
          </a:p>
        </p:txBody>
      </p:sp>
    </p:spTree>
    <p:extLst>
      <p:ext uri="{BB962C8B-B14F-4D97-AF65-F5344CB8AC3E}">
        <p14:creationId xmlns:p14="http://schemas.microsoft.com/office/powerpoint/2010/main" val="100826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3DE8F-954C-24EB-06EA-FBE02E8EC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77E82-57C9-0D5A-B43F-13FA740E1EEE}"/>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738896-61F1-3B93-6DAD-AB71B988DCD0}"/>
                  </a:ext>
                </a:extLst>
              </p:cNvPr>
              <p:cNvSpPr>
                <a:spLocks noGrp="1"/>
              </p:cNvSpPr>
              <p:nvPr>
                <p:ph idx="1"/>
              </p:nvPr>
            </p:nvSpPr>
            <p:spPr/>
            <p:txBody>
              <a:bodyPr/>
              <a:lstStyle/>
              <a:p>
                <a:pPr marL="0" indent="0" algn="just">
                  <a:buNone/>
                </a:pPr>
                <a:r>
                  <a:rPr lang="en-US" dirty="0"/>
                  <a:t>The activity of the variability controller is a function of environmental uncertainty. This function manifests as a direct mapping between the magnitude the reward prediction error signal and the level of spontaneous behavior variability. Specifically, a larger absolute RPE signal, indicative of greater environmental uncertainty, will cause an increase in the output of the variability controller, which in turn will be measured as an increase in the coefficient of variation of saccades.</a:t>
                </a:r>
              </a:p>
              <a:p>
                <a:pPr marL="0" indent="0" algn="just">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𝑅𝑃𝐸</m:t>
                              </m:r>
                            </m:e>
                          </m:d>
                        </m:e>
                      </m:d>
                    </m:oMath>
                  </m:oMathPara>
                </a14:m>
                <a:endParaRPr lang="en-US" dirty="0"/>
              </a:p>
            </p:txBody>
          </p:sp>
        </mc:Choice>
        <mc:Fallback>
          <p:sp>
            <p:nvSpPr>
              <p:cNvPr id="3" name="Content Placeholder 2">
                <a:extLst>
                  <a:ext uri="{FF2B5EF4-FFF2-40B4-BE49-F238E27FC236}">
                    <a16:creationId xmlns:a16="http://schemas.microsoft.com/office/drawing/2014/main" id="{BE738896-61F1-3B93-6DAD-AB71B988DCD0}"/>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es-CL">
                    <a:noFill/>
                  </a:rPr>
                  <a:t> </a:t>
                </a:r>
              </a:p>
            </p:txBody>
          </p:sp>
        </mc:Fallback>
      </mc:AlternateContent>
    </p:spTree>
    <p:extLst>
      <p:ext uri="{BB962C8B-B14F-4D97-AF65-F5344CB8AC3E}">
        <p14:creationId xmlns:p14="http://schemas.microsoft.com/office/powerpoint/2010/main" val="131089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E86F-CDE4-FB4D-19CF-B692D4186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0244F-B63E-43F0-C7A6-450657051C82}"/>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6F3D37-EF11-D0D8-D6EC-F6C497FFDD14}"/>
                  </a:ext>
                </a:extLst>
              </p:cNvPr>
              <p:cNvSpPr>
                <a:spLocks noGrp="1"/>
              </p:cNvSpPr>
              <p:nvPr>
                <p:ph idx="1"/>
              </p:nvPr>
            </p:nvSpPr>
            <p:spPr/>
            <p:txBody>
              <a:bodyPr/>
              <a:lstStyle/>
              <a:p>
                <a:pPr marL="0" indent="0" algn="just">
                  <a:buNone/>
                </a:pPr>
                <a:r>
                  <a:rPr lang="en-US" dirty="0"/>
                  <a:t>The levels of the variability controller, as measured by the CV of saccades, modulates the exploration parameters in both the physical and abstract foraging tasks. A higher CV of saccades will be correlated with a higher value of the exploration parameter </a:t>
                </a:r>
                <a14:m>
                  <m:oMath xmlns:m="http://schemas.openxmlformats.org/officeDocument/2006/math">
                    <m:r>
                      <a:rPr lang="en-US" b="0" i="1" smtClean="0">
                        <a:latin typeface="Cambria Math" panose="02040503050406030204" pitchFamily="18" charset="0"/>
                      </a:rPr>
                      <m:t>𝜏</m:t>
                    </m:r>
                  </m:oMath>
                </a14:m>
                <a:r>
                  <a:rPr lang="en-US" dirty="0"/>
                  <a:t> in both domains. Proposing the system’s global “stochasticity setting” is the primary regulator of its local exploration-exploitation trade-off</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oMath>
                  </m:oMathPara>
                </a14:m>
                <a:endParaRPr lang="en-US" dirty="0"/>
              </a:p>
            </p:txBody>
          </p:sp>
        </mc:Choice>
        <mc:Fallback>
          <p:sp>
            <p:nvSpPr>
              <p:cNvPr id="3" name="Content Placeholder 2">
                <a:extLst>
                  <a:ext uri="{FF2B5EF4-FFF2-40B4-BE49-F238E27FC236}">
                    <a16:creationId xmlns:a16="http://schemas.microsoft.com/office/drawing/2014/main" id="{E26F3D37-EF11-D0D8-D6EC-F6C497FFDD14}"/>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es-CL">
                    <a:noFill/>
                  </a:rPr>
                  <a:t> </a:t>
                </a:r>
              </a:p>
            </p:txBody>
          </p:sp>
        </mc:Fallback>
      </mc:AlternateContent>
    </p:spTree>
    <p:extLst>
      <p:ext uri="{BB962C8B-B14F-4D97-AF65-F5344CB8AC3E}">
        <p14:creationId xmlns:p14="http://schemas.microsoft.com/office/powerpoint/2010/main" val="57657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31C3-0EB1-AB0C-9647-2768319B0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99281-3495-A2B3-DD4D-7C0FD99C723D}"/>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D228B4-6415-0753-D0FC-1FF1045255EC}"/>
                  </a:ext>
                </a:extLst>
              </p:cNvPr>
              <p:cNvSpPr>
                <a:spLocks noGrp="1"/>
              </p:cNvSpPr>
              <p:nvPr>
                <p:ph idx="1"/>
              </p:nvPr>
            </p:nvSpPr>
            <p:spPr/>
            <p:txBody>
              <a:bodyPr>
                <a:normAutofit lnSpcReduction="10000"/>
              </a:bodyPr>
              <a:lstStyle/>
              <a:p>
                <a:pPr marL="0" indent="0" algn="just">
                  <a:buNone/>
                </a:pPr>
                <a:r>
                  <a:rPr lang="en-US" dirty="0"/>
                  <a:t>The computational architecture governing exploration is isomorphic across physical and abstract spaces, sharing the fundamental parameters. This means the same “stochasticity setting” parameter is applied to both physical and abstract foraging tasks. Therefore, the exploration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oMath>
                </a14:m>
                <a:r>
                  <a:rPr lang="en-US" dirty="0"/>
                  <a:t>, as defined by the choice models for each domain, will be significantly correlated within subjects. This implies that a participant propensity for exploration is a stable, domain independent variable.</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e>
                      </m:d>
                      <m:r>
                        <a:rPr lang="en-US" b="0" i="1" smtClean="0">
                          <a:latin typeface="Cambria Math" panose="02040503050406030204" pitchFamily="18" charset="0"/>
                        </a:rPr>
                        <m:t>&gt;0</m:t>
                      </m:r>
                    </m:oMath>
                  </m:oMathPara>
                </a14:m>
                <a:endParaRPr lang="en-US" dirty="0"/>
              </a:p>
            </p:txBody>
          </p:sp>
        </mc:Choice>
        <mc:Fallback>
          <p:sp>
            <p:nvSpPr>
              <p:cNvPr id="3" name="Content Placeholder 2">
                <a:extLst>
                  <a:ext uri="{FF2B5EF4-FFF2-40B4-BE49-F238E27FC236}">
                    <a16:creationId xmlns:a16="http://schemas.microsoft.com/office/drawing/2014/main" id="{9CD228B4-6415-0753-D0FC-1FF1045255EC}"/>
                  </a:ext>
                </a:extLst>
              </p:cNvPr>
              <p:cNvSpPr>
                <a:spLocks noGrp="1" noRot="1" noChangeAspect="1" noMove="1" noResize="1" noEditPoints="1" noAdjustHandles="1" noChangeArrowheads="1" noChangeShapeType="1" noTextEdit="1"/>
              </p:cNvSpPr>
              <p:nvPr>
                <p:ph idx="1"/>
              </p:nvPr>
            </p:nvSpPr>
            <p:spPr>
              <a:blipFill>
                <a:blip r:embed="rId2"/>
                <a:stretch>
                  <a:fillRect l="-1217" t="-3361" r="-1159"/>
                </a:stretch>
              </a:blipFill>
            </p:spPr>
            <p:txBody>
              <a:bodyPr/>
              <a:lstStyle/>
              <a:p>
                <a:r>
                  <a:rPr lang="es-CL">
                    <a:noFill/>
                  </a:rPr>
                  <a:t> </a:t>
                </a:r>
              </a:p>
            </p:txBody>
          </p:sp>
        </mc:Fallback>
      </mc:AlternateContent>
    </p:spTree>
    <p:extLst>
      <p:ext uri="{BB962C8B-B14F-4D97-AF65-F5344CB8AC3E}">
        <p14:creationId xmlns:p14="http://schemas.microsoft.com/office/powerpoint/2010/main" val="337856308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ath">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2053</TotalTime>
  <Words>906</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Cambria Math</vt:lpstr>
      <vt:lpstr>Office Theme</vt:lpstr>
      <vt:lpstr>A generalized problem-solving algorithm for physical and abstract spaces  Luis Luarte</vt:lpstr>
      <vt:lpstr>Conceptual model</vt:lpstr>
      <vt:lpstr>Bio-behavioral model</vt:lpstr>
      <vt:lpstr>Bio-behavioral model empirical evidence</vt:lpstr>
      <vt:lpstr>Bio-behavioral model empirical evidence</vt:lpstr>
      <vt:lpstr>Objective</vt:lpstr>
      <vt:lpstr>Hypothesis</vt:lpstr>
      <vt:lpstr>Hypothesis</vt:lpstr>
      <vt:lpstr>Hypothesis</vt:lpstr>
      <vt:lpstr>Hypothesis</vt:lpstr>
      <vt:lpstr>Experimental design (physical)</vt:lpstr>
      <vt:lpstr>Task parametrization (physical)</vt:lpstr>
      <vt:lpstr>Experimental design (abstract)</vt:lpstr>
      <vt:lpstr>Task parametrization (abstract)</vt:lpstr>
      <vt:lpstr>Behavioral variables definition</vt:lpstr>
      <vt:lpstr>Biological variables definition</vt:lpstr>
      <vt:lpstr>Model definition</vt:lpstr>
      <vt:lpstr>Hypothesis</vt:lpstr>
      <vt:lpstr>Extras</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Nicolás Luarte Rodríguez</dc:creator>
  <cp:lastModifiedBy>Luis Nicolás Luarte Rodríguez</cp:lastModifiedBy>
  <cp:revision>16</cp:revision>
  <dcterms:created xsi:type="dcterms:W3CDTF">2025-08-24T17:03:00Z</dcterms:created>
  <dcterms:modified xsi:type="dcterms:W3CDTF">2025-09-09T03:59:15Z</dcterms:modified>
</cp:coreProperties>
</file>