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93" r:id="rId3"/>
    <p:sldId id="301" r:id="rId4"/>
    <p:sldId id="302" r:id="rId5"/>
    <p:sldId id="303" r:id="rId6"/>
    <p:sldId id="306" r:id="rId7"/>
    <p:sldId id="304" r:id="rId8"/>
    <p:sldId id="305" r:id="rId9"/>
    <p:sldId id="278" r:id="rId10"/>
    <p:sldId id="294" r:id="rId11"/>
    <p:sldId id="290" r:id="rId12"/>
    <p:sldId id="291" r:id="rId13"/>
    <p:sldId id="307" r:id="rId14"/>
    <p:sldId id="272" r:id="rId15"/>
    <p:sldId id="309" r:id="rId16"/>
    <p:sldId id="308" r:id="rId17"/>
    <p:sldId id="310" r:id="rId18"/>
    <p:sldId id="311" r:id="rId19"/>
    <p:sldId id="312" r:id="rId20"/>
    <p:sldId id="313" r:id="rId21"/>
    <p:sldId id="314" r:id="rId22"/>
    <p:sldId id="315" r:id="rId23"/>
    <p:sldId id="317" r:id="rId24"/>
    <p:sldId id="318" r:id="rId25"/>
    <p:sldId id="316" r:id="rId26"/>
    <p:sldId id="284" r:id="rId27"/>
    <p:sldId id="319" r:id="rId28"/>
    <p:sldId id="320" r:id="rId29"/>
    <p:sldId id="321" r:id="rId30"/>
    <p:sldId id="322" r:id="rId31"/>
    <p:sldId id="296" r:id="rId32"/>
    <p:sldId id="297" r:id="rId3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0000"/>
    <a:srgbClr val="CCCCCC"/>
    <a:srgbClr val="F2F2F2"/>
    <a:srgbClr val="954ECA"/>
    <a:srgbClr val="C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61" autoAdjust="0"/>
  </p:normalViewPr>
  <p:slideViewPr>
    <p:cSldViewPr snapToGrid="0">
      <p:cViewPr varScale="1">
        <p:scale>
          <a:sx n="101" d="100"/>
          <a:sy n="101" d="100"/>
        </p:scale>
        <p:origin x="95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D15B5-2A8D-45CF-8E05-C8952FB0C355}" type="datetimeFigureOut">
              <a:rPr lang="es-CL" smtClean="0"/>
              <a:t>29-09-2025</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C13EB-A980-4B30-9A40-694720BAC4C5}" type="slidenum">
              <a:rPr lang="es-CL" smtClean="0"/>
              <a:t>‹#›</a:t>
            </a:fld>
            <a:endParaRPr lang="es-CL"/>
          </a:p>
        </p:txBody>
      </p:sp>
    </p:spTree>
    <p:extLst>
      <p:ext uri="{BB962C8B-B14F-4D97-AF65-F5344CB8AC3E}">
        <p14:creationId xmlns:p14="http://schemas.microsoft.com/office/powerpoint/2010/main" val="1187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Use real-life screenshots</a:t>
            </a:r>
          </a:p>
          <a:p>
            <a:pPr marL="171450" indent="-171450">
              <a:buFontTx/>
              <a:buChar char="-"/>
            </a:pPr>
            <a:r>
              <a:rPr lang="en-US" dirty="0"/>
              <a:t>Use clear instructions</a:t>
            </a:r>
          </a:p>
          <a:p>
            <a:pPr marL="171450" indent="-171450">
              <a:buFontTx/>
              <a:buChar char="-"/>
            </a:pPr>
            <a:r>
              <a:rPr lang="en-US" dirty="0"/>
              <a:t>Redo with grayscale</a:t>
            </a:r>
          </a:p>
          <a:p>
            <a:pPr marL="171450" indent="-171450">
              <a:buFontTx/>
              <a:buChar char="-"/>
            </a:pPr>
            <a:r>
              <a:rPr lang="en-US" dirty="0"/>
              <a:t>Be super clear with the lab instructions</a:t>
            </a:r>
          </a:p>
          <a:p>
            <a:pPr marL="171450" indent="-171450">
              <a:buFontTx/>
              <a:buChar char="-"/>
            </a:pPr>
            <a:r>
              <a:rPr lang="en-US" dirty="0"/>
              <a:t>Add type of pilots to add and confirm the validity of the task key parameters</a:t>
            </a:r>
            <a:endParaRPr lang="es-CL" dirty="0"/>
          </a:p>
        </p:txBody>
      </p:sp>
      <p:sp>
        <p:nvSpPr>
          <p:cNvPr id="4" name="Slide Number Placeholder 3"/>
          <p:cNvSpPr>
            <a:spLocks noGrp="1"/>
          </p:cNvSpPr>
          <p:nvPr>
            <p:ph type="sldNum" sz="quarter" idx="5"/>
          </p:nvPr>
        </p:nvSpPr>
        <p:spPr/>
        <p:txBody>
          <a:bodyPr/>
          <a:lstStyle/>
          <a:p>
            <a:fld id="{C8BC13EB-A980-4B30-9A40-694720BAC4C5}" type="slidenum">
              <a:rPr lang="es-CL" smtClean="0"/>
              <a:t>1</a:t>
            </a:fld>
            <a:endParaRPr lang="es-CL"/>
          </a:p>
        </p:txBody>
      </p:sp>
    </p:spTree>
    <p:extLst>
      <p:ext uri="{BB962C8B-B14F-4D97-AF65-F5344CB8AC3E}">
        <p14:creationId xmlns:p14="http://schemas.microsoft.com/office/powerpoint/2010/main" val="419763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p:cNvSpPr>
            <a:spLocks noGrp="1"/>
          </p:cNvSpPr>
          <p:nvPr>
            <p:ph type="sldNum" sz="quarter" idx="5"/>
          </p:nvPr>
        </p:nvSpPr>
        <p:spPr/>
        <p:txBody>
          <a:bodyPr/>
          <a:lstStyle/>
          <a:p>
            <a:fld id="{C8BC13EB-A980-4B30-9A40-694720BAC4C5}" type="slidenum">
              <a:rPr lang="es-CL" smtClean="0"/>
              <a:t>14</a:t>
            </a:fld>
            <a:endParaRPr lang="es-CL"/>
          </a:p>
        </p:txBody>
      </p:sp>
    </p:spTree>
    <p:extLst>
      <p:ext uri="{BB962C8B-B14F-4D97-AF65-F5344CB8AC3E}">
        <p14:creationId xmlns:p14="http://schemas.microsoft.com/office/powerpoint/2010/main" val="4066161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B0C76-7589-F7F1-F720-126468BD09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60D222-8C22-339B-455A-DC26AB970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0C0E56-5B36-081F-056B-B00D033F3FF2}"/>
              </a:ext>
            </a:extLst>
          </p:cNvPr>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a:extLst>
              <a:ext uri="{FF2B5EF4-FFF2-40B4-BE49-F238E27FC236}">
                <a16:creationId xmlns:a16="http://schemas.microsoft.com/office/drawing/2014/main" id="{F9E32AF4-9781-5E6D-C3F1-007B7718BDE7}"/>
              </a:ext>
            </a:extLst>
          </p:cNvPr>
          <p:cNvSpPr>
            <a:spLocks noGrp="1"/>
          </p:cNvSpPr>
          <p:nvPr>
            <p:ph type="sldNum" sz="quarter" idx="5"/>
          </p:nvPr>
        </p:nvSpPr>
        <p:spPr/>
        <p:txBody>
          <a:bodyPr/>
          <a:lstStyle/>
          <a:p>
            <a:fld id="{C8BC13EB-A980-4B30-9A40-694720BAC4C5}" type="slidenum">
              <a:rPr lang="es-CL" smtClean="0"/>
              <a:t>15</a:t>
            </a:fld>
            <a:endParaRPr lang="es-CL"/>
          </a:p>
        </p:txBody>
      </p:sp>
    </p:spTree>
    <p:extLst>
      <p:ext uri="{BB962C8B-B14F-4D97-AF65-F5344CB8AC3E}">
        <p14:creationId xmlns:p14="http://schemas.microsoft.com/office/powerpoint/2010/main" val="3953739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7B284-4872-4F82-D2CD-6D13AEA766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F36ABC-9BBB-9A03-D523-B50806D5B8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612538-C295-E353-7C9C-3504B5C8015A}"/>
              </a:ext>
            </a:extLst>
          </p:cNvPr>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p>
          <a:p>
            <a:r>
              <a:rPr lang="en-US" dirty="0" err="1"/>
              <a:t>Gatillastes</a:t>
            </a:r>
            <a:r>
              <a:rPr lang="en-US" dirty="0"/>
              <a:t> un arbol sin </a:t>
            </a:r>
            <a:r>
              <a:rPr lang="en-US" dirty="0" err="1"/>
              <a:t>tener</a:t>
            </a:r>
            <a:r>
              <a:rPr lang="en-US" dirty="0"/>
              <a:t> </a:t>
            </a:r>
            <a:r>
              <a:rPr lang="en-US" dirty="0" err="1"/>
              <a:t>intencion</a:t>
            </a:r>
            <a:r>
              <a:rPr lang="en-US" dirty="0"/>
              <a:t> de </a:t>
            </a:r>
            <a:r>
              <a:rPr lang="en-US" dirty="0" err="1"/>
              <a:t>hacerlo</a:t>
            </a:r>
            <a:r>
              <a:rPr lang="en-US" dirty="0"/>
              <a:t>?</a:t>
            </a:r>
          </a:p>
          <a:p>
            <a:r>
              <a:rPr lang="en-US" dirty="0"/>
              <a:t>Why was hard to trigger?</a:t>
            </a:r>
          </a:p>
          <a:p>
            <a:r>
              <a:rPr lang="en-US" dirty="0"/>
              <a:t>Did you manage to trigger rewards?</a:t>
            </a:r>
            <a:endParaRPr lang="es-CL" dirty="0"/>
          </a:p>
        </p:txBody>
      </p:sp>
      <p:sp>
        <p:nvSpPr>
          <p:cNvPr id="4" name="Slide Number Placeholder 3">
            <a:extLst>
              <a:ext uri="{FF2B5EF4-FFF2-40B4-BE49-F238E27FC236}">
                <a16:creationId xmlns:a16="http://schemas.microsoft.com/office/drawing/2014/main" id="{293CC850-ABC7-9E16-E46D-AC7B3100A1C2}"/>
              </a:ext>
            </a:extLst>
          </p:cNvPr>
          <p:cNvSpPr>
            <a:spLocks noGrp="1"/>
          </p:cNvSpPr>
          <p:nvPr>
            <p:ph type="sldNum" sz="quarter" idx="5"/>
          </p:nvPr>
        </p:nvSpPr>
        <p:spPr/>
        <p:txBody>
          <a:bodyPr/>
          <a:lstStyle/>
          <a:p>
            <a:fld id="{C8BC13EB-A980-4B30-9A40-694720BAC4C5}" type="slidenum">
              <a:rPr lang="es-CL" smtClean="0"/>
              <a:t>16</a:t>
            </a:fld>
            <a:endParaRPr lang="es-CL"/>
          </a:p>
        </p:txBody>
      </p:sp>
    </p:spTree>
    <p:extLst>
      <p:ext uri="{BB962C8B-B14F-4D97-AF65-F5344CB8AC3E}">
        <p14:creationId xmlns:p14="http://schemas.microsoft.com/office/powerpoint/2010/main" val="4008997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FE9DE-C11E-DD1A-79C4-95FA1DAD4B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7B4BD5-47B1-2CF1-FA66-83A070C049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B78CCA-9E37-78F7-2E07-CCA6AA9FEE88}"/>
              </a:ext>
            </a:extLst>
          </p:cNvPr>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a:extLst>
              <a:ext uri="{FF2B5EF4-FFF2-40B4-BE49-F238E27FC236}">
                <a16:creationId xmlns:a16="http://schemas.microsoft.com/office/drawing/2014/main" id="{E67C84BD-069E-2945-5D20-FEE0C19F3493}"/>
              </a:ext>
            </a:extLst>
          </p:cNvPr>
          <p:cNvSpPr>
            <a:spLocks noGrp="1"/>
          </p:cNvSpPr>
          <p:nvPr>
            <p:ph type="sldNum" sz="quarter" idx="5"/>
          </p:nvPr>
        </p:nvSpPr>
        <p:spPr/>
        <p:txBody>
          <a:bodyPr/>
          <a:lstStyle/>
          <a:p>
            <a:fld id="{C8BC13EB-A980-4B30-9A40-694720BAC4C5}" type="slidenum">
              <a:rPr lang="es-CL" smtClean="0"/>
              <a:t>17</a:t>
            </a:fld>
            <a:endParaRPr lang="es-CL"/>
          </a:p>
        </p:txBody>
      </p:sp>
    </p:spTree>
    <p:extLst>
      <p:ext uri="{BB962C8B-B14F-4D97-AF65-F5344CB8AC3E}">
        <p14:creationId xmlns:p14="http://schemas.microsoft.com/office/powerpoint/2010/main" val="1999831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CADC9-939A-E2CC-131B-AED6F61E02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12429F-DD8B-9B49-E761-645DF201E1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C57FAD-800A-A77B-2D05-6EBD18E9AA06}"/>
              </a:ext>
            </a:extLst>
          </p:cNvPr>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a:extLst>
              <a:ext uri="{FF2B5EF4-FFF2-40B4-BE49-F238E27FC236}">
                <a16:creationId xmlns:a16="http://schemas.microsoft.com/office/drawing/2014/main" id="{5D8B7D4A-2645-CA94-2A45-6299C4109B20}"/>
              </a:ext>
            </a:extLst>
          </p:cNvPr>
          <p:cNvSpPr>
            <a:spLocks noGrp="1"/>
          </p:cNvSpPr>
          <p:nvPr>
            <p:ph type="sldNum" sz="quarter" idx="5"/>
          </p:nvPr>
        </p:nvSpPr>
        <p:spPr/>
        <p:txBody>
          <a:bodyPr/>
          <a:lstStyle/>
          <a:p>
            <a:fld id="{C8BC13EB-A980-4B30-9A40-694720BAC4C5}" type="slidenum">
              <a:rPr lang="es-CL" smtClean="0"/>
              <a:t>18</a:t>
            </a:fld>
            <a:endParaRPr lang="es-CL"/>
          </a:p>
        </p:txBody>
      </p:sp>
    </p:spTree>
    <p:extLst>
      <p:ext uri="{BB962C8B-B14F-4D97-AF65-F5344CB8AC3E}">
        <p14:creationId xmlns:p14="http://schemas.microsoft.com/office/powerpoint/2010/main" val="160255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9AB19-DC15-015B-A7FA-C168A4A01A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379567-8834-B951-5507-96DA8891C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072118-CC9B-B510-E739-4EF5659407D6}"/>
              </a:ext>
            </a:extLst>
          </p:cNvPr>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a:extLst>
              <a:ext uri="{FF2B5EF4-FFF2-40B4-BE49-F238E27FC236}">
                <a16:creationId xmlns:a16="http://schemas.microsoft.com/office/drawing/2014/main" id="{D5B017B4-C810-4674-FCCF-922960668CE8}"/>
              </a:ext>
            </a:extLst>
          </p:cNvPr>
          <p:cNvSpPr>
            <a:spLocks noGrp="1"/>
          </p:cNvSpPr>
          <p:nvPr>
            <p:ph type="sldNum" sz="quarter" idx="5"/>
          </p:nvPr>
        </p:nvSpPr>
        <p:spPr/>
        <p:txBody>
          <a:bodyPr/>
          <a:lstStyle/>
          <a:p>
            <a:fld id="{C8BC13EB-A980-4B30-9A40-694720BAC4C5}" type="slidenum">
              <a:rPr lang="es-CL" smtClean="0"/>
              <a:t>19</a:t>
            </a:fld>
            <a:endParaRPr lang="es-CL"/>
          </a:p>
        </p:txBody>
      </p:sp>
    </p:spTree>
    <p:extLst>
      <p:ext uri="{BB962C8B-B14F-4D97-AF65-F5344CB8AC3E}">
        <p14:creationId xmlns:p14="http://schemas.microsoft.com/office/powerpoint/2010/main" val="519521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2B0B0-DC9D-9138-F967-2D6D3B2117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D27467-C9A4-56A5-31A4-10EB55D05B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22190D-2ECA-6ADA-9D4A-CA38F1C0AFE8}"/>
              </a:ext>
            </a:extLst>
          </p:cNvPr>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a:extLst>
              <a:ext uri="{FF2B5EF4-FFF2-40B4-BE49-F238E27FC236}">
                <a16:creationId xmlns:a16="http://schemas.microsoft.com/office/drawing/2014/main" id="{0254CE0C-32D4-2F6F-E58C-EBF73FA471A0}"/>
              </a:ext>
            </a:extLst>
          </p:cNvPr>
          <p:cNvSpPr>
            <a:spLocks noGrp="1"/>
          </p:cNvSpPr>
          <p:nvPr>
            <p:ph type="sldNum" sz="quarter" idx="5"/>
          </p:nvPr>
        </p:nvSpPr>
        <p:spPr/>
        <p:txBody>
          <a:bodyPr/>
          <a:lstStyle/>
          <a:p>
            <a:fld id="{C8BC13EB-A980-4B30-9A40-694720BAC4C5}" type="slidenum">
              <a:rPr lang="es-CL" smtClean="0"/>
              <a:t>20</a:t>
            </a:fld>
            <a:endParaRPr lang="es-CL"/>
          </a:p>
        </p:txBody>
      </p:sp>
    </p:spTree>
    <p:extLst>
      <p:ext uri="{BB962C8B-B14F-4D97-AF65-F5344CB8AC3E}">
        <p14:creationId xmlns:p14="http://schemas.microsoft.com/office/powerpoint/2010/main" val="666995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57633-FEA8-7DF6-570B-5F02028731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C05BFB-94D8-F3F7-E058-7EA372368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275700-B959-01A8-0971-B8074B661F7C}"/>
              </a:ext>
            </a:extLst>
          </p:cNvPr>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a:extLst>
              <a:ext uri="{FF2B5EF4-FFF2-40B4-BE49-F238E27FC236}">
                <a16:creationId xmlns:a16="http://schemas.microsoft.com/office/drawing/2014/main" id="{B5371B2D-1988-5BC6-12D2-4EFB4FFA15A8}"/>
              </a:ext>
            </a:extLst>
          </p:cNvPr>
          <p:cNvSpPr>
            <a:spLocks noGrp="1"/>
          </p:cNvSpPr>
          <p:nvPr>
            <p:ph type="sldNum" sz="quarter" idx="5"/>
          </p:nvPr>
        </p:nvSpPr>
        <p:spPr/>
        <p:txBody>
          <a:bodyPr/>
          <a:lstStyle/>
          <a:p>
            <a:fld id="{C8BC13EB-A980-4B30-9A40-694720BAC4C5}" type="slidenum">
              <a:rPr lang="es-CL" smtClean="0"/>
              <a:t>21</a:t>
            </a:fld>
            <a:endParaRPr lang="es-CL"/>
          </a:p>
        </p:txBody>
      </p:sp>
    </p:spTree>
    <p:extLst>
      <p:ext uri="{BB962C8B-B14F-4D97-AF65-F5344CB8AC3E}">
        <p14:creationId xmlns:p14="http://schemas.microsoft.com/office/powerpoint/2010/main" val="3343114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AAE46-ABD5-6F18-1DE2-3B69B672C6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0303BA-9BD9-77AF-32B4-AC1555103B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75FFB0-5B3C-6BD3-8A9A-8AA02FCEFD8F}"/>
              </a:ext>
            </a:extLst>
          </p:cNvPr>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a:extLst>
              <a:ext uri="{FF2B5EF4-FFF2-40B4-BE49-F238E27FC236}">
                <a16:creationId xmlns:a16="http://schemas.microsoft.com/office/drawing/2014/main" id="{C67D3CE9-172A-A942-F48E-7FBF605B5545}"/>
              </a:ext>
            </a:extLst>
          </p:cNvPr>
          <p:cNvSpPr>
            <a:spLocks noGrp="1"/>
          </p:cNvSpPr>
          <p:nvPr>
            <p:ph type="sldNum" sz="quarter" idx="5"/>
          </p:nvPr>
        </p:nvSpPr>
        <p:spPr/>
        <p:txBody>
          <a:bodyPr/>
          <a:lstStyle/>
          <a:p>
            <a:fld id="{C8BC13EB-A980-4B30-9A40-694720BAC4C5}" type="slidenum">
              <a:rPr lang="es-CL" smtClean="0"/>
              <a:t>22</a:t>
            </a:fld>
            <a:endParaRPr lang="es-CL"/>
          </a:p>
        </p:txBody>
      </p:sp>
    </p:spTree>
    <p:extLst>
      <p:ext uri="{BB962C8B-B14F-4D97-AF65-F5344CB8AC3E}">
        <p14:creationId xmlns:p14="http://schemas.microsoft.com/office/powerpoint/2010/main" val="1038522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9D53C-CABD-CB18-BF14-161520B4B4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A273C-A062-06F8-56AF-698A30EDC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C97EB3-C0B1-F5D1-B5E6-D36C6A183C30}"/>
              </a:ext>
            </a:extLst>
          </p:cNvPr>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a:extLst>
              <a:ext uri="{FF2B5EF4-FFF2-40B4-BE49-F238E27FC236}">
                <a16:creationId xmlns:a16="http://schemas.microsoft.com/office/drawing/2014/main" id="{33C7D3D9-BEBF-81C9-7522-8A69F60B19A2}"/>
              </a:ext>
            </a:extLst>
          </p:cNvPr>
          <p:cNvSpPr>
            <a:spLocks noGrp="1"/>
          </p:cNvSpPr>
          <p:nvPr>
            <p:ph type="sldNum" sz="quarter" idx="5"/>
          </p:nvPr>
        </p:nvSpPr>
        <p:spPr/>
        <p:txBody>
          <a:bodyPr/>
          <a:lstStyle/>
          <a:p>
            <a:fld id="{C8BC13EB-A980-4B30-9A40-694720BAC4C5}" type="slidenum">
              <a:rPr lang="es-CL" smtClean="0"/>
              <a:t>23</a:t>
            </a:fld>
            <a:endParaRPr lang="es-CL"/>
          </a:p>
        </p:txBody>
      </p:sp>
    </p:spTree>
    <p:extLst>
      <p:ext uri="{BB962C8B-B14F-4D97-AF65-F5344CB8AC3E}">
        <p14:creationId xmlns:p14="http://schemas.microsoft.com/office/powerpoint/2010/main" val="177081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C8BC13EB-A980-4B30-9A40-694720BAC4C5}" type="slidenum">
              <a:rPr lang="es-CL" smtClean="0"/>
              <a:t>3</a:t>
            </a:fld>
            <a:endParaRPr lang="es-CL"/>
          </a:p>
        </p:txBody>
      </p:sp>
    </p:spTree>
    <p:extLst>
      <p:ext uri="{BB962C8B-B14F-4D97-AF65-F5344CB8AC3E}">
        <p14:creationId xmlns:p14="http://schemas.microsoft.com/office/powerpoint/2010/main" val="2383097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6920C-E14A-83D3-8DE9-F67BCB2479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C364A9-9AC2-34FC-E02E-A8E35D6CE0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760326-E1EA-2C28-AF99-2D0C829BD335}"/>
              </a:ext>
            </a:extLst>
          </p:cNvPr>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a:extLst>
              <a:ext uri="{FF2B5EF4-FFF2-40B4-BE49-F238E27FC236}">
                <a16:creationId xmlns:a16="http://schemas.microsoft.com/office/drawing/2014/main" id="{F10A2A18-7716-5F06-CB4E-D0C5C74ECB12}"/>
              </a:ext>
            </a:extLst>
          </p:cNvPr>
          <p:cNvSpPr>
            <a:spLocks noGrp="1"/>
          </p:cNvSpPr>
          <p:nvPr>
            <p:ph type="sldNum" sz="quarter" idx="5"/>
          </p:nvPr>
        </p:nvSpPr>
        <p:spPr/>
        <p:txBody>
          <a:bodyPr/>
          <a:lstStyle/>
          <a:p>
            <a:fld id="{C8BC13EB-A980-4B30-9A40-694720BAC4C5}" type="slidenum">
              <a:rPr lang="es-CL" smtClean="0"/>
              <a:t>24</a:t>
            </a:fld>
            <a:endParaRPr lang="es-CL"/>
          </a:p>
        </p:txBody>
      </p:sp>
    </p:spTree>
    <p:extLst>
      <p:ext uri="{BB962C8B-B14F-4D97-AF65-F5344CB8AC3E}">
        <p14:creationId xmlns:p14="http://schemas.microsoft.com/office/powerpoint/2010/main" val="3250321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980C9-0E77-F45D-E19E-4267A509B3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B90BD4-5640-E7DA-9FE6-E7C1951A92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113638-5737-F3BC-A329-6C532A51285B}"/>
              </a:ext>
            </a:extLst>
          </p:cNvPr>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a:extLst>
              <a:ext uri="{FF2B5EF4-FFF2-40B4-BE49-F238E27FC236}">
                <a16:creationId xmlns:a16="http://schemas.microsoft.com/office/drawing/2014/main" id="{D2933511-F58F-F3BE-E775-202FE3B22922}"/>
              </a:ext>
            </a:extLst>
          </p:cNvPr>
          <p:cNvSpPr>
            <a:spLocks noGrp="1"/>
          </p:cNvSpPr>
          <p:nvPr>
            <p:ph type="sldNum" sz="quarter" idx="5"/>
          </p:nvPr>
        </p:nvSpPr>
        <p:spPr/>
        <p:txBody>
          <a:bodyPr/>
          <a:lstStyle/>
          <a:p>
            <a:fld id="{C8BC13EB-A980-4B30-9A40-694720BAC4C5}" type="slidenum">
              <a:rPr lang="es-CL" smtClean="0"/>
              <a:t>25</a:t>
            </a:fld>
            <a:endParaRPr lang="es-CL"/>
          </a:p>
        </p:txBody>
      </p:sp>
    </p:spTree>
    <p:extLst>
      <p:ext uri="{BB962C8B-B14F-4D97-AF65-F5344CB8AC3E}">
        <p14:creationId xmlns:p14="http://schemas.microsoft.com/office/powerpoint/2010/main" val="5283708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determine subject priors</a:t>
            </a:r>
          </a:p>
          <a:p>
            <a:r>
              <a:rPr lang="en-US" dirty="0"/>
              <a:t>Offer the empirical reward, based on the spatial location this may change</a:t>
            </a:r>
            <a:endParaRPr lang="es-CL" dirty="0"/>
          </a:p>
        </p:txBody>
      </p:sp>
      <p:sp>
        <p:nvSpPr>
          <p:cNvPr id="4" name="Slide Number Placeholder 3"/>
          <p:cNvSpPr>
            <a:spLocks noGrp="1"/>
          </p:cNvSpPr>
          <p:nvPr>
            <p:ph type="sldNum" sz="quarter" idx="5"/>
          </p:nvPr>
        </p:nvSpPr>
        <p:spPr/>
        <p:txBody>
          <a:bodyPr/>
          <a:lstStyle/>
          <a:p>
            <a:fld id="{C8BC13EB-A980-4B30-9A40-694720BAC4C5}" type="slidenum">
              <a:rPr lang="es-CL" smtClean="0"/>
              <a:t>26</a:t>
            </a:fld>
            <a:endParaRPr lang="es-CL"/>
          </a:p>
        </p:txBody>
      </p:sp>
    </p:spTree>
    <p:extLst>
      <p:ext uri="{BB962C8B-B14F-4D97-AF65-F5344CB8AC3E}">
        <p14:creationId xmlns:p14="http://schemas.microsoft.com/office/powerpoint/2010/main" val="2879389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CE2D4-CB4A-E87E-7ECB-08DAB31664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E7A2A4-D94B-DCAC-724B-17FE77E35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B25998-93D9-C7D6-566B-93613B341B06}"/>
              </a:ext>
            </a:extLst>
          </p:cNvPr>
          <p:cNvSpPr>
            <a:spLocks noGrp="1"/>
          </p:cNvSpPr>
          <p:nvPr>
            <p:ph type="body" idx="1"/>
          </p:nvPr>
        </p:nvSpPr>
        <p:spPr/>
        <p:txBody>
          <a:bodyPr/>
          <a:lstStyle/>
          <a:p>
            <a:endParaRPr lang="es-CL" dirty="0"/>
          </a:p>
        </p:txBody>
      </p:sp>
      <p:sp>
        <p:nvSpPr>
          <p:cNvPr id="4" name="Slide Number Placeholder 3">
            <a:extLst>
              <a:ext uri="{FF2B5EF4-FFF2-40B4-BE49-F238E27FC236}">
                <a16:creationId xmlns:a16="http://schemas.microsoft.com/office/drawing/2014/main" id="{0BA88E56-8CED-E722-35F8-FDDEE215D9E8}"/>
              </a:ext>
            </a:extLst>
          </p:cNvPr>
          <p:cNvSpPr>
            <a:spLocks noGrp="1"/>
          </p:cNvSpPr>
          <p:nvPr>
            <p:ph type="sldNum" sz="quarter" idx="5"/>
          </p:nvPr>
        </p:nvSpPr>
        <p:spPr/>
        <p:txBody>
          <a:bodyPr/>
          <a:lstStyle/>
          <a:p>
            <a:fld id="{C8BC13EB-A980-4B30-9A40-694720BAC4C5}" type="slidenum">
              <a:rPr lang="es-CL" smtClean="0"/>
              <a:t>27</a:t>
            </a:fld>
            <a:endParaRPr lang="es-CL"/>
          </a:p>
        </p:txBody>
      </p:sp>
    </p:spTree>
    <p:extLst>
      <p:ext uri="{BB962C8B-B14F-4D97-AF65-F5344CB8AC3E}">
        <p14:creationId xmlns:p14="http://schemas.microsoft.com/office/powerpoint/2010/main" val="2798611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1B797-D834-B88D-7062-573379E84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0ECE43-C992-22BF-38A3-174D2EA5E8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38BC75-F7DF-59F0-C98B-AEF605794DB0}"/>
              </a:ext>
            </a:extLst>
          </p:cNvPr>
          <p:cNvSpPr>
            <a:spLocks noGrp="1"/>
          </p:cNvSpPr>
          <p:nvPr>
            <p:ph type="body" idx="1"/>
          </p:nvPr>
        </p:nvSpPr>
        <p:spPr/>
        <p:txBody>
          <a:bodyPr/>
          <a:lstStyle/>
          <a:p>
            <a:endParaRPr lang="es-CL" dirty="0"/>
          </a:p>
        </p:txBody>
      </p:sp>
      <p:sp>
        <p:nvSpPr>
          <p:cNvPr id="4" name="Slide Number Placeholder 3">
            <a:extLst>
              <a:ext uri="{FF2B5EF4-FFF2-40B4-BE49-F238E27FC236}">
                <a16:creationId xmlns:a16="http://schemas.microsoft.com/office/drawing/2014/main" id="{0690BC09-2A7F-7400-766F-060A5290BFE3}"/>
              </a:ext>
            </a:extLst>
          </p:cNvPr>
          <p:cNvSpPr>
            <a:spLocks noGrp="1"/>
          </p:cNvSpPr>
          <p:nvPr>
            <p:ph type="sldNum" sz="quarter" idx="5"/>
          </p:nvPr>
        </p:nvSpPr>
        <p:spPr/>
        <p:txBody>
          <a:bodyPr/>
          <a:lstStyle/>
          <a:p>
            <a:fld id="{C8BC13EB-A980-4B30-9A40-694720BAC4C5}" type="slidenum">
              <a:rPr lang="es-CL" smtClean="0"/>
              <a:t>28</a:t>
            </a:fld>
            <a:endParaRPr lang="es-CL"/>
          </a:p>
        </p:txBody>
      </p:sp>
    </p:spTree>
    <p:extLst>
      <p:ext uri="{BB962C8B-B14F-4D97-AF65-F5344CB8AC3E}">
        <p14:creationId xmlns:p14="http://schemas.microsoft.com/office/powerpoint/2010/main" val="657065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01484-E3B1-63E6-8F20-61C9E2B3DE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070F0-A1A0-7319-3659-542D0BB750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B79F44-4A43-BE15-8420-4370993AF752}"/>
              </a:ext>
            </a:extLst>
          </p:cNvPr>
          <p:cNvSpPr>
            <a:spLocks noGrp="1"/>
          </p:cNvSpPr>
          <p:nvPr>
            <p:ph type="body" idx="1"/>
          </p:nvPr>
        </p:nvSpPr>
        <p:spPr/>
        <p:txBody>
          <a:bodyPr/>
          <a:lstStyle/>
          <a:p>
            <a:endParaRPr lang="es-CL" dirty="0"/>
          </a:p>
        </p:txBody>
      </p:sp>
      <p:sp>
        <p:nvSpPr>
          <p:cNvPr id="4" name="Slide Number Placeholder 3">
            <a:extLst>
              <a:ext uri="{FF2B5EF4-FFF2-40B4-BE49-F238E27FC236}">
                <a16:creationId xmlns:a16="http://schemas.microsoft.com/office/drawing/2014/main" id="{7D7376F2-3927-F466-9F36-4CC740F0CC85}"/>
              </a:ext>
            </a:extLst>
          </p:cNvPr>
          <p:cNvSpPr>
            <a:spLocks noGrp="1"/>
          </p:cNvSpPr>
          <p:nvPr>
            <p:ph type="sldNum" sz="quarter" idx="5"/>
          </p:nvPr>
        </p:nvSpPr>
        <p:spPr/>
        <p:txBody>
          <a:bodyPr/>
          <a:lstStyle/>
          <a:p>
            <a:fld id="{C8BC13EB-A980-4B30-9A40-694720BAC4C5}" type="slidenum">
              <a:rPr lang="es-CL" smtClean="0"/>
              <a:t>29</a:t>
            </a:fld>
            <a:endParaRPr lang="es-CL"/>
          </a:p>
        </p:txBody>
      </p:sp>
    </p:spTree>
    <p:extLst>
      <p:ext uri="{BB962C8B-B14F-4D97-AF65-F5344CB8AC3E}">
        <p14:creationId xmlns:p14="http://schemas.microsoft.com/office/powerpoint/2010/main" val="6616005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9EDC7-DD77-6CD2-D5C1-07C894A55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6DE6B6-AF8B-6FB4-7566-4B3509EC44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23FBB5-E1DC-071D-16D8-3948C5B80584}"/>
              </a:ext>
            </a:extLst>
          </p:cNvPr>
          <p:cNvSpPr>
            <a:spLocks noGrp="1"/>
          </p:cNvSpPr>
          <p:nvPr>
            <p:ph type="body" idx="1"/>
          </p:nvPr>
        </p:nvSpPr>
        <p:spPr/>
        <p:txBody>
          <a:bodyPr/>
          <a:lstStyle/>
          <a:p>
            <a:endParaRPr lang="es-CL" dirty="0"/>
          </a:p>
        </p:txBody>
      </p:sp>
      <p:sp>
        <p:nvSpPr>
          <p:cNvPr id="4" name="Slide Number Placeholder 3">
            <a:extLst>
              <a:ext uri="{FF2B5EF4-FFF2-40B4-BE49-F238E27FC236}">
                <a16:creationId xmlns:a16="http://schemas.microsoft.com/office/drawing/2014/main" id="{0A72F53D-9407-C090-758D-B435AF092AF5}"/>
              </a:ext>
            </a:extLst>
          </p:cNvPr>
          <p:cNvSpPr>
            <a:spLocks noGrp="1"/>
          </p:cNvSpPr>
          <p:nvPr>
            <p:ph type="sldNum" sz="quarter" idx="5"/>
          </p:nvPr>
        </p:nvSpPr>
        <p:spPr/>
        <p:txBody>
          <a:bodyPr/>
          <a:lstStyle/>
          <a:p>
            <a:fld id="{C8BC13EB-A980-4B30-9A40-694720BAC4C5}" type="slidenum">
              <a:rPr lang="es-CL" smtClean="0"/>
              <a:t>30</a:t>
            </a:fld>
            <a:endParaRPr lang="es-CL"/>
          </a:p>
        </p:txBody>
      </p:sp>
    </p:spTree>
    <p:extLst>
      <p:ext uri="{BB962C8B-B14F-4D97-AF65-F5344CB8AC3E}">
        <p14:creationId xmlns:p14="http://schemas.microsoft.com/office/powerpoint/2010/main" val="223540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C8BC13EB-A980-4B30-9A40-694720BAC4C5}" type="slidenum">
              <a:rPr lang="es-CL" smtClean="0"/>
              <a:t>4</a:t>
            </a:fld>
            <a:endParaRPr lang="es-CL"/>
          </a:p>
        </p:txBody>
      </p:sp>
    </p:spTree>
    <p:extLst>
      <p:ext uri="{BB962C8B-B14F-4D97-AF65-F5344CB8AC3E}">
        <p14:creationId xmlns:p14="http://schemas.microsoft.com/office/powerpoint/2010/main" val="3942350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B0B2C-AEC8-23F2-FDE4-54E1918E3C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AE3D2-1210-2148-CEC1-F1D5964713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C47AD8-D137-D14C-4608-70B454D59821}"/>
              </a:ext>
            </a:extLst>
          </p:cNvPr>
          <p:cNvSpPr>
            <a:spLocks noGrp="1"/>
          </p:cNvSpPr>
          <p:nvPr>
            <p:ph type="body" idx="1"/>
          </p:nvPr>
        </p:nvSpPr>
        <p:spPr/>
        <p:txBody>
          <a:bodyPr/>
          <a:lstStyle/>
          <a:p>
            <a:endParaRPr lang="es-CL" dirty="0"/>
          </a:p>
        </p:txBody>
      </p:sp>
      <p:sp>
        <p:nvSpPr>
          <p:cNvPr id="4" name="Slide Number Placeholder 3">
            <a:extLst>
              <a:ext uri="{FF2B5EF4-FFF2-40B4-BE49-F238E27FC236}">
                <a16:creationId xmlns:a16="http://schemas.microsoft.com/office/drawing/2014/main" id="{466DF447-7884-88ED-D3AC-871B658A0049}"/>
              </a:ext>
            </a:extLst>
          </p:cNvPr>
          <p:cNvSpPr>
            <a:spLocks noGrp="1"/>
          </p:cNvSpPr>
          <p:nvPr>
            <p:ph type="sldNum" sz="quarter" idx="5"/>
          </p:nvPr>
        </p:nvSpPr>
        <p:spPr/>
        <p:txBody>
          <a:bodyPr/>
          <a:lstStyle/>
          <a:p>
            <a:fld id="{C8BC13EB-A980-4B30-9A40-694720BAC4C5}" type="slidenum">
              <a:rPr lang="es-CL" smtClean="0"/>
              <a:t>5</a:t>
            </a:fld>
            <a:endParaRPr lang="es-CL"/>
          </a:p>
        </p:txBody>
      </p:sp>
    </p:spTree>
    <p:extLst>
      <p:ext uri="{BB962C8B-B14F-4D97-AF65-F5344CB8AC3E}">
        <p14:creationId xmlns:p14="http://schemas.microsoft.com/office/powerpoint/2010/main" val="1136031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74E3C-C358-F83A-1756-CEDF6D6686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E5382-44A4-7E07-6837-E3A27CF128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6D2602-D438-0B44-8D67-A3B7335DDD9D}"/>
              </a:ext>
            </a:extLst>
          </p:cNvPr>
          <p:cNvSpPr>
            <a:spLocks noGrp="1"/>
          </p:cNvSpPr>
          <p:nvPr>
            <p:ph type="body" idx="1"/>
          </p:nvPr>
        </p:nvSpPr>
        <p:spPr/>
        <p:txBody>
          <a:bodyPr/>
          <a:lstStyle/>
          <a:p>
            <a:endParaRPr lang="es-CL" dirty="0"/>
          </a:p>
        </p:txBody>
      </p:sp>
      <p:sp>
        <p:nvSpPr>
          <p:cNvPr id="4" name="Slide Number Placeholder 3">
            <a:extLst>
              <a:ext uri="{FF2B5EF4-FFF2-40B4-BE49-F238E27FC236}">
                <a16:creationId xmlns:a16="http://schemas.microsoft.com/office/drawing/2014/main" id="{E8287FDC-713C-F74A-BDB1-85E0CA75674D}"/>
              </a:ext>
            </a:extLst>
          </p:cNvPr>
          <p:cNvSpPr>
            <a:spLocks noGrp="1"/>
          </p:cNvSpPr>
          <p:nvPr>
            <p:ph type="sldNum" sz="quarter" idx="5"/>
          </p:nvPr>
        </p:nvSpPr>
        <p:spPr/>
        <p:txBody>
          <a:bodyPr/>
          <a:lstStyle/>
          <a:p>
            <a:fld id="{C8BC13EB-A980-4B30-9A40-694720BAC4C5}" type="slidenum">
              <a:rPr lang="es-CL" smtClean="0"/>
              <a:t>6</a:t>
            </a:fld>
            <a:endParaRPr lang="es-CL"/>
          </a:p>
        </p:txBody>
      </p:sp>
    </p:spTree>
    <p:extLst>
      <p:ext uri="{BB962C8B-B14F-4D97-AF65-F5344CB8AC3E}">
        <p14:creationId xmlns:p14="http://schemas.microsoft.com/office/powerpoint/2010/main" val="3078022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C48A8-0C7B-F001-EACF-0260B8B4F0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A41BBB-7356-1DC7-160F-841BD02081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AE4FEA-FA48-6B8C-ABA1-BBEE36421AFE}"/>
              </a:ext>
            </a:extLst>
          </p:cNvPr>
          <p:cNvSpPr>
            <a:spLocks noGrp="1"/>
          </p:cNvSpPr>
          <p:nvPr>
            <p:ph type="body" idx="1"/>
          </p:nvPr>
        </p:nvSpPr>
        <p:spPr/>
        <p:txBody>
          <a:bodyPr/>
          <a:lstStyle/>
          <a:p>
            <a:endParaRPr lang="es-CL" dirty="0"/>
          </a:p>
        </p:txBody>
      </p:sp>
      <p:sp>
        <p:nvSpPr>
          <p:cNvPr id="4" name="Slide Number Placeholder 3">
            <a:extLst>
              <a:ext uri="{FF2B5EF4-FFF2-40B4-BE49-F238E27FC236}">
                <a16:creationId xmlns:a16="http://schemas.microsoft.com/office/drawing/2014/main" id="{4A662C38-74EA-B0F6-F0EC-B54C28EBCBB4}"/>
              </a:ext>
            </a:extLst>
          </p:cNvPr>
          <p:cNvSpPr>
            <a:spLocks noGrp="1"/>
          </p:cNvSpPr>
          <p:nvPr>
            <p:ph type="sldNum" sz="quarter" idx="5"/>
          </p:nvPr>
        </p:nvSpPr>
        <p:spPr/>
        <p:txBody>
          <a:bodyPr/>
          <a:lstStyle/>
          <a:p>
            <a:fld id="{C8BC13EB-A980-4B30-9A40-694720BAC4C5}" type="slidenum">
              <a:rPr lang="es-CL" smtClean="0"/>
              <a:t>7</a:t>
            </a:fld>
            <a:endParaRPr lang="es-CL"/>
          </a:p>
        </p:txBody>
      </p:sp>
    </p:spTree>
    <p:extLst>
      <p:ext uri="{BB962C8B-B14F-4D97-AF65-F5344CB8AC3E}">
        <p14:creationId xmlns:p14="http://schemas.microsoft.com/office/powerpoint/2010/main" val="3773389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E9971-264A-A5A0-222E-01EA4BA98D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0E4E42-B081-E117-E6AD-8BDDC77379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8EE41-1BF7-BC7F-BC36-A26F712E49C2}"/>
              </a:ext>
            </a:extLst>
          </p:cNvPr>
          <p:cNvSpPr>
            <a:spLocks noGrp="1"/>
          </p:cNvSpPr>
          <p:nvPr>
            <p:ph type="body" idx="1"/>
          </p:nvPr>
        </p:nvSpPr>
        <p:spPr/>
        <p:txBody>
          <a:bodyPr/>
          <a:lstStyle/>
          <a:p>
            <a:endParaRPr lang="es-CL" dirty="0"/>
          </a:p>
        </p:txBody>
      </p:sp>
      <p:sp>
        <p:nvSpPr>
          <p:cNvPr id="4" name="Slide Number Placeholder 3">
            <a:extLst>
              <a:ext uri="{FF2B5EF4-FFF2-40B4-BE49-F238E27FC236}">
                <a16:creationId xmlns:a16="http://schemas.microsoft.com/office/drawing/2014/main" id="{79609E67-31AA-77A7-AAA1-C5A40EFCAF61}"/>
              </a:ext>
            </a:extLst>
          </p:cNvPr>
          <p:cNvSpPr>
            <a:spLocks noGrp="1"/>
          </p:cNvSpPr>
          <p:nvPr>
            <p:ph type="sldNum" sz="quarter" idx="5"/>
          </p:nvPr>
        </p:nvSpPr>
        <p:spPr/>
        <p:txBody>
          <a:bodyPr/>
          <a:lstStyle/>
          <a:p>
            <a:fld id="{C8BC13EB-A980-4B30-9A40-694720BAC4C5}" type="slidenum">
              <a:rPr lang="es-CL" smtClean="0"/>
              <a:t>8</a:t>
            </a:fld>
            <a:endParaRPr lang="es-CL"/>
          </a:p>
        </p:txBody>
      </p:sp>
    </p:spTree>
    <p:extLst>
      <p:ext uri="{BB962C8B-B14F-4D97-AF65-F5344CB8AC3E}">
        <p14:creationId xmlns:p14="http://schemas.microsoft.com/office/powerpoint/2010/main" val="2760546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8879C372-2B26-4395-8172-23B8CED39E48}" type="slidenum">
              <a:rPr lang="es-CL" smtClean="0"/>
              <a:t>11</a:t>
            </a:fld>
            <a:endParaRPr lang="es-CL"/>
          </a:p>
        </p:txBody>
      </p:sp>
    </p:spTree>
    <p:extLst>
      <p:ext uri="{BB962C8B-B14F-4D97-AF65-F5344CB8AC3E}">
        <p14:creationId xmlns:p14="http://schemas.microsoft.com/office/powerpoint/2010/main" val="3981149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2F2B9-2FA3-5036-6DCC-AED98E9FB1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FEECD-35F2-4C78-DC8F-F48552BB47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E1ED8-4190-F153-613F-EFF5E2DC5909}"/>
              </a:ext>
            </a:extLst>
          </p:cNvPr>
          <p:cNvSpPr>
            <a:spLocks noGrp="1"/>
          </p:cNvSpPr>
          <p:nvPr>
            <p:ph type="body" idx="1"/>
          </p:nvPr>
        </p:nvSpPr>
        <p:spPr/>
        <p:txBody>
          <a:bodyPr/>
          <a:lstStyle/>
          <a:p>
            <a:endParaRPr lang="es-CL" dirty="0"/>
          </a:p>
        </p:txBody>
      </p:sp>
      <p:sp>
        <p:nvSpPr>
          <p:cNvPr id="4" name="Slide Number Placeholder 3">
            <a:extLst>
              <a:ext uri="{FF2B5EF4-FFF2-40B4-BE49-F238E27FC236}">
                <a16:creationId xmlns:a16="http://schemas.microsoft.com/office/drawing/2014/main" id="{AA7F40DC-05C4-23F1-AACF-F8A12F3DA70B}"/>
              </a:ext>
            </a:extLst>
          </p:cNvPr>
          <p:cNvSpPr>
            <a:spLocks noGrp="1"/>
          </p:cNvSpPr>
          <p:nvPr>
            <p:ph type="sldNum" sz="quarter" idx="5"/>
          </p:nvPr>
        </p:nvSpPr>
        <p:spPr/>
        <p:txBody>
          <a:bodyPr/>
          <a:lstStyle/>
          <a:p>
            <a:fld id="{C8BC13EB-A980-4B30-9A40-694720BAC4C5}" type="slidenum">
              <a:rPr lang="es-CL" smtClean="0"/>
              <a:t>13</a:t>
            </a:fld>
            <a:endParaRPr lang="es-CL"/>
          </a:p>
        </p:txBody>
      </p:sp>
    </p:spTree>
    <p:extLst>
      <p:ext uri="{BB962C8B-B14F-4D97-AF65-F5344CB8AC3E}">
        <p14:creationId xmlns:p14="http://schemas.microsoft.com/office/powerpoint/2010/main" val="1797012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3287-A682-BFAB-0FA8-F6BAB8C660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L"/>
          </a:p>
        </p:txBody>
      </p:sp>
      <p:sp>
        <p:nvSpPr>
          <p:cNvPr id="3" name="Subtitle 2">
            <a:extLst>
              <a:ext uri="{FF2B5EF4-FFF2-40B4-BE49-F238E27FC236}">
                <a16:creationId xmlns:a16="http://schemas.microsoft.com/office/drawing/2014/main" id="{94534326-A408-65A4-74A4-8B343F5A4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L"/>
          </a:p>
        </p:txBody>
      </p:sp>
      <p:sp>
        <p:nvSpPr>
          <p:cNvPr id="4" name="Date Placeholder 3">
            <a:extLst>
              <a:ext uri="{FF2B5EF4-FFF2-40B4-BE49-F238E27FC236}">
                <a16:creationId xmlns:a16="http://schemas.microsoft.com/office/drawing/2014/main" id="{6E94D173-8389-F62F-2690-D73AF4ED3D55}"/>
              </a:ext>
            </a:extLst>
          </p:cNvPr>
          <p:cNvSpPr>
            <a:spLocks noGrp="1"/>
          </p:cNvSpPr>
          <p:nvPr>
            <p:ph type="dt" sz="half" idx="10"/>
          </p:nvPr>
        </p:nvSpPr>
        <p:spPr/>
        <p:txBody>
          <a:bodyPr/>
          <a:lstStyle/>
          <a:p>
            <a:fld id="{E2F19C68-FF66-4FBB-B996-2990362B03EC}" type="datetimeFigureOut">
              <a:rPr lang="es-CL" smtClean="0"/>
              <a:t>29-09-2025</a:t>
            </a:fld>
            <a:endParaRPr lang="es-CL"/>
          </a:p>
        </p:txBody>
      </p:sp>
      <p:sp>
        <p:nvSpPr>
          <p:cNvPr id="5" name="Footer Placeholder 4">
            <a:extLst>
              <a:ext uri="{FF2B5EF4-FFF2-40B4-BE49-F238E27FC236}">
                <a16:creationId xmlns:a16="http://schemas.microsoft.com/office/drawing/2014/main" id="{E1C0940C-6015-FFCA-C292-F9EE85A3BD21}"/>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B4D67CC9-C52C-0483-4CE2-1C0B1809A04B}"/>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392311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D02C-EE6E-9B4C-7901-9593AC4DA197}"/>
              </a:ext>
            </a:extLst>
          </p:cNvPr>
          <p:cNvSpPr>
            <a:spLocks noGrp="1"/>
          </p:cNvSpPr>
          <p:nvPr>
            <p:ph type="title"/>
          </p:nvPr>
        </p:nvSpPr>
        <p:spPr/>
        <p:txBody>
          <a:bodyPr/>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739A2F4F-71EB-1613-2498-CCA742957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E34108D4-6869-D768-DA98-42F03C130576}"/>
              </a:ext>
            </a:extLst>
          </p:cNvPr>
          <p:cNvSpPr>
            <a:spLocks noGrp="1"/>
          </p:cNvSpPr>
          <p:nvPr>
            <p:ph type="dt" sz="half" idx="10"/>
          </p:nvPr>
        </p:nvSpPr>
        <p:spPr/>
        <p:txBody>
          <a:bodyPr/>
          <a:lstStyle/>
          <a:p>
            <a:fld id="{E2F19C68-FF66-4FBB-B996-2990362B03EC}" type="datetimeFigureOut">
              <a:rPr lang="es-CL" smtClean="0"/>
              <a:t>29-09-2025</a:t>
            </a:fld>
            <a:endParaRPr lang="es-CL"/>
          </a:p>
        </p:txBody>
      </p:sp>
      <p:sp>
        <p:nvSpPr>
          <p:cNvPr id="5" name="Footer Placeholder 4">
            <a:extLst>
              <a:ext uri="{FF2B5EF4-FFF2-40B4-BE49-F238E27FC236}">
                <a16:creationId xmlns:a16="http://schemas.microsoft.com/office/drawing/2014/main" id="{2D6A2691-0711-FF4D-31D8-774471DC8FE0}"/>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D6954FA8-4640-DE19-D5B1-AAE192927F41}"/>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295788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96E8E-A72B-3EE9-2CD5-691D3BBC8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C99980B0-F65E-ADFD-6C87-835BAC409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D62960E6-3929-00B4-12A8-80DE81C40673}"/>
              </a:ext>
            </a:extLst>
          </p:cNvPr>
          <p:cNvSpPr>
            <a:spLocks noGrp="1"/>
          </p:cNvSpPr>
          <p:nvPr>
            <p:ph type="dt" sz="half" idx="10"/>
          </p:nvPr>
        </p:nvSpPr>
        <p:spPr/>
        <p:txBody>
          <a:bodyPr/>
          <a:lstStyle/>
          <a:p>
            <a:fld id="{E2F19C68-FF66-4FBB-B996-2990362B03EC}" type="datetimeFigureOut">
              <a:rPr lang="es-CL" smtClean="0"/>
              <a:t>29-09-2025</a:t>
            </a:fld>
            <a:endParaRPr lang="es-CL"/>
          </a:p>
        </p:txBody>
      </p:sp>
      <p:sp>
        <p:nvSpPr>
          <p:cNvPr id="5" name="Footer Placeholder 4">
            <a:extLst>
              <a:ext uri="{FF2B5EF4-FFF2-40B4-BE49-F238E27FC236}">
                <a16:creationId xmlns:a16="http://schemas.microsoft.com/office/drawing/2014/main" id="{D9BF3ECF-C35F-2C1C-1920-E449870E667D}"/>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275B8C51-E97E-E750-0C0C-8C924737D25E}"/>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61421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E947-942A-C668-66C0-82519B25827A}"/>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FE378CD2-5479-CEAF-6927-8B7B22A91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38687D8B-0875-16F6-D2FE-A55AC43B958E}"/>
              </a:ext>
            </a:extLst>
          </p:cNvPr>
          <p:cNvSpPr>
            <a:spLocks noGrp="1"/>
          </p:cNvSpPr>
          <p:nvPr>
            <p:ph type="dt" sz="half" idx="10"/>
          </p:nvPr>
        </p:nvSpPr>
        <p:spPr/>
        <p:txBody>
          <a:bodyPr/>
          <a:lstStyle/>
          <a:p>
            <a:fld id="{E2F19C68-FF66-4FBB-B996-2990362B03EC}" type="datetimeFigureOut">
              <a:rPr lang="es-CL" smtClean="0"/>
              <a:t>29-09-2025</a:t>
            </a:fld>
            <a:endParaRPr lang="es-CL"/>
          </a:p>
        </p:txBody>
      </p:sp>
      <p:sp>
        <p:nvSpPr>
          <p:cNvPr id="5" name="Footer Placeholder 4">
            <a:extLst>
              <a:ext uri="{FF2B5EF4-FFF2-40B4-BE49-F238E27FC236}">
                <a16:creationId xmlns:a16="http://schemas.microsoft.com/office/drawing/2014/main" id="{474C0675-B510-83B4-75ED-FE81F14A2293}"/>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05E307D3-509E-CE4C-6F51-5D24C3835F4D}"/>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93765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DD53-3D24-208D-5DFF-A2AFCB9703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L"/>
          </a:p>
        </p:txBody>
      </p:sp>
      <p:sp>
        <p:nvSpPr>
          <p:cNvPr id="3" name="Text Placeholder 2">
            <a:extLst>
              <a:ext uri="{FF2B5EF4-FFF2-40B4-BE49-F238E27FC236}">
                <a16:creationId xmlns:a16="http://schemas.microsoft.com/office/drawing/2014/main" id="{92A828B2-E8D2-7E6A-0E25-6B4E08C06B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8A25C-7527-8B04-7514-0528CCBD1015}"/>
              </a:ext>
            </a:extLst>
          </p:cNvPr>
          <p:cNvSpPr>
            <a:spLocks noGrp="1"/>
          </p:cNvSpPr>
          <p:nvPr>
            <p:ph type="dt" sz="half" idx="10"/>
          </p:nvPr>
        </p:nvSpPr>
        <p:spPr/>
        <p:txBody>
          <a:bodyPr/>
          <a:lstStyle/>
          <a:p>
            <a:fld id="{E2F19C68-FF66-4FBB-B996-2990362B03EC}" type="datetimeFigureOut">
              <a:rPr lang="es-CL" smtClean="0"/>
              <a:t>29-09-2025</a:t>
            </a:fld>
            <a:endParaRPr lang="es-CL"/>
          </a:p>
        </p:txBody>
      </p:sp>
      <p:sp>
        <p:nvSpPr>
          <p:cNvPr id="5" name="Footer Placeholder 4">
            <a:extLst>
              <a:ext uri="{FF2B5EF4-FFF2-40B4-BE49-F238E27FC236}">
                <a16:creationId xmlns:a16="http://schemas.microsoft.com/office/drawing/2014/main" id="{9D914B4B-02DA-6DB4-4B46-98719C3136CC}"/>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9C6D9E48-5D05-D10F-FEA8-BE4C469DFC6B}"/>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1006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F94-4E5E-7A0A-936D-11721A58068B}"/>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3D9ACECE-0020-EB28-B357-18DE6315C8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DC0EE2E9-4363-4F90-8B82-520A07A04B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1F6C2443-A62B-C766-7A51-5B5D89AF1FFC}"/>
              </a:ext>
            </a:extLst>
          </p:cNvPr>
          <p:cNvSpPr>
            <a:spLocks noGrp="1"/>
          </p:cNvSpPr>
          <p:nvPr>
            <p:ph type="dt" sz="half" idx="10"/>
          </p:nvPr>
        </p:nvSpPr>
        <p:spPr/>
        <p:txBody>
          <a:bodyPr/>
          <a:lstStyle/>
          <a:p>
            <a:fld id="{E2F19C68-FF66-4FBB-B996-2990362B03EC}" type="datetimeFigureOut">
              <a:rPr lang="es-CL" smtClean="0"/>
              <a:t>29-09-2025</a:t>
            </a:fld>
            <a:endParaRPr lang="es-CL"/>
          </a:p>
        </p:txBody>
      </p:sp>
      <p:sp>
        <p:nvSpPr>
          <p:cNvPr id="6" name="Footer Placeholder 5">
            <a:extLst>
              <a:ext uri="{FF2B5EF4-FFF2-40B4-BE49-F238E27FC236}">
                <a16:creationId xmlns:a16="http://schemas.microsoft.com/office/drawing/2014/main" id="{E89C4F1D-6333-8CBC-67EB-42499ECF8287}"/>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3764DA-8B61-0471-6AD0-3B789B8A999B}"/>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266220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799F-7D05-5839-0B9F-98F4E949E289}"/>
              </a:ext>
            </a:extLst>
          </p:cNvPr>
          <p:cNvSpPr>
            <a:spLocks noGrp="1"/>
          </p:cNvSpPr>
          <p:nvPr>
            <p:ph type="title"/>
          </p:nvPr>
        </p:nvSpPr>
        <p:spPr>
          <a:xfrm>
            <a:off x="839788" y="365125"/>
            <a:ext cx="10515600" cy="1325563"/>
          </a:xfrm>
        </p:spPr>
        <p:txBody>
          <a:bodyPr/>
          <a:lstStyle/>
          <a:p>
            <a:r>
              <a:rPr lang="en-US"/>
              <a:t>Click to edit Master title style</a:t>
            </a:r>
            <a:endParaRPr lang="es-CL"/>
          </a:p>
        </p:txBody>
      </p:sp>
      <p:sp>
        <p:nvSpPr>
          <p:cNvPr id="3" name="Text Placeholder 2">
            <a:extLst>
              <a:ext uri="{FF2B5EF4-FFF2-40B4-BE49-F238E27FC236}">
                <a16:creationId xmlns:a16="http://schemas.microsoft.com/office/drawing/2014/main" id="{96A2818D-C8C2-16E9-F22D-2AF47C67A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BA6C6F-03E1-8314-EB67-EE635BEAF4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Text Placeholder 4">
            <a:extLst>
              <a:ext uri="{FF2B5EF4-FFF2-40B4-BE49-F238E27FC236}">
                <a16:creationId xmlns:a16="http://schemas.microsoft.com/office/drawing/2014/main" id="{5D9B9DA1-7DAA-A107-29CF-A2D5BD86D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121A59-2431-4080-A4D9-0B01BF432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7" name="Date Placeholder 6">
            <a:extLst>
              <a:ext uri="{FF2B5EF4-FFF2-40B4-BE49-F238E27FC236}">
                <a16:creationId xmlns:a16="http://schemas.microsoft.com/office/drawing/2014/main" id="{0BD8F43E-1BE6-CA83-131E-1BC8B171C172}"/>
              </a:ext>
            </a:extLst>
          </p:cNvPr>
          <p:cNvSpPr>
            <a:spLocks noGrp="1"/>
          </p:cNvSpPr>
          <p:nvPr>
            <p:ph type="dt" sz="half" idx="10"/>
          </p:nvPr>
        </p:nvSpPr>
        <p:spPr/>
        <p:txBody>
          <a:bodyPr/>
          <a:lstStyle/>
          <a:p>
            <a:fld id="{E2F19C68-FF66-4FBB-B996-2990362B03EC}" type="datetimeFigureOut">
              <a:rPr lang="es-CL" smtClean="0"/>
              <a:t>29-09-2025</a:t>
            </a:fld>
            <a:endParaRPr lang="es-CL"/>
          </a:p>
        </p:txBody>
      </p:sp>
      <p:sp>
        <p:nvSpPr>
          <p:cNvPr id="8" name="Footer Placeholder 7">
            <a:extLst>
              <a:ext uri="{FF2B5EF4-FFF2-40B4-BE49-F238E27FC236}">
                <a16:creationId xmlns:a16="http://schemas.microsoft.com/office/drawing/2014/main" id="{0768BF5A-AAB4-6166-8871-7063A5FA7596}"/>
              </a:ext>
            </a:extLst>
          </p:cNvPr>
          <p:cNvSpPr>
            <a:spLocks noGrp="1"/>
          </p:cNvSpPr>
          <p:nvPr>
            <p:ph type="ftr" sz="quarter" idx="11"/>
          </p:nvPr>
        </p:nvSpPr>
        <p:spPr/>
        <p:txBody>
          <a:bodyPr/>
          <a:lstStyle/>
          <a:p>
            <a:endParaRPr lang="es-CL"/>
          </a:p>
        </p:txBody>
      </p:sp>
      <p:sp>
        <p:nvSpPr>
          <p:cNvPr id="9" name="Slide Number Placeholder 8">
            <a:extLst>
              <a:ext uri="{FF2B5EF4-FFF2-40B4-BE49-F238E27FC236}">
                <a16:creationId xmlns:a16="http://schemas.microsoft.com/office/drawing/2014/main" id="{5BC4728E-3220-F5F4-C3A1-6EE8509F5BF1}"/>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212855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F9F7-1C1C-072A-CFB6-FEE2CB7DE584}"/>
              </a:ext>
            </a:extLst>
          </p:cNvPr>
          <p:cNvSpPr>
            <a:spLocks noGrp="1"/>
          </p:cNvSpPr>
          <p:nvPr>
            <p:ph type="title"/>
          </p:nvPr>
        </p:nvSpPr>
        <p:spPr/>
        <p:txBody>
          <a:bodyPr/>
          <a:lstStyle/>
          <a:p>
            <a:r>
              <a:rPr lang="en-US"/>
              <a:t>Click to edit Master title style</a:t>
            </a:r>
            <a:endParaRPr lang="es-CL"/>
          </a:p>
        </p:txBody>
      </p:sp>
      <p:sp>
        <p:nvSpPr>
          <p:cNvPr id="3" name="Date Placeholder 2">
            <a:extLst>
              <a:ext uri="{FF2B5EF4-FFF2-40B4-BE49-F238E27FC236}">
                <a16:creationId xmlns:a16="http://schemas.microsoft.com/office/drawing/2014/main" id="{FDF218D6-0526-4609-2423-BCC31A5A8503}"/>
              </a:ext>
            </a:extLst>
          </p:cNvPr>
          <p:cNvSpPr>
            <a:spLocks noGrp="1"/>
          </p:cNvSpPr>
          <p:nvPr>
            <p:ph type="dt" sz="half" idx="10"/>
          </p:nvPr>
        </p:nvSpPr>
        <p:spPr/>
        <p:txBody>
          <a:bodyPr/>
          <a:lstStyle/>
          <a:p>
            <a:fld id="{E2F19C68-FF66-4FBB-B996-2990362B03EC}" type="datetimeFigureOut">
              <a:rPr lang="es-CL" smtClean="0"/>
              <a:t>29-09-2025</a:t>
            </a:fld>
            <a:endParaRPr lang="es-CL"/>
          </a:p>
        </p:txBody>
      </p:sp>
      <p:sp>
        <p:nvSpPr>
          <p:cNvPr id="4" name="Footer Placeholder 3">
            <a:extLst>
              <a:ext uri="{FF2B5EF4-FFF2-40B4-BE49-F238E27FC236}">
                <a16:creationId xmlns:a16="http://schemas.microsoft.com/office/drawing/2014/main" id="{27AC3927-6144-656F-7240-01A4798AD12C}"/>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50715E02-CFA7-4BF5-5E1F-81A9193DB2F7}"/>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05947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21B73C-5F37-A56C-F5A2-1DF6FA2608C4}"/>
              </a:ext>
            </a:extLst>
          </p:cNvPr>
          <p:cNvSpPr>
            <a:spLocks noGrp="1"/>
          </p:cNvSpPr>
          <p:nvPr>
            <p:ph type="dt" sz="half" idx="10"/>
          </p:nvPr>
        </p:nvSpPr>
        <p:spPr/>
        <p:txBody>
          <a:bodyPr/>
          <a:lstStyle/>
          <a:p>
            <a:fld id="{E2F19C68-FF66-4FBB-B996-2990362B03EC}" type="datetimeFigureOut">
              <a:rPr lang="es-CL" smtClean="0"/>
              <a:t>29-09-2025</a:t>
            </a:fld>
            <a:endParaRPr lang="es-CL"/>
          </a:p>
        </p:txBody>
      </p:sp>
      <p:sp>
        <p:nvSpPr>
          <p:cNvPr id="3" name="Footer Placeholder 2">
            <a:extLst>
              <a:ext uri="{FF2B5EF4-FFF2-40B4-BE49-F238E27FC236}">
                <a16:creationId xmlns:a16="http://schemas.microsoft.com/office/drawing/2014/main" id="{5EED3E6A-AE30-F27A-1300-29169982E0E7}"/>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32819355-32C0-8898-22E2-FC63B08C7F70}"/>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84857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B2EB-5F56-7FC2-9397-538070363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8AC8619F-3DBB-9186-CDB8-50A108FBC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4025E9AA-E36D-ECF9-7355-4F8D1901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0E3D2-70CD-18F3-6C62-CDE29782608A}"/>
              </a:ext>
            </a:extLst>
          </p:cNvPr>
          <p:cNvSpPr>
            <a:spLocks noGrp="1"/>
          </p:cNvSpPr>
          <p:nvPr>
            <p:ph type="dt" sz="half" idx="10"/>
          </p:nvPr>
        </p:nvSpPr>
        <p:spPr/>
        <p:txBody>
          <a:bodyPr/>
          <a:lstStyle/>
          <a:p>
            <a:fld id="{E2F19C68-FF66-4FBB-B996-2990362B03EC}" type="datetimeFigureOut">
              <a:rPr lang="es-CL" smtClean="0"/>
              <a:t>29-09-2025</a:t>
            </a:fld>
            <a:endParaRPr lang="es-CL"/>
          </a:p>
        </p:txBody>
      </p:sp>
      <p:sp>
        <p:nvSpPr>
          <p:cNvPr id="6" name="Footer Placeholder 5">
            <a:extLst>
              <a:ext uri="{FF2B5EF4-FFF2-40B4-BE49-F238E27FC236}">
                <a16:creationId xmlns:a16="http://schemas.microsoft.com/office/drawing/2014/main" id="{B3C511C8-D3C7-A32F-F911-5E6936068636}"/>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89D3F1D3-6FA2-FC07-43F8-6EA2A93CD238}"/>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396927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3425-2A96-9CA0-27F2-A330F1A6C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Picture Placeholder 2">
            <a:extLst>
              <a:ext uri="{FF2B5EF4-FFF2-40B4-BE49-F238E27FC236}">
                <a16:creationId xmlns:a16="http://schemas.microsoft.com/office/drawing/2014/main" id="{CECA9229-8C9C-F62C-70C6-AFEEEAAFEE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Text Placeholder 3">
            <a:extLst>
              <a:ext uri="{FF2B5EF4-FFF2-40B4-BE49-F238E27FC236}">
                <a16:creationId xmlns:a16="http://schemas.microsoft.com/office/drawing/2014/main" id="{E0370E87-9219-BDE8-933A-5E17B251F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9DE94-D89A-FD4F-72EB-A3E158E30D43}"/>
              </a:ext>
            </a:extLst>
          </p:cNvPr>
          <p:cNvSpPr>
            <a:spLocks noGrp="1"/>
          </p:cNvSpPr>
          <p:nvPr>
            <p:ph type="dt" sz="half" idx="10"/>
          </p:nvPr>
        </p:nvSpPr>
        <p:spPr/>
        <p:txBody>
          <a:bodyPr/>
          <a:lstStyle/>
          <a:p>
            <a:fld id="{E2F19C68-FF66-4FBB-B996-2990362B03EC}" type="datetimeFigureOut">
              <a:rPr lang="es-CL" smtClean="0"/>
              <a:t>29-09-2025</a:t>
            </a:fld>
            <a:endParaRPr lang="es-CL"/>
          </a:p>
        </p:txBody>
      </p:sp>
      <p:sp>
        <p:nvSpPr>
          <p:cNvPr id="6" name="Footer Placeholder 5">
            <a:extLst>
              <a:ext uri="{FF2B5EF4-FFF2-40B4-BE49-F238E27FC236}">
                <a16:creationId xmlns:a16="http://schemas.microsoft.com/office/drawing/2014/main" id="{F87A7006-7F3A-0F36-E889-8F6AC639932F}"/>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833A6617-005F-D089-82A1-2E5ECCA55DB7}"/>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99609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8D938F-6592-3B51-B840-0AF0BD0DDC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L"/>
          </a:p>
        </p:txBody>
      </p:sp>
      <p:sp>
        <p:nvSpPr>
          <p:cNvPr id="3" name="Text Placeholder 2">
            <a:extLst>
              <a:ext uri="{FF2B5EF4-FFF2-40B4-BE49-F238E27FC236}">
                <a16:creationId xmlns:a16="http://schemas.microsoft.com/office/drawing/2014/main" id="{F7B91B70-2062-C758-9789-F867C4C3B0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3A71D176-D0C8-422D-0B8F-6C36BDAA5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F19C68-FF66-4FBB-B996-2990362B03EC}" type="datetimeFigureOut">
              <a:rPr lang="es-CL" smtClean="0"/>
              <a:t>29-09-2025</a:t>
            </a:fld>
            <a:endParaRPr lang="es-CL"/>
          </a:p>
        </p:txBody>
      </p:sp>
      <p:sp>
        <p:nvSpPr>
          <p:cNvPr id="5" name="Footer Placeholder 4">
            <a:extLst>
              <a:ext uri="{FF2B5EF4-FFF2-40B4-BE49-F238E27FC236}">
                <a16:creationId xmlns:a16="http://schemas.microsoft.com/office/drawing/2014/main" id="{D40039A4-81A8-1323-3EAE-1A7FFC800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Slide Number Placeholder 5">
            <a:extLst>
              <a:ext uri="{FF2B5EF4-FFF2-40B4-BE49-F238E27FC236}">
                <a16:creationId xmlns:a16="http://schemas.microsoft.com/office/drawing/2014/main" id="{258F4C3C-A43E-E756-E955-E5C5D539E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0410BE-0C98-47D3-B359-BED08B89821E}" type="slidenum">
              <a:rPr lang="es-CL" smtClean="0"/>
              <a:t>‹#›</a:t>
            </a:fld>
            <a:endParaRPr lang="es-CL"/>
          </a:p>
        </p:txBody>
      </p:sp>
    </p:spTree>
    <p:extLst>
      <p:ext uri="{BB962C8B-B14F-4D97-AF65-F5344CB8AC3E}">
        <p14:creationId xmlns:p14="http://schemas.microsoft.com/office/powerpoint/2010/main" val="414125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0.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2.png"/><Relationship Id="rId18" Type="http://schemas.openxmlformats.org/officeDocument/2006/relationships/image" Target="../media/image41.png"/><Relationship Id="rId26" Type="http://schemas.openxmlformats.org/officeDocument/2006/relationships/image" Target="../media/image73.png"/><Relationship Id="rId3" Type="http://schemas.openxmlformats.org/officeDocument/2006/relationships/image" Target="../media/image52.png"/><Relationship Id="rId21" Type="http://schemas.openxmlformats.org/officeDocument/2006/relationships/image" Target="../media/image68.png"/><Relationship Id="rId7" Type="http://schemas.openxmlformats.org/officeDocument/2006/relationships/image" Target="../media/image56.png"/><Relationship Id="rId12" Type="http://schemas.openxmlformats.org/officeDocument/2006/relationships/image" Target="../media/image61.png"/><Relationship Id="rId17" Type="http://schemas.openxmlformats.org/officeDocument/2006/relationships/image" Target="../media/image40.png"/><Relationship Id="rId25" Type="http://schemas.openxmlformats.org/officeDocument/2006/relationships/image" Target="../media/image72.png"/><Relationship Id="rId2" Type="http://schemas.openxmlformats.org/officeDocument/2006/relationships/notesSlide" Target="../notesSlides/notesSlide22.xml"/><Relationship Id="rId16" Type="http://schemas.openxmlformats.org/officeDocument/2006/relationships/image" Target="../media/image65.png"/><Relationship Id="rId20" Type="http://schemas.openxmlformats.org/officeDocument/2006/relationships/image" Target="../media/image67.svg"/><Relationship Id="rId29" Type="http://schemas.openxmlformats.org/officeDocument/2006/relationships/image" Target="../media/image76.png"/><Relationship Id="rId1" Type="http://schemas.openxmlformats.org/officeDocument/2006/relationships/slideLayout" Target="../slideLayouts/slideLayout6.xml"/><Relationship Id="rId6" Type="http://schemas.openxmlformats.org/officeDocument/2006/relationships/image" Target="../media/image55.svg"/><Relationship Id="rId11" Type="http://schemas.openxmlformats.org/officeDocument/2006/relationships/image" Target="../media/image60.png"/><Relationship Id="rId24" Type="http://schemas.openxmlformats.org/officeDocument/2006/relationships/image" Target="../media/image71.svg"/><Relationship Id="rId32" Type="http://schemas.openxmlformats.org/officeDocument/2006/relationships/image" Target="../media/image79.png"/><Relationship Id="rId5" Type="http://schemas.openxmlformats.org/officeDocument/2006/relationships/image" Target="../media/image54.png"/><Relationship Id="rId15" Type="http://schemas.openxmlformats.org/officeDocument/2006/relationships/image" Target="../media/image64.png"/><Relationship Id="rId23" Type="http://schemas.openxmlformats.org/officeDocument/2006/relationships/image" Target="../media/image70.png"/><Relationship Id="rId28" Type="http://schemas.openxmlformats.org/officeDocument/2006/relationships/image" Target="../media/image75.png"/><Relationship Id="rId10" Type="http://schemas.openxmlformats.org/officeDocument/2006/relationships/image" Target="../media/image59.svg"/><Relationship Id="rId19" Type="http://schemas.openxmlformats.org/officeDocument/2006/relationships/image" Target="../media/image66.png"/><Relationship Id="rId31" Type="http://schemas.openxmlformats.org/officeDocument/2006/relationships/image" Target="../media/image78.png"/><Relationship Id="rId4" Type="http://schemas.openxmlformats.org/officeDocument/2006/relationships/image" Target="../media/image53.svg"/><Relationship Id="rId9" Type="http://schemas.openxmlformats.org/officeDocument/2006/relationships/image" Target="../media/image58.png"/><Relationship Id="rId14" Type="http://schemas.openxmlformats.org/officeDocument/2006/relationships/image" Target="../media/image63.png"/><Relationship Id="rId22" Type="http://schemas.openxmlformats.org/officeDocument/2006/relationships/image" Target="../media/image69.svg"/><Relationship Id="rId27" Type="http://schemas.openxmlformats.org/officeDocument/2006/relationships/image" Target="../media/image74.png"/><Relationship Id="rId30" Type="http://schemas.openxmlformats.org/officeDocument/2006/relationships/image" Target="../media/image77.png"/></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8.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9" Type="http://schemas.openxmlformats.org/officeDocument/2006/relationships/image" Target="../media/image9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40.png"/></Relationships>
</file>

<file path=ppt/slides/_rels/slide3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D6F1696-01CA-E8D3-6002-76BCCA9BF716}"/>
              </a:ext>
            </a:extLst>
          </p:cNvPr>
          <p:cNvSpPr>
            <a:spLocks noGrp="1"/>
          </p:cNvSpPr>
          <p:nvPr>
            <p:ph type="ctrTitle"/>
          </p:nvPr>
        </p:nvSpPr>
        <p:spPr>
          <a:xfrm>
            <a:off x="0" y="0"/>
            <a:ext cx="12192000" cy="6858000"/>
          </a:xfrm>
        </p:spPr>
        <p:txBody>
          <a:bodyPr anchor="ctr">
            <a:normAutofit/>
          </a:bodyPr>
          <a:lstStyle/>
          <a:p>
            <a:r>
              <a:rPr lang="en-US" sz="4000" noProof="0" dirty="0">
                <a:latin typeface="Arial" panose="020B0604020202020204" pitchFamily="34" charset="0"/>
                <a:cs typeface="Arial" panose="020B0604020202020204" pitchFamily="34" charset="0"/>
              </a:rPr>
              <a:t>A generalized </a:t>
            </a:r>
            <a:r>
              <a:rPr lang="en-US" sz="4000">
                <a:latin typeface="Arial" panose="020B0604020202020204" pitchFamily="34" charset="0"/>
                <a:cs typeface="Arial" panose="020B0604020202020204" pitchFamily="34" charset="0"/>
              </a:rPr>
              <a:t>decision-making</a:t>
            </a:r>
            <a:r>
              <a:rPr lang="en-US" sz="4000" noProof="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mechanism</a:t>
            </a:r>
            <a:r>
              <a:rPr lang="en-US" sz="4000" noProof="0" dirty="0">
                <a:latin typeface="Arial" panose="020B0604020202020204" pitchFamily="34" charset="0"/>
                <a:cs typeface="Arial" panose="020B0604020202020204" pitchFamily="34" charset="0"/>
              </a:rPr>
              <a:t> for physical and abstract spaces</a:t>
            </a:r>
            <a:br>
              <a:rPr lang="en-US" noProof="0" dirty="0">
                <a:latin typeface="Arial" panose="020B0604020202020204" pitchFamily="34" charset="0"/>
                <a:cs typeface="Arial" panose="020B0604020202020204" pitchFamily="34" charset="0"/>
              </a:rPr>
            </a:br>
            <a:br>
              <a:rPr lang="en-US" sz="4400" noProof="0" dirty="0">
                <a:latin typeface="Arial" panose="020B0604020202020204" pitchFamily="34" charset="0"/>
                <a:cs typeface="Arial" panose="020B0604020202020204" pitchFamily="34" charset="0"/>
              </a:rPr>
            </a:br>
            <a:r>
              <a:rPr lang="en-US" sz="3600" noProof="0" dirty="0">
                <a:latin typeface="Arial" panose="020B0604020202020204" pitchFamily="34" charset="0"/>
                <a:cs typeface="Arial" panose="020B0604020202020204" pitchFamily="34" charset="0"/>
              </a:rPr>
              <a:t>Luis Luarte</a:t>
            </a:r>
            <a:endParaRPr lang="en-US" noProof="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0CCC080B-6032-F5E7-DDBB-E819B9BB1A15}"/>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188635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3DE8F-954C-24EB-06EA-FBE02E8EC1D2}"/>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738896-61F1-3B93-6DAD-AB71B988DCD0}"/>
                  </a:ext>
                </a:extLst>
              </p:cNvPr>
              <p:cNvSpPr>
                <a:spLocks noGrp="1"/>
              </p:cNvSpPr>
              <p:nvPr>
                <p:ph idx="1"/>
              </p:nvPr>
            </p:nvSpPr>
            <p:spPr>
              <a:xfrm>
                <a:off x="838200" y="914400"/>
                <a:ext cx="10515600" cy="5943600"/>
              </a:xfrm>
            </p:spPr>
            <p:txBody>
              <a:bodyPr>
                <a:normAutofit/>
              </a:bodyPr>
              <a:lstStyle/>
              <a:p>
                <a:pPr marL="0" indent="0" algn="just">
                  <a:buNone/>
                </a:pPr>
                <a:r>
                  <a:rPr lang="en-US" dirty="0">
                    <a:latin typeface="Arial" panose="020B0604020202020204" pitchFamily="34" charset="0"/>
                    <a:cs typeface="Arial" panose="020B0604020202020204" pitchFamily="34" charset="0"/>
                  </a:rPr>
                  <a:t>The activity of the variability controller is a function of environmental uncertainty. This function manifests as a direct mapping between the magnitude the reward prediction error signal and the level of spontaneous behavior variability. Specifically, a larger absolute RPE signal, indicative of greater environmental uncertainty, will cause an increase in the output of the variability controller, which in turn will be measured as an increase in the coefficient of variation of saccades. The opposite is expected to happen withing a perfectly predictable environment</a:t>
                </a:r>
              </a:p>
              <a:p>
                <a:pPr marL="0" indent="0" algn="just">
                  <a:buNone/>
                </a:pPr>
                <a:endParaRPr lang="en-US" dirty="0">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𝑅𝑃𝐸</m:t>
                              </m:r>
                            </m:e>
                          </m:d>
                        </m:e>
                      </m:d>
                    </m:oMath>
                  </m:oMathPara>
                </a14:m>
                <a:endParaRPr lang="en-US"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BE738896-61F1-3B93-6DAD-AB71B988DCD0}"/>
                  </a:ext>
                </a:extLst>
              </p:cNvPr>
              <p:cNvSpPr>
                <a:spLocks noGrp="1" noRot="1" noChangeAspect="1" noMove="1" noResize="1" noEditPoints="1" noAdjustHandles="1" noChangeArrowheads="1" noChangeShapeType="1" noTextEdit="1"/>
              </p:cNvSpPr>
              <p:nvPr>
                <p:ph idx="1"/>
              </p:nvPr>
            </p:nvSpPr>
            <p:spPr>
              <a:xfrm>
                <a:off x="838200" y="914400"/>
                <a:ext cx="10515600" cy="5943600"/>
              </a:xfrm>
              <a:blipFill>
                <a:blip r:embed="rId2"/>
                <a:stretch>
                  <a:fillRect l="-1217" t="-1744" r="-1159"/>
                </a:stretch>
              </a:blipFill>
            </p:spPr>
            <p:txBody>
              <a:bodyPr/>
              <a:lstStyle/>
              <a:p>
                <a:r>
                  <a:rPr lang="es-CL">
                    <a:noFill/>
                  </a:rPr>
                  <a:t> </a:t>
                </a:r>
              </a:p>
            </p:txBody>
          </p:sp>
        </mc:Fallback>
      </mc:AlternateContent>
      <p:sp>
        <p:nvSpPr>
          <p:cNvPr id="4" name="Rectangle 3">
            <a:extLst>
              <a:ext uri="{FF2B5EF4-FFF2-40B4-BE49-F238E27FC236}">
                <a16:creationId xmlns:a16="http://schemas.microsoft.com/office/drawing/2014/main" id="{5023FF60-3A79-3F22-5615-BB10C82F22C0}"/>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Hypothesis I</a:t>
            </a:r>
            <a:endParaRPr lang="es-CL" sz="5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089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AE86F-CDE4-FB4D-19CF-B692D4186C2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6F3D37-EF11-D0D8-D6EC-F6C497FFDD14}"/>
                  </a:ext>
                </a:extLst>
              </p:cNvPr>
              <p:cNvSpPr>
                <a:spLocks noGrp="1"/>
              </p:cNvSpPr>
              <p:nvPr>
                <p:ph idx="1"/>
              </p:nvPr>
            </p:nvSpPr>
            <p:spPr>
              <a:xfrm>
                <a:off x="838200" y="914400"/>
                <a:ext cx="10515600" cy="5943600"/>
              </a:xfrm>
            </p:spPr>
            <p:txBody>
              <a:bodyPr/>
              <a:lstStyle/>
              <a:p>
                <a:pPr marL="0" indent="0" algn="just">
                  <a:buNone/>
                </a:pPr>
                <a:r>
                  <a:rPr lang="en-US" dirty="0">
                    <a:latin typeface="Arial" panose="020B0604020202020204" pitchFamily="34" charset="0"/>
                    <a:cs typeface="Arial" panose="020B0604020202020204" pitchFamily="34" charset="0"/>
                  </a:rPr>
                  <a:t>The levels of the variability controller, as measured by the CV of saccades, modulates the exploration parameters in both the physical and abstract foraging tasks. A higher CV of saccades will be correlated with a higher value of the exploration parameter </a:t>
                </a:r>
                <a14:m>
                  <m:oMath xmlns:m="http://schemas.openxmlformats.org/officeDocument/2006/math">
                    <m:r>
                      <a:rPr lang="en-US" b="0" i="1" smtClean="0">
                        <a:latin typeface="Cambria Math" panose="02040503050406030204" pitchFamily="18" charset="0"/>
                      </a:rPr>
                      <m:t>𝜏</m:t>
                    </m:r>
                  </m:oMath>
                </a14:m>
                <a:r>
                  <a:rPr lang="en-US" dirty="0">
                    <a:latin typeface="Arial" panose="020B0604020202020204" pitchFamily="34" charset="0"/>
                    <a:cs typeface="Arial" panose="020B0604020202020204" pitchFamily="34" charset="0"/>
                  </a:rPr>
                  <a:t> in both domains. Proposing the system’s global “stochasticity setting” is the primary regulator of its local exploration-exploitation trade-off</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𝑎𝑏𝑠𝑡𝑟𝑎𝑐𝑡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𝑝h𝑦𝑠𝑖𝑐𝑎𝑙</m:t>
                          </m:r>
                        </m:sub>
                      </m:sSub>
                      <m:r>
                        <a:rPr lang="en-US" b="0" i="1" smtClean="0">
                          <a:latin typeface="Cambria Math" panose="02040503050406030204" pitchFamily="18" charset="0"/>
                        </a:rPr>
                        <m:t>∝</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oMath>
                  </m:oMathPara>
                </a14:m>
                <a:endParaRPr lang="en-US"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E26F3D37-EF11-D0D8-D6EC-F6C497FFDD14}"/>
                  </a:ext>
                </a:extLst>
              </p:cNvPr>
              <p:cNvSpPr>
                <a:spLocks noGrp="1" noRot="1" noChangeAspect="1" noMove="1" noResize="1" noEditPoints="1" noAdjustHandles="1" noChangeArrowheads="1" noChangeShapeType="1" noTextEdit="1"/>
              </p:cNvSpPr>
              <p:nvPr>
                <p:ph idx="1"/>
              </p:nvPr>
            </p:nvSpPr>
            <p:spPr>
              <a:xfrm>
                <a:off x="838200" y="914400"/>
                <a:ext cx="10515600" cy="5943600"/>
              </a:xfrm>
              <a:blipFill>
                <a:blip r:embed="rId3"/>
                <a:stretch>
                  <a:fillRect l="-1217" t="-1744" r="-1159"/>
                </a:stretch>
              </a:blipFill>
            </p:spPr>
            <p:txBody>
              <a:bodyPr/>
              <a:lstStyle/>
              <a:p>
                <a:r>
                  <a:rPr lang="es-CL">
                    <a:noFill/>
                  </a:rPr>
                  <a:t> </a:t>
                </a:r>
              </a:p>
            </p:txBody>
          </p:sp>
        </mc:Fallback>
      </mc:AlternateContent>
      <p:sp>
        <p:nvSpPr>
          <p:cNvPr id="6" name="Rectangle 5">
            <a:extLst>
              <a:ext uri="{FF2B5EF4-FFF2-40B4-BE49-F238E27FC236}">
                <a16:creationId xmlns:a16="http://schemas.microsoft.com/office/drawing/2014/main" id="{947274F3-C60D-CBB7-D559-07B105A44640}"/>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Hypothesis II</a:t>
            </a:r>
            <a:endParaRPr lang="es-CL" sz="5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579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531C3-0EB1-AB0C-9647-2768319B0F1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D228B4-6415-0753-D0FC-1FF1045255EC}"/>
                  </a:ext>
                </a:extLst>
              </p:cNvPr>
              <p:cNvSpPr>
                <a:spLocks noGrp="1"/>
              </p:cNvSpPr>
              <p:nvPr>
                <p:ph idx="1"/>
              </p:nvPr>
            </p:nvSpPr>
            <p:spPr>
              <a:xfrm>
                <a:off x="838200" y="914400"/>
                <a:ext cx="10515600" cy="5943600"/>
              </a:xfrm>
            </p:spPr>
            <p:txBody>
              <a:bodyPr>
                <a:normAutofit/>
              </a:bodyPr>
              <a:lstStyle/>
              <a:p>
                <a:pPr marL="0" indent="0" algn="just">
                  <a:buNone/>
                </a:pPr>
                <a:r>
                  <a:rPr lang="en-US" dirty="0">
                    <a:latin typeface="Arial" panose="020B0604020202020204" pitchFamily="34" charset="0"/>
                    <a:cs typeface="Arial" panose="020B0604020202020204" pitchFamily="34" charset="0"/>
                  </a:rPr>
                  <a:t>The computational architecture governing exploration is isomorphic across physical and abstract spaces, sharing the fundamental parameters. This means the same “stochasticity setting” parameter is applied to both physical and abstract foraging tasks. Therefore, the exploration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𝑝h𝑦𝑠𝑖𝑐𝑎𝑙</m:t>
                        </m:r>
                      </m:sub>
                    </m:sSub>
                  </m:oMath>
                </a14:m>
                <a:r>
                  <a:rPr lang="en-US" dirty="0">
                    <a:latin typeface="Arial" panose="020B0604020202020204" pitchFamily="34" charset="0"/>
                    <a:cs typeface="Arial" panose="020B0604020202020204" pitchFamily="34" charset="0"/>
                  </a:rPr>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𝑎𝑏𝑠𝑡𝑟𝑎𝑐𝑡</m:t>
                        </m:r>
                      </m:sub>
                    </m:sSub>
                  </m:oMath>
                </a14:m>
                <a:r>
                  <a:rPr lang="en-US" dirty="0">
                    <a:latin typeface="Arial" panose="020B0604020202020204" pitchFamily="34" charset="0"/>
                    <a:cs typeface="Arial" panose="020B0604020202020204" pitchFamily="34" charset="0"/>
                  </a:rPr>
                  <a:t>, as defined by the choice models for each domain, will be significantly correlated within subjects. This implies that a participant propensity for exploration is a stable, domain independent variable.</a:t>
                </a:r>
              </a:p>
              <a:p>
                <a:pPr marL="0" indent="0" algn="just">
                  <a:buNone/>
                </a:pPr>
                <a:endParaRPr lang="en-US"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𝑝h𝑦𝑠𝑖𝑐𝑎𝑙</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𝑎𝑏𝑠𝑡𝑟𝑎𝑐𝑡</m:t>
                              </m:r>
                            </m:sub>
                          </m:sSub>
                        </m:e>
                      </m:d>
                      <m:r>
                        <a:rPr lang="en-US" b="0" i="1" smtClean="0">
                          <a:latin typeface="Cambria Math" panose="02040503050406030204" pitchFamily="18" charset="0"/>
                        </a:rPr>
                        <m:t>&gt;0</m:t>
                      </m:r>
                    </m:oMath>
                  </m:oMathPara>
                </a14:m>
                <a:endParaRPr lang="en-US"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9CD228B4-6415-0753-D0FC-1FF1045255EC}"/>
                  </a:ext>
                </a:extLst>
              </p:cNvPr>
              <p:cNvSpPr>
                <a:spLocks noGrp="1" noRot="1" noChangeAspect="1" noMove="1" noResize="1" noEditPoints="1" noAdjustHandles="1" noChangeArrowheads="1" noChangeShapeType="1" noTextEdit="1"/>
              </p:cNvSpPr>
              <p:nvPr>
                <p:ph idx="1"/>
              </p:nvPr>
            </p:nvSpPr>
            <p:spPr>
              <a:xfrm>
                <a:off x="838200" y="914400"/>
                <a:ext cx="10515600" cy="5943600"/>
              </a:xfrm>
              <a:blipFill>
                <a:blip r:embed="rId2"/>
                <a:stretch>
                  <a:fillRect l="-1217" t="-1744" r="-1159"/>
                </a:stretch>
              </a:blipFill>
            </p:spPr>
            <p:txBody>
              <a:bodyPr/>
              <a:lstStyle/>
              <a:p>
                <a:r>
                  <a:rPr lang="es-CL">
                    <a:noFill/>
                  </a:rPr>
                  <a:t> </a:t>
                </a:r>
              </a:p>
            </p:txBody>
          </p:sp>
        </mc:Fallback>
      </mc:AlternateContent>
      <p:sp>
        <p:nvSpPr>
          <p:cNvPr id="4" name="Rectangle 3">
            <a:extLst>
              <a:ext uri="{FF2B5EF4-FFF2-40B4-BE49-F238E27FC236}">
                <a16:creationId xmlns:a16="http://schemas.microsoft.com/office/drawing/2014/main" id="{E9293056-D167-145D-8E09-7B67EF3A6A39}"/>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Hypothesis III</a:t>
            </a:r>
            <a:endParaRPr lang="es-CL" sz="5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8563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7CD5E-6227-61CF-8FBF-3FFAC83B1560}"/>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0C31795D-E4D9-D9F9-F0F3-5E6B3216E5F6}"/>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Hypothesis over mechanism</a:t>
            </a:r>
            <a:endParaRPr lang="es-CL" sz="54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Oval 1">
                <a:extLst>
                  <a:ext uri="{FF2B5EF4-FFF2-40B4-BE49-F238E27FC236}">
                    <a16:creationId xmlns:a16="http://schemas.microsoft.com/office/drawing/2014/main" id="{9A71C74E-0D42-931E-9E83-A8F63172F608}"/>
                  </a:ext>
                </a:extLst>
              </p:cNvPr>
              <p:cNvSpPr/>
              <p:nvPr/>
            </p:nvSpPr>
            <p:spPr>
              <a:xfrm>
                <a:off x="838200" y="2133600"/>
                <a:ext cx="914400"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cs typeface="Arial" panose="020B0604020202020204" pitchFamily="34" charset="0"/>
                        </a:rPr>
                        <m:t>𝐸</m:t>
                      </m:r>
                    </m:oMath>
                  </m:oMathPara>
                </a14:m>
                <a:endParaRPr lang="es-CL" sz="3200" dirty="0">
                  <a:solidFill>
                    <a:schemeClr val="tx1"/>
                  </a:solidFill>
                  <a:latin typeface="Arial" panose="020B0604020202020204" pitchFamily="34" charset="0"/>
                  <a:cs typeface="Arial" panose="020B0604020202020204" pitchFamily="34" charset="0"/>
                </a:endParaRPr>
              </a:p>
            </p:txBody>
          </p:sp>
        </mc:Choice>
        <mc:Fallback xmlns="">
          <p:sp>
            <p:nvSpPr>
              <p:cNvPr id="2" name="Oval 1">
                <a:extLst>
                  <a:ext uri="{FF2B5EF4-FFF2-40B4-BE49-F238E27FC236}">
                    <a16:creationId xmlns:a16="http://schemas.microsoft.com/office/drawing/2014/main" id="{9A71C74E-0D42-931E-9E83-A8F63172F608}"/>
                  </a:ext>
                </a:extLst>
              </p:cNvPr>
              <p:cNvSpPr>
                <a:spLocks noRot="1" noChangeAspect="1" noMove="1" noResize="1" noEditPoints="1" noAdjustHandles="1" noChangeArrowheads="1" noChangeShapeType="1" noTextEdit="1"/>
              </p:cNvSpPr>
              <p:nvPr/>
            </p:nvSpPr>
            <p:spPr>
              <a:xfrm>
                <a:off x="838200" y="2133600"/>
                <a:ext cx="914400" cy="914400"/>
              </a:xfrm>
              <a:prstGeom prst="ellipse">
                <a:avLst/>
              </a:prstGeom>
              <a:blipFill>
                <a:blip r:embed="rId3"/>
                <a:stretch>
                  <a:fillRect/>
                </a:stretch>
              </a:blipFill>
              <a:ln>
                <a:solidFill>
                  <a:schemeClr val="bg1"/>
                </a:solid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9EBA81D4-B01D-5054-969C-06F796F287FA}"/>
                  </a:ext>
                </a:extLst>
              </p:cNvPr>
              <p:cNvSpPr/>
              <p:nvPr/>
            </p:nvSpPr>
            <p:spPr>
              <a:xfrm>
                <a:off x="5502729" y="2133600"/>
                <a:ext cx="914400"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smtClean="0">
                          <a:solidFill>
                            <a:schemeClr val="tx1"/>
                          </a:solidFill>
                          <a:latin typeface="Cambria Math" panose="02040503050406030204" pitchFamily="18" charset="0"/>
                          <a:cs typeface="Arial" panose="020B0604020202020204" pitchFamily="34" charset="0"/>
                        </a:rPr>
                        <m:t>𝛿</m:t>
                      </m:r>
                    </m:oMath>
                  </m:oMathPara>
                </a14:m>
                <a:endParaRPr lang="es-CL" sz="3200" dirty="0">
                  <a:solidFill>
                    <a:schemeClr val="tx1"/>
                  </a:solidFill>
                  <a:latin typeface="Arial" panose="020B0604020202020204" pitchFamily="34" charset="0"/>
                  <a:cs typeface="Arial" panose="020B0604020202020204" pitchFamily="34" charset="0"/>
                </a:endParaRPr>
              </a:p>
            </p:txBody>
          </p:sp>
        </mc:Choice>
        <mc:Fallback xmlns="">
          <p:sp>
            <p:nvSpPr>
              <p:cNvPr id="6" name="Oval 5">
                <a:extLst>
                  <a:ext uri="{FF2B5EF4-FFF2-40B4-BE49-F238E27FC236}">
                    <a16:creationId xmlns:a16="http://schemas.microsoft.com/office/drawing/2014/main" id="{9EBA81D4-B01D-5054-969C-06F796F287FA}"/>
                  </a:ext>
                </a:extLst>
              </p:cNvPr>
              <p:cNvSpPr>
                <a:spLocks noRot="1" noChangeAspect="1" noMove="1" noResize="1" noEditPoints="1" noAdjustHandles="1" noChangeArrowheads="1" noChangeShapeType="1" noTextEdit="1"/>
              </p:cNvSpPr>
              <p:nvPr/>
            </p:nvSpPr>
            <p:spPr>
              <a:xfrm>
                <a:off x="5502729" y="2133600"/>
                <a:ext cx="914400" cy="914400"/>
              </a:xfrm>
              <a:prstGeom prst="ellipse">
                <a:avLst/>
              </a:prstGeom>
              <a:blipFill>
                <a:blip r:embed="rId4"/>
                <a:stretch>
                  <a:fillRect/>
                </a:stretch>
              </a:blipFill>
              <a:ln>
                <a:solidFill>
                  <a:schemeClr val="bg1"/>
                </a:solid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54B2C917-389D-7BF2-2FEC-2A457036342E}"/>
                  </a:ext>
                </a:extLst>
              </p:cNvPr>
              <p:cNvSpPr/>
              <p:nvPr/>
            </p:nvSpPr>
            <p:spPr>
              <a:xfrm>
                <a:off x="10167259" y="2133600"/>
                <a:ext cx="914400"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smtClean="0">
                          <a:solidFill>
                            <a:schemeClr val="tx1"/>
                          </a:solidFill>
                          <a:latin typeface="Cambria Math" panose="02040503050406030204" pitchFamily="18" charset="0"/>
                          <a:cs typeface="Arial" panose="020B0604020202020204" pitchFamily="34" charset="0"/>
                        </a:rPr>
                        <m:t>𝜏</m:t>
                      </m:r>
                    </m:oMath>
                  </m:oMathPara>
                </a14:m>
                <a:endParaRPr lang="es-CL" sz="3200" dirty="0">
                  <a:solidFill>
                    <a:schemeClr val="tx1"/>
                  </a:solidFill>
                  <a:latin typeface="Arial" panose="020B0604020202020204" pitchFamily="34" charset="0"/>
                  <a:cs typeface="Arial" panose="020B0604020202020204" pitchFamily="34" charset="0"/>
                </a:endParaRPr>
              </a:p>
            </p:txBody>
          </p:sp>
        </mc:Choice>
        <mc:Fallback xmlns="">
          <p:sp>
            <p:nvSpPr>
              <p:cNvPr id="7" name="Oval 6">
                <a:extLst>
                  <a:ext uri="{FF2B5EF4-FFF2-40B4-BE49-F238E27FC236}">
                    <a16:creationId xmlns:a16="http://schemas.microsoft.com/office/drawing/2014/main" id="{54B2C917-389D-7BF2-2FEC-2A457036342E}"/>
                  </a:ext>
                </a:extLst>
              </p:cNvPr>
              <p:cNvSpPr>
                <a:spLocks noRot="1" noChangeAspect="1" noMove="1" noResize="1" noEditPoints="1" noAdjustHandles="1" noChangeArrowheads="1" noChangeShapeType="1" noTextEdit="1"/>
              </p:cNvSpPr>
              <p:nvPr/>
            </p:nvSpPr>
            <p:spPr>
              <a:xfrm>
                <a:off x="10167259" y="2133600"/>
                <a:ext cx="914400" cy="914400"/>
              </a:xfrm>
              <a:prstGeom prst="ellipse">
                <a:avLst/>
              </a:prstGeom>
              <a:blipFill>
                <a:blip r:embed="rId5"/>
                <a:stretch>
                  <a:fillRect/>
                </a:stretch>
              </a:blipFill>
              <a:ln>
                <a:solidFill>
                  <a:schemeClr val="bg1"/>
                </a:solidFill>
              </a:ln>
            </p:spPr>
            <p:txBody>
              <a:bodyPr/>
              <a:lstStyle/>
              <a:p>
                <a:r>
                  <a:rPr lang="es-CL">
                    <a:noFill/>
                  </a:rPr>
                  <a:t> </a:t>
                </a:r>
              </a:p>
            </p:txBody>
          </p:sp>
        </mc:Fallback>
      </mc:AlternateContent>
      <p:sp>
        <p:nvSpPr>
          <p:cNvPr id="8" name="TextBox 7">
            <a:extLst>
              <a:ext uri="{FF2B5EF4-FFF2-40B4-BE49-F238E27FC236}">
                <a16:creationId xmlns:a16="http://schemas.microsoft.com/office/drawing/2014/main" id="{1A96A656-8C39-21B7-ED79-FEB8D761B104}"/>
              </a:ext>
            </a:extLst>
          </p:cNvPr>
          <p:cNvSpPr txBox="1"/>
          <p:nvPr/>
        </p:nvSpPr>
        <p:spPr>
          <a:xfrm>
            <a:off x="556992" y="1600200"/>
            <a:ext cx="1476815"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Environment</a:t>
            </a:r>
            <a:endParaRPr lang="es-CL"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5DCE9F2-988E-EC0B-F0D0-C50D61D5C1A4}"/>
              </a:ext>
            </a:extLst>
          </p:cNvPr>
          <p:cNvSpPr txBox="1"/>
          <p:nvPr/>
        </p:nvSpPr>
        <p:spPr>
          <a:xfrm>
            <a:off x="4315896" y="1600200"/>
            <a:ext cx="3288080"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Reward prediction error (RPE)</a:t>
            </a:r>
            <a:endParaRPr lang="es-CL"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ABF05F9-7117-FF01-57E0-DEB8742B8254}"/>
              </a:ext>
            </a:extLst>
          </p:cNvPr>
          <p:cNvSpPr txBox="1"/>
          <p:nvPr/>
        </p:nvSpPr>
        <p:spPr>
          <a:xfrm>
            <a:off x="9326668" y="1461700"/>
            <a:ext cx="2595582"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Exploration/Exploitation</a:t>
            </a:r>
          </a:p>
          <a:p>
            <a:pPr algn="ctr"/>
            <a:r>
              <a:rPr lang="en-US" dirty="0">
                <a:latin typeface="Arial" panose="020B0604020202020204" pitchFamily="34" charset="0"/>
                <a:cs typeface="Arial" panose="020B0604020202020204" pitchFamily="34" charset="0"/>
              </a:rPr>
              <a:t>balance</a:t>
            </a:r>
            <a:endParaRPr lang="es-CL"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4C41AD02-4443-006B-6459-163BC515B0E9}"/>
              </a:ext>
            </a:extLst>
          </p:cNvPr>
          <p:cNvCxnSpPr>
            <a:stCxn id="2" idx="4"/>
          </p:cNvCxnSpPr>
          <p:nvPr/>
        </p:nvCxnSpPr>
        <p:spPr>
          <a:xfrm flipH="1">
            <a:off x="1295399" y="3048000"/>
            <a:ext cx="1" cy="1382486"/>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F27652E-040E-46DA-9A2F-A970E756E92C}"/>
              </a:ext>
            </a:extLst>
          </p:cNvPr>
          <p:cNvCxnSpPr/>
          <p:nvPr/>
        </p:nvCxnSpPr>
        <p:spPr>
          <a:xfrm flipH="1">
            <a:off x="5959929" y="3048000"/>
            <a:ext cx="1" cy="1382486"/>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8682A933-6812-6D6A-FA2F-221B78988C0F}"/>
              </a:ext>
            </a:extLst>
          </p:cNvPr>
          <p:cNvCxnSpPr/>
          <p:nvPr/>
        </p:nvCxnSpPr>
        <p:spPr>
          <a:xfrm flipH="1">
            <a:off x="10624458" y="3031672"/>
            <a:ext cx="1" cy="1382486"/>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D1FAA763-2413-524E-6118-E02B867AFEC2}"/>
                  </a:ext>
                </a:extLst>
              </p:cNvPr>
              <p:cNvSpPr/>
              <p:nvPr/>
            </p:nvSpPr>
            <p:spPr>
              <a:xfrm>
                <a:off x="556992" y="4430486"/>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𝐻</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𝑠𝑡𝑎𝑡𝑒𝑠</m:t>
                      </m:r>
                      <m:r>
                        <a:rPr lang="en-US" b="0" i="1" smtClean="0">
                          <a:solidFill>
                            <a:schemeClr val="tx1"/>
                          </a:solidFill>
                          <a:latin typeface="Cambria Math" panose="02040503050406030204" pitchFamily="18" charset="0"/>
                        </a:rPr>
                        <m:t>)</m:t>
                      </m:r>
                    </m:oMath>
                  </m:oMathPara>
                </a14:m>
                <a:endParaRPr lang="es-CL" dirty="0">
                  <a:solidFill>
                    <a:schemeClr val="tx1"/>
                  </a:solidFill>
                  <a:latin typeface="Arial" panose="020B0604020202020204" pitchFamily="34" charset="0"/>
                  <a:cs typeface="Arial" panose="020B0604020202020204" pitchFamily="34" charset="0"/>
                </a:endParaRPr>
              </a:p>
            </p:txBody>
          </p:sp>
        </mc:Choice>
        <mc:Fallback xmlns="">
          <p:sp>
            <p:nvSpPr>
              <p:cNvPr id="16" name="Rectangle 15">
                <a:extLst>
                  <a:ext uri="{FF2B5EF4-FFF2-40B4-BE49-F238E27FC236}">
                    <a16:creationId xmlns:a16="http://schemas.microsoft.com/office/drawing/2014/main" id="{D1FAA763-2413-524E-6118-E02B867AFEC2}"/>
                  </a:ext>
                </a:extLst>
              </p:cNvPr>
              <p:cNvSpPr>
                <a:spLocks noRot="1" noChangeAspect="1" noMove="1" noResize="1" noEditPoints="1" noAdjustHandles="1" noChangeArrowheads="1" noChangeShapeType="1" noTextEdit="1"/>
              </p:cNvSpPr>
              <p:nvPr/>
            </p:nvSpPr>
            <p:spPr>
              <a:xfrm>
                <a:off x="556992" y="4430486"/>
                <a:ext cx="1476811" cy="914400"/>
              </a:xfrm>
              <a:prstGeom prst="rect">
                <a:avLst/>
              </a:prstGeom>
              <a:blipFill>
                <a:blip r:embed="rId6"/>
                <a:stretch>
                  <a:fillRect/>
                </a:stretch>
              </a:blipFill>
              <a:ln>
                <a:noFill/>
              </a:ln>
            </p:spPr>
            <p:txBody>
              <a:bodyPr/>
              <a:lstStyle/>
              <a:p>
                <a:r>
                  <a:rPr lang="es-CL">
                    <a:noFill/>
                  </a:rPr>
                  <a:t> </a:t>
                </a:r>
              </a:p>
            </p:txBody>
          </p:sp>
        </mc:Fallback>
      </mc:AlternateContent>
      <p:sp>
        <p:nvSpPr>
          <p:cNvPr id="17" name="Rectangle 16">
            <a:extLst>
              <a:ext uri="{FF2B5EF4-FFF2-40B4-BE49-F238E27FC236}">
                <a16:creationId xmlns:a16="http://schemas.microsoft.com/office/drawing/2014/main" id="{A0671DA6-ECD8-71A5-A975-898526BE90CA}"/>
              </a:ext>
            </a:extLst>
          </p:cNvPr>
          <p:cNvSpPr/>
          <p:nvPr/>
        </p:nvSpPr>
        <p:spPr>
          <a:xfrm>
            <a:off x="5221523" y="4430486"/>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Phasic DA activity</a:t>
            </a:r>
            <a:endParaRPr lang="es-CL"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4D4A7061-EB22-6031-FBF5-53D42914398C}"/>
              </a:ext>
            </a:extLst>
          </p:cNvPr>
          <p:cNvSpPr/>
          <p:nvPr/>
        </p:nvSpPr>
        <p:spPr>
          <a:xfrm>
            <a:off x="9886051" y="4430486"/>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Behavior</a:t>
            </a:r>
            <a:endParaRPr lang="es-CL" dirty="0">
              <a:solidFill>
                <a:schemeClr val="tx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9222A79A-F8A5-9A04-5327-C953A5A8BC9B}"/>
              </a:ext>
            </a:extLst>
          </p:cNvPr>
          <p:cNvSpPr/>
          <p:nvPr/>
        </p:nvSpPr>
        <p:spPr>
          <a:xfrm>
            <a:off x="7553787" y="4430486"/>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Variability controller</a:t>
            </a:r>
            <a:endParaRPr lang="es-CL" dirty="0">
              <a:solidFill>
                <a:schemeClr val="tx1"/>
              </a:solidFill>
              <a:latin typeface="Arial" panose="020B0604020202020204" pitchFamily="34" charset="0"/>
              <a:cs typeface="Arial" panose="020B0604020202020204" pitchFamily="34" charset="0"/>
            </a:endParaRPr>
          </a:p>
        </p:txBody>
      </p:sp>
      <p:cxnSp>
        <p:nvCxnSpPr>
          <p:cNvPr id="34" name="Straight Arrow Connector 33">
            <a:extLst>
              <a:ext uri="{FF2B5EF4-FFF2-40B4-BE49-F238E27FC236}">
                <a16:creationId xmlns:a16="http://schemas.microsoft.com/office/drawing/2014/main" id="{9C23E69A-CB2F-039D-14B2-342FBB6E5005}"/>
              </a:ext>
            </a:extLst>
          </p:cNvPr>
          <p:cNvCxnSpPr>
            <a:stCxn id="2" idx="6"/>
            <a:endCxn id="6" idx="2"/>
          </p:cNvCxnSpPr>
          <p:nvPr/>
        </p:nvCxnSpPr>
        <p:spPr>
          <a:xfrm>
            <a:off x="1752600" y="2590800"/>
            <a:ext cx="375012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BFA6F9EA-509F-D86B-9CFA-1613A68C1F08}"/>
              </a:ext>
            </a:extLst>
          </p:cNvPr>
          <p:cNvCxnSpPr>
            <a:stCxn id="6" idx="6"/>
            <a:endCxn id="7" idx="2"/>
          </p:cNvCxnSpPr>
          <p:nvPr/>
        </p:nvCxnSpPr>
        <p:spPr>
          <a:xfrm>
            <a:off x="6417129" y="2590800"/>
            <a:ext cx="375013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D646E63E-C3EC-E65B-2CB1-6BA3F90F599D}"/>
              </a:ext>
            </a:extLst>
          </p:cNvPr>
          <p:cNvSpPr/>
          <p:nvPr/>
        </p:nvSpPr>
        <p:spPr>
          <a:xfrm>
            <a:off x="7553787" y="5704115"/>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Spontaneous behavior</a:t>
            </a:r>
            <a:endParaRPr lang="es-CL" sz="1700" dirty="0">
              <a:solidFill>
                <a:schemeClr val="tx1"/>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8C34878F-AF42-9D33-CC82-27E96E631E1E}"/>
              </a:ext>
            </a:extLst>
          </p:cNvPr>
          <p:cNvCxnSpPr>
            <a:stCxn id="22" idx="2"/>
            <a:endCxn id="37" idx="0"/>
          </p:cNvCxnSpPr>
          <p:nvPr/>
        </p:nvCxnSpPr>
        <p:spPr>
          <a:xfrm>
            <a:off x="8292193" y="5344886"/>
            <a:ext cx="0" cy="359229"/>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44B10D2C-A990-CB8C-E0B0-B5591EF200FC}"/>
              </a:ext>
            </a:extLst>
          </p:cNvPr>
          <p:cNvSpPr/>
          <p:nvPr/>
        </p:nvSpPr>
        <p:spPr>
          <a:xfrm>
            <a:off x="9886051" y="5704115"/>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RL model</a:t>
            </a:r>
            <a:endParaRPr lang="es-CL" dirty="0">
              <a:solidFill>
                <a:schemeClr val="tx1"/>
              </a:solidFill>
              <a:latin typeface="Arial" panose="020B0604020202020204" pitchFamily="34" charset="0"/>
              <a:cs typeface="Arial" panose="020B0604020202020204" pitchFamily="34" charset="0"/>
            </a:endParaRPr>
          </a:p>
        </p:txBody>
      </p:sp>
      <p:cxnSp>
        <p:nvCxnSpPr>
          <p:cNvPr id="43" name="Straight Arrow Connector 42">
            <a:extLst>
              <a:ext uri="{FF2B5EF4-FFF2-40B4-BE49-F238E27FC236}">
                <a16:creationId xmlns:a16="http://schemas.microsoft.com/office/drawing/2014/main" id="{59CAAA69-7688-9AF6-0834-28360EAC36D7}"/>
              </a:ext>
            </a:extLst>
          </p:cNvPr>
          <p:cNvCxnSpPr>
            <a:stCxn id="18" idx="2"/>
            <a:endCxn id="40" idx="0"/>
          </p:cNvCxnSpPr>
          <p:nvPr/>
        </p:nvCxnSpPr>
        <p:spPr>
          <a:xfrm>
            <a:off x="10624457" y="5344886"/>
            <a:ext cx="0" cy="359229"/>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E7CD8714-C5A3-1FA6-8B76-86E3AC5D843D}"/>
              </a:ext>
            </a:extLst>
          </p:cNvPr>
          <p:cNvSpPr/>
          <p:nvPr/>
        </p:nvSpPr>
        <p:spPr>
          <a:xfrm>
            <a:off x="556991" y="5704115"/>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Task parameters</a:t>
            </a:r>
            <a:endParaRPr lang="es-CL" dirty="0">
              <a:solidFill>
                <a:schemeClr val="tx1"/>
              </a:solidFill>
              <a:latin typeface="Arial" panose="020B0604020202020204" pitchFamily="34" charset="0"/>
              <a:cs typeface="Arial" panose="020B0604020202020204" pitchFamily="34" charset="0"/>
            </a:endParaRPr>
          </a:p>
        </p:txBody>
      </p:sp>
      <p:cxnSp>
        <p:nvCxnSpPr>
          <p:cNvPr id="51" name="Straight Arrow Connector 50">
            <a:extLst>
              <a:ext uri="{FF2B5EF4-FFF2-40B4-BE49-F238E27FC236}">
                <a16:creationId xmlns:a16="http://schemas.microsoft.com/office/drawing/2014/main" id="{5A010175-A583-0FFE-19B2-6AF06AD59A7A}"/>
              </a:ext>
            </a:extLst>
          </p:cNvPr>
          <p:cNvCxnSpPr>
            <a:cxnSpLocks/>
            <a:stCxn id="16" idx="2"/>
            <a:endCxn id="47" idx="0"/>
          </p:cNvCxnSpPr>
          <p:nvPr/>
        </p:nvCxnSpPr>
        <p:spPr>
          <a:xfrm flipH="1">
            <a:off x="1295397" y="5344886"/>
            <a:ext cx="1" cy="359229"/>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9E2B0CB8-4D50-F8A8-AF52-99565ADA9778}"/>
              </a:ext>
            </a:extLst>
          </p:cNvPr>
          <p:cNvSpPr txBox="1"/>
          <p:nvPr/>
        </p:nvSpPr>
        <p:spPr>
          <a:xfrm>
            <a:off x="3035194" y="2221468"/>
            <a:ext cx="1184940" cy="369332"/>
          </a:xfrm>
          <a:prstGeom prst="rect">
            <a:avLst/>
          </a:prstGeom>
          <a:noFill/>
        </p:spPr>
        <p:txBody>
          <a:bodyPr wrap="none" rtlCol="0">
            <a:spAutoFit/>
          </a:bodyPr>
          <a:lstStyle/>
          <a:p>
            <a:pPr algn="ctr"/>
            <a:r>
              <a:rPr lang="en-US" i="1" dirty="0">
                <a:latin typeface="Arial" panose="020B0604020202020204" pitchFamily="34" charset="0"/>
                <a:cs typeface="Arial" panose="020B0604020202020204" pitchFamily="34" charset="0"/>
              </a:rPr>
              <a:t>Increases</a:t>
            </a:r>
            <a:endParaRPr lang="es-CL" i="1"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8E7AE60F-7F65-D157-B458-B996C2676887}"/>
              </a:ext>
            </a:extLst>
          </p:cNvPr>
          <p:cNvSpPr txBox="1"/>
          <p:nvPr/>
        </p:nvSpPr>
        <p:spPr>
          <a:xfrm>
            <a:off x="7699722" y="2221468"/>
            <a:ext cx="1184940" cy="369332"/>
          </a:xfrm>
          <a:prstGeom prst="rect">
            <a:avLst/>
          </a:prstGeom>
          <a:noFill/>
        </p:spPr>
        <p:txBody>
          <a:bodyPr wrap="none" rtlCol="0">
            <a:spAutoFit/>
          </a:bodyPr>
          <a:lstStyle/>
          <a:p>
            <a:pPr algn="ctr"/>
            <a:r>
              <a:rPr lang="en-US" i="1" dirty="0">
                <a:latin typeface="Arial" panose="020B0604020202020204" pitchFamily="34" charset="0"/>
                <a:cs typeface="Arial" panose="020B0604020202020204" pitchFamily="34" charset="0"/>
              </a:rPr>
              <a:t>Increases</a:t>
            </a:r>
            <a:endParaRPr lang="es-CL" i="1" dirty="0">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004F654A-4B15-DA08-7F95-01EBE2EA2225}"/>
              </a:ext>
            </a:extLst>
          </p:cNvPr>
          <p:cNvSpPr/>
          <p:nvPr/>
        </p:nvSpPr>
        <p:spPr>
          <a:xfrm>
            <a:off x="5221522" y="5704115"/>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ERP </a:t>
            </a:r>
            <a:r>
              <a:rPr lang="en-US" sz="1700" i="1" dirty="0">
                <a:solidFill>
                  <a:schemeClr val="tx1"/>
                </a:solidFill>
                <a:latin typeface="Arial" panose="020B0604020202020204" pitchFamily="34" charset="0"/>
                <a:cs typeface="Arial" panose="020B0604020202020204" pitchFamily="34" charset="0"/>
              </a:rPr>
              <a:t>FRN</a:t>
            </a:r>
            <a:endParaRPr lang="es-CL" sz="1700" i="1" dirty="0">
              <a:solidFill>
                <a:schemeClr val="tx1"/>
              </a:solidFill>
              <a:latin typeface="Arial" panose="020B0604020202020204" pitchFamily="34" charset="0"/>
              <a:cs typeface="Arial" panose="020B0604020202020204" pitchFamily="34" charset="0"/>
            </a:endParaRPr>
          </a:p>
        </p:txBody>
      </p:sp>
      <p:cxnSp>
        <p:nvCxnSpPr>
          <p:cNvPr id="58" name="Straight Arrow Connector 57">
            <a:extLst>
              <a:ext uri="{FF2B5EF4-FFF2-40B4-BE49-F238E27FC236}">
                <a16:creationId xmlns:a16="http://schemas.microsoft.com/office/drawing/2014/main" id="{71CE2C7F-42AC-F612-FC8D-C9C969541404}"/>
              </a:ext>
            </a:extLst>
          </p:cNvPr>
          <p:cNvCxnSpPr>
            <a:cxnSpLocks/>
            <a:stCxn id="17" idx="2"/>
            <a:endCxn id="57" idx="0"/>
          </p:cNvCxnSpPr>
          <p:nvPr/>
        </p:nvCxnSpPr>
        <p:spPr>
          <a:xfrm flipH="1">
            <a:off x="5959928" y="5344886"/>
            <a:ext cx="1" cy="359229"/>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C6A1BF0-E8D3-FDCA-94A3-17DD6EAFD525}"/>
                  </a:ext>
                </a:extLst>
              </p:cNvPr>
              <p:cNvSpPr txBox="1"/>
              <p:nvPr/>
            </p:nvSpPr>
            <p:spPr>
              <a:xfrm>
                <a:off x="6095999" y="3904686"/>
                <a:ext cx="239217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𝐶</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𝑉</m:t>
                          </m:r>
                        </m:e>
                        <m:sub>
                          <m:r>
                            <a:rPr lang="en-US" b="0" i="1" smtClean="0">
                              <a:solidFill>
                                <a:srgbClr val="7030A0"/>
                              </a:solidFill>
                              <a:latin typeface="Cambria Math" panose="02040503050406030204" pitchFamily="18" charset="0"/>
                            </a:rPr>
                            <m:t>𝑠𝑎𝑐𝑐𝑎𝑑𝑒𝑠</m:t>
                          </m:r>
                        </m:sub>
                      </m:sSub>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m:t>
                      </m:r>
                      <m:d>
                        <m:dPr>
                          <m:ctrlPr>
                            <a:rPr lang="en-US" b="0" i="1" smtClean="0">
                              <a:solidFill>
                                <a:srgbClr val="7030A0"/>
                              </a:solidFill>
                              <a:latin typeface="Cambria Math" panose="02040503050406030204" pitchFamily="18" charset="0"/>
                            </a:rPr>
                          </m:ctrlPr>
                        </m:dPr>
                        <m:e>
                          <m:d>
                            <m:dPr>
                              <m:begChr m:val="|"/>
                              <m:endChr m:val="|"/>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𝑅𝑃𝐸</m:t>
                              </m:r>
                            </m:e>
                          </m:d>
                        </m:e>
                      </m:d>
                    </m:oMath>
                  </m:oMathPara>
                </a14:m>
                <a:endParaRPr lang="en-US" dirty="0">
                  <a:solidFill>
                    <a:srgbClr val="7030A0"/>
                  </a:solidFill>
                </a:endParaRPr>
              </a:p>
            </p:txBody>
          </p:sp>
        </mc:Choice>
        <mc:Fallback xmlns="">
          <p:sp>
            <p:nvSpPr>
              <p:cNvPr id="3" name="TextBox 2">
                <a:extLst>
                  <a:ext uri="{FF2B5EF4-FFF2-40B4-BE49-F238E27FC236}">
                    <a16:creationId xmlns:a16="http://schemas.microsoft.com/office/drawing/2014/main" id="{9C6A1BF0-E8D3-FDCA-94A3-17DD6EAFD525}"/>
                  </a:ext>
                </a:extLst>
              </p:cNvPr>
              <p:cNvSpPr txBox="1">
                <a:spLocks noRot="1" noChangeAspect="1" noMove="1" noResize="1" noEditPoints="1" noAdjustHandles="1" noChangeArrowheads="1" noChangeShapeType="1" noTextEdit="1"/>
              </p:cNvSpPr>
              <p:nvPr/>
            </p:nvSpPr>
            <p:spPr>
              <a:xfrm>
                <a:off x="6095999" y="3904686"/>
                <a:ext cx="2392172" cy="369332"/>
              </a:xfrm>
              <a:prstGeom prst="rect">
                <a:avLst/>
              </a:prstGeom>
              <a:blipFill>
                <a:blip r:embed="rId7"/>
                <a:stretch>
                  <a:fillRect b="-15000"/>
                </a:stretch>
              </a:blipFill>
            </p:spPr>
            <p:txBody>
              <a:bodyPr/>
              <a:lstStyle/>
              <a:p>
                <a:r>
                  <a:rPr lang="es-CL">
                    <a:noFill/>
                  </a:rPr>
                  <a:t> </a:t>
                </a:r>
              </a:p>
            </p:txBody>
          </p:sp>
        </mc:Fallback>
      </mc:AlternateContent>
      <p:sp>
        <p:nvSpPr>
          <p:cNvPr id="4" name="Rectangle 3">
            <a:extLst>
              <a:ext uri="{FF2B5EF4-FFF2-40B4-BE49-F238E27FC236}">
                <a16:creationId xmlns:a16="http://schemas.microsoft.com/office/drawing/2014/main" id="{683537BC-5369-8CF9-B22B-4D66EE7A256D}"/>
              </a:ext>
            </a:extLst>
          </p:cNvPr>
          <p:cNvSpPr/>
          <p:nvPr/>
        </p:nvSpPr>
        <p:spPr>
          <a:xfrm>
            <a:off x="4887686" y="4326174"/>
            <a:ext cx="4259962" cy="2368533"/>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CFA25A-0C59-D1C6-9B21-51E4F30B65AF}"/>
                  </a:ext>
                </a:extLst>
              </p:cNvPr>
              <p:cNvSpPr txBox="1"/>
              <p:nvPr/>
            </p:nvSpPr>
            <p:spPr>
              <a:xfrm>
                <a:off x="6825833" y="3139889"/>
                <a:ext cx="3570025" cy="391261"/>
              </a:xfrm>
              <a:prstGeom prst="rect">
                <a:avLst/>
              </a:prstGeom>
              <a:noFill/>
            </p:spPr>
            <p:txBody>
              <a:bodyPr wrap="square">
                <a:spAutoFit/>
              </a:bodyPr>
              <a:lstStyle/>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𝜏</m:t>
                          </m:r>
                        </m:e>
                        <m:sub>
                          <m:r>
                            <a:rPr lang="en-US" b="0" i="1" smtClean="0">
                              <a:solidFill>
                                <a:srgbClr val="0070C0"/>
                              </a:solidFill>
                              <a:latin typeface="Cambria Math" panose="02040503050406030204" pitchFamily="18" charset="0"/>
                            </a:rPr>
                            <m:t>𝑎𝑏𝑠𝑡𝑟𝑎𝑐𝑡</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𝜏</m:t>
                          </m:r>
                        </m:e>
                        <m:sub>
                          <m:r>
                            <a:rPr lang="en-US" b="0" i="1" smtClean="0">
                              <a:solidFill>
                                <a:srgbClr val="0070C0"/>
                              </a:solidFill>
                              <a:latin typeface="Cambria Math" panose="02040503050406030204" pitchFamily="18" charset="0"/>
                            </a:rPr>
                            <m:t>𝑝h𝑦𝑠𝑖𝑐𝑎𝑙</m:t>
                          </m:r>
                        </m:sub>
                      </m:sSub>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𝐶</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𝑠𝑎𝑐𝑐𝑎𝑑𝑒𝑠</m:t>
                          </m:r>
                        </m:sub>
                      </m:sSub>
                    </m:oMath>
                  </m:oMathPara>
                </a14:m>
                <a:endParaRPr lang="en-US" dirty="0">
                  <a:solidFill>
                    <a:srgbClr val="0070C0"/>
                  </a:solidFill>
                </a:endParaRPr>
              </a:p>
            </p:txBody>
          </p:sp>
        </mc:Choice>
        <mc:Fallback xmlns="">
          <p:sp>
            <p:nvSpPr>
              <p:cNvPr id="5" name="TextBox 4">
                <a:extLst>
                  <a:ext uri="{FF2B5EF4-FFF2-40B4-BE49-F238E27FC236}">
                    <a16:creationId xmlns:a16="http://schemas.microsoft.com/office/drawing/2014/main" id="{E0CFA25A-0C59-D1C6-9B21-51E4F30B65AF}"/>
                  </a:ext>
                </a:extLst>
              </p:cNvPr>
              <p:cNvSpPr txBox="1">
                <a:spLocks noRot="1" noChangeAspect="1" noMove="1" noResize="1" noEditPoints="1" noAdjustHandles="1" noChangeArrowheads="1" noChangeShapeType="1" noTextEdit="1"/>
              </p:cNvSpPr>
              <p:nvPr/>
            </p:nvSpPr>
            <p:spPr>
              <a:xfrm>
                <a:off x="6825833" y="3139889"/>
                <a:ext cx="3570025" cy="391261"/>
              </a:xfrm>
              <a:prstGeom prst="rect">
                <a:avLst/>
              </a:prstGeom>
              <a:blipFill>
                <a:blip r:embed="rId8"/>
                <a:stretch>
                  <a:fillRect b="-7813"/>
                </a:stretch>
              </a:blipFill>
            </p:spPr>
            <p:txBody>
              <a:bodyPr/>
              <a:lstStyle/>
              <a:p>
                <a:r>
                  <a:rPr lang="es-CL">
                    <a:noFill/>
                  </a:rPr>
                  <a:t> </a:t>
                </a:r>
              </a:p>
            </p:txBody>
          </p:sp>
        </mc:Fallback>
      </mc:AlternateContent>
      <p:sp>
        <p:nvSpPr>
          <p:cNvPr id="11" name="Rectangle 10">
            <a:extLst>
              <a:ext uri="{FF2B5EF4-FFF2-40B4-BE49-F238E27FC236}">
                <a16:creationId xmlns:a16="http://schemas.microsoft.com/office/drawing/2014/main" id="{2BE6B0F3-050B-3BB6-7F47-24B2B35B66F2}"/>
              </a:ext>
            </a:extLst>
          </p:cNvPr>
          <p:cNvSpPr/>
          <p:nvPr/>
        </p:nvSpPr>
        <p:spPr>
          <a:xfrm>
            <a:off x="5425483" y="2066774"/>
            <a:ext cx="5733417" cy="1073115"/>
          </a:xfrm>
          <a:prstGeom prst="rect">
            <a:avLst/>
          </a:prstGeom>
          <a:noFill/>
          <a:ln w="28575">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19B7DBFA-3D1F-D4DB-4075-3B9BD8D1FEEF}"/>
              </a:ext>
            </a:extLst>
          </p:cNvPr>
          <p:cNvSpPr/>
          <p:nvPr/>
        </p:nvSpPr>
        <p:spPr>
          <a:xfrm>
            <a:off x="4377166" y="1403475"/>
            <a:ext cx="7545084" cy="5421864"/>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5C58ECE-16E9-8764-468C-D2617B1333B4}"/>
                  </a:ext>
                </a:extLst>
              </p:cNvPr>
              <p:cNvSpPr txBox="1"/>
              <p:nvPr/>
            </p:nvSpPr>
            <p:spPr>
              <a:xfrm>
                <a:off x="7058821" y="968657"/>
                <a:ext cx="2692086" cy="411010"/>
              </a:xfrm>
              <a:prstGeom prst="rect">
                <a:avLst/>
              </a:prstGeom>
              <a:noFill/>
            </p:spPr>
            <p:txBody>
              <a:bodyPr wrap="square">
                <a:spAutoFit/>
              </a:bodyPr>
              <a:lstStyle/>
              <a:p>
                <a:pPr marL="0" indent="0" algn="just">
                  <a:buNone/>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𝜌</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𝜏</m:t>
                              </m:r>
                            </m:e>
                            <m:sub>
                              <m:r>
                                <a:rPr lang="en-US" b="0" i="1" smtClean="0">
                                  <a:solidFill>
                                    <a:srgbClr val="C00000"/>
                                  </a:solidFill>
                                  <a:latin typeface="Cambria Math" panose="02040503050406030204" pitchFamily="18" charset="0"/>
                                </a:rPr>
                                <m:t>𝑝h𝑦𝑠𝑖𝑐𝑎𝑙</m:t>
                              </m:r>
                            </m:sub>
                          </m:sSub>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𝜏</m:t>
                              </m:r>
                            </m:e>
                            <m:sub>
                              <m:r>
                                <a:rPr lang="en-US" b="0" i="1" smtClean="0">
                                  <a:solidFill>
                                    <a:srgbClr val="C00000"/>
                                  </a:solidFill>
                                  <a:latin typeface="Cambria Math" panose="02040503050406030204" pitchFamily="18" charset="0"/>
                                </a:rPr>
                                <m:t>𝑎𝑏𝑠𝑡𝑟𝑎𝑐𝑡</m:t>
                              </m:r>
                            </m:sub>
                          </m:sSub>
                        </m:e>
                      </m:d>
                      <m:r>
                        <a:rPr lang="en-US" b="0" i="1" smtClean="0">
                          <a:solidFill>
                            <a:srgbClr val="C00000"/>
                          </a:solidFill>
                          <a:latin typeface="Cambria Math" panose="02040503050406030204" pitchFamily="18" charset="0"/>
                        </a:rPr>
                        <m:t>&gt;0</m:t>
                      </m:r>
                    </m:oMath>
                  </m:oMathPara>
                </a14:m>
                <a:endParaRPr lang="en-US" dirty="0">
                  <a:solidFill>
                    <a:srgbClr val="C00000"/>
                  </a:solidFill>
                </a:endParaRPr>
              </a:p>
            </p:txBody>
          </p:sp>
        </mc:Choice>
        <mc:Fallback xmlns="">
          <p:sp>
            <p:nvSpPr>
              <p:cNvPr id="20" name="TextBox 19">
                <a:extLst>
                  <a:ext uri="{FF2B5EF4-FFF2-40B4-BE49-F238E27FC236}">
                    <a16:creationId xmlns:a16="http://schemas.microsoft.com/office/drawing/2014/main" id="{95C58ECE-16E9-8764-468C-D2617B1333B4}"/>
                  </a:ext>
                </a:extLst>
              </p:cNvPr>
              <p:cNvSpPr txBox="1">
                <a:spLocks noRot="1" noChangeAspect="1" noMove="1" noResize="1" noEditPoints="1" noAdjustHandles="1" noChangeArrowheads="1" noChangeShapeType="1" noTextEdit="1"/>
              </p:cNvSpPr>
              <p:nvPr/>
            </p:nvSpPr>
            <p:spPr>
              <a:xfrm>
                <a:off x="7058821" y="968657"/>
                <a:ext cx="2692086" cy="411010"/>
              </a:xfrm>
              <a:prstGeom prst="rect">
                <a:avLst/>
              </a:prstGeom>
              <a:blipFill>
                <a:blip r:embed="rId9"/>
                <a:stretch>
                  <a:fillRect b="-5970"/>
                </a:stretch>
              </a:blipFill>
            </p:spPr>
            <p:txBody>
              <a:bodyPr/>
              <a:lstStyle/>
              <a:p>
                <a:r>
                  <a:rPr lang="es-CL">
                    <a:noFill/>
                  </a:rPr>
                  <a:t> </a:t>
                </a:r>
              </a:p>
            </p:txBody>
          </p:sp>
        </mc:Fallback>
      </mc:AlternateContent>
    </p:spTree>
    <p:extLst>
      <p:ext uri="{BB962C8B-B14F-4D97-AF65-F5344CB8AC3E}">
        <p14:creationId xmlns:p14="http://schemas.microsoft.com/office/powerpoint/2010/main" val="123409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D1EFD55-0294-7E1E-7428-11F5622C8FE8}"/>
              </a:ext>
            </a:extLst>
          </p:cNvPr>
          <p:cNvPicPr>
            <a:picLocks noChangeAspect="1"/>
          </p:cNvPicPr>
          <p:nvPr/>
        </p:nvPicPr>
        <p:blipFill>
          <a:blip r:embed="rId3"/>
          <a:srcRect l="60719" t="16178" r="11202" b="68468"/>
          <a:stretch>
            <a:fillRect/>
          </a:stretch>
        </p:blipFill>
        <p:spPr>
          <a:xfrm>
            <a:off x="8241993" y="2809572"/>
            <a:ext cx="1893508" cy="516842"/>
          </a:xfrm>
          <a:prstGeom prst="rect">
            <a:avLst/>
          </a:prstGeom>
        </p:spPr>
      </p:pic>
      <p:sp>
        <p:nvSpPr>
          <p:cNvPr id="8" name="Rectangle 7">
            <a:extLst>
              <a:ext uri="{FF2B5EF4-FFF2-40B4-BE49-F238E27FC236}">
                <a16:creationId xmlns:a16="http://schemas.microsoft.com/office/drawing/2014/main" id="{DF6439E7-2572-08C0-A947-B7D0009E4687}"/>
              </a:ext>
            </a:extLst>
          </p:cNvPr>
          <p:cNvSpPr/>
          <p:nvPr/>
        </p:nvSpPr>
        <p:spPr>
          <a:xfrm>
            <a:off x="2100484" y="2548935"/>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a:t>
            </a:r>
            <a:endParaRPr lang="es-CL" sz="4400" dirty="0"/>
          </a:p>
        </p:txBody>
      </p:sp>
      <p:sp>
        <p:nvSpPr>
          <p:cNvPr id="15" name="TextBox 14">
            <a:extLst>
              <a:ext uri="{FF2B5EF4-FFF2-40B4-BE49-F238E27FC236}">
                <a16:creationId xmlns:a16="http://schemas.microsoft.com/office/drawing/2014/main" id="{04D5FAF4-F6D3-0172-205F-B945875A2728}"/>
              </a:ext>
            </a:extLst>
          </p:cNvPr>
          <p:cNvSpPr txBox="1"/>
          <p:nvPr/>
        </p:nvSpPr>
        <p:spPr>
          <a:xfrm>
            <a:off x="2100485" y="3587054"/>
            <a:ext cx="1893508" cy="923330"/>
          </a:xfrm>
          <a:prstGeom prst="rect">
            <a:avLst/>
          </a:prstGeom>
          <a:noFill/>
        </p:spPr>
        <p:txBody>
          <a:bodyPr wrap="square" rtlCol="0">
            <a:spAutoFit/>
          </a:bodyPr>
          <a:lstStyle/>
          <a:p>
            <a:r>
              <a:rPr lang="en-US" dirty="0"/>
              <a:t>ITI 5-5.5s</a:t>
            </a:r>
          </a:p>
          <a:p>
            <a:r>
              <a:rPr lang="en-US" dirty="0"/>
              <a:t>Saccades/ERP measurement</a:t>
            </a:r>
            <a:endParaRPr lang="es-CL" dirty="0"/>
          </a:p>
        </p:txBody>
      </p:sp>
      <p:pic>
        <p:nvPicPr>
          <p:cNvPr id="34" name="Picture 33">
            <a:extLst>
              <a:ext uri="{FF2B5EF4-FFF2-40B4-BE49-F238E27FC236}">
                <a16:creationId xmlns:a16="http://schemas.microsoft.com/office/drawing/2014/main" id="{DE5044AA-A9BD-4201-36D3-1E92E2AEE7DD}"/>
              </a:ext>
            </a:extLst>
          </p:cNvPr>
          <p:cNvPicPr>
            <a:picLocks noChangeAspect="1"/>
          </p:cNvPicPr>
          <p:nvPr/>
        </p:nvPicPr>
        <p:blipFill>
          <a:blip r:embed="rId3"/>
          <a:srcRect l="6034" t="2213" r="51062" b="53730"/>
          <a:stretch>
            <a:fillRect/>
          </a:stretch>
        </p:blipFill>
        <p:spPr>
          <a:xfrm>
            <a:off x="4151921" y="2548934"/>
            <a:ext cx="1893508" cy="1038119"/>
          </a:xfrm>
          <a:prstGeom prst="rect">
            <a:avLst/>
          </a:prstGeom>
        </p:spPr>
      </p:pic>
      <p:sp>
        <p:nvSpPr>
          <p:cNvPr id="35" name="TextBox 34">
            <a:extLst>
              <a:ext uri="{FF2B5EF4-FFF2-40B4-BE49-F238E27FC236}">
                <a16:creationId xmlns:a16="http://schemas.microsoft.com/office/drawing/2014/main" id="{A1460C6A-75E5-9E66-BF3B-D4C0F9F12836}"/>
              </a:ext>
            </a:extLst>
          </p:cNvPr>
          <p:cNvSpPr txBox="1"/>
          <p:nvPr/>
        </p:nvSpPr>
        <p:spPr>
          <a:xfrm>
            <a:off x="4151921" y="3587052"/>
            <a:ext cx="5959883" cy="369332"/>
          </a:xfrm>
          <a:prstGeom prst="rect">
            <a:avLst/>
          </a:prstGeom>
          <a:noFill/>
        </p:spPr>
        <p:txBody>
          <a:bodyPr wrap="square" rtlCol="0">
            <a:spAutoFit/>
          </a:bodyPr>
          <a:lstStyle/>
          <a:p>
            <a:pPr algn="ctr"/>
            <a:r>
              <a:rPr lang="en-US" dirty="0"/>
              <a:t>~15s</a:t>
            </a:r>
            <a:endParaRPr lang="es-CL" dirty="0"/>
          </a:p>
        </p:txBody>
      </p:sp>
      <p:pic>
        <p:nvPicPr>
          <p:cNvPr id="36" name="Picture 35">
            <a:extLst>
              <a:ext uri="{FF2B5EF4-FFF2-40B4-BE49-F238E27FC236}">
                <a16:creationId xmlns:a16="http://schemas.microsoft.com/office/drawing/2014/main" id="{5D5159A9-9925-35D3-8949-C619D74AB855}"/>
              </a:ext>
            </a:extLst>
          </p:cNvPr>
          <p:cNvPicPr>
            <a:picLocks noChangeAspect="1"/>
          </p:cNvPicPr>
          <p:nvPr/>
        </p:nvPicPr>
        <p:blipFill>
          <a:blip r:embed="rId3"/>
          <a:srcRect l="5986" t="54575" r="50914" b="1172"/>
          <a:stretch>
            <a:fillRect/>
          </a:stretch>
        </p:blipFill>
        <p:spPr>
          <a:xfrm>
            <a:off x="6196957" y="2548935"/>
            <a:ext cx="1893508" cy="1038117"/>
          </a:xfrm>
          <a:prstGeom prst="rect">
            <a:avLst/>
          </a:prstGeom>
        </p:spPr>
      </p:pic>
      <p:sp>
        <p:nvSpPr>
          <p:cNvPr id="38" name="TextBox 37">
            <a:extLst>
              <a:ext uri="{FF2B5EF4-FFF2-40B4-BE49-F238E27FC236}">
                <a16:creationId xmlns:a16="http://schemas.microsoft.com/office/drawing/2014/main" id="{4099A1B2-9C86-D6A5-E545-4F80CD5E4BF7}"/>
              </a:ext>
            </a:extLst>
          </p:cNvPr>
          <p:cNvSpPr txBox="1"/>
          <p:nvPr/>
        </p:nvSpPr>
        <p:spPr>
          <a:xfrm>
            <a:off x="2100484" y="4683905"/>
            <a:ext cx="6301485" cy="923330"/>
          </a:xfrm>
          <a:prstGeom prst="rect">
            <a:avLst/>
          </a:prstGeom>
          <a:noFill/>
        </p:spPr>
        <p:txBody>
          <a:bodyPr wrap="square" rtlCol="0">
            <a:spAutoFit/>
          </a:bodyPr>
          <a:lstStyle/>
          <a:p>
            <a:r>
              <a:rPr lang="en-US" dirty="0"/>
              <a:t>-    After visit, a visual cue (fade) is integrated to aid memory</a:t>
            </a:r>
          </a:p>
          <a:p>
            <a:pPr marL="285750" indent="-285750">
              <a:buFontTx/>
              <a:buChar char="-"/>
            </a:pPr>
            <a:r>
              <a:rPr lang="en-US" dirty="0"/>
              <a:t>50 </a:t>
            </a:r>
            <a:r>
              <a:rPr lang="en-US" dirty="0" err="1"/>
              <a:t>ms.</a:t>
            </a:r>
            <a:r>
              <a:rPr lang="en-US" dirty="0"/>
              <a:t> of gaze sample within a tree hit box, shakes the tree</a:t>
            </a:r>
          </a:p>
          <a:p>
            <a:pPr marL="285750" indent="-285750">
              <a:buFontTx/>
              <a:buChar char="-"/>
            </a:pPr>
            <a:r>
              <a:rPr lang="en-US" dirty="0"/>
              <a:t>Reward is binary, red dot or no red dot</a:t>
            </a:r>
            <a:endParaRPr lang="es-CL" dirty="0"/>
          </a:p>
        </p:txBody>
      </p:sp>
      <p:sp>
        <p:nvSpPr>
          <p:cNvPr id="4" name="TextBox 3">
            <a:extLst>
              <a:ext uri="{FF2B5EF4-FFF2-40B4-BE49-F238E27FC236}">
                <a16:creationId xmlns:a16="http://schemas.microsoft.com/office/drawing/2014/main" id="{ADC6D3E4-9B06-6744-FD2A-B5A5767E474B}"/>
              </a:ext>
            </a:extLst>
          </p:cNvPr>
          <p:cNvSpPr txBox="1"/>
          <p:nvPr/>
        </p:nvSpPr>
        <p:spPr>
          <a:xfrm>
            <a:off x="0" y="6488668"/>
            <a:ext cx="6094476" cy="369332"/>
          </a:xfrm>
          <a:prstGeom prst="rect">
            <a:avLst/>
          </a:prstGeom>
          <a:noFill/>
        </p:spPr>
        <p:txBody>
          <a:bodyPr wrap="square">
            <a:spAutoFit/>
          </a:bodyPr>
          <a:lstStyle/>
          <a:p>
            <a:r>
              <a:rPr lang="es-CL" dirty="0"/>
              <a:t>(</a:t>
            </a:r>
            <a:r>
              <a:rPr lang="es-CL" dirty="0" err="1"/>
              <a:t>Hills</a:t>
            </a:r>
            <a:r>
              <a:rPr lang="es-CL" dirty="0"/>
              <a:t> et al., 2008)</a:t>
            </a:r>
          </a:p>
        </p:txBody>
      </p:sp>
      <p:sp>
        <p:nvSpPr>
          <p:cNvPr id="3" name="Rectangle 2">
            <a:extLst>
              <a:ext uri="{FF2B5EF4-FFF2-40B4-BE49-F238E27FC236}">
                <a16:creationId xmlns:a16="http://schemas.microsoft.com/office/drawing/2014/main" id="{A3B25012-213B-1C60-1FBC-8DACF0B03979}"/>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Experimental design (physical)</a:t>
            </a:r>
            <a:endParaRPr lang="es-CL" sz="5400" dirty="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591F250-DFE5-817C-B7EB-985408E441A7}"/>
              </a:ext>
            </a:extLst>
          </p:cNvPr>
          <p:cNvSpPr txBox="1"/>
          <p:nvPr/>
        </p:nvSpPr>
        <p:spPr>
          <a:xfrm>
            <a:off x="8401969" y="2440239"/>
            <a:ext cx="2240950" cy="369332"/>
          </a:xfrm>
          <a:prstGeom prst="rect">
            <a:avLst/>
          </a:prstGeom>
          <a:noFill/>
        </p:spPr>
        <p:txBody>
          <a:bodyPr wrap="square" rtlCol="0">
            <a:spAutoFit/>
          </a:bodyPr>
          <a:lstStyle/>
          <a:p>
            <a:r>
              <a:rPr lang="en-US" dirty="0"/>
              <a:t>1s animation</a:t>
            </a:r>
            <a:endParaRPr lang="es-CL" dirty="0"/>
          </a:p>
        </p:txBody>
      </p:sp>
    </p:spTree>
    <p:extLst>
      <p:ext uri="{BB962C8B-B14F-4D97-AF65-F5344CB8AC3E}">
        <p14:creationId xmlns:p14="http://schemas.microsoft.com/office/powerpoint/2010/main" val="130023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CFFDE-F489-408A-F366-5D9D3E80CF0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6006510-E988-BDF9-0F6A-4C851F73E085}"/>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Task parameters determination</a:t>
            </a:r>
            <a:endParaRPr lang="es-CL" sz="54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73A89D7-C90B-A092-0703-C5874BEF3AAE}"/>
              </a:ext>
            </a:extLst>
          </p:cNvPr>
          <p:cNvPicPr>
            <a:picLocks noChangeAspect="1"/>
          </p:cNvPicPr>
          <p:nvPr/>
        </p:nvPicPr>
        <p:blipFill>
          <a:blip r:embed="rId3"/>
          <a:stretch>
            <a:fillRect/>
          </a:stretch>
        </p:blipFill>
        <p:spPr>
          <a:xfrm>
            <a:off x="238823" y="2441561"/>
            <a:ext cx="5493365" cy="285451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D7FDF13-21DB-FCB6-6CB4-5C98C50C0DA2}"/>
                  </a:ext>
                </a:extLst>
              </p:cNvPr>
              <p:cNvSpPr txBox="1"/>
              <p:nvPr/>
            </p:nvSpPr>
            <p:spPr>
              <a:xfrm>
                <a:off x="6444653" y="2611212"/>
                <a:ext cx="2780312"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𝐿</m:t>
                          </m:r>
                        </m:e>
                        <m:sub>
                          <m:r>
                            <a:rPr lang="es-CL" i="1">
                              <a:latin typeface="Cambria Math" panose="02040503050406030204" pitchFamily="18" charset="0"/>
                            </a:rPr>
                            <m:t>𝑖</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𝐋</m:t>
                          </m:r>
                        </m:e>
                        <m:sub>
                          <m:r>
                            <a:rPr lang="es-CL" i="1">
                              <a:latin typeface="Cambria Math" panose="02040503050406030204" pitchFamily="18" charset="0"/>
                            </a:rPr>
                            <m:t>−</m:t>
                          </m:r>
                          <m:r>
                            <a:rPr lang="es-CL" i="1">
                              <a:latin typeface="Cambria Math" panose="02040503050406030204" pitchFamily="18" charset="0"/>
                            </a:rPr>
                            <m:t>𝐢</m:t>
                          </m:r>
                        </m:sub>
                      </m:sSub>
                      <m:r>
                        <a:rPr lang="es-CL" i="1">
                          <a:latin typeface="Cambria Math" panose="02040503050406030204" pitchFamily="18" charset="0"/>
                        </a:rPr>
                        <m:t>∼</m:t>
                      </m:r>
                      <m:r>
                        <a:rPr lang="es-CL" i="1">
                          <a:latin typeface="Cambria Math" panose="02040503050406030204" pitchFamily="18" charset="0"/>
                        </a:rPr>
                        <m:t>𝒩</m:t>
                      </m:r>
                      <m:d>
                        <m:dPr>
                          <m:ctrlPr>
                            <a:rPr lang="es-CL" i="1">
                              <a:latin typeface="Cambria Math" panose="02040503050406030204" pitchFamily="18" charset="0"/>
                            </a:rPr>
                          </m:ctrlPr>
                        </m:dPr>
                        <m:e>
                          <m:r>
                            <a:rPr lang="es-CL" i="1">
                              <a:latin typeface="Cambria Math" panose="02040503050406030204" pitchFamily="18" charset="0"/>
                            </a:rPr>
                            <m:t>𝛽</m:t>
                          </m:r>
                          <m:nary>
                            <m:naryPr>
                              <m:chr m:val="∑"/>
                              <m:supHide m:val="on"/>
                              <m:ctrlPr>
                                <a:rPr lang="es-CL" i="1">
                                  <a:latin typeface="Cambria Math" panose="02040503050406030204" pitchFamily="18" charset="0"/>
                                </a:rPr>
                              </m:ctrlPr>
                            </m:naryPr>
                            <m:sub>
                              <m:r>
                                <a:rPr lang="es-CL" i="1">
                                  <a:latin typeface="Cambria Math" panose="02040503050406030204" pitchFamily="18" charset="0"/>
                                </a:rPr>
                                <m:t>𝑗</m:t>
                              </m:r>
                              <m:r>
                                <a:rPr lang="es-CL" i="1">
                                  <a:latin typeface="Cambria Math" panose="02040503050406030204" pitchFamily="18" charset="0"/>
                                </a:rPr>
                                <m:t>≠</m:t>
                              </m:r>
                              <m:r>
                                <a:rPr lang="es-CL" i="1">
                                  <a:latin typeface="Cambria Math" panose="02040503050406030204" pitchFamily="18" charset="0"/>
                                </a:rPr>
                                <m:t>𝑖</m:t>
                              </m:r>
                            </m:sub>
                            <m:sup/>
                            <m:e>
                              <m:sSub>
                                <m:sSubPr>
                                  <m:ctrlPr>
                                    <a:rPr lang="es-CL" i="1">
                                      <a:latin typeface="Cambria Math" panose="02040503050406030204" pitchFamily="18" charset="0"/>
                                    </a:rPr>
                                  </m:ctrlPr>
                                </m:sSubPr>
                                <m:e>
                                  <m:r>
                                    <a:rPr lang="es-CL" i="1">
                                      <a:latin typeface="Cambria Math" panose="02040503050406030204" pitchFamily="18" charset="0"/>
                                    </a:rPr>
                                    <m:t>𝑤</m:t>
                                  </m:r>
                                </m:e>
                                <m:sub>
                                  <m:r>
                                    <a:rPr lang="es-CL" i="1">
                                      <a:latin typeface="Cambria Math" panose="02040503050406030204" pitchFamily="18" charset="0"/>
                                    </a:rPr>
                                    <m:t>𝑖𝑗</m:t>
                                  </m:r>
                                </m:sub>
                              </m:sSub>
                              <m:sSub>
                                <m:sSubPr>
                                  <m:ctrlPr>
                                    <a:rPr lang="es-CL" i="1">
                                      <a:latin typeface="Cambria Math" panose="02040503050406030204" pitchFamily="18" charset="0"/>
                                    </a:rPr>
                                  </m:ctrlPr>
                                </m:sSubPr>
                                <m:e>
                                  <m:r>
                                    <a:rPr lang="es-CL" i="1">
                                      <a:latin typeface="Cambria Math" panose="02040503050406030204" pitchFamily="18" charset="0"/>
                                    </a:rPr>
                                    <m:t>𝐿</m:t>
                                  </m:r>
                                </m:e>
                                <m:sub>
                                  <m:r>
                                    <a:rPr lang="es-CL" i="1">
                                      <a:latin typeface="Cambria Math" panose="02040503050406030204" pitchFamily="18" charset="0"/>
                                    </a:rPr>
                                    <m:t>𝑗</m:t>
                                  </m:r>
                                </m:sub>
                              </m:sSub>
                            </m:e>
                          </m:nary>
                          <m:r>
                            <a:rPr lang="es-CL" i="1">
                              <a:latin typeface="Cambria Math" panose="02040503050406030204" pitchFamily="18" charset="0"/>
                            </a:rPr>
                            <m:t>,1</m:t>
                          </m:r>
                        </m:e>
                      </m:d>
                    </m:oMath>
                  </m:oMathPara>
                </a14:m>
                <a:endParaRPr lang="es-CL"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5D7FDF13-21DB-FCB6-6CB4-5C98C50C0DA2}"/>
                  </a:ext>
                </a:extLst>
              </p:cNvPr>
              <p:cNvSpPr txBox="1">
                <a:spLocks noRot="1" noChangeAspect="1" noMove="1" noResize="1" noEditPoints="1" noAdjustHandles="1" noChangeArrowheads="1" noChangeShapeType="1" noTextEdit="1"/>
              </p:cNvSpPr>
              <p:nvPr/>
            </p:nvSpPr>
            <p:spPr>
              <a:xfrm>
                <a:off x="6444653" y="2611212"/>
                <a:ext cx="2780312" cy="715902"/>
              </a:xfrm>
              <a:prstGeom prst="rect">
                <a:avLst/>
              </a:prstGeom>
              <a:blipFill>
                <a:blip r:embed="rId4"/>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8CD533-03F5-AF35-6D9E-A241270CFB0F}"/>
                  </a:ext>
                </a:extLst>
              </p:cNvPr>
              <p:cNvSpPr txBox="1"/>
              <p:nvPr/>
            </p:nvSpPr>
            <p:spPr>
              <a:xfrm>
                <a:off x="890830" y="2036836"/>
                <a:ext cx="11901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𝛽</m:t>
                      </m:r>
                      <m:r>
                        <a:rPr lang="en-US" sz="2400" b="0" i="1" smtClean="0">
                          <a:latin typeface="Cambria Math" panose="02040503050406030204" pitchFamily="18" charset="0"/>
                        </a:rPr>
                        <m:t>=100</m:t>
                      </m:r>
                    </m:oMath>
                  </m:oMathPara>
                </a14:m>
                <a:endParaRPr lang="es-CL" sz="2400" dirty="0">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298CD533-03F5-AF35-6D9E-A241270CFB0F}"/>
                  </a:ext>
                </a:extLst>
              </p:cNvPr>
              <p:cNvSpPr txBox="1">
                <a:spLocks noRot="1" noChangeAspect="1" noMove="1" noResize="1" noEditPoints="1" noAdjustHandles="1" noChangeArrowheads="1" noChangeShapeType="1" noTextEdit="1"/>
              </p:cNvSpPr>
              <p:nvPr/>
            </p:nvSpPr>
            <p:spPr>
              <a:xfrm>
                <a:off x="890830" y="2036836"/>
                <a:ext cx="1190133" cy="369332"/>
              </a:xfrm>
              <a:prstGeom prst="rect">
                <a:avLst/>
              </a:prstGeom>
              <a:blipFill>
                <a:blip r:embed="rId5"/>
                <a:stretch>
                  <a:fillRect l="-7692" r="-5641" b="-37705"/>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FE1100-02AB-4695-B4A4-E6C1C65547D5}"/>
                  </a:ext>
                </a:extLst>
              </p:cNvPr>
              <p:cNvSpPr txBox="1"/>
              <p:nvPr/>
            </p:nvSpPr>
            <p:spPr>
              <a:xfrm>
                <a:off x="3567682" y="2072229"/>
                <a:ext cx="108273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𝛽</m:t>
                      </m:r>
                      <m:r>
                        <a:rPr lang="en-US" sz="2400" b="0" i="1" smtClean="0">
                          <a:latin typeface="Cambria Math" panose="02040503050406030204" pitchFamily="18" charset="0"/>
                        </a:rPr>
                        <m:t>=0.1</m:t>
                      </m:r>
                    </m:oMath>
                  </m:oMathPara>
                </a14:m>
                <a:endParaRPr lang="es-CL" sz="2400" dirty="0">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5DFE1100-02AB-4695-B4A4-E6C1C65547D5}"/>
                  </a:ext>
                </a:extLst>
              </p:cNvPr>
              <p:cNvSpPr txBox="1">
                <a:spLocks noRot="1" noChangeAspect="1" noMove="1" noResize="1" noEditPoints="1" noAdjustHandles="1" noChangeArrowheads="1" noChangeShapeType="1" noTextEdit="1"/>
              </p:cNvSpPr>
              <p:nvPr/>
            </p:nvSpPr>
            <p:spPr>
              <a:xfrm>
                <a:off x="3567682" y="2072229"/>
                <a:ext cx="1082732" cy="369332"/>
              </a:xfrm>
              <a:prstGeom prst="rect">
                <a:avLst/>
              </a:prstGeom>
              <a:blipFill>
                <a:blip r:embed="rId6"/>
                <a:stretch>
                  <a:fillRect l="-8427" r="-5618" b="-3606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EE4AF1A-103E-4E64-9A4B-2B786CC683AA}"/>
                  </a:ext>
                </a:extLst>
              </p:cNvPr>
              <p:cNvSpPr txBox="1"/>
              <p:nvPr/>
            </p:nvSpPr>
            <p:spPr>
              <a:xfrm>
                <a:off x="6401724" y="3575512"/>
                <a:ext cx="2866169" cy="7648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e>
                                              </m:d>
                                            </m:e>
                                          </m:d>
                                        </m:e>
                                        <m:sup>
                                          <m:r>
                                            <a:rPr lang="en-US" b="0" i="1" smtClean="0">
                                              <a:latin typeface="Cambria Math" panose="02040503050406030204" pitchFamily="18" charset="0"/>
                                            </a:rPr>
                                            <m:t>2</m:t>
                                          </m:r>
                                        </m:sup>
                                      </m:sSup>
                                    </m:e>
                                  </m:d>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2</m:t>
                                      </m:r>
                                    </m:sup>
                                  </m:sSup>
                                </m:den>
                              </m:f>
                            </m:e>
                          </m:d>
                        </m:e>
                      </m:func>
                    </m:oMath>
                  </m:oMathPara>
                </a14:m>
                <a:endParaRPr lang="es-CL" dirty="0">
                  <a:latin typeface="Arial" panose="020B060402020202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8EE4AF1A-103E-4E64-9A4B-2B786CC683AA}"/>
                  </a:ext>
                </a:extLst>
              </p:cNvPr>
              <p:cNvSpPr txBox="1">
                <a:spLocks noRot="1" noChangeAspect="1" noMove="1" noResize="1" noEditPoints="1" noAdjustHandles="1" noChangeArrowheads="1" noChangeShapeType="1" noTextEdit="1"/>
              </p:cNvSpPr>
              <p:nvPr/>
            </p:nvSpPr>
            <p:spPr>
              <a:xfrm>
                <a:off x="6401724" y="3575512"/>
                <a:ext cx="2866169" cy="764825"/>
              </a:xfrm>
              <a:prstGeom prst="rect">
                <a:avLst/>
              </a:prstGeom>
              <a:blipFill>
                <a:blip r:embed="rId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E53C54E-6938-C5FC-CD94-89A0C2A4DC79}"/>
                  </a:ext>
                </a:extLst>
              </p:cNvPr>
              <p:cNvSpPr txBox="1"/>
              <p:nvPr/>
            </p:nvSpPr>
            <p:spPr>
              <a:xfrm>
                <a:off x="9943227" y="2623424"/>
                <a:ext cx="14713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𝐩</m:t>
                          </m:r>
                        </m:e>
                        <m:sub>
                          <m:r>
                            <a:rPr lang="es-CL" i="1">
                              <a:latin typeface="Cambria Math" panose="02040503050406030204" pitchFamily="18" charset="0"/>
                            </a:rPr>
                            <m:t>𝐢</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𝐩</m:t>
                          </m:r>
                        </m:e>
                        <m:sub>
                          <m:r>
                            <a:rPr lang="es-CL" i="1">
                              <a:latin typeface="Cambria Math" panose="02040503050406030204" pitchFamily="18" charset="0"/>
                            </a:rPr>
                            <m:t>𝐢</m:t>
                          </m:r>
                          <m:r>
                            <a:rPr lang="es-CL" i="1">
                              <a:latin typeface="Cambria Math" panose="02040503050406030204" pitchFamily="18" charset="0"/>
                            </a:rPr>
                            <m:t>−</m:t>
                          </m:r>
                          <m:r>
                            <a:rPr lang="es-CL" i="1">
                              <a:latin typeface="Cambria Math" panose="02040503050406030204" pitchFamily="18" charset="0"/>
                            </a:rPr>
                            <m:t>𝟏</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𝜹</m:t>
                          </m:r>
                        </m:e>
                        <m:sub>
                          <m:r>
                            <a:rPr lang="es-CL" i="1">
                              <a:latin typeface="Cambria Math" panose="02040503050406030204" pitchFamily="18" charset="0"/>
                            </a:rPr>
                            <m:t>𝒊</m:t>
                          </m:r>
                        </m:sub>
                      </m:sSub>
                    </m:oMath>
                  </m:oMathPara>
                </a14:m>
                <a:endParaRPr lang="es-CL" dirty="0">
                  <a:latin typeface="Arial" panose="020B0604020202020204" pitchFamily="34" charset="0"/>
                  <a:cs typeface="Arial" panose="020B0604020202020204" pitchFamily="34" charset="0"/>
                </a:endParaRPr>
              </a:p>
            </p:txBody>
          </p:sp>
        </mc:Choice>
        <mc:Fallback xmlns="">
          <p:sp>
            <p:nvSpPr>
              <p:cNvPr id="15" name="TextBox 14">
                <a:extLst>
                  <a:ext uri="{FF2B5EF4-FFF2-40B4-BE49-F238E27FC236}">
                    <a16:creationId xmlns:a16="http://schemas.microsoft.com/office/drawing/2014/main" id="{AE53C54E-6938-C5FC-CD94-89A0C2A4DC79}"/>
                  </a:ext>
                </a:extLst>
              </p:cNvPr>
              <p:cNvSpPr txBox="1">
                <a:spLocks noRot="1" noChangeAspect="1" noMove="1" noResize="1" noEditPoints="1" noAdjustHandles="1" noChangeArrowheads="1" noChangeShapeType="1" noTextEdit="1"/>
              </p:cNvSpPr>
              <p:nvPr/>
            </p:nvSpPr>
            <p:spPr>
              <a:xfrm>
                <a:off x="9943227" y="2623424"/>
                <a:ext cx="1471364" cy="276999"/>
              </a:xfrm>
              <a:prstGeom prst="rect">
                <a:avLst/>
              </a:prstGeom>
              <a:blipFill>
                <a:blip r:embed="rId8"/>
                <a:stretch>
                  <a:fillRect l="-3734" r="-1245" b="-28261"/>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3ACEBC0-217E-B8D1-0ABB-DB1A9DC8CA0A}"/>
                  </a:ext>
                </a:extLst>
              </p:cNvPr>
              <p:cNvSpPr txBox="1"/>
              <p:nvPr/>
            </p:nvSpPr>
            <p:spPr>
              <a:xfrm>
                <a:off x="9943227" y="3236905"/>
                <a:ext cx="1801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𝜹</m:t>
                          </m:r>
                        </m:e>
                        <m:sub>
                          <m:r>
                            <a:rPr lang="es-CL" i="1">
                              <a:latin typeface="Cambria Math" panose="02040503050406030204" pitchFamily="18" charset="0"/>
                            </a:rPr>
                            <m:t>𝒊</m:t>
                          </m:r>
                        </m:sub>
                      </m:sSub>
                      <m:r>
                        <a:rPr lang="es-CL" i="1">
                          <a:latin typeface="Cambria Math" panose="02040503050406030204" pitchFamily="18" charset="0"/>
                        </a:rPr>
                        <m:t>=</m:t>
                      </m:r>
                      <m:r>
                        <m:rPr>
                          <m:sty m:val="p"/>
                        </m:rPr>
                        <a:rPr lang="es-CL" i="0">
                          <a:latin typeface="Cambria Math" panose="02040503050406030204" pitchFamily="18" charset="0"/>
                        </a:rPr>
                        <m:t>Φ</m:t>
                      </m:r>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𝜹</m:t>
                          </m:r>
                        </m:e>
                        <m:sub>
                          <m:r>
                            <a:rPr lang="es-CL" i="1">
                              <a:latin typeface="Cambria Math" panose="02040503050406030204" pitchFamily="18" charset="0"/>
                            </a:rPr>
                            <m:t>𝒊</m:t>
                          </m:r>
                          <m:r>
                            <a:rPr lang="es-CL" i="1">
                              <a:latin typeface="Cambria Math" panose="02040503050406030204" pitchFamily="18" charset="0"/>
                            </a:rPr>
                            <m:t>−</m:t>
                          </m:r>
                          <m:r>
                            <a:rPr lang="es-CL" i="1">
                              <a:latin typeface="Cambria Math" panose="02040503050406030204" pitchFamily="18" charset="0"/>
                            </a:rPr>
                            <m:t>𝟏</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𝝐</m:t>
                          </m:r>
                        </m:e>
                        <m:sub>
                          <m:r>
                            <a:rPr lang="es-CL" i="1">
                              <a:latin typeface="Cambria Math" panose="02040503050406030204" pitchFamily="18" charset="0"/>
                            </a:rPr>
                            <m:t>𝒊</m:t>
                          </m:r>
                        </m:sub>
                      </m:sSub>
                    </m:oMath>
                  </m:oMathPara>
                </a14:m>
                <a:endParaRPr lang="es-CL" dirty="0">
                  <a:latin typeface="Arial" panose="020B0604020202020204" pitchFamily="34" charset="0"/>
                  <a:cs typeface="Arial" panose="020B0604020202020204" pitchFamily="34" charset="0"/>
                </a:endParaRPr>
              </a:p>
            </p:txBody>
          </p:sp>
        </mc:Choice>
        <mc:Fallback xmlns="">
          <p:sp>
            <p:nvSpPr>
              <p:cNvPr id="18" name="TextBox 17">
                <a:extLst>
                  <a:ext uri="{FF2B5EF4-FFF2-40B4-BE49-F238E27FC236}">
                    <a16:creationId xmlns:a16="http://schemas.microsoft.com/office/drawing/2014/main" id="{73ACEBC0-217E-B8D1-0ABB-DB1A9DC8CA0A}"/>
                  </a:ext>
                </a:extLst>
              </p:cNvPr>
              <p:cNvSpPr txBox="1">
                <a:spLocks noRot="1" noChangeAspect="1" noMove="1" noResize="1" noEditPoints="1" noAdjustHandles="1" noChangeArrowheads="1" noChangeShapeType="1" noTextEdit="1"/>
              </p:cNvSpPr>
              <p:nvPr/>
            </p:nvSpPr>
            <p:spPr>
              <a:xfrm>
                <a:off x="9943227" y="3236905"/>
                <a:ext cx="1801583" cy="276999"/>
              </a:xfrm>
              <a:prstGeom prst="rect">
                <a:avLst/>
              </a:prstGeom>
              <a:blipFill>
                <a:blip r:embed="rId9"/>
                <a:stretch>
                  <a:fillRect l="-3041" r="-676" b="-17778"/>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50ED713-C70D-D692-DC7D-3A01F0F76D91}"/>
                  </a:ext>
                </a:extLst>
              </p:cNvPr>
              <p:cNvSpPr txBox="1"/>
              <p:nvPr/>
            </p:nvSpPr>
            <p:spPr>
              <a:xfrm>
                <a:off x="9943227" y="3850386"/>
                <a:ext cx="14096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𝝐</m:t>
                          </m:r>
                        </m:e>
                        <m:sub>
                          <m:r>
                            <a:rPr lang="es-CL" i="1">
                              <a:latin typeface="Cambria Math" panose="02040503050406030204" pitchFamily="18" charset="0"/>
                            </a:rPr>
                            <m:t>𝒊</m:t>
                          </m:r>
                        </m:sub>
                      </m:sSub>
                      <m:r>
                        <a:rPr lang="es-CL" i="1">
                          <a:latin typeface="Cambria Math" panose="02040503050406030204" pitchFamily="18" charset="0"/>
                        </a:rPr>
                        <m:t>∼</m:t>
                      </m:r>
                      <m:r>
                        <a:rPr lang="es-CL" i="1">
                          <a:latin typeface="Cambria Math" panose="02040503050406030204" pitchFamily="18" charset="0"/>
                        </a:rPr>
                        <m:t>𝒩</m:t>
                      </m:r>
                      <m:d>
                        <m:dPr>
                          <m:ctrlPr>
                            <a:rPr lang="es-CL" i="1">
                              <a:latin typeface="Cambria Math" panose="02040503050406030204" pitchFamily="18" charset="0"/>
                            </a:rPr>
                          </m:ctrlPr>
                        </m:dPr>
                        <m:e>
                          <m:r>
                            <a:rPr lang="es-CL" i="1">
                              <a:latin typeface="Cambria Math" panose="02040503050406030204" pitchFamily="18" charset="0"/>
                            </a:rPr>
                            <m:t>𝟎</m:t>
                          </m:r>
                          <m:r>
                            <a:rPr lang="es-CL" i="1">
                              <a:latin typeface="Cambria Math" panose="02040503050406030204" pitchFamily="18" charset="0"/>
                            </a:rPr>
                            <m:t>,</m:t>
                          </m:r>
                          <m:sSub>
                            <m:sSubPr>
                              <m:ctrlPr>
                                <a:rPr lang="es-CL" i="1">
                                  <a:latin typeface="Cambria Math" panose="02040503050406030204" pitchFamily="18" charset="0"/>
                                </a:rPr>
                              </m:ctrlPr>
                            </m:sSubPr>
                            <m:e>
                              <m:r>
                                <m:rPr>
                                  <m:sty m:val="p"/>
                                </m:rPr>
                                <a:rPr lang="es-CL" i="0">
                                  <a:latin typeface="Cambria Math" panose="02040503050406030204" pitchFamily="18" charset="0"/>
                                </a:rPr>
                                <m:t>Σ</m:t>
                              </m:r>
                            </m:e>
                            <m:sub>
                              <m:r>
                                <a:rPr lang="es-CL" i="1">
                                  <a:latin typeface="Cambria Math" panose="02040503050406030204" pitchFamily="18" charset="0"/>
                                </a:rPr>
                                <m:t>𝜖</m:t>
                              </m:r>
                            </m:sub>
                          </m:sSub>
                        </m:e>
                      </m:d>
                    </m:oMath>
                  </m:oMathPara>
                </a14:m>
                <a:endParaRPr lang="es-CL" dirty="0">
                  <a:latin typeface="Arial" panose="020B0604020202020204" pitchFamily="34" charset="0"/>
                  <a:cs typeface="Arial" panose="020B0604020202020204" pitchFamily="34" charset="0"/>
                </a:endParaRPr>
              </a:p>
            </p:txBody>
          </p:sp>
        </mc:Choice>
        <mc:Fallback xmlns="">
          <p:sp>
            <p:nvSpPr>
              <p:cNvPr id="19" name="TextBox 18">
                <a:extLst>
                  <a:ext uri="{FF2B5EF4-FFF2-40B4-BE49-F238E27FC236}">
                    <a16:creationId xmlns:a16="http://schemas.microsoft.com/office/drawing/2014/main" id="{350ED713-C70D-D692-DC7D-3A01F0F76D91}"/>
                  </a:ext>
                </a:extLst>
              </p:cNvPr>
              <p:cNvSpPr txBox="1">
                <a:spLocks noRot="1" noChangeAspect="1" noMove="1" noResize="1" noEditPoints="1" noAdjustHandles="1" noChangeArrowheads="1" noChangeShapeType="1" noTextEdit="1"/>
              </p:cNvSpPr>
              <p:nvPr/>
            </p:nvSpPr>
            <p:spPr>
              <a:xfrm>
                <a:off x="9943227" y="3850386"/>
                <a:ext cx="1409680" cy="276999"/>
              </a:xfrm>
              <a:prstGeom prst="rect">
                <a:avLst/>
              </a:prstGeom>
              <a:blipFill>
                <a:blip r:embed="rId10"/>
                <a:stretch>
                  <a:fillRect l="-2165" b="-17778"/>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D7A4259-D28C-C8EE-2B51-6CE5B1C04406}"/>
                  </a:ext>
                </a:extLst>
              </p:cNvPr>
              <p:cNvSpPr txBox="1"/>
              <p:nvPr/>
            </p:nvSpPr>
            <p:spPr>
              <a:xfrm>
                <a:off x="9943227" y="4463866"/>
                <a:ext cx="1316835" cy="5203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L" i="0">
                          <a:latin typeface="Cambria Math" panose="02040503050406030204" pitchFamily="18" charset="0"/>
                        </a:rPr>
                        <m:t>Φ</m:t>
                      </m:r>
                      <m:r>
                        <a:rPr lang="es-CL" i="1">
                          <a:latin typeface="Cambria Math" panose="02040503050406030204" pitchFamily="18" charset="0"/>
                        </a:rPr>
                        <m:t>=</m:t>
                      </m:r>
                      <m:d>
                        <m:dPr>
                          <m:ctrlPr>
                            <a:rPr lang="es-CL" i="1">
                              <a:latin typeface="Cambria Math" panose="02040503050406030204" pitchFamily="18" charset="0"/>
                            </a:rPr>
                          </m:ctrlPr>
                        </m:dPr>
                        <m:e>
                          <m:m>
                            <m:mPr>
                              <m:plcHide m:val="on"/>
                              <m:mcs>
                                <m:mc>
                                  <m:mcPr>
                                    <m:count m:val="2"/>
                                    <m:mcJc m:val="center"/>
                                  </m:mcPr>
                                </m:mc>
                              </m:mcs>
                              <m:ctrlPr>
                                <a:rPr lang="es-CL" i="1">
                                  <a:latin typeface="Cambria Math" panose="02040503050406030204" pitchFamily="18" charset="0"/>
                                </a:rPr>
                              </m:ctrlPr>
                            </m:mPr>
                            <m:mr>
                              <m:e>
                                <m:r>
                                  <a:rPr lang="es-CL" i="1">
                                    <a:latin typeface="Cambria Math" panose="02040503050406030204" pitchFamily="18" charset="0"/>
                                  </a:rPr>
                                  <m:t>𝜙</m:t>
                                </m:r>
                              </m:e>
                              <m:e>
                                <m:r>
                                  <a:rPr lang="es-CL" i="1">
                                    <a:latin typeface="Cambria Math" panose="02040503050406030204" pitchFamily="18" charset="0"/>
                                  </a:rPr>
                                  <m:t>0</m:t>
                                </m:r>
                              </m:e>
                            </m:mr>
                            <m:mr>
                              <m:e>
                                <m:r>
                                  <a:rPr lang="es-CL" i="1">
                                    <a:latin typeface="Cambria Math" panose="02040503050406030204" pitchFamily="18" charset="0"/>
                                  </a:rPr>
                                  <m:t>0</m:t>
                                </m:r>
                              </m:e>
                              <m:e>
                                <m:r>
                                  <a:rPr lang="es-CL" i="1">
                                    <a:latin typeface="Cambria Math" panose="02040503050406030204" pitchFamily="18" charset="0"/>
                                  </a:rPr>
                                  <m:t>𝜙</m:t>
                                </m:r>
                              </m:e>
                            </m:mr>
                          </m:m>
                        </m:e>
                      </m:d>
                    </m:oMath>
                  </m:oMathPara>
                </a14:m>
                <a:endParaRPr lang="es-CL" dirty="0">
                  <a:latin typeface="Arial" panose="020B0604020202020204" pitchFamily="34" charset="0"/>
                  <a:cs typeface="Arial" panose="020B0604020202020204" pitchFamily="34" charset="0"/>
                </a:endParaRPr>
              </a:p>
            </p:txBody>
          </p:sp>
        </mc:Choice>
        <mc:Fallback xmlns="">
          <p:sp>
            <p:nvSpPr>
              <p:cNvPr id="20" name="TextBox 19">
                <a:extLst>
                  <a:ext uri="{FF2B5EF4-FFF2-40B4-BE49-F238E27FC236}">
                    <a16:creationId xmlns:a16="http://schemas.microsoft.com/office/drawing/2014/main" id="{CD7A4259-D28C-C8EE-2B51-6CE5B1C04406}"/>
                  </a:ext>
                </a:extLst>
              </p:cNvPr>
              <p:cNvSpPr txBox="1">
                <a:spLocks noRot="1" noChangeAspect="1" noMove="1" noResize="1" noEditPoints="1" noAdjustHandles="1" noChangeArrowheads="1" noChangeShapeType="1" noTextEdit="1"/>
              </p:cNvSpPr>
              <p:nvPr/>
            </p:nvSpPr>
            <p:spPr>
              <a:xfrm>
                <a:off x="9943227" y="4463866"/>
                <a:ext cx="1316835" cy="520335"/>
              </a:xfrm>
              <a:prstGeom prst="rect">
                <a:avLst/>
              </a:prstGeom>
              <a:blipFill>
                <a:blip r:embed="rId11"/>
                <a:stretch>
                  <a:fillRect/>
                </a:stretch>
              </a:blipFill>
            </p:spPr>
            <p:txBody>
              <a:bodyPr/>
              <a:lstStyle/>
              <a:p>
                <a:r>
                  <a:rPr lang="es-CL">
                    <a:noFill/>
                  </a:rPr>
                  <a:t> </a:t>
                </a:r>
              </a:p>
            </p:txBody>
          </p:sp>
        </mc:Fallback>
      </mc:AlternateContent>
      <p:sp>
        <p:nvSpPr>
          <p:cNvPr id="21" name="TextBox 20">
            <a:extLst>
              <a:ext uri="{FF2B5EF4-FFF2-40B4-BE49-F238E27FC236}">
                <a16:creationId xmlns:a16="http://schemas.microsoft.com/office/drawing/2014/main" id="{3762CAE0-957C-7546-B7A1-EC3A8E47C8AC}"/>
              </a:ext>
            </a:extLst>
          </p:cNvPr>
          <p:cNvSpPr txBox="1"/>
          <p:nvPr/>
        </p:nvSpPr>
        <p:spPr>
          <a:xfrm>
            <a:off x="7362884" y="2072229"/>
            <a:ext cx="97975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Reward</a:t>
            </a:r>
            <a:endParaRPr lang="es-CL"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A2BC6564-793F-AE23-F59F-3B07E55C165E}"/>
              </a:ext>
            </a:extLst>
          </p:cNvPr>
          <p:cNvSpPr txBox="1"/>
          <p:nvPr/>
        </p:nvSpPr>
        <p:spPr>
          <a:xfrm>
            <a:off x="10163506" y="2072229"/>
            <a:ext cx="100540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Position</a:t>
            </a:r>
            <a:endParaRPr lang="es-CL"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4A6E0677-2F34-6C47-759B-A910291F5D20}"/>
              </a:ext>
            </a:extLst>
          </p:cNvPr>
          <p:cNvSpPr txBox="1"/>
          <p:nvPr/>
        </p:nvSpPr>
        <p:spPr>
          <a:xfrm>
            <a:off x="6401724" y="4662647"/>
            <a:ext cx="2866169"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Truncate for </a:t>
            </a:r>
            <a:r>
              <a:rPr lang="en-US" i="1" dirty="0">
                <a:latin typeface="Arial" panose="020B0604020202020204" pitchFamily="34" charset="0"/>
                <a:cs typeface="Arial" panose="020B0604020202020204" pitchFamily="34" charset="0"/>
              </a:rPr>
              <a:t>n</a:t>
            </a:r>
            <a:r>
              <a:rPr lang="en-US" dirty="0">
                <a:latin typeface="Arial" panose="020B0604020202020204" pitchFamily="34" charset="0"/>
                <a:cs typeface="Arial" panose="020B0604020202020204" pitchFamily="34" charset="0"/>
              </a:rPr>
              <a:t> highest ranked rewards</a:t>
            </a:r>
            <a:endParaRPr lang="es-CL"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738500A5-3625-0BB7-5292-D463D0BD8307}"/>
              </a:ext>
            </a:extLst>
          </p:cNvPr>
          <p:cNvSpPr txBox="1"/>
          <p:nvPr/>
        </p:nvSpPr>
        <p:spPr>
          <a:xfrm>
            <a:off x="797182" y="5331473"/>
            <a:ext cx="146867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Low RPE</a:t>
            </a:r>
            <a:endParaRPr lang="es-CL" sz="2400" dirty="0">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E8B7EEE6-6256-94EE-D61D-523BDFBD5D05}"/>
              </a:ext>
            </a:extLst>
          </p:cNvPr>
          <p:cNvSpPr txBox="1"/>
          <p:nvPr/>
        </p:nvSpPr>
        <p:spPr>
          <a:xfrm>
            <a:off x="3420334" y="5296080"/>
            <a:ext cx="1537600"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High RPE</a:t>
            </a:r>
            <a:endParaRPr lang="es-CL"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380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1841F-8725-1624-10C9-0898236027F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AC79EA8-1755-D428-FBCB-ACEFC83C3D09}"/>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Task parameters fit</a:t>
            </a:r>
            <a:endParaRPr lang="es-CL" sz="5400" dirty="0">
              <a:solidFill>
                <a:schemeClr val="tx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254133C1-4B63-07FC-8FAF-E95DDB74BFC0}"/>
              </a:ext>
            </a:extLst>
          </p:cNvPr>
          <p:cNvSpPr/>
          <p:nvPr/>
        </p:nvSpPr>
        <p:spPr>
          <a:xfrm>
            <a:off x="293016" y="1444752"/>
            <a:ext cx="2422969" cy="9144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Hit box size</a:t>
            </a:r>
            <a:endParaRPr lang="es-CL" sz="17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6B887143-35FD-7998-D95D-0FFC7F3925C5}"/>
              </a:ext>
            </a:extLst>
          </p:cNvPr>
          <p:cNvSpPr/>
          <p:nvPr/>
        </p:nvSpPr>
        <p:spPr>
          <a:xfrm>
            <a:off x="4764324" y="1444752"/>
            <a:ext cx="2422969" cy="914400"/>
          </a:xfrm>
          <a:prstGeom prst="rect">
            <a:avLst/>
          </a:prstGeom>
          <a:solidFill>
            <a:srgbClr val="954E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Time to trigger reward</a:t>
            </a:r>
            <a:endParaRPr lang="es-CL" sz="17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E606CD-1D93-1134-A2F8-BAB32357B3F2}"/>
              </a:ext>
            </a:extLst>
          </p:cNvPr>
          <p:cNvSpPr/>
          <p:nvPr/>
        </p:nvSpPr>
        <p:spPr>
          <a:xfrm>
            <a:off x="9235631" y="1444752"/>
            <a:ext cx="2422969" cy="9144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Difficulty to predict</a:t>
            </a:r>
            <a:endParaRPr lang="es-CL" sz="17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9AF909E-ACDF-C8B6-0633-0D56D75418B3}"/>
              </a:ext>
            </a:extLst>
          </p:cNvPr>
          <p:cNvSpPr/>
          <p:nvPr/>
        </p:nvSpPr>
        <p:spPr>
          <a:xfrm>
            <a:off x="4764323" y="2889504"/>
            <a:ext cx="242296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Post-task interview</a:t>
            </a:r>
            <a:endParaRPr lang="es-CL" sz="1700" dirty="0">
              <a:solidFill>
                <a:schemeClr val="tx1"/>
              </a:solidFill>
              <a:latin typeface="Arial" panose="020B0604020202020204" pitchFamily="34" charset="0"/>
              <a:cs typeface="Arial" panose="020B0604020202020204" pitchFamily="34" charset="0"/>
            </a:endParaRPr>
          </a:p>
        </p:txBody>
      </p:sp>
      <p:cxnSp>
        <p:nvCxnSpPr>
          <p:cNvPr id="11" name="Connector: Elbow 10">
            <a:extLst>
              <a:ext uri="{FF2B5EF4-FFF2-40B4-BE49-F238E27FC236}">
                <a16:creationId xmlns:a16="http://schemas.microsoft.com/office/drawing/2014/main" id="{9F799FA4-B738-E33E-5EBE-78554CA3FE4F}"/>
              </a:ext>
            </a:extLst>
          </p:cNvPr>
          <p:cNvCxnSpPr>
            <a:stCxn id="2" idx="2"/>
            <a:endCxn id="9" idx="0"/>
          </p:cNvCxnSpPr>
          <p:nvPr/>
        </p:nvCxnSpPr>
        <p:spPr>
          <a:xfrm rot="16200000" flipH="1">
            <a:off x="3474978" y="388674"/>
            <a:ext cx="530352" cy="447130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CACC8B6B-F233-B26F-0D97-BD8BD1AF07AE}"/>
              </a:ext>
            </a:extLst>
          </p:cNvPr>
          <p:cNvCxnSpPr>
            <a:stCxn id="7" idx="2"/>
            <a:endCxn id="9" idx="0"/>
          </p:cNvCxnSpPr>
          <p:nvPr/>
        </p:nvCxnSpPr>
        <p:spPr>
          <a:xfrm rot="5400000">
            <a:off x="7946286" y="388674"/>
            <a:ext cx="530352" cy="4471308"/>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B03448-AFC6-82FB-FAA1-775C954B3B58}"/>
              </a:ext>
            </a:extLst>
          </p:cNvPr>
          <p:cNvCxnSpPr>
            <a:stCxn id="5" idx="2"/>
            <a:endCxn id="9" idx="0"/>
          </p:cNvCxnSpPr>
          <p:nvPr/>
        </p:nvCxnSpPr>
        <p:spPr>
          <a:xfrm flipH="1">
            <a:off x="5975808" y="2359152"/>
            <a:ext cx="1" cy="530352"/>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64C484D-33FC-B59D-54C0-FF0850F3A490}"/>
              </a:ext>
            </a:extLst>
          </p:cNvPr>
          <p:cNvSpPr txBox="1"/>
          <p:nvPr/>
        </p:nvSpPr>
        <p:spPr>
          <a:xfrm>
            <a:off x="2416628" y="4269123"/>
            <a:ext cx="8170250" cy="1754326"/>
          </a:xfrm>
          <a:prstGeom prst="rect">
            <a:avLst/>
          </a:prstGeom>
          <a:noFill/>
        </p:spPr>
        <p:txBody>
          <a:bodyPr wrap="none" rtlCol="0">
            <a:spAutoFit/>
          </a:bodyPr>
          <a:lstStyle/>
          <a:p>
            <a:pPr marL="285750" indent="-285750">
              <a:buFontTx/>
              <a:buChar char="-"/>
            </a:pPr>
            <a:r>
              <a:rPr lang="en-US" dirty="0">
                <a:solidFill>
                  <a:srgbClr val="00B050"/>
                </a:solidFill>
              </a:rPr>
              <a:t>How hard was to trigger a reward? (easy-difficult)</a:t>
            </a:r>
          </a:p>
          <a:p>
            <a:pPr marL="285750" indent="-285750">
              <a:buFontTx/>
              <a:buChar char="-"/>
            </a:pPr>
            <a:r>
              <a:rPr lang="en-US" dirty="0">
                <a:solidFill>
                  <a:srgbClr val="00B050"/>
                </a:solidFill>
              </a:rPr>
              <a:t>How difficult was to focus your gaze within the tree? (easy-difficult)</a:t>
            </a:r>
          </a:p>
          <a:p>
            <a:pPr marL="285750" indent="-285750">
              <a:buFontTx/>
              <a:buChar char="-"/>
            </a:pPr>
            <a:r>
              <a:rPr lang="en-US" dirty="0">
                <a:solidFill>
                  <a:srgbClr val="7030A0"/>
                </a:solidFill>
              </a:rPr>
              <a:t>How likely was to trigger a tree reward by accident? (likely-unlikely)</a:t>
            </a:r>
          </a:p>
          <a:p>
            <a:pPr marL="285750" indent="-285750">
              <a:buFontTx/>
              <a:buChar char="-"/>
            </a:pPr>
            <a:r>
              <a:rPr lang="en-US" dirty="0">
                <a:solidFill>
                  <a:srgbClr val="7030A0"/>
                </a:solidFill>
              </a:rPr>
              <a:t>How did you feel the reward animation? (long-short)</a:t>
            </a:r>
          </a:p>
          <a:p>
            <a:pPr marL="285750" indent="-285750">
              <a:buFontTx/>
              <a:buChar char="-"/>
            </a:pPr>
            <a:r>
              <a:rPr lang="en-US" dirty="0">
                <a:solidFill>
                  <a:srgbClr val="FFC000"/>
                </a:solidFill>
              </a:rPr>
              <a:t>In scenario A how hard was to predict where the rewards were (easy-difficult)</a:t>
            </a:r>
          </a:p>
          <a:p>
            <a:pPr marL="285750" indent="-285750">
              <a:buFontTx/>
              <a:buChar char="-"/>
            </a:pPr>
            <a:r>
              <a:rPr lang="en-US" dirty="0">
                <a:solidFill>
                  <a:srgbClr val="FFC000"/>
                </a:solidFill>
              </a:rPr>
              <a:t>In scenario B how hard was to predict where the reward were (easy-difficult)</a:t>
            </a:r>
            <a:endParaRPr lang="es-CL" dirty="0">
              <a:solidFill>
                <a:srgbClr val="FFC000"/>
              </a:solidFill>
            </a:endParaRPr>
          </a:p>
        </p:txBody>
      </p:sp>
    </p:spTree>
    <p:extLst>
      <p:ext uri="{BB962C8B-B14F-4D97-AF65-F5344CB8AC3E}">
        <p14:creationId xmlns:p14="http://schemas.microsoft.com/office/powerpoint/2010/main" val="600694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88439-5EEC-A08E-6914-CAFF0DEA8C2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8E69B3F-1381-F9EA-F53A-A40419F0B4B3}"/>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Task instructions</a:t>
            </a:r>
            <a:endParaRPr lang="es-CL" sz="54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127F5CB8-78F0-0ED8-0AFF-E1D2ABB8E7D8}"/>
              </a:ext>
            </a:extLst>
          </p:cNvPr>
          <p:cNvSpPr/>
          <p:nvPr/>
        </p:nvSpPr>
        <p:spPr>
          <a:xfrm>
            <a:off x="0" y="914400"/>
            <a:ext cx="12192000" cy="5943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 this part of the experiment, you will play a simple game where your goal is to search for rewards in a virtual forest.</a:t>
            </a:r>
          </a:p>
          <a:p>
            <a:pPr marL="342900" indent="-3429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The entire task is controlled by your eyes, so please try to remain still and comfortable.</a:t>
            </a:r>
          </a:p>
          <a:p>
            <a:pPr marL="342900" indent="-3429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Your objective is to find as many rewards as possible in each round. The rewards will look like red dots that appear on the trees.</a:t>
            </a:r>
          </a:p>
          <a:p>
            <a:pPr marL="342900" indent="-342900" algn="just">
              <a:buFont typeface="Arial" panose="020B0604020202020204" pitchFamily="34" charset="0"/>
              <a:buChar char="•"/>
            </a:pPr>
            <a:r>
              <a:rPr lang="en-US" sz="2400" b="1" dirty="0">
                <a:solidFill>
                  <a:schemeClr val="tx1"/>
                </a:solidFill>
                <a:latin typeface="Arial" panose="020B0604020202020204" pitchFamily="34" charset="0"/>
                <a:cs typeface="Arial" panose="020B0604020202020204" pitchFamily="34" charset="0"/>
              </a:rPr>
              <a:t>Look to choose </a:t>
            </a:r>
            <a:r>
              <a:rPr lang="en-US" sz="2400" dirty="0">
                <a:solidFill>
                  <a:schemeClr val="tx1"/>
                </a:solidFill>
                <a:latin typeface="Arial" panose="020B0604020202020204" pitchFamily="34" charset="0"/>
                <a:cs typeface="Arial" panose="020B0604020202020204" pitchFamily="34" charset="0"/>
              </a:rPr>
              <a:t>you will se a forest of trees on the screen. To check a tree simply look directly at it.</a:t>
            </a:r>
          </a:p>
          <a:p>
            <a:pPr marL="342900" indent="-342900" algn="just">
              <a:buFont typeface="Arial" panose="020B0604020202020204" pitchFamily="34" charset="0"/>
              <a:buChar char="•"/>
            </a:pPr>
            <a:r>
              <a:rPr lang="en-US" sz="2400" b="1" dirty="0">
                <a:solidFill>
                  <a:schemeClr val="tx1"/>
                </a:solidFill>
                <a:latin typeface="Arial" panose="020B0604020202020204" pitchFamily="34" charset="0"/>
                <a:cs typeface="Arial" panose="020B0604020202020204" pitchFamily="34" charset="0"/>
              </a:rPr>
              <a:t>Shake the tree</a:t>
            </a:r>
            <a:r>
              <a:rPr lang="en-US" sz="2400" dirty="0">
                <a:solidFill>
                  <a:schemeClr val="tx1"/>
                </a:solidFill>
                <a:latin typeface="Arial" panose="020B0604020202020204" pitchFamily="34" charset="0"/>
                <a:cs typeface="Arial" panose="020B0604020202020204" pitchFamily="34" charset="0"/>
              </a:rPr>
              <a:t>, if you hold your gaze on a tree for a moment, you will see the tree shake. This means you’ve successfully checked it.</a:t>
            </a:r>
          </a:p>
          <a:p>
            <a:pPr marL="342900" indent="-342900" algn="just">
              <a:buFont typeface="Arial" panose="020B0604020202020204" pitchFamily="34" charset="0"/>
              <a:buChar char="•"/>
            </a:pPr>
            <a:r>
              <a:rPr lang="en-US" sz="2400" b="1" dirty="0">
                <a:solidFill>
                  <a:schemeClr val="tx1"/>
                </a:solidFill>
                <a:latin typeface="Arial" panose="020B0604020202020204" pitchFamily="34" charset="0"/>
                <a:cs typeface="Arial" panose="020B0604020202020204" pitchFamily="34" charset="0"/>
              </a:rPr>
              <a:t>Find the reward</a:t>
            </a:r>
            <a:r>
              <a:rPr lang="en-US" sz="2400" dirty="0">
                <a:solidFill>
                  <a:schemeClr val="tx1"/>
                </a:solidFill>
                <a:latin typeface="Arial" panose="020B0604020202020204" pitchFamily="34" charset="0"/>
                <a:cs typeface="Arial" panose="020B0604020202020204" pitchFamily="34" charset="0"/>
              </a:rPr>
              <a:t>, after the tree shakes, it will either reveal a red dot (a reward) or nothing</a:t>
            </a:r>
          </a:p>
          <a:p>
            <a:pPr marL="342900" indent="-342900" algn="just">
              <a:buFont typeface="Arial" panose="020B0604020202020204" pitchFamily="34" charset="0"/>
              <a:buChar char="•"/>
            </a:pPr>
            <a:r>
              <a:rPr lang="en-US" sz="2400" b="1" dirty="0">
                <a:solidFill>
                  <a:schemeClr val="tx1"/>
                </a:solidFill>
                <a:latin typeface="Arial" panose="020B0604020202020204" pitchFamily="34" charset="0"/>
                <a:cs typeface="Arial" panose="020B0604020202020204" pitchFamily="34" charset="0"/>
              </a:rPr>
              <a:t>Memory help</a:t>
            </a:r>
            <a:r>
              <a:rPr lang="en-US" sz="2400" dirty="0">
                <a:solidFill>
                  <a:schemeClr val="tx1"/>
                </a:solidFill>
                <a:latin typeface="Arial" panose="020B0604020202020204" pitchFamily="34" charset="0"/>
                <a:cs typeface="Arial" panose="020B0604020202020204" pitchFamily="34" charset="0"/>
              </a:rPr>
              <a:t>, once you have checked a tree, it will fade slightly. This is a visual cue to help you remember where you’ve already looked.</a:t>
            </a:r>
            <a:endParaRPr lang="es-CL"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3441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77BC7-2F0D-4A50-DEC9-7F85EC6F06F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CE2C1F9-B16A-1A05-F2AC-23FF1BE71572}"/>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Example task</a:t>
            </a:r>
            <a:endParaRPr lang="es-CL" sz="5400" dirty="0">
              <a:solidFill>
                <a:schemeClr val="tx1"/>
              </a:solidFill>
              <a:latin typeface="Arial" panose="020B0604020202020204" pitchFamily="34" charset="0"/>
              <a:cs typeface="Arial" panose="020B0604020202020204" pitchFamily="34" charset="0"/>
            </a:endParaRPr>
          </a:p>
        </p:txBody>
      </p:sp>
      <p:pic>
        <p:nvPicPr>
          <p:cNvPr id="4" name="Picture 3" descr="A black background with trees&#10;&#10;AI-generated content may be incorrect.">
            <a:extLst>
              <a:ext uri="{FF2B5EF4-FFF2-40B4-BE49-F238E27FC236}">
                <a16:creationId xmlns:a16="http://schemas.microsoft.com/office/drawing/2014/main" id="{59FF69A0-4E2B-9564-ACCF-D8D36582D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079" y="914400"/>
            <a:ext cx="10403840" cy="5943600"/>
          </a:xfrm>
          <a:prstGeom prst="rect">
            <a:avLst/>
          </a:prstGeom>
        </p:spPr>
      </p:pic>
      <p:sp>
        <p:nvSpPr>
          <p:cNvPr id="5" name="Oval 4">
            <a:extLst>
              <a:ext uri="{FF2B5EF4-FFF2-40B4-BE49-F238E27FC236}">
                <a16:creationId xmlns:a16="http://schemas.microsoft.com/office/drawing/2014/main" id="{1B849BAB-42AC-5290-73FB-136167D2D41A}"/>
              </a:ext>
            </a:extLst>
          </p:cNvPr>
          <p:cNvSpPr/>
          <p:nvPr/>
        </p:nvSpPr>
        <p:spPr>
          <a:xfrm>
            <a:off x="6999514" y="3799116"/>
            <a:ext cx="250371" cy="250371"/>
          </a:xfrm>
          <a:prstGeom prst="ellipse">
            <a:avLst/>
          </a:prstGeom>
          <a:solidFill>
            <a:srgbClr val="4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 name="Rectangle 5">
            <a:extLst>
              <a:ext uri="{FF2B5EF4-FFF2-40B4-BE49-F238E27FC236}">
                <a16:creationId xmlns:a16="http://schemas.microsoft.com/office/drawing/2014/main" id="{6B1CA134-B82F-07CE-9C8C-4D71341A6F96}"/>
              </a:ext>
            </a:extLst>
          </p:cNvPr>
          <p:cNvSpPr/>
          <p:nvPr/>
        </p:nvSpPr>
        <p:spPr>
          <a:xfrm>
            <a:off x="4757057" y="1469571"/>
            <a:ext cx="664029" cy="740229"/>
          </a:xfrm>
          <a:prstGeom prst="rect">
            <a:avLst/>
          </a:prstGeom>
          <a:solidFill>
            <a:srgbClr val="F2F2F2">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Rectangle 6">
            <a:extLst>
              <a:ext uri="{FF2B5EF4-FFF2-40B4-BE49-F238E27FC236}">
                <a16:creationId xmlns:a16="http://schemas.microsoft.com/office/drawing/2014/main" id="{18FFB179-EFAD-C7A2-118F-B0286D93EC60}"/>
              </a:ext>
            </a:extLst>
          </p:cNvPr>
          <p:cNvSpPr/>
          <p:nvPr/>
        </p:nvSpPr>
        <p:spPr>
          <a:xfrm>
            <a:off x="8870405" y="2177142"/>
            <a:ext cx="664029" cy="740229"/>
          </a:xfrm>
          <a:prstGeom prst="rect">
            <a:avLst/>
          </a:prstGeom>
          <a:solidFill>
            <a:srgbClr val="F2F2F2">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630711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BC6F2-7CB8-E927-5ADC-80EC1234728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D2B5C52-3B4E-908C-1397-27053407E687}"/>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Experimental design (abstract)</a:t>
            </a:r>
            <a:endParaRPr lang="es-CL" sz="5400" dirty="0">
              <a:solidFill>
                <a:schemeClr val="tx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BC17140-3AFD-1732-A03B-8CAED850048E}"/>
              </a:ext>
            </a:extLst>
          </p:cNvPr>
          <p:cNvSpPr/>
          <p:nvPr/>
        </p:nvSpPr>
        <p:spPr>
          <a:xfrm>
            <a:off x="117868" y="3318261"/>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latin typeface="Arial" panose="020B0604020202020204" pitchFamily="34" charset="0"/>
                <a:cs typeface="Arial" panose="020B0604020202020204" pitchFamily="34" charset="0"/>
              </a:rPr>
              <a:t>+</a:t>
            </a:r>
            <a:endParaRPr lang="es-CL" sz="4400" dirty="0">
              <a:latin typeface="Arial" panose="020B0604020202020204" pitchFamily="34" charset="0"/>
              <a:cs typeface="Arial" panose="020B0604020202020204" pitchFamily="34" charset="0"/>
            </a:endParaRPr>
          </a:p>
        </p:txBody>
      </p:sp>
      <p:grpSp>
        <p:nvGrpSpPr>
          <p:cNvPr id="5" name="Group 4">
            <a:extLst>
              <a:ext uri="{FF2B5EF4-FFF2-40B4-BE49-F238E27FC236}">
                <a16:creationId xmlns:a16="http://schemas.microsoft.com/office/drawing/2014/main" id="{0AB9C8DB-F12D-32F5-36D6-BE54E037A788}"/>
              </a:ext>
            </a:extLst>
          </p:cNvPr>
          <p:cNvGrpSpPr/>
          <p:nvPr/>
        </p:nvGrpSpPr>
        <p:grpSpPr>
          <a:xfrm>
            <a:off x="2126109" y="3318261"/>
            <a:ext cx="1893508" cy="1038119"/>
            <a:chOff x="2707106" y="2660023"/>
            <a:chExt cx="2546684" cy="1325563"/>
          </a:xfrm>
        </p:grpSpPr>
        <p:sp>
          <p:nvSpPr>
            <p:cNvPr id="7" name="Rectangle 6">
              <a:extLst>
                <a:ext uri="{FF2B5EF4-FFF2-40B4-BE49-F238E27FC236}">
                  <a16:creationId xmlns:a16="http://schemas.microsoft.com/office/drawing/2014/main" id="{3C1E0B61-3BE6-7039-0263-17B8CE90BF09}"/>
                </a:ext>
              </a:extLst>
            </p:cNvPr>
            <p:cNvSpPr/>
            <p:nvPr/>
          </p:nvSpPr>
          <p:spPr>
            <a:xfrm>
              <a:off x="2707106" y="2660023"/>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67A749BA-3A5A-1009-52B2-997F1D98D889}"/>
                </a:ext>
              </a:extLst>
            </p:cNvPr>
            <p:cNvPicPr>
              <a:picLocks noChangeAspect="1"/>
            </p:cNvPicPr>
            <p:nvPr/>
          </p:nvPicPr>
          <p:blipFill>
            <a:blip r:embed="rId3"/>
            <a:stretch>
              <a:fillRect/>
            </a:stretch>
          </p:blipFill>
          <p:spPr>
            <a:xfrm>
              <a:off x="2904802" y="2784566"/>
              <a:ext cx="1038370" cy="1076475"/>
            </a:xfrm>
            <a:prstGeom prst="rect">
              <a:avLst/>
            </a:prstGeom>
          </p:spPr>
        </p:pic>
        <p:pic>
          <p:nvPicPr>
            <p:cNvPr id="11" name="Picture 10">
              <a:extLst>
                <a:ext uri="{FF2B5EF4-FFF2-40B4-BE49-F238E27FC236}">
                  <a16:creationId xmlns:a16="http://schemas.microsoft.com/office/drawing/2014/main" id="{AE58FADA-652C-8A56-9D17-1E0D11153E1A}"/>
                </a:ext>
              </a:extLst>
            </p:cNvPr>
            <p:cNvPicPr>
              <a:picLocks noChangeAspect="1"/>
            </p:cNvPicPr>
            <p:nvPr/>
          </p:nvPicPr>
          <p:blipFill>
            <a:blip r:embed="rId4"/>
            <a:stretch>
              <a:fillRect/>
            </a:stretch>
          </p:blipFill>
          <p:spPr>
            <a:xfrm>
              <a:off x="4076700" y="2827435"/>
              <a:ext cx="981212" cy="990738"/>
            </a:xfrm>
            <a:prstGeom prst="rect">
              <a:avLst/>
            </a:prstGeom>
          </p:spPr>
        </p:pic>
      </p:grpSp>
      <p:sp>
        <p:nvSpPr>
          <p:cNvPr id="12" name="Rectangle 11">
            <a:extLst>
              <a:ext uri="{FF2B5EF4-FFF2-40B4-BE49-F238E27FC236}">
                <a16:creationId xmlns:a16="http://schemas.microsoft.com/office/drawing/2014/main" id="{EC49369A-FF84-1F45-EC98-CB8BEBB86F6C}"/>
              </a:ext>
            </a:extLst>
          </p:cNvPr>
          <p:cNvSpPr/>
          <p:nvPr/>
        </p:nvSpPr>
        <p:spPr>
          <a:xfrm>
            <a:off x="4134350" y="3309145"/>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latin typeface="Arial" panose="020B0604020202020204" pitchFamily="34" charset="0"/>
                <a:cs typeface="Arial" panose="020B0604020202020204" pitchFamily="34" charset="0"/>
              </a:rPr>
              <a:t>+</a:t>
            </a:r>
            <a:endParaRPr lang="es-CL" sz="4400" dirty="0">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F2DAC6E4-4FCC-8BC9-6259-B7E61A141E5D}"/>
              </a:ext>
            </a:extLst>
          </p:cNvPr>
          <p:cNvGrpSpPr/>
          <p:nvPr/>
        </p:nvGrpSpPr>
        <p:grpSpPr>
          <a:xfrm>
            <a:off x="6142591" y="3309147"/>
            <a:ext cx="1893508" cy="1038119"/>
            <a:chOff x="6565232" y="4598693"/>
            <a:chExt cx="2546684" cy="1325563"/>
          </a:xfrm>
        </p:grpSpPr>
        <p:sp>
          <p:nvSpPr>
            <p:cNvPr id="14" name="Rectangle 13">
              <a:extLst>
                <a:ext uri="{FF2B5EF4-FFF2-40B4-BE49-F238E27FC236}">
                  <a16:creationId xmlns:a16="http://schemas.microsoft.com/office/drawing/2014/main" id="{ADCC7736-1C61-7680-A32F-30CFA20FA8BF}"/>
                </a:ext>
              </a:extLst>
            </p:cNvPr>
            <p:cNvSpPr/>
            <p:nvPr/>
          </p:nvSpPr>
          <p:spPr>
            <a:xfrm>
              <a:off x="6565232" y="4598693"/>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020D1F94-7545-5041-F0F3-7C2B32D5D5AE}"/>
                </a:ext>
              </a:extLst>
            </p:cNvPr>
            <p:cNvPicPr>
              <a:picLocks noChangeAspect="1"/>
            </p:cNvPicPr>
            <p:nvPr/>
          </p:nvPicPr>
          <p:blipFill>
            <a:blip r:embed="rId3"/>
            <a:stretch>
              <a:fillRect/>
            </a:stretch>
          </p:blipFill>
          <p:spPr>
            <a:xfrm>
              <a:off x="6762928" y="4723236"/>
              <a:ext cx="1038370" cy="1076475"/>
            </a:xfrm>
            <a:prstGeom prst="rect">
              <a:avLst/>
            </a:prstGeom>
          </p:spPr>
        </p:pic>
        <p:pic>
          <p:nvPicPr>
            <p:cNvPr id="17" name="Picture 16">
              <a:extLst>
                <a:ext uri="{FF2B5EF4-FFF2-40B4-BE49-F238E27FC236}">
                  <a16:creationId xmlns:a16="http://schemas.microsoft.com/office/drawing/2014/main" id="{E415DF73-6B78-912E-3791-64FB168E430C}"/>
                </a:ext>
              </a:extLst>
            </p:cNvPr>
            <p:cNvPicPr>
              <a:picLocks noChangeAspect="1"/>
            </p:cNvPicPr>
            <p:nvPr/>
          </p:nvPicPr>
          <p:blipFill>
            <a:blip r:embed="rId4"/>
            <a:stretch>
              <a:fillRect/>
            </a:stretch>
          </p:blipFill>
          <p:spPr>
            <a:xfrm>
              <a:off x="7934826" y="4766105"/>
              <a:ext cx="981212" cy="990738"/>
            </a:xfrm>
            <a:prstGeom prst="rect">
              <a:avLst/>
            </a:prstGeom>
          </p:spPr>
        </p:pic>
      </p:grpSp>
      <p:grpSp>
        <p:nvGrpSpPr>
          <p:cNvPr id="18" name="Group 17">
            <a:extLst>
              <a:ext uri="{FF2B5EF4-FFF2-40B4-BE49-F238E27FC236}">
                <a16:creationId xmlns:a16="http://schemas.microsoft.com/office/drawing/2014/main" id="{CDB3BD31-A1B9-C309-BF89-3F3278453806}"/>
              </a:ext>
            </a:extLst>
          </p:cNvPr>
          <p:cNvGrpSpPr/>
          <p:nvPr/>
        </p:nvGrpSpPr>
        <p:grpSpPr>
          <a:xfrm>
            <a:off x="8150832" y="3318261"/>
            <a:ext cx="1893508" cy="1038119"/>
            <a:chOff x="9484894" y="4292139"/>
            <a:chExt cx="2546684" cy="1325563"/>
          </a:xfrm>
        </p:grpSpPr>
        <p:sp>
          <p:nvSpPr>
            <p:cNvPr id="19" name="Rectangle 18">
              <a:extLst>
                <a:ext uri="{FF2B5EF4-FFF2-40B4-BE49-F238E27FC236}">
                  <a16:creationId xmlns:a16="http://schemas.microsoft.com/office/drawing/2014/main" id="{E03BE587-E8D3-E392-A2AC-CC1965DE116E}"/>
                </a:ext>
              </a:extLst>
            </p:cNvPr>
            <p:cNvSpPr/>
            <p:nvPr/>
          </p:nvSpPr>
          <p:spPr>
            <a:xfrm>
              <a:off x="9484894" y="4292139"/>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7EF40E42-1E64-4C6D-3F7D-331A9F7E26C2}"/>
                </a:ext>
              </a:extLst>
            </p:cNvPr>
            <p:cNvPicPr>
              <a:picLocks noChangeAspect="1"/>
            </p:cNvPicPr>
            <p:nvPr/>
          </p:nvPicPr>
          <p:blipFill>
            <a:blip r:embed="rId4"/>
            <a:stretch>
              <a:fillRect/>
            </a:stretch>
          </p:blipFill>
          <p:spPr>
            <a:xfrm>
              <a:off x="10854488" y="4459551"/>
              <a:ext cx="981212" cy="990738"/>
            </a:xfrm>
            <a:prstGeom prst="rect">
              <a:avLst/>
            </a:prstGeom>
          </p:spPr>
        </p:pic>
      </p:grpSp>
      <p:grpSp>
        <p:nvGrpSpPr>
          <p:cNvPr id="21" name="Group 20">
            <a:extLst>
              <a:ext uri="{FF2B5EF4-FFF2-40B4-BE49-F238E27FC236}">
                <a16:creationId xmlns:a16="http://schemas.microsoft.com/office/drawing/2014/main" id="{1E1451CD-7720-6D6A-2E57-A8092FA88488}"/>
              </a:ext>
            </a:extLst>
          </p:cNvPr>
          <p:cNvGrpSpPr/>
          <p:nvPr/>
        </p:nvGrpSpPr>
        <p:grpSpPr>
          <a:xfrm>
            <a:off x="10159071" y="3318261"/>
            <a:ext cx="1893508" cy="1038119"/>
            <a:chOff x="10387956" y="2303795"/>
            <a:chExt cx="2546684" cy="1325563"/>
          </a:xfrm>
        </p:grpSpPr>
        <p:sp>
          <p:nvSpPr>
            <p:cNvPr id="22" name="Rectangle 21">
              <a:extLst>
                <a:ext uri="{FF2B5EF4-FFF2-40B4-BE49-F238E27FC236}">
                  <a16:creationId xmlns:a16="http://schemas.microsoft.com/office/drawing/2014/main" id="{8E970ED3-C4AD-5836-8EFA-D5B983ABF70C}"/>
                </a:ext>
              </a:extLst>
            </p:cNvPr>
            <p:cNvSpPr/>
            <p:nvPr/>
          </p:nvSpPr>
          <p:spPr>
            <a:xfrm>
              <a:off x="10387956" y="2303795"/>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EC8E9159-0609-D2A0-C5E9-83071C1D7F2E}"/>
                </a:ext>
              </a:extLst>
            </p:cNvPr>
            <p:cNvPicPr>
              <a:picLocks noChangeAspect="1"/>
            </p:cNvPicPr>
            <p:nvPr/>
          </p:nvPicPr>
          <p:blipFill>
            <a:blip r:embed="rId4"/>
            <a:stretch>
              <a:fillRect/>
            </a:stretch>
          </p:blipFill>
          <p:spPr>
            <a:xfrm>
              <a:off x="11757550" y="2471207"/>
              <a:ext cx="981212" cy="990738"/>
            </a:xfrm>
            <a:prstGeom prst="rect">
              <a:avLst/>
            </a:prstGeom>
          </p:spPr>
        </p:pic>
        <p:sp>
          <p:nvSpPr>
            <p:cNvPr id="24" name="Oval 23">
              <a:extLst>
                <a:ext uri="{FF2B5EF4-FFF2-40B4-BE49-F238E27FC236}">
                  <a16:creationId xmlns:a16="http://schemas.microsoft.com/office/drawing/2014/main" id="{FA329919-E85D-33BA-AD23-03D418897AC9}"/>
                </a:ext>
              </a:extLst>
            </p:cNvPr>
            <p:cNvSpPr/>
            <p:nvPr/>
          </p:nvSpPr>
          <p:spPr>
            <a:xfrm>
              <a:off x="11790956" y="2547545"/>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0/1</a:t>
              </a:r>
              <a:endParaRPr lang="es-CL" sz="1400" dirty="0">
                <a:solidFill>
                  <a:sysClr val="windowText" lastClr="000000"/>
                </a:solidFill>
                <a:latin typeface="Arial" panose="020B0604020202020204" pitchFamily="34" charset="0"/>
                <a:cs typeface="Arial" panose="020B0604020202020204" pitchFamily="34" charset="0"/>
              </a:endParaRPr>
            </a:p>
          </p:txBody>
        </p:sp>
      </p:grpSp>
      <p:sp>
        <p:nvSpPr>
          <p:cNvPr id="25" name="TextBox 24">
            <a:extLst>
              <a:ext uri="{FF2B5EF4-FFF2-40B4-BE49-F238E27FC236}">
                <a16:creationId xmlns:a16="http://schemas.microsoft.com/office/drawing/2014/main" id="{DFA2FFB6-BC1B-DC39-2264-36A1D6CE9DEC}"/>
              </a:ext>
            </a:extLst>
          </p:cNvPr>
          <p:cNvSpPr txBox="1"/>
          <p:nvPr/>
        </p:nvSpPr>
        <p:spPr>
          <a:xfrm>
            <a:off x="498601" y="4356380"/>
            <a:ext cx="115929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ITI 5-5.5s</a:t>
            </a:r>
            <a:endParaRPr lang="es-CL"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AAF39C65-F113-87AE-57D9-0E8357F0C012}"/>
              </a:ext>
            </a:extLst>
          </p:cNvPr>
          <p:cNvSpPr txBox="1"/>
          <p:nvPr/>
        </p:nvSpPr>
        <p:spPr>
          <a:xfrm>
            <a:off x="2839002" y="4356378"/>
            <a:ext cx="42832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5s</a:t>
            </a:r>
            <a:endParaRPr lang="es-CL"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858D8969-0A2E-A233-E515-06374B2C3703}"/>
              </a:ext>
            </a:extLst>
          </p:cNvPr>
          <p:cNvSpPr txBox="1"/>
          <p:nvPr/>
        </p:nvSpPr>
        <p:spPr>
          <a:xfrm>
            <a:off x="4684200" y="4356378"/>
            <a:ext cx="82586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1-1.5s</a:t>
            </a:r>
            <a:endParaRPr lang="es-CL"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A56C09F0-9F7D-9078-9427-3DF925429BC8}"/>
              </a:ext>
            </a:extLst>
          </p:cNvPr>
          <p:cNvSpPr txBox="1"/>
          <p:nvPr/>
        </p:nvSpPr>
        <p:spPr>
          <a:xfrm>
            <a:off x="6764006" y="4356378"/>
            <a:ext cx="562975"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&gt;5s</a:t>
            </a:r>
            <a:endParaRPr lang="es-CL"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42CF8025-1A45-5E1D-6ACD-93EC69F5A0CA}"/>
              </a:ext>
            </a:extLst>
          </p:cNvPr>
          <p:cNvSpPr txBox="1"/>
          <p:nvPr/>
        </p:nvSpPr>
        <p:spPr>
          <a:xfrm>
            <a:off x="8804877" y="4356378"/>
            <a:ext cx="63350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2-3s</a:t>
            </a:r>
            <a:endParaRPr lang="es-CL"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ED9E1FA0-FD4C-1A88-2193-3BDC38464D6B}"/>
              </a:ext>
            </a:extLst>
          </p:cNvPr>
          <p:cNvSpPr txBox="1"/>
          <p:nvPr/>
        </p:nvSpPr>
        <p:spPr>
          <a:xfrm>
            <a:off x="10805324" y="4347264"/>
            <a:ext cx="82586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3-3.5s</a:t>
            </a:r>
            <a:endParaRPr lang="es-CL"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B721BAFA-8252-6DB7-ED88-AECA6F38AF9E}"/>
              </a:ext>
            </a:extLst>
          </p:cNvPr>
          <p:cNvSpPr txBox="1"/>
          <p:nvPr/>
        </p:nvSpPr>
        <p:spPr>
          <a:xfrm>
            <a:off x="6759347" y="3264704"/>
            <a:ext cx="697627"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Late!</a:t>
            </a:r>
            <a:endParaRPr lang="es-CL" dirty="0">
              <a:solidFill>
                <a:srgbClr val="FF0000"/>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C74F4FA-8FEB-BEF6-0842-CF2398E8277A}"/>
              </a:ext>
            </a:extLst>
          </p:cNvPr>
          <p:cNvSpPr txBox="1"/>
          <p:nvPr/>
        </p:nvSpPr>
        <p:spPr>
          <a:xfrm>
            <a:off x="4134350" y="4769453"/>
            <a:ext cx="1893508"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Joystick input</a:t>
            </a:r>
          </a:p>
        </p:txBody>
      </p:sp>
      <p:sp>
        <p:nvSpPr>
          <p:cNvPr id="33" name="TextBox 32">
            <a:extLst>
              <a:ext uri="{FF2B5EF4-FFF2-40B4-BE49-F238E27FC236}">
                <a16:creationId xmlns:a16="http://schemas.microsoft.com/office/drawing/2014/main" id="{229E1C67-3ABA-EAE3-D117-9E77D9A63941}"/>
              </a:ext>
            </a:extLst>
          </p:cNvPr>
          <p:cNvSpPr txBox="1"/>
          <p:nvPr/>
        </p:nvSpPr>
        <p:spPr>
          <a:xfrm>
            <a:off x="117867" y="4769453"/>
            <a:ext cx="1893508" cy="646331"/>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Saccades/ERP</a:t>
            </a:r>
            <a:r>
              <a:rPr lang="en-US" dirty="0">
                <a:latin typeface="Arial" panose="020B0604020202020204" pitchFamily="34" charset="0"/>
                <a:cs typeface="Arial" panose="020B0604020202020204" pitchFamily="34" charset="0"/>
              </a:rPr>
              <a:t> measurement</a:t>
            </a:r>
            <a:endParaRPr lang="en-US" i="1"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35FFE550-0FDF-BDF7-4D23-7929E063E70A}"/>
              </a:ext>
            </a:extLst>
          </p:cNvPr>
          <p:cNvSpPr/>
          <p:nvPr/>
        </p:nvSpPr>
        <p:spPr>
          <a:xfrm>
            <a:off x="117867" y="2221263"/>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latin typeface="Arial" panose="020B0604020202020204" pitchFamily="34" charset="0"/>
                <a:cs typeface="Arial" panose="020B0604020202020204" pitchFamily="34" charset="0"/>
              </a:rPr>
              <a:t>+</a:t>
            </a:r>
            <a:endParaRPr lang="es-CL" sz="44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D0F02C1A-7DA5-FC47-BBE2-E4F7BD63C325}"/>
              </a:ext>
            </a:extLst>
          </p:cNvPr>
          <p:cNvSpPr txBox="1"/>
          <p:nvPr/>
        </p:nvSpPr>
        <p:spPr>
          <a:xfrm>
            <a:off x="2159633" y="2551835"/>
            <a:ext cx="39805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Baseline recording, during calibration</a:t>
            </a:r>
            <a:endParaRPr lang="es-CL" dirty="0">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40150DFC-4B1C-69BD-C0B3-224DB3573CC6}"/>
              </a:ext>
            </a:extLst>
          </p:cNvPr>
          <p:cNvSpPr txBox="1"/>
          <p:nvPr/>
        </p:nvSpPr>
        <p:spPr>
          <a:xfrm>
            <a:off x="-1" y="6488668"/>
            <a:ext cx="3673503" cy="369332"/>
          </a:xfrm>
          <a:prstGeom prst="rect">
            <a:avLst/>
          </a:prstGeom>
          <a:noFill/>
        </p:spPr>
        <p:txBody>
          <a:bodyPr wrap="square">
            <a:spAutoFit/>
          </a:bodyPr>
          <a:lstStyle/>
          <a:p>
            <a:pPr algn="ctr"/>
            <a:r>
              <a:rPr lang="es-CL" dirty="0" err="1">
                <a:latin typeface="Arial" panose="020B0604020202020204" pitchFamily="34" charset="0"/>
                <a:cs typeface="Arial" panose="020B0604020202020204" pitchFamily="34" charset="0"/>
              </a:rPr>
              <a:t>Modified</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from</a:t>
            </a:r>
            <a:r>
              <a:rPr lang="es-CL" dirty="0">
                <a:latin typeface="Arial" panose="020B0604020202020204" pitchFamily="34" charset="0"/>
                <a:cs typeface="Arial" panose="020B0604020202020204" pitchFamily="34" charset="0"/>
              </a:rPr>
              <a:t> (</a:t>
            </a:r>
            <a:r>
              <a:rPr lang="es-CL" dirty="0" err="1">
                <a:latin typeface="Arial" panose="020B0604020202020204" pitchFamily="34" charset="0"/>
                <a:cs typeface="Arial" panose="020B0604020202020204" pitchFamily="34" charset="0"/>
              </a:rPr>
              <a:t>Stojić</a:t>
            </a:r>
            <a:r>
              <a:rPr lang="es-CL" dirty="0">
                <a:latin typeface="Arial" panose="020B0604020202020204" pitchFamily="34" charset="0"/>
                <a:cs typeface="Arial" panose="020B0604020202020204" pitchFamily="34" charset="0"/>
              </a:rPr>
              <a:t> et al., 2020)</a:t>
            </a:r>
          </a:p>
        </p:txBody>
      </p:sp>
    </p:spTree>
    <p:extLst>
      <p:ext uri="{BB962C8B-B14F-4D97-AF65-F5344CB8AC3E}">
        <p14:creationId xmlns:p14="http://schemas.microsoft.com/office/powerpoint/2010/main" val="99145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6E2E5-0F69-F6D6-56A1-905C2A5C388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54A049F9-FD8D-5C31-89C2-4915F42D561F}"/>
              </a:ext>
            </a:extLst>
          </p:cNvPr>
          <p:cNvSpPr/>
          <p:nvPr/>
        </p:nvSpPr>
        <p:spPr>
          <a:xfrm>
            <a:off x="1928065" y="1834682"/>
            <a:ext cx="3071622" cy="9920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Exploitation</a:t>
            </a:r>
          </a:p>
          <a:p>
            <a:pPr algn="ctr"/>
            <a:r>
              <a:rPr lang="en-US" sz="1600" dirty="0">
                <a:solidFill>
                  <a:schemeClr val="tx1"/>
                </a:solidFill>
                <a:latin typeface="Arial" panose="020B0604020202020204" pitchFamily="34" charset="0"/>
                <a:cs typeface="Arial" panose="020B0604020202020204" pitchFamily="34" charset="0"/>
              </a:rPr>
              <a:t>Leverage current knowledge.</a:t>
            </a:r>
          </a:p>
          <a:p>
            <a:pPr algn="ctr"/>
            <a:r>
              <a:rPr lang="en-US" sz="1600" dirty="0">
                <a:solidFill>
                  <a:schemeClr val="tx1"/>
                </a:solidFill>
                <a:latin typeface="Arial" panose="020B0604020202020204" pitchFamily="34" charset="0"/>
                <a:cs typeface="Arial" panose="020B0604020202020204" pitchFamily="34" charset="0"/>
              </a:rPr>
              <a:t>Maximize immediate returns.</a:t>
            </a:r>
            <a:endParaRPr lang="es-CL" sz="16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84BAFFB-D2E3-7B28-3BE2-C3D567A3D648}"/>
              </a:ext>
            </a:extLst>
          </p:cNvPr>
          <p:cNvSpPr/>
          <p:nvPr/>
        </p:nvSpPr>
        <p:spPr>
          <a:xfrm>
            <a:off x="7622623" y="1834683"/>
            <a:ext cx="3071622" cy="9920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Arial" panose="020B0604020202020204" pitchFamily="34" charset="0"/>
                <a:cs typeface="Arial" panose="020B0604020202020204" pitchFamily="34" charset="0"/>
              </a:rPr>
              <a:t>Exploration</a:t>
            </a:r>
          </a:p>
          <a:p>
            <a:pPr algn="ctr"/>
            <a:r>
              <a:rPr lang="en-US" sz="1600" dirty="0">
                <a:solidFill>
                  <a:schemeClr val="tx1"/>
                </a:solidFill>
                <a:latin typeface="Arial" panose="020B0604020202020204" pitchFamily="34" charset="0"/>
                <a:cs typeface="Arial" panose="020B0604020202020204" pitchFamily="34" charset="0"/>
              </a:rPr>
              <a:t>Gather new info.</a:t>
            </a:r>
          </a:p>
          <a:p>
            <a:pPr algn="ctr"/>
            <a:r>
              <a:rPr lang="en-US" sz="1600" dirty="0">
                <a:solidFill>
                  <a:schemeClr val="tx1"/>
                </a:solidFill>
                <a:latin typeface="Arial" panose="020B0604020202020204" pitchFamily="34" charset="0"/>
                <a:cs typeface="Arial" panose="020B0604020202020204" pitchFamily="34" charset="0"/>
              </a:rPr>
              <a:t>Improve future returns.</a:t>
            </a:r>
          </a:p>
        </p:txBody>
      </p:sp>
      <p:sp>
        <p:nvSpPr>
          <p:cNvPr id="6" name="Rectangle 5">
            <a:extLst>
              <a:ext uri="{FF2B5EF4-FFF2-40B4-BE49-F238E27FC236}">
                <a16:creationId xmlns:a16="http://schemas.microsoft.com/office/drawing/2014/main" id="{055A97CD-9A18-F56F-B7E9-8AA8216A4BDD}"/>
              </a:ext>
            </a:extLst>
          </p:cNvPr>
          <p:cNvSpPr/>
          <p:nvPr/>
        </p:nvSpPr>
        <p:spPr>
          <a:xfrm>
            <a:off x="4998631" y="3083494"/>
            <a:ext cx="2613983" cy="62747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Adaptive behavior under uncertainty</a:t>
            </a:r>
            <a:endParaRPr lang="es-CL" sz="16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334DCC4E-B858-1D81-F0A6-847A4DC3E3DD}"/>
              </a:ext>
            </a:extLst>
          </p:cNvPr>
          <p:cNvSpPr/>
          <p:nvPr/>
        </p:nvSpPr>
        <p:spPr>
          <a:xfrm>
            <a:off x="2994627" y="5004943"/>
            <a:ext cx="2099481" cy="4477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Physical foraging</a:t>
            </a:r>
            <a:endParaRPr lang="es-CL" sz="16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D2037E0-1F89-8595-663C-78A251581898}"/>
              </a:ext>
            </a:extLst>
          </p:cNvPr>
          <p:cNvSpPr/>
          <p:nvPr/>
        </p:nvSpPr>
        <p:spPr>
          <a:xfrm>
            <a:off x="7622623" y="5004943"/>
            <a:ext cx="2099481" cy="4477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Abstract foraging</a:t>
            </a:r>
            <a:endParaRPr lang="es-CL" sz="1600" dirty="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688A66B-D1ED-83B0-FF60-32B902B6C00E}"/>
              </a:ext>
            </a:extLst>
          </p:cNvPr>
          <p:cNvSpPr txBox="1"/>
          <p:nvPr/>
        </p:nvSpPr>
        <p:spPr>
          <a:xfrm rot="16200000">
            <a:off x="-120834" y="2503611"/>
            <a:ext cx="2627045"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Postulate I: </a:t>
            </a:r>
          </a:p>
          <a:p>
            <a:pPr algn="ctr"/>
            <a:r>
              <a:rPr lang="en-US" dirty="0">
                <a:latin typeface="Arial" panose="020B0604020202020204" pitchFamily="34" charset="0"/>
                <a:cs typeface="Arial" panose="020B0604020202020204" pitchFamily="34" charset="0"/>
              </a:rPr>
              <a:t>general algorithm</a:t>
            </a:r>
            <a:endParaRPr lang="es-CL"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381D9A5-76B9-1BD5-412C-C517E6D30526}"/>
              </a:ext>
            </a:extLst>
          </p:cNvPr>
          <p:cNvSpPr txBox="1"/>
          <p:nvPr/>
        </p:nvSpPr>
        <p:spPr>
          <a:xfrm>
            <a:off x="4712877" y="4642242"/>
            <a:ext cx="3185488" cy="369332"/>
          </a:xfrm>
          <a:prstGeom prst="rect">
            <a:avLst/>
          </a:prstGeom>
          <a:noFill/>
        </p:spPr>
        <p:txBody>
          <a:bodyPr wrap="none" rtlCol="0">
            <a:spAutoFit/>
          </a:bodyPr>
          <a:lstStyle/>
          <a:p>
            <a:pPr algn="ctr"/>
            <a:r>
              <a:rPr lang="en-US" i="1" dirty="0">
                <a:latin typeface="Arial" panose="020B0604020202020204" pitchFamily="34" charset="0"/>
                <a:cs typeface="Arial" panose="020B0604020202020204" pitchFamily="34" charset="0"/>
              </a:rPr>
              <a:t>Shared structure, parameters</a:t>
            </a:r>
            <a:endParaRPr lang="es-CL" i="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0B2161F9-6A14-EFF7-EFB2-5F5FF796EDBE}"/>
              </a:ext>
            </a:extLst>
          </p:cNvPr>
          <p:cNvSpPr txBox="1"/>
          <p:nvPr/>
        </p:nvSpPr>
        <p:spPr>
          <a:xfrm rot="16200000">
            <a:off x="425767" y="4936945"/>
            <a:ext cx="1533844" cy="646331"/>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Postulate II: isomorphism</a:t>
            </a:r>
            <a:endParaRPr lang="es-CL" dirty="0">
              <a:latin typeface="Arial" panose="020B0604020202020204" pitchFamily="34" charset="0"/>
              <a:cs typeface="Arial" panose="020B0604020202020204" pitchFamily="34" charset="0"/>
            </a:endParaRPr>
          </a:p>
        </p:txBody>
      </p:sp>
      <p:cxnSp>
        <p:nvCxnSpPr>
          <p:cNvPr id="17" name="Connector: Elbow 16">
            <a:extLst>
              <a:ext uri="{FF2B5EF4-FFF2-40B4-BE49-F238E27FC236}">
                <a16:creationId xmlns:a16="http://schemas.microsoft.com/office/drawing/2014/main" id="{A98B0000-5B07-E7C1-D6C3-A4E6831F4375}"/>
              </a:ext>
            </a:extLst>
          </p:cNvPr>
          <p:cNvCxnSpPr>
            <a:stCxn id="6" idx="2"/>
            <a:endCxn id="7" idx="0"/>
          </p:cNvCxnSpPr>
          <p:nvPr/>
        </p:nvCxnSpPr>
        <p:spPr>
          <a:xfrm rot="5400000">
            <a:off x="4528010" y="3227330"/>
            <a:ext cx="1293972" cy="2261255"/>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F84727D1-C4C7-A65A-8790-82D21E5647A7}"/>
              </a:ext>
            </a:extLst>
          </p:cNvPr>
          <p:cNvCxnSpPr>
            <a:stCxn id="6" idx="2"/>
            <a:endCxn id="8" idx="0"/>
          </p:cNvCxnSpPr>
          <p:nvPr/>
        </p:nvCxnSpPr>
        <p:spPr>
          <a:xfrm rot="16200000" flipH="1">
            <a:off x="6842007" y="3174586"/>
            <a:ext cx="1293972" cy="2366741"/>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0118EBEA-180E-9F4A-785A-91D320FEEDF8}"/>
              </a:ext>
            </a:extLst>
          </p:cNvPr>
          <p:cNvSpPr/>
          <p:nvPr/>
        </p:nvSpPr>
        <p:spPr>
          <a:xfrm>
            <a:off x="1583140" y="4595163"/>
            <a:ext cx="9430603" cy="1329896"/>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4CCB1774-D51F-B415-DEAD-AB4E9FA37F73}"/>
              </a:ext>
            </a:extLst>
          </p:cNvPr>
          <p:cNvSpPr/>
          <p:nvPr/>
        </p:nvSpPr>
        <p:spPr>
          <a:xfrm>
            <a:off x="1590320" y="1690688"/>
            <a:ext cx="9430603" cy="2228192"/>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D011FAB7-AC92-8E8F-3AC9-D0B982493929}"/>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Conceptual model</a:t>
            </a:r>
            <a:endParaRPr lang="es-CL" sz="5400" dirty="0">
              <a:solidFill>
                <a:schemeClr val="tx1"/>
              </a:solidFill>
              <a:latin typeface="Arial" panose="020B0604020202020204" pitchFamily="34" charset="0"/>
              <a:cs typeface="Arial" panose="020B0604020202020204" pitchFamily="34" charset="0"/>
            </a:endParaRPr>
          </a:p>
        </p:txBody>
      </p:sp>
      <p:cxnSp>
        <p:nvCxnSpPr>
          <p:cNvPr id="21" name="Straight Arrow Connector 20">
            <a:extLst>
              <a:ext uri="{FF2B5EF4-FFF2-40B4-BE49-F238E27FC236}">
                <a16:creationId xmlns:a16="http://schemas.microsoft.com/office/drawing/2014/main" id="{B1E30AF3-8F98-1D6C-0C96-963BC4CAD661}"/>
              </a:ext>
            </a:extLst>
          </p:cNvPr>
          <p:cNvCxnSpPr>
            <a:stCxn id="3" idx="3"/>
            <a:endCxn id="5" idx="1"/>
          </p:cNvCxnSpPr>
          <p:nvPr/>
        </p:nvCxnSpPr>
        <p:spPr>
          <a:xfrm>
            <a:off x="4999687" y="2330730"/>
            <a:ext cx="2622936" cy="1"/>
          </a:xfrm>
          <a:prstGeom prst="straightConnector1">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3D8E85D-D2AF-3CE5-E4A5-60DE19EA12E5}"/>
              </a:ext>
            </a:extLst>
          </p:cNvPr>
          <p:cNvCxnSpPr>
            <a:endCxn id="6" idx="0"/>
          </p:cNvCxnSpPr>
          <p:nvPr/>
        </p:nvCxnSpPr>
        <p:spPr>
          <a:xfrm>
            <a:off x="6305622" y="2339820"/>
            <a:ext cx="1" cy="74367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7ABC52E-4AEE-56FB-4005-A9827F6EF0DC}"/>
              </a:ext>
            </a:extLst>
          </p:cNvPr>
          <p:cNvSpPr txBox="1"/>
          <p:nvPr/>
        </p:nvSpPr>
        <p:spPr>
          <a:xfrm>
            <a:off x="5193778" y="1970488"/>
            <a:ext cx="2223686" cy="369332"/>
          </a:xfrm>
          <a:prstGeom prst="rect">
            <a:avLst/>
          </a:prstGeom>
          <a:noFill/>
        </p:spPr>
        <p:txBody>
          <a:bodyPr wrap="none" rtlCol="0">
            <a:spAutoFit/>
          </a:bodyPr>
          <a:lstStyle/>
          <a:p>
            <a:r>
              <a:rPr lang="en-US" i="1" dirty="0">
                <a:latin typeface="Arial" panose="020B0604020202020204" pitchFamily="34" charset="0"/>
                <a:cs typeface="Arial" panose="020B0604020202020204" pitchFamily="34" charset="0"/>
              </a:rPr>
              <a:t>Balance determines</a:t>
            </a:r>
            <a:endParaRPr lang="es-CL"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2703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C0711-9D45-5926-9961-BB416255FDF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8997266-87E8-3AE4-1D28-D50E09533FB5}"/>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Task parameter determination</a:t>
            </a:r>
            <a:endParaRPr lang="es-CL" sz="54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59CEBFB-E56A-28D9-5892-1B2D2667372D}"/>
                  </a:ext>
                </a:extLst>
              </p:cNvPr>
              <p:cNvSpPr txBox="1"/>
              <p:nvPr/>
            </p:nvSpPr>
            <p:spPr>
              <a:xfrm>
                <a:off x="4602609" y="2450829"/>
                <a:ext cx="2252603" cy="628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smtClean="0">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r>
                        <a:rPr lang="es-CL" i="1">
                          <a:latin typeface="Cambria Math" panose="02040503050406030204" pitchFamily="18" charset="0"/>
                        </a:rPr>
                        <m:t>=</m:t>
                      </m:r>
                      <m:func>
                        <m:funcPr>
                          <m:ctrlPr>
                            <a:rPr lang="es-CL" i="1">
                              <a:latin typeface="Cambria Math" panose="02040503050406030204" pitchFamily="18" charset="0"/>
                            </a:rPr>
                          </m:ctrlPr>
                        </m:funcPr>
                        <m:fName>
                          <m:r>
                            <m:rPr>
                              <m:sty m:val="p"/>
                            </m:rPr>
                            <a:rPr lang="es-CL" i="0">
                              <a:latin typeface="Cambria Math" panose="02040503050406030204" pitchFamily="18" charset="0"/>
                            </a:rPr>
                            <m:t>ln</m:t>
                          </m:r>
                        </m:fName>
                        <m:e>
                          <m:d>
                            <m:dPr>
                              <m:ctrlPr>
                                <a:rPr lang="es-CL" i="1">
                                  <a:latin typeface="Cambria Math" panose="02040503050406030204" pitchFamily="18" charset="0"/>
                                </a:rPr>
                              </m:ctrlPr>
                            </m:dPr>
                            <m:e>
                              <m:f>
                                <m:fPr>
                                  <m:ctrlPr>
                                    <a:rPr lang="es-CL" i="1">
                                      <a:latin typeface="Cambria Math" panose="02040503050406030204" pitchFamily="18" charset="0"/>
                                    </a:rPr>
                                  </m:ctrlPr>
                                </m:fPr>
                                <m:num>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num>
                                <m:den>
                                  <m:r>
                                    <a:rPr lang="es-CL" i="1">
                                      <a:latin typeface="Cambria Math" panose="02040503050406030204" pitchFamily="18" charset="0"/>
                                    </a:rPr>
                                    <m:t>1−</m:t>
                                  </m:r>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den>
                              </m:f>
                            </m:e>
                          </m:d>
                        </m:e>
                      </m:func>
                    </m:oMath>
                  </m:oMathPara>
                </a14:m>
                <a:endParaRPr lang="es-CL"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659CEBFB-E56A-28D9-5892-1B2D2667372D}"/>
                  </a:ext>
                </a:extLst>
              </p:cNvPr>
              <p:cNvSpPr txBox="1">
                <a:spLocks noRot="1" noChangeAspect="1" noMove="1" noResize="1" noEditPoints="1" noAdjustHandles="1" noChangeArrowheads="1" noChangeShapeType="1" noTextEdit="1"/>
              </p:cNvSpPr>
              <p:nvPr/>
            </p:nvSpPr>
            <p:spPr>
              <a:xfrm>
                <a:off x="4602609" y="2450829"/>
                <a:ext cx="2252603" cy="628314"/>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9E5A2C-1974-2877-A43D-CC9B78511528}"/>
                  </a:ext>
                </a:extLst>
              </p:cNvPr>
              <p:cNvSpPr txBox="1"/>
              <p:nvPr/>
            </p:nvSpPr>
            <p:spPr>
              <a:xfrm>
                <a:off x="4602609" y="4581458"/>
                <a:ext cx="2551532" cy="559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r>
                        <a:rPr lang="es-CL" i="1">
                          <a:latin typeface="Cambria Math" panose="02040503050406030204" pitchFamily="18" charset="0"/>
                        </a:rPr>
                        <m:t>=</m:t>
                      </m:r>
                      <m:f>
                        <m:fPr>
                          <m:ctrlPr>
                            <a:rPr lang="es-CL" i="1">
                              <a:latin typeface="Cambria Math" panose="02040503050406030204" pitchFamily="18" charset="0"/>
                            </a:rPr>
                          </m:ctrlPr>
                        </m:fPr>
                        <m:num>
                          <m:r>
                            <a:rPr lang="es-CL" i="1">
                              <a:latin typeface="Cambria Math" panose="02040503050406030204" pitchFamily="18" charset="0"/>
                            </a:rPr>
                            <m:t>1</m:t>
                          </m:r>
                        </m:num>
                        <m:den>
                          <m:r>
                            <a:rPr lang="es-CL" i="1">
                              <a:latin typeface="Cambria Math" panose="02040503050406030204" pitchFamily="18" charset="0"/>
                            </a:rPr>
                            <m:t>1+</m:t>
                          </m:r>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sup>
                          </m:sSup>
                        </m:den>
                      </m:f>
                    </m:oMath>
                  </m:oMathPara>
                </a14:m>
                <a:endParaRPr lang="es-CL"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149E5A2C-1974-2877-A43D-CC9B78511528}"/>
                  </a:ext>
                </a:extLst>
              </p:cNvPr>
              <p:cNvSpPr txBox="1">
                <a:spLocks noRot="1" noChangeAspect="1" noMove="1" noResize="1" noEditPoints="1" noAdjustHandles="1" noChangeArrowheads="1" noChangeShapeType="1" noTextEdit="1"/>
              </p:cNvSpPr>
              <p:nvPr/>
            </p:nvSpPr>
            <p:spPr>
              <a:xfrm>
                <a:off x="4602609" y="4581458"/>
                <a:ext cx="2551532" cy="559961"/>
              </a:xfrm>
              <a:prstGeom prst="rect">
                <a:avLst/>
              </a:prstGeom>
              <a:blipFill>
                <a:blip r:embed="rId4"/>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2966F33-E77B-ACD5-2B8C-32D0970D844F}"/>
                  </a:ext>
                </a:extLst>
              </p:cNvPr>
              <p:cNvSpPr txBox="1"/>
              <p:nvPr/>
            </p:nvSpPr>
            <p:spPr>
              <a:xfrm>
                <a:off x="4602609" y="5429676"/>
                <a:ext cx="2533514" cy="414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𝑅</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𝑡</m:t>
                          </m:r>
                        </m:e>
                      </m:d>
                      <m:r>
                        <a:rPr lang="es-CL" i="1">
                          <a:latin typeface="Cambria Math" panose="02040503050406030204" pitchFamily="18" charset="0"/>
                        </a:rPr>
                        <m:t>∼</m:t>
                      </m:r>
                      <m:r>
                        <m:rPr>
                          <m:nor/>
                        </m:rPr>
                        <a:rPr lang="es-CL" i="0">
                          <a:latin typeface="Arial" panose="020B0604020202020204" pitchFamily="34" charset="0"/>
                          <a:cs typeface="Arial" panose="020B0604020202020204" pitchFamily="34" charset="0"/>
                        </a:rPr>
                        <m:t>Bernoulli</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𝑡</m:t>
                              </m:r>
                            </m:e>
                          </m:d>
                        </m:e>
                      </m:d>
                    </m:oMath>
                  </m:oMathPara>
                </a14:m>
                <a:endParaRPr lang="es-CL"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B2966F33-E77B-ACD5-2B8C-32D0970D844F}"/>
                  </a:ext>
                </a:extLst>
              </p:cNvPr>
              <p:cNvSpPr txBox="1">
                <a:spLocks noRot="1" noChangeAspect="1" noMove="1" noResize="1" noEditPoints="1" noAdjustHandles="1" noChangeArrowheads="1" noChangeShapeType="1" noTextEdit="1"/>
              </p:cNvSpPr>
              <p:nvPr/>
            </p:nvSpPr>
            <p:spPr>
              <a:xfrm>
                <a:off x="4602609" y="5429676"/>
                <a:ext cx="2533514" cy="414537"/>
              </a:xfrm>
              <a:prstGeom prst="rect">
                <a:avLst/>
              </a:prstGeom>
              <a:blipFill>
                <a:blip r:embed="rId5"/>
                <a:stretch>
                  <a:fillRect l="-1202" b="-5882"/>
                </a:stretch>
              </a:blipFill>
            </p:spPr>
            <p:txBody>
              <a:bodyPr/>
              <a:lstStyle/>
              <a:p>
                <a:r>
                  <a:rPr lang="es-CL">
                    <a:noFill/>
                  </a:rPr>
                  <a:t> </a:t>
                </a:r>
              </a:p>
            </p:txBody>
          </p:sp>
        </mc:Fallback>
      </mc:AlternateContent>
      <p:sp>
        <p:nvSpPr>
          <p:cNvPr id="9" name="TextBox 8">
            <a:extLst>
              <a:ext uri="{FF2B5EF4-FFF2-40B4-BE49-F238E27FC236}">
                <a16:creationId xmlns:a16="http://schemas.microsoft.com/office/drawing/2014/main" id="{B39A7106-C741-E0E0-19AF-2404B28CA482}"/>
              </a:ext>
            </a:extLst>
          </p:cNvPr>
          <p:cNvSpPr txBox="1"/>
          <p:nvPr/>
        </p:nvSpPr>
        <p:spPr>
          <a:xfrm>
            <a:off x="5585553" y="1639352"/>
            <a:ext cx="1425390"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Reward</a:t>
            </a:r>
            <a:endParaRPr lang="es-CL"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B195C3D1-BF67-A45E-DDCA-D4C000C80A38}"/>
              </a:ext>
            </a:extLst>
          </p:cNvPr>
          <p:cNvSpPr txBox="1"/>
          <p:nvPr/>
        </p:nvSpPr>
        <p:spPr>
          <a:xfrm>
            <a:off x="10587455" y="1639352"/>
            <a:ext cx="1463862"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Position</a:t>
            </a:r>
            <a:endParaRPr lang="es-CL"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C20A897-EB1A-DE4B-EB43-29324A8D2365}"/>
                  </a:ext>
                </a:extLst>
              </p:cNvPr>
              <p:cNvSpPr txBox="1"/>
              <p:nvPr/>
            </p:nvSpPr>
            <p:spPr>
              <a:xfrm>
                <a:off x="11056607" y="2450829"/>
                <a:ext cx="37189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s-CL" sz="3200" dirty="0">
                  <a:latin typeface="Arial" panose="020B0604020202020204" pitchFamily="34" charset="0"/>
                  <a:cs typeface="Arial" panose="020B0604020202020204" pitchFamily="34" charset="0"/>
                </a:endParaRPr>
              </a:p>
            </p:txBody>
          </p:sp>
        </mc:Choice>
        <mc:Fallback xmlns="">
          <p:sp>
            <p:nvSpPr>
              <p:cNvPr id="34" name="TextBox 33">
                <a:extLst>
                  <a:ext uri="{FF2B5EF4-FFF2-40B4-BE49-F238E27FC236}">
                    <a16:creationId xmlns:a16="http://schemas.microsoft.com/office/drawing/2014/main" id="{4C20A897-EB1A-DE4B-EB43-29324A8D2365}"/>
                  </a:ext>
                </a:extLst>
              </p:cNvPr>
              <p:cNvSpPr txBox="1">
                <a:spLocks noRot="1" noChangeAspect="1" noMove="1" noResize="1" noEditPoints="1" noAdjustHandles="1" noChangeArrowheads="1" noChangeShapeType="1" noTextEdit="1"/>
              </p:cNvSpPr>
              <p:nvPr/>
            </p:nvSpPr>
            <p:spPr>
              <a:xfrm>
                <a:off x="11056607" y="2450829"/>
                <a:ext cx="371897" cy="492443"/>
              </a:xfrm>
              <a:prstGeom prst="rect">
                <a:avLst/>
              </a:prstGeom>
              <a:blipFill>
                <a:blip r:embed="rId6"/>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218932CC-6762-3834-B0AB-4E55D1455A92}"/>
                  </a:ext>
                </a:extLst>
              </p:cNvPr>
              <p:cNvSpPr txBox="1"/>
              <p:nvPr/>
            </p:nvSpPr>
            <p:spPr>
              <a:xfrm>
                <a:off x="4602609" y="3367399"/>
                <a:ext cx="5067373" cy="338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r>
                        <a:rPr lang="es-CL" i="1">
                          <a:latin typeface="Cambria Math" panose="02040503050406030204" pitchFamily="18" charset="0"/>
                        </a:rPr>
                        <m:t>=</m:t>
                      </m:r>
                      <m:r>
                        <a:rPr lang="es-CL" i="1">
                          <a:latin typeface="Cambria Math" panose="02040503050406030204" pitchFamily="18" charset="0"/>
                        </a:rPr>
                        <m:t>𝜙</m:t>
                      </m:r>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𝜖</m:t>
                          </m:r>
                        </m:e>
                        <m:sub>
                          <m:r>
                            <a:rPr lang="es-CL" i="1">
                              <a:latin typeface="Cambria Math" panose="02040503050406030204" pitchFamily="18" charset="0"/>
                            </a:rPr>
                            <m:t>𝑗</m:t>
                          </m:r>
                        </m:sub>
                      </m:sSub>
                      <m:r>
                        <a:rPr lang="es-CL" i="1">
                          <a:latin typeface="Cambria Math" panose="02040503050406030204" pitchFamily="18" charset="0"/>
                        </a:rPr>
                        <m:t>, </m:t>
                      </m:r>
                      <m:r>
                        <m:rPr>
                          <m:nor/>
                        </m:rPr>
                        <a:rPr lang="es-CL" i="0">
                          <a:latin typeface="Arial" panose="020B0604020202020204" pitchFamily="34" charset="0"/>
                          <a:cs typeface="Arial" panose="020B0604020202020204" pitchFamily="34" charset="0"/>
                        </a:rPr>
                        <m:t>where</m:t>
                      </m:r>
                      <m:r>
                        <a:rPr lang="es-CL" i="1">
                          <a:latin typeface="Cambria Math" panose="02040503050406030204" pitchFamily="18" charset="0"/>
                        </a:rPr>
                        <m:t> </m:t>
                      </m:r>
                      <m:sSub>
                        <m:sSubPr>
                          <m:ctrlPr>
                            <a:rPr lang="es-CL" i="1">
                              <a:latin typeface="Cambria Math" panose="02040503050406030204" pitchFamily="18" charset="0"/>
                            </a:rPr>
                          </m:ctrlPr>
                        </m:sSubPr>
                        <m:e>
                          <m:r>
                            <a:rPr lang="es-CL" i="1">
                              <a:latin typeface="Cambria Math" panose="02040503050406030204" pitchFamily="18" charset="0"/>
                            </a:rPr>
                            <m:t>𝜖</m:t>
                          </m:r>
                        </m:e>
                        <m:sub>
                          <m:r>
                            <a:rPr lang="es-CL" i="1">
                              <a:latin typeface="Cambria Math" panose="02040503050406030204" pitchFamily="18" charset="0"/>
                            </a:rPr>
                            <m:t>𝑗</m:t>
                          </m:r>
                        </m:sub>
                      </m:sSub>
                      <m:r>
                        <a:rPr lang="es-CL" i="1">
                          <a:latin typeface="Cambria Math" panose="02040503050406030204" pitchFamily="18" charset="0"/>
                        </a:rPr>
                        <m:t>∼</m:t>
                      </m:r>
                      <m:r>
                        <a:rPr lang="es-CL" i="1">
                          <a:latin typeface="Cambria Math" panose="02040503050406030204" pitchFamily="18" charset="0"/>
                        </a:rPr>
                        <m:t>𝒩</m:t>
                      </m:r>
                      <m:d>
                        <m:dPr>
                          <m:ctrlPr>
                            <a:rPr lang="es-CL" i="1">
                              <a:latin typeface="Cambria Math" panose="02040503050406030204" pitchFamily="18" charset="0"/>
                            </a:rPr>
                          </m:ctrlPr>
                        </m:dPr>
                        <m:e>
                          <m:r>
                            <a:rPr lang="es-CL" i="1">
                              <a:latin typeface="Cambria Math" panose="02040503050406030204" pitchFamily="18" charset="0"/>
                            </a:rPr>
                            <m:t>0,</m:t>
                          </m:r>
                          <m:sSubSup>
                            <m:sSubSupPr>
                              <m:ctrlPr>
                                <a:rPr lang="es-CL" i="1">
                                  <a:latin typeface="Cambria Math" panose="02040503050406030204" pitchFamily="18" charset="0"/>
                                </a:rPr>
                              </m:ctrlPr>
                            </m:sSubSupPr>
                            <m:e>
                              <m:r>
                                <a:rPr lang="es-CL" i="1">
                                  <a:latin typeface="Cambria Math" panose="02040503050406030204" pitchFamily="18" charset="0"/>
                                </a:rPr>
                                <m:t>𝜎</m:t>
                              </m:r>
                            </m:e>
                            <m:sub>
                              <m:r>
                                <a:rPr lang="es-CL" i="1">
                                  <a:latin typeface="Cambria Math" panose="02040503050406030204" pitchFamily="18" charset="0"/>
                                </a:rPr>
                                <m:t>𝑝</m:t>
                              </m:r>
                            </m:sub>
                            <m:sup>
                              <m:r>
                                <a:rPr lang="es-CL" i="1">
                                  <a:latin typeface="Cambria Math" panose="02040503050406030204" pitchFamily="18" charset="0"/>
                                </a:rPr>
                                <m:t>2</m:t>
                              </m:r>
                            </m:sup>
                          </m:sSubSup>
                        </m:e>
                      </m:d>
                    </m:oMath>
                  </m:oMathPara>
                </a14:m>
                <a:endParaRPr lang="es-CL" dirty="0">
                  <a:latin typeface="Arial" panose="020B0604020202020204" pitchFamily="34" charset="0"/>
                  <a:cs typeface="Arial" panose="020B0604020202020204" pitchFamily="34" charset="0"/>
                </a:endParaRPr>
              </a:p>
            </p:txBody>
          </p:sp>
        </mc:Choice>
        <mc:Fallback xmlns="">
          <p:sp>
            <p:nvSpPr>
              <p:cNvPr id="35" name="TextBox 34">
                <a:extLst>
                  <a:ext uri="{FF2B5EF4-FFF2-40B4-BE49-F238E27FC236}">
                    <a16:creationId xmlns:a16="http://schemas.microsoft.com/office/drawing/2014/main" id="{218932CC-6762-3834-B0AB-4E55D1455A92}"/>
                  </a:ext>
                </a:extLst>
              </p:cNvPr>
              <p:cNvSpPr txBox="1">
                <a:spLocks noRot="1" noChangeAspect="1" noMove="1" noResize="1" noEditPoints="1" noAdjustHandles="1" noChangeArrowheads="1" noChangeShapeType="1" noTextEdit="1"/>
              </p:cNvSpPr>
              <p:nvPr/>
            </p:nvSpPr>
            <p:spPr>
              <a:xfrm>
                <a:off x="4602609" y="3367399"/>
                <a:ext cx="5067373" cy="338234"/>
              </a:xfrm>
              <a:prstGeom prst="rect">
                <a:avLst/>
              </a:prstGeom>
              <a:blipFill>
                <a:blip r:embed="rId7"/>
                <a:stretch>
                  <a:fillRect l="-1324" t="-14286" b="-3214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47F24D1-E462-212B-9429-8D2578714FFB}"/>
                  </a:ext>
                </a:extLst>
              </p:cNvPr>
              <p:cNvSpPr txBox="1"/>
              <p:nvPr/>
            </p:nvSpPr>
            <p:spPr>
              <a:xfrm>
                <a:off x="4602609" y="3993889"/>
                <a:ext cx="2898708"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oMath>
                  </m:oMathPara>
                </a14:m>
                <a:endParaRPr lang="es-CL" dirty="0">
                  <a:latin typeface="Arial" panose="020B0604020202020204" pitchFamily="34" charset="0"/>
                  <a:cs typeface="Arial" panose="020B0604020202020204" pitchFamily="34" charset="0"/>
                </a:endParaRPr>
              </a:p>
            </p:txBody>
          </p:sp>
        </mc:Choice>
        <mc:Fallback xmlns="">
          <p:sp>
            <p:nvSpPr>
              <p:cNvPr id="36" name="TextBox 35">
                <a:extLst>
                  <a:ext uri="{FF2B5EF4-FFF2-40B4-BE49-F238E27FC236}">
                    <a16:creationId xmlns:a16="http://schemas.microsoft.com/office/drawing/2014/main" id="{E47F24D1-E462-212B-9429-8D2578714FFB}"/>
                  </a:ext>
                </a:extLst>
              </p:cNvPr>
              <p:cNvSpPr txBox="1">
                <a:spLocks noRot="1" noChangeAspect="1" noMove="1" noResize="1" noEditPoints="1" noAdjustHandles="1" noChangeArrowheads="1" noChangeShapeType="1" noTextEdit="1"/>
              </p:cNvSpPr>
              <p:nvPr/>
            </p:nvSpPr>
            <p:spPr>
              <a:xfrm>
                <a:off x="4602609" y="3993889"/>
                <a:ext cx="2898708" cy="299313"/>
              </a:xfrm>
              <a:prstGeom prst="rect">
                <a:avLst/>
              </a:prstGeom>
              <a:blipFill>
                <a:blip r:embed="rId8"/>
                <a:stretch>
                  <a:fillRect l="-1261" b="-24490"/>
                </a:stretch>
              </a:blipFill>
            </p:spPr>
            <p:txBody>
              <a:bodyPr/>
              <a:lstStyle/>
              <a:p>
                <a:r>
                  <a:rPr lang="es-CL">
                    <a:noFill/>
                  </a:rPr>
                  <a:t> </a:t>
                </a:r>
              </a:p>
            </p:txBody>
          </p:sp>
        </mc:Fallback>
      </mc:AlternateContent>
      <p:pic>
        <p:nvPicPr>
          <p:cNvPr id="38" name="Picture 37">
            <a:extLst>
              <a:ext uri="{FF2B5EF4-FFF2-40B4-BE49-F238E27FC236}">
                <a16:creationId xmlns:a16="http://schemas.microsoft.com/office/drawing/2014/main" id="{39209B1B-2278-30CC-1F8F-11B8334B05B7}"/>
              </a:ext>
            </a:extLst>
          </p:cNvPr>
          <p:cNvPicPr>
            <a:picLocks noChangeAspect="1"/>
          </p:cNvPicPr>
          <p:nvPr/>
        </p:nvPicPr>
        <p:blipFill>
          <a:blip r:embed="rId9"/>
          <a:stretch>
            <a:fillRect/>
          </a:stretch>
        </p:blipFill>
        <p:spPr>
          <a:xfrm>
            <a:off x="1178805" y="1728328"/>
            <a:ext cx="2534453" cy="2394022"/>
          </a:xfrm>
          <a:prstGeom prst="rect">
            <a:avLst/>
          </a:prstGeom>
        </p:spPr>
      </p:pic>
      <p:pic>
        <p:nvPicPr>
          <p:cNvPr id="41" name="Picture 40">
            <a:extLst>
              <a:ext uri="{FF2B5EF4-FFF2-40B4-BE49-F238E27FC236}">
                <a16:creationId xmlns:a16="http://schemas.microsoft.com/office/drawing/2014/main" id="{13B0BD9A-CB87-5763-65B9-EADAE1F3EF04}"/>
              </a:ext>
            </a:extLst>
          </p:cNvPr>
          <p:cNvPicPr>
            <a:picLocks noChangeAspect="1"/>
          </p:cNvPicPr>
          <p:nvPr/>
        </p:nvPicPr>
        <p:blipFill>
          <a:blip r:embed="rId10"/>
          <a:stretch>
            <a:fillRect/>
          </a:stretch>
        </p:blipFill>
        <p:spPr>
          <a:xfrm>
            <a:off x="1131098" y="4321129"/>
            <a:ext cx="2898708" cy="2506991"/>
          </a:xfrm>
          <a:prstGeom prst="rect">
            <a:avLst/>
          </a:prstGeom>
        </p:spPr>
      </p:pic>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5C16D00-D554-328F-5FB8-AFC919026F1A}"/>
                  </a:ext>
                </a:extLst>
              </p:cNvPr>
              <p:cNvSpPr txBox="1"/>
              <p:nvPr/>
            </p:nvSpPr>
            <p:spPr>
              <a:xfrm>
                <a:off x="65221" y="2646030"/>
                <a:ext cx="9389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US" sz="2400" b="0" i="1" smtClean="0">
                          <a:latin typeface="Cambria Math" panose="02040503050406030204" pitchFamily="18" charset="0"/>
                        </a:rPr>
                        <m:t>= 1</m:t>
                      </m:r>
                    </m:oMath>
                  </m:oMathPara>
                </a14:m>
                <a:endParaRPr lang="es-CL" sz="2400" dirty="0">
                  <a:latin typeface="Arial" panose="020B0604020202020204" pitchFamily="34" charset="0"/>
                  <a:cs typeface="Arial" panose="020B0604020202020204" pitchFamily="34" charset="0"/>
                </a:endParaRPr>
              </a:p>
            </p:txBody>
          </p:sp>
        </mc:Choice>
        <mc:Fallback xmlns="">
          <p:sp>
            <p:nvSpPr>
              <p:cNvPr id="42" name="TextBox 41">
                <a:extLst>
                  <a:ext uri="{FF2B5EF4-FFF2-40B4-BE49-F238E27FC236}">
                    <a16:creationId xmlns:a16="http://schemas.microsoft.com/office/drawing/2014/main" id="{A5C16D00-D554-328F-5FB8-AFC919026F1A}"/>
                  </a:ext>
                </a:extLst>
              </p:cNvPr>
              <p:cNvSpPr txBox="1">
                <a:spLocks noRot="1" noChangeAspect="1" noMove="1" noResize="1" noEditPoints="1" noAdjustHandles="1" noChangeArrowheads="1" noChangeShapeType="1" noTextEdit="1"/>
              </p:cNvSpPr>
              <p:nvPr/>
            </p:nvSpPr>
            <p:spPr>
              <a:xfrm>
                <a:off x="65221" y="2646030"/>
                <a:ext cx="938975" cy="369332"/>
              </a:xfrm>
              <a:prstGeom prst="rect">
                <a:avLst/>
              </a:prstGeom>
              <a:blipFill>
                <a:blip r:embed="rId11"/>
                <a:stretch>
                  <a:fillRect l="-9740" r="-6494" b="-3606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166FF509-46E7-E4A1-8CB2-F5341700CB40}"/>
                  </a:ext>
                </a:extLst>
              </p:cNvPr>
              <p:cNvSpPr txBox="1"/>
              <p:nvPr/>
            </p:nvSpPr>
            <p:spPr>
              <a:xfrm>
                <a:off x="33817" y="5316378"/>
                <a:ext cx="11040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US" sz="2400" b="0" i="1" smtClean="0">
                          <a:latin typeface="Cambria Math" panose="02040503050406030204" pitchFamily="18" charset="0"/>
                        </a:rPr>
                        <m:t>=0.1</m:t>
                      </m:r>
                    </m:oMath>
                  </m:oMathPara>
                </a14:m>
                <a:endParaRPr lang="es-CL" sz="2400" dirty="0">
                  <a:latin typeface="Arial" panose="020B0604020202020204" pitchFamily="34" charset="0"/>
                  <a:cs typeface="Arial" panose="020B0604020202020204" pitchFamily="34" charset="0"/>
                </a:endParaRPr>
              </a:p>
            </p:txBody>
          </p:sp>
        </mc:Choice>
        <mc:Fallback xmlns="">
          <p:sp>
            <p:nvSpPr>
              <p:cNvPr id="43" name="TextBox 42">
                <a:extLst>
                  <a:ext uri="{FF2B5EF4-FFF2-40B4-BE49-F238E27FC236}">
                    <a16:creationId xmlns:a16="http://schemas.microsoft.com/office/drawing/2014/main" id="{166FF509-46E7-E4A1-8CB2-F5341700CB40}"/>
                  </a:ext>
                </a:extLst>
              </p:cNvPr>
              <p:cNvSpPr txBox="1">
                <a:spLocks noRot="1" noChangeAspect="1" noMove="1" noResize="1" noEditPoints="1" noAdjustHandles="1" noChangeArrowheads="1" noChangeShapeType="1" noTextEdit="1"/>
              </p:cNvSpPr>
              <p:nvPr/>
            </p:nvSpPr>
            <p:spPr>
              <a:xfrm>
                <a:off x="33817" y="5316378"/>
                <a:ext cx="1104084" cy="369332"/>
              </a:xfrm>
              <a:prstGeom prst="rect">
                <a:avLst/>
              </a:prstGeom>
              <a:blipFill>
                <a:blip r:embed="rId12"/>
                <a:stretch>
                  <a:fillRect l="-8287" r="-5525" b="-36066"/>
                </a:stretch>
              </a:blipFill>
            </p:spPr>
            <p:txBody>
              <a:bodyPr/>
              <a:lstStyle/>
              <a:p>
                <a:r>
                  <a:rPr lang="es-CL">
                    <a:noFill/>
                  </a:rPr>
                  <a:t> </a:t>
                </a:r>
              </a:p>
            </p:txBody>
          </p:sp>
        </mc:Fallback>
      </mc:AlternateContent>
      <p:sp>
        <p:nvSpPr>
          <p:cNvPr id="44" name="TextBox 43">
            <a:extLst>
              <a:ext uri="{FF2B5EF4-FFF2-40B4-BE49-F238E27FC236}">
                <a16:creationId xmlns:a16="http://schemas.microsoft.com/office/drawing/2014/main" id="{DAF39AFE-BCD5-1017-4820-046706935CE1}"/>
              </a:ext>
            </a:extLst>
          </p:cNvPr>
          <p:cNvSpPr txBox="1"/>
          <p:nvPr/>
        </p:nvSpPr>
        <p:spPr>
          <a:xfrm>
            <a:off x="1932460" y="4061526"/>
            <a:ext cx="1537600"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High RPE</a:t>
            </a:r>
            <a:endParaRPr lang="es-CL" sz="2400" dirty="0">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EDC75EFE-0FC2-3B51-2706-6F950A4BEEA7}"/>
              </a:ext>
            </a:extLst>
          </p:cNvPr>
          <p:cNvSpPr txBox="1"/>
          <p:nvPr/>
        </p:nvSpPr>
        <p:spPr>
          <a:xfrm>
            <a:off x="1932460" y="1294932"/>
            <a:ext cx="1468672"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Low RPE</a:t>
            </a:r>
            <a:endParaRPr lang="es-CL"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083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3772E-6061-6E3A-47B5-D98001ADA76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95457F1-F0D2-8FF7-406D-ED4D8D6BDE2E}"/>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Task parameters fit</a:t>
            </a:r>
            <a:endParaRPr lang="es-CL" sz="5400" dirty="0">
              <a:solidFill>
                <a:schemeClr val="tx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0EBC848E-A3D4-2F85-539A-A98D9FB77D51}"/>
              </a:ext>
            </a:extLst>
          </p:cNvPr>
          <p:cNvSpPr/>
          <p:nvPr/>
        </p:nvSpPr>
        <p:spPr>
          <a:xfrm>
            <a:off x="293016" y="1444752"/>
            <a:ext cx="2422969" cy="9144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Trial length</a:t>
            </a:r>
            <a:endParaRPr lang="es-CL" sz="17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1EAD979-2457-23EF-D0FA-2005B98FC003}"/>
              </a:ext>
            </a:extLst>
          </p:cNvPr>
          <p:cNvSpPr/>
          <p:nvPr/>
        </p:nvSpPr>
        <p:spPr>
          <a:xfrm>
            <a:off x="9235631" y="1444752"/>
            <a:ext cx="2422969" cy="9144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Difficulty to predict</a:t>
            </a:r>
            <a:endParaRPr lang="es-CL" sz="17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8DF08C3-E10A-96C0-C175-B5E8728D7A52}"/>
              </a:ext>
            </a:extLst>
          </p:cNvPr>
          <p:cNvSpPr/>
          <p:nvPr/>
        </p:nvSpPr>
        <p:spPr>
          <a:xfrm>
            <a:off x="4764323" y="2889504"/>
            <a:ext cx="242296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Post-task interview</a:t>
            </a:r>
            <a:endParaRPr lang="es-CL" sz="1700" dirty="0">
              <a:solidFill>
                <a:schemeClr val="tx1"/>
              </a:solidFill>
              <a:latin typeface="Arial" panose="020B0604020202020204" pitchFamily="34" charset="0"/>
              <a:cs typeface="Arial" panose="020B0604020202020204" pitchFamily="34" charset="0"/>
            </a:endParaRPr>
          </a:p>
        </p:txBody>
      </p:sp>
      <p:cxnSp>
        <p:nvCxnSpPr>
          <p:cNvPr id="11" name="Connector: Elbow 10">
            <a:extLst>
              <a:ext uri="{FF2B5EF4-FFF2-40B4-BE49-F238E27FC236}">
                <a16:creationId xmlns:a16="http://schemas.microsoft.com/office/drawing/2014/main" id="{EF77735A-5EFF-8D80-6D41-B2ED513D2A01}"/>
              </a:ext>
            </a:extLst>
          </p:cNvPr>
          <p:cNvCxnSpPr>
            <a:stCxn id="2" idx="2"/>
            <a:endCxn id="9" idx="0"/>
          </p:cNvCxnSpPr>
          <p:nvPr/>
        </p:nvCxnSpPr>
        <p:spPr>
          <a:xfrm rot="16200000" flipH="1">
            <a:off x="3474978" y="388674"/>
            <a:ext cx="530352" cy="447130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CE3A3375-6B73-14CA-70AC-D747D7F62031}"/>
              </a:ext>
            </a:extLst>
          </p:cNvPr>
          <p:cNvCxnSpPr>
            <a:stCxn id="7" idx="2"/>
            <a:endCxn id="9" idx="0"/>
          </p:cNvCxnSpPr>
          <p:nvPr/>
        </p:nvCxnSpPr>
        <p:spPr>
          <a:xfrm rot="5400000">
            <a:off x="7946286" y="388674"/>
            <a:ext cx="530352" cy="4471308"/>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36647CF-32D3-B29E-8CBF-7B484A49C311}"/>
              </a:ext>
            </a:extLst>
          </p:cNvPr>
          <p:cNvSpPr txBox="1"/>
          <p:nvPr/>
        </p:nvSpPr>
        <p:spPr>
          <a:xfrm>
            <a:off x="2416628" y="4269123"/>
            <a:ext cx="8170250" cy="923330"/>
          </a:xfrm>
          <a:prstGeom prst="rect">
            <a:avLst/>
          </a:prstGeom>
          <a:noFill/>
        </p:spPr>
        <p:txBody>
          <a:bodyPr wrap="none" rtlCol="0">
            <a:spAutoFit/>
          </a:bodyPr>
          <a:lstStyle/>
          <a:p>
            <a:pPr marL="285750" indent="-285750">
              <a:buFontTx/>
              <a:buChar char="-"/>
            </a:pPr>
            <a:r>
              <a:rPr lang="en-US" dirty="0">
                <a:solidFill>
                  <a:srgbClr val="00B050"/>
                </a:solidFill>
              </a:rPr>
              <a:t>How long did you find each trial? (long-short)</a:t>
            </a:r>
          </a:p>
          <a:p>
            <a:pPr marL="285750" indent="-285750">
              <a:buFontTx/>
              <a:buChar char="-"/>
            </a:pPr>
            <a:r>
              <a:rPr lang="en-US" dirty="0">
                <a:solidFill>
                  <a:srgbClr val="FFC000"/>
                </a:solidFill>
              </a:rPr>
              <a:t>In scenario A how hard was to predict where the rewards were (easy-difficult)</a:t>
            </a:r>
          </a:p>
          <a:p>
            <a:pPr marL="285750" indent="-285750">
              <a:buFontTx/>
              <a:buChar char="-"/>
            </a:pPr>
            <a:r>
              <a:rPr lang="en-US" dirty="0">
                <a:solidFill>
                  <a:srgbClr val="FFC000"/>
                </a:solidFill>
              </a:rPr>
              <a:t>In scenario B how hard was to predict where the reward were (easy-difficult)</a:t>
            </a:r>
            <a:endParaRPr lang="es-CL" dirty="0">
              <a:solidFill>
                <a:srgbClr val="FFC000"/>
              </a:solidFill>
            </a:endParaRPr>
          </a:p>
        </p:txBody>
      </p:sp>
    </p:spTree>
    <p:extLst>
      <p:ext uri="{BB962C8B-B14F-4D97-AF65-F5344CB8AC3E}">
        <p14:creationId xmlns:p14="http://schemas.microsoft.com/office/powerpoint/2010/main" val="88414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7E6E2-0342-D9FF-EC1A-8177FCFF7EE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60E30DA8-2AC7-05C4-E17E-BFF9EAEA4835}"/>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Behavioral variable definition</a:t>
            </a:r>
            <a:endParaRPr lang="es-CL" sz="5400" dirty="0">
              <a:solidFill>
                <a:schemeClr val="tx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EAB52384-15CE-02F1-E5F3-6607E1411520}"/>
              </a:ext>
            </a:extLst>
          </p:cNvPr>
          <p:cNvSpPr/>
          <p:nvPr/>
        </p:nvSpPr>
        <p:spPr>
          <a:xfrm>
            <a:off x="293016" y="1444752"/>
            <a:ext cx="2422969" cy="914400"/>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Trial length</a:t>
            </a:r>
            <a:endParaRPr lang="es-CL" sz="17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8235E1E-B961-FE9F-BD46-9F2B7D862422}"/>
              </a:ext>
            </a:extLst>
          </p:cNvPr>
          <p:cNvSpPr/>
          <p:nvPr/>
        </p:nvSpPr>
        <p:spPr>
          <a:xfrm>
            <a:off x="9235631" y="1444752"/>
            <a:ext cx="2422969" cy="9144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Difficulty to predict</a:t>
            </a:r>
            <a:endParaRPr lang="es-CL" sz="1700" dirty="0">
              <a:solidFill>
                <a:schemeClr val="tx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A0E2B5D-A405-47C5-7595-10705E512931}"/>
              </a:ext>
            </a:extLst>
          </p:cNvPr>
          <p:cNvSpPr/>
          <p:nvPr/>
        </p:nvSpPr>
        <p:spPr>
          <a:xfrm>
            <a:off x="4764323" y="2889504"/>
            <a:ext cx="242296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Post-task interview</a:t>
            </a:r>
            <a:endParaRPr lang="es-CL" sz="1700" dirty="0">
              <a:solidFill>
                <a:schemeClr val="tx1"/>
              </a:solidFill>
              <a:latin typeface="Arial" panose="020B0604020202020204" pitchFamily="34" charset="0"/>
              <a:cs typeface="Arial" panose="020B0604020202020204" pitchFamily="34" charset="0"/>
            </a:endParaRPr>
          </a:p>
        </p:txBody>
      </p:sp>
      <p:cxnSp>
        <p:nvCxnSpPr>
          <p:cNvPr id="11" name="Connector: Elbow 10">
            <a:extLst>
              <a:ext uri="{FF2B5EF4-FFF2-40B4-BE49-F238E27FC236}">
                <a16:creationId xmlns:a16="http://schemas.microsoft.com/office/drawing/2014/main" id="{F0F411DA-6B90-C942-DF08-D9D02776C9B0}"/>
              </a:ext>
            </a:extLst>
          </p:cNvPr>
          <p:cNvCxnSpPr>
            <a:stCxn id="2" idx="2"/>
            <a:endCxn id="9" idx="0"/>
          </p:cNvCxnSpPr>
          <p:nvPr/>
        </p:nvCxnSpPr>
        <p:spPr>
          <a:xfrm rot="16200000" flipH="1">
            <a:off x="3474978" y="388674"/>
            <a:ext cx="530352" cy="447130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7A90E25B-AE47-F388-8E5D-ACD4B92A5B34}"/>
              </a:ext>
            </a:extLst>
          </p:cNvPr>
          <p:cNvCxnSpPr>
            <a:stCxn id="7" idx="2"/>
            <a:endCxn id="9" idx="0"/>
          </p:cNvCxnSpPr>
          <p:nvPr/>
        </p:nvCxnSpPr>
        <p:spPr>
          <a:xfrm rot="5400000">
            <a:off x="7946286" y="388674"/>
            <a:ext cx="530352" cy="4471308"/>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269FEBF-507E-E879-34B3-475E6C40B95A}"/>
              </a:ext>
            </a:extLst>
          </p:cNvPr>
          <p:cNvSpPr txBox="1"/>
          <p:nvPr/>
        </p:nvSpPr>
        <p:spPr>
          <a:xfrm>
            <a:off x="2416628" y="4269123"/>
            <a:ext cx="8170250" cy="923330"/>
          </a:xfrm>
          <a:prstGeom prst="rect">
            <a:avLst/>
          </a:prstGeom>
          <a:noFill/>
        </p:spPr>
        <p:txBody>
          <a:bodyPr wrap="none" rtlCol="0">
            <a:spAutoFit/>
          </a:bodyPr>
          <a:lstStyle/>
          <a:p>
            <a:pPr marL="285750" indent="-285750">
              <a:buFontTx/>
              <a:buChar char="-"/>
            </a:pPr>
            <a:r>
              <a:rPr lang="en-US" dirty="0">
                <a:solidFill>
                  <a:srgbClr val="00B050"/>
                </a:solidFill>
              </a:rPr>
              <a:t>How long did you find each trial? (long-short)</a:t>
            </a:r>
          </a:p>
          <a:p>
            <a:pPr marL="285750" indent="-285750">
              <a:buFontTx/>
              <a:buChar char="-"/>
            </a:pPr>
            <a:r>
              <a:rPr lang="en-US" dirty="0">
                <a:solidFill>
                  <a:srgbClr val="FFC000"/>
                </a:solidFill>
              </a:rPr>
              <a:t>In scenario A how hard was to predict where the rewards were (easy-difficult)</a:t>
            </a:r>
          </a:p>
          <a:p>
            <a:pPr marL="285750" indent="-285750">
              <a:buFontTx/>
              <a:buChar char="-"/>
            </a:pPr>
            <a:r>
              <a:rPr lang="en-US" dirty="0">
                <a:solidFill>
                  <a:srgbClr val="FFC000"/>
                </a:solidFill>
              </a:rPr>
              <a:t>In scenario B how hard was to predict where the reward were (easy-difficult)</a:t>
            </a:r>
            <a:endParaRPr lang="es-CL" dirty="0">
              <a:solidFill>
                <a:srgbClr val="FFC000"/>
              </a:solidFill>
            </a:endParaRPr>
          </a:p>
        </p:txBody>
      </p:sp>
    </p:spTree>
    <p:extLst>
      <p:ext uri="{BB962C8B-B14F-4D97-AF65-F5344CB8AC3E}">
        <p14:creationId xmlns:p14="http://schemas.microsoft.com/office/powerpoint/2010/main" val="2632626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1F7CA-42ED-A9EB-7FE6-3FDD080D56A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5D8C1FD5-5E75-A540-8991-DC1182145F70}"/>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Task instructions</a:t>
            </a:r>
            <a:endParaRPr lang="es-CL" sz="54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ECB7A768-A183-23A8-3990-A762B9694C10}"/>
              </a:ext>
            </a:extLst>
          </p:cNvPr>
          <p:cNvSpPr/>
          <p:nvPr/>
        </p:nvSpPr>
        <p:spPr>
          <a:xfrm>
            <a:off x="0" y="914400"/>
            <a:ext cx="12192000" cy="5943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 this part of the experiment, you will play a choice game. Your goal is to figure out which of two symbols is the most rewarding. This task is controlled with a joystick</a:t>
            </a:r>
          </a:p>
          <a:p>
            <a:pPr marL="342900" indent="-3429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Your objective is to win as many points as you can. You win a point by choosing the symbol that is currently the “best” option.</a:t>
            </a:r>
          </a:p>
          <a:p>
            <a:pPr marL="342900" indent="-342900" algn="just">
              <a:buFont typeface="Arial" panose="020B0604020202020204" pitchFamily="34" charset="0"/>
              <a:buChar char="•"/>
            </a:pPr>
            <a:r>
              <a:rPr lang="en-US" sz="2400" b="1" dirty="0">
                <a:solidFill>
                  <a:schemeClr val="tx1"/>
                </a:solidFill>
                <a:latin typeface="Arial" panose="020B0604020202020204" pitchFamily="34" charset="0"/>
                <a:cs typeface="Arial" panose="020B0604020202020204" pitchFamily="34" charset="0"/>
              </a:rPr>
              <a:t>See the choices</a:t>
            </a:r>
            <a:r>
              <a:rPr lang="en-US" sz="2400" dirty="0">
                <a:solidFill>
                  <a:schemeClr val="tx1"/>
                </a:solidFill>
                <a:latin typeface="Arial" panose="020B0604020202020204" pitchFamily="34" charset="0"/>
                <a:cs typeface="Arial" panose="020B0604020202020204" pitchFamily="34" charset="0"/>
              </a:rPr>
              <a:t>, at the start of each round, you will see two different symbols appear on the screen.</a:t>
            </a:r>
          </a:p>
          <a:p>
            <a:pPr marL="342900" indent="-342900" algn="just">
              <a:buFont typeface="Arial" panose="020B0604020202020204" pitchFamily="34" charset="0"/>
              <a:buChar char="•"/>
            </a:pPr>
            <a:r>
              <a:rPr lang="en-US" sz="2400" b="1" dirty="0">
                <a:solidFill>
                  <a:schemeClr val="tx1"/>
                </a:solidFill>
                <a:latin typeface="Arial" panose="020B0604020202020204" pitchFamily="34" charset="0"/>
                <a:cs typeface="Arial" panose="020B0604020202020204" pitchFamily="34" charset="0"/>
              </a:rPr>
              <a:t>Make your choice</a:t>
            </a:r>
            <a:r>
              <a:rPr lang="en-US" sz="2400" dirty="0">
                <a:solidFill>
                  <a:schemeClr val="tx1"/>
                </a:solidFill>
                <a:latin typeface="Arial" panose="020B0604020202020204" pitchFamily="34" charset="0"/>
                <a:cs typeface="Arial" panose="020B0604020202020204" pitchFamily="34" charset="0"/>
              </a:rPr>
              <a:t>, use the joystick to move left or right to select the symbol you believe will give you a point. Please make your decision as quickly and accurately as you can while the symbols are visible.</a:t>
            </a:r>
          </a:p>
          <a:p>
            <a:pPr marL="342900" indent="-342900" algn="just">
              <a:buFont typeface="Arial" panose="020B0604020202020204" pitchFamily="34" charset="0"/>
              <a:buChar char="•"/>
            </a:pPr>
            <a:r>
              <a:rPr lang="en-US" sz="2400" b="1" dirty="0">
                <a:solidFill>
                  <a:schemeClr val="tx1"/>
                </a:solidFill>
                <a:latin typeface="Arial" panose="020B0604020202020204" pitchFamily="34" charset="0"/>
                <a:cs typeface="Arial" panose="020B0604020202020204" pitchFamily="34" charset="0"/>
              </a:rPr>
              <a:t>Get feedback</a:t>
            </a:r>
            <a:r>
              <a:rPr lang="en-US" sz="2400" dirty="0">
                <a:solidFill>
                  <a:schemeClr val="tx1"/>
                </a:solidFill>
                <a:latin typeface="Arial" panose="020B0604020202020204" pitchFamily="34" charset="0"/>
                <a:cs typeface="Arial" panose="020B0604020202020204" pitchFamily="34" charset="0"/>
              </a:rPr>
              <a:t>, after your choice, you will see feedback where the symbol previously was. A +1 symbol means you won a point, 0 means you did not win a point for that round.</a:t>
            </a:r>
          </a:p>
        </p:txBody>
      </p:sp>
    </p:spTree>
    <p:extLst>
      <p:ext uri="{BB962C8B-B14F-4D97-AF65-F5344CB8AC3E}">
        <p14:creationId xmlns:p14="http://schemas.microsoft.com/office/powerpoint/2010/main" val="2941262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770CA-21FC-294D-C57A-D6D6FE371D90}"/>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528FEF7-ED7B-4FE8-8ACB-8A7D0C950C1C}"/>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General instructions</a:t>
            </a:r>
            <a:endParaRPr lang="es-CL" sz="5400" dirty="0">
              <a:solidFill>
                <a:schemeClr val="tx1"/>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CA3BD62-8A86-0995-86D6-387AD7507C8A}"/>
              </a:ext>
            </a:extLst>
          </p:cNvPr>
          <p:cNvSpPr/>
          <p:nvPr/>
        </p:nvSpPr>
        <p:spPr>
          <a:xfrm>
            <a:off x="0" y="914400"/>
            <a:ext cx="12192000" cy="5943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 this session, you will be playing two different short games. The goal in both is to use the information you’re given to make choice and earn as many rewards or points as possible</a:t>
            </a:r>
          </a:p>
          <a:p>
            <a:pPr marL="342900" indent="-3429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We’ll give you detailed instruction for each game right before it starts, but here is a brief overview of what to expect.</a:t>
            </a:r>
          </a:p>
          <a:p>
            <a:pPr marL="342900" indent="-3429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Game 1: (RANDOM), in this game, you will explore a virtual forest using just your eyes. Your goal will be to find hidden rewards by looking at different trees.</a:t>
            </a:r>
          </a:p>
          <a:p>
            <a:pPr marL="342900" indent="-3429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Game 2: (RANDOM), in this game, you’ll use a joystick to choose between two abstract symbols. Your goals is to lean which symbols is currently the best choice to win points.</a:t>
            </a:r>
          </a:p>
          <a:p>
            <a:pPr marL="342900" indent="-342900" algn="just">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 both games, for each point earned you’ll win 1 Zenny. Based on the Zenny you win at the end; you’ll be rewarded with a certain amount of CLP and $5000 for transportation terms. </a:t>
            </a:r>
          </a:p>
        </p:txBody>
      </p:sp>
    </p:spTree>
    <p:extLst>
      <p:ext uri="{BB962C8B-B14F-4D97-AF65-F5344CB8AC3E}">
        <p14:creationId xmlns:p14="http://schemas.microsoft.com/office/powerpoint/2010/main" val="3251219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19D56-76FE-BEEE-0232-EB1C278F2B4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90A3E73-72E3-FBDD-BAD3-405399E67EBA}"/>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Example task</a:t>
            </a:r>
            <a:endParaRPr lang="es-CL" sz="5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E8AE9224-AFD2-AB4D-298F-B9FC15222957}"/>
              </a:ext>
            </a:extLst>
          </p:cNvPr>
          <p:cNvSpPr/>
          <p:nvPr/>
        </p:nvSpPr>
        <p:spPr>
          <a:xfrm>
            <a:off x="874049" y="1055914"/>
            <a:ext cx="10443900" cy="5725886"/>
          </a:xfrm>
          <a:prstGeom prst="rect">
            <a:avLst/>
          </a:prstGeom>
          <a:solidFill>
            <a:srgbClr val="CCCCCC"/>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8010CC2A-56D9-0D72-228F-E1FB6916471F}"/>
              </a:ext>
            </a:extLst>
          </p:cNvPr>
          <p:cNvPicPr>
            <a:picLocks noChangeAspect="1"/>
          </p:cNvPicPr>
          <p:nvPr/>
        </p:nvPicPr>
        <p:blipFill>
          <a:blip r:embed="rId3">
            <a:duotone>
              <a:prstClr val="black"/>
              <a:schemeClr val="accent5">
                <a:tint val="45000"/>
                <a:satMod val="400000"/>
              </a:schemeClr>
            </a:duotone>
          </a:blip>
          <a:stretch>
            <a:fillRect/>
          </a:stretch>
        </p:blipFill>
        <p:spPr>
          <a:xfrm>
            <a:off x="1684796" y="1593888"/>
            <a:ext cx="4258335" cy="4649928"/>
          </a:xfrm>
          <a:prstGeom prst="rect">
            <a:avLst/>
          </a:prstGeom>
          <a:solidFill>
            <a:schemeClr val="bg1">
              <a:lumMod val="50000"/>
            </a:schemeClr>
          </a:solidFill>
        </p:spPr>
      </p:pic>
      <p:pic>
        <p:nvPicPr>
          <p:cNvPr id="20" name="Picture 19">
            <a:extLst>
              <a:ext uri="{FF2B5EF4-FFF2-40B4-BE49-F238E27FC236}">
                <a16:creationId xmlns:a16="http://schemas.microsoft.com/office/drawing/2014/main" id="{4A797868-1154-C4CB-6ED1-427658524660}"/>
              </a:ext>
            </a:extLst>
          </p:cNvPr>
          <p:cNvPicPr>
            <a:picLocks noChangeAspect="1"/>
          </p:cNvPicPr>
          <p:nvPr/>
        </p:nvPicPr>
        <p:blipFill>
          <a:blip r:embed="rId4">
            <a:duotone>
              <a:prstClr val="black"/>
              <a:schemeClr val="accent5">
                <a:tint val="45000"/>
                <a:satMod val="400000"/>
              </a:schemeClr>
            </a:duotone>
          </a:blip>
          <a:stretch>
            <a:fillRect/>
          </a:stretch>
        </p:blipFill>
        <p:spPr>
          <a:xfrm>
            <a:off x="6483273" y="1779062"/>
            <a:ext cx="4023931" cy="4279580"/>
          </a:xfrm>
          <a:prstGeom prst="rect">
            <a:avLst/>
          </a:prstGeom>
          <a:solidFill>
            <a:schemeClr val="bg1">
              <a:lumMod val="50000"/>
            </a:schemeClr>
          </a:solidFill>
        </p:spPr>
      </p:pic>
      <p:sp>
        <p:nvSpPr>
          <p:cNvPr id="22" name="TextBox 21">
            <a:extLst>
              <a:ext uri="{FF2B5EF4-FFF2-40B4-BE49-F238E27FC236}">
                <a16:creationId xmlns:a16="http://schemas.microsoft.com/office/drawing/2014/main" id="{596B9D82-562C-9476-2854-DD9E9046304B}"/>
              </a:ext>
            </a:extLst>
          </p:cNvPr>
          <p:cNvSpPr txBox="1"/>
          <p:nvPr/>
        </p:nvSpPr>
        <p:spPr>
          <a:xfrm>
            <a:off x="5148463" y="1200474"/>
            <a:ext cx="1895071" cy="1015663"/>
          </a:xfrm>
          <a:prstGeom prst="rect">
            <a:avLst/>
          </a:prstGeom>
          <a:noFill/>
        </p:spPr>
        <p:txBody>
          <a:bodyPr wrap="none" rtlCol="0">
            <a:spAutoFit/>
          </a:bodyPr>
          <a:lstStyle/>
          <a:p>
            <a:pPr algn="ctr"/>
            <a:r>
              <a:rPr lang="en-US" sz="6000" dirty="0">
                <a:solidFill>
                  <a:srgbClr val="480000"/>
                </a:solidFill>
                <a:latin typeface="Arial" panose="020B0604020202020204" pitchFamily="34" charset="0"/>
                <a:cs typeface="Arial" panose="020B0604020202020204" pitchFamily="34" charset="0"/>
              </a:rPr>
              <a:t>Late!</a:t>
            </a:r>
            <a:endParaRPr lang="es-CL" sz="6000" dirty="0">
              <a:solidFill>
                <a:srgbClr val="48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FFCAE3B3-B7F6-5C64-0A03-B3CF6F056469}"/>
              </a:ext>
            </a:extLst>
          </p:cNvPr>
          <p:cNvSpPr txBox="1"/>
          <p:nvPr/>
        </p:nvSpPr>
        <p:spPr>
          <a:xfrm>
            <a:off x="7964483" y="3530017"/>
            <a:ext cx="1061509" cy="1015663"/>
          </a:xfrm>
          <a:prstGeom prst="rect">
            <a:avLst/>
          </a:prstGeom>
          <a:solidFill>
            <a:schemeClr val="bg1"/>
          </a:solidFill>
        </p:spPr>
        <p:txBody>
          <a:bodyPr wrap="none" rtlCol="0">
            <a:spAutoFit/>
          </a:bodyPr>
          <a:lstStyle/>
          <a:p>
            <a:pPr algn="ctr"/>
            <a:r>
              <a:rPr lang="en-US" sz="6000" dirty="0">
                <a:latin typeface="Arial" panose="020B0604020202020204" pitchFamily="34" charset="0"/>
                <a:cs typeface="Arial" panose="020B0604020202020204" pitchFamily="34" charset="0"/>
              </a:rPr>
              <a:t>+1</a:t>
            </a:r>
            <a:endParaRPr lang="es-CL"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149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3A1DA-B103-4131-9FFA-A1D1DDDA9230}"/>
              </a:ext>
            </a:extLst>
          </p:cNvPr>
          <p:cNvSpPr/>
          <p:nvPr/>
        </p:nvSpPr>
        <p:spPr>
          <a:xfrm>
            <a:off x="628911" y="1998389"/>
            <a:ext cx="4865034" cy="4060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2010B3D-784D-69FD-5A4E-9056550D925A}"/>
              </a:ext>
            </a:extLst>
          </p:cNvPr>
          <p:cNvSpPr txBox="1"/>
          <p:nvPr/>
        </p:nvSpPr>
        <p:spPr>
          <a:xfrm>
            <a:off x="1558997" y="1474293"/>
            <a:ext cx="313669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Decision variability (physical)</a:t>
            </a:r>
            <a:endParaRPr lang="es-CL" dirty="0">
              <a:latin typeface="Arial" panose="020B0604020202020204" pitchFamily="34" charset="0"/>
              <a:cs typeface="Arial" panose="020B0604020202020204" pitchFamily="34" charset="0"/>
            </a:endParaRPr>
          </a:p>
        </p:txBody>
      </p:sp>
      <p:pic>
        <p:nvPicPr>
          <p:cNvPr id="5" name="Graphic 4" descr="Deciduous tree outline">
            <a:extLst>
              <a:ext uri="{FF2B5EF4-FFF2-40B4-BE49-F238E27FC236}">
                <a16:creationId xmlns:a16="http://schemas.microsoft.com/office/drawing/2014/main" id="{DE9AC277-F1E3-4786-8D63-00F5AFADA4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1997" y="3802022"/>
            <a:ext cx="914400" cy="914400"/>
          </a:xfrm>
          <a:prstGeom prst="rect">
            <a:avLst/>
          </a:prstGeom>
        </p:spPr>
      </p:pic>
      <p:pic>
        <p:nvPicPr>
          <p:cNvPr id="7" name="Graphic 6" descr="Walk outline">
            <a:extLst>
              <a:ext uri="{FF2B5EF4-FFF2-40B4-BE49-F238E27FC236}">
                <a16:creationId xmlns:a16="http://schemas.microsoft.com/office/drawing/2014/main" id="{B0C1F006-12B5-F180-7ABF-E227F8AF22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58624" y="3802022"/>
            <a:ext cx="914400" cy="914400"/>
          </a:xfrm>
          <a:prstGeom prst="rect">
            <a:avLst/>
          </a:prstGeom>
        </p:spPr>
      </p:pic>
      <p:pic>
        <p:nvPicPr>
          <p:cNvPr id="8" name="Graphic 7" descr="Deciduous tree outline">
            <a:extLst>
              <a:ext uri="{FF2B5EF4-FFF2-40B4-BE49-F238E27FC236}">
                <a16:creationId xmlns:a16="http://schemas.microsoft.com/office/drawing/2014/main" id="{DFC81337-94D5-0061-10BE-E2654242B1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15251" y="3802022"/>
            <a:ext cx="914400" cy="914400"/>
          </a:xfrm>
          <a:prstGeom prst="rect">
            <a:avLst/>
          </a:prstGeom>
        </p:spPr>
      </p:pic>
      <p:pic>
        <p:nvPicPr>
          <p:cNvPr id="9" name="Graphic 8" descr="Walk outline">
            <a:extLst>
              <a:ext uri="{FF2B5EF4-FFF2-40B4-BE49-F238E27FC236}">
                <a16:creationId xmlns:a16="http://schemas.microsoft.com/office/drawing/2014/main" id="{84031157-AE90-280F-3062-7F2085F536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16397" y="3802022"/>
            <a:ext cx="914400" cy="914400"/>
          </a:xfrm>
          <a:prstGeom prst="rect">
            <a:avLst/>
          </a:prstGeom>
        </p:spPr>
      </p:pic>
      <p:pic>
        <p:nvPicPr>
          <p:cNvPr id="10" name="Graphic 9" descr="Walk outline">
            <a:extLst>
              <a:ext uri="{FF2B5EF4-FFF2-40B4-BE49-F238E27FC236}">
                <a16:creationId xmlns:a16="http://schemas.microsoft.com/office/drawing/2014/main" id="{FCC86101-D1EE-C340-D6EE-5EC340D313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76308" y="3802022"/>
            <a:ext cx="914400" cy="9144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B72D9C-3863-4AA7-86C5-93A9615D5E3B}"/>
                  </a:ext>
                </a:extLst>
              </p:cNvPr>
              <p:cNvSpPr txBox="1"/>
              <p:nvPr/>
            </p:nvSpPr>
            <p:spPr>
              <a:xfrm>
                <a:off x="1109484" y="4715997"/>
                <a:ext cx="425462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r>
                        <a:rPr lang="es-CL" i="1">
                          <a:latin typeface="Cambria Math" panose="02040503050406030204" pitchFamily="18" charset="0"/>
                        </a:rPr>
                        <m:t>←</m:t>
                      </m:r>
                      <m:r>
                        <m:rPr>
                          <m:lit/>
                        </m:rP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m:rPr>
                          <m:lit/>
                        </m:rPr>
                        <a:rPr lang="es-CL" i="1">
                          <a:latin typeface="Cambria Math" panose="02040503050406030204" pitchFamily="18" charset="0"/>
                        </a:rPr>
                        <m:t>{</m:t>
                      </m:r>
                      <m:r>
                        <a:rPr lang="es-CL" i="1">
                          <a:latin typeface="Cambria Math" panose="02040503050406030204" pitchFamily="18" charset="0"/>
                        </a:rPr>
                        <m:t>1,…,</m:t>
                      </m:r>
                      <m:r>
                        <a:rPr lang="es-CL" i="1">
                          <a:latin typeface="Cambria Math" panose="02040503050406030204" pitchFamily="18" charset="0"/>
                        </a:rPr>
                        <m:t>𝑁</m:t>
                      </m:r>
                      <m:r>
                        <m:rPr>
                          <m:lit/>
                        </m:rPr>
                        <a:rPr lang="es-CL" i="1">
                          <a:latin typeface="Cambria Math" panose="02040503050406030204" pitchFamily="18" charset="0"/>
                        </a:rPr>
                        <m:t>}</m:t>
                      </m:r>
                      <m:r>
                        <m:rPr>
                          <m:nor/>
                        </m:rPr>
                        <a:rPr lang="es-CL" i="0">
                          <a:latin typeface="Arial" panose="020B0604020202020204" pitchFamily="34" charset="0"/>
                          <a:cs typeface="Arial" panose="020B0604020202020204" pitchFamily="34" charset="0"/>
                        </a:rPr>
                        <m:t> </m:t>
                      </m:r>
                      <m:r>
                        <m:rPr>
                          <m:nor/>
                        </m:rPr>
                        <a:rPr lang="es-CL" i="0">
                          <a:latin typeface="Arial" panose="020B0604020202020204" pitchFamily="34" charset="0"/>
                          <a:cs typeface="Arial" panose="020B0604020202020204" pitchFamily="34" charset="0"/>
                        </a:rPr>
                        <m:t>and</m:t>
                      </m:r>
                      <m:r>
                        <m:rPr>
                          <m:nor/>
                        </m:rPr>
                        <a:rPr lang="es-CL" i="0">
                          <a:latin typeface="Arial" panose="020B0604020202020204" pitchFamily="34" charset="0"/>
                          <a:cs typeface="Arial" panose="020B0604020202020204" pitchFamily="34" charset="0"/>
                        </a:rPr>
                        <m:t> </m:t>
                      </m:r>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𝑉𝑖𝑠𝑖𝑡𝑒𝑑</m:t>
                      </m:r>
                      <m:r>
                        <m:rPr>
                          <m:lit/>
                        </m:rPr>
                        <a:rPr lang="es-CL" i="1">
                          <a:latin typeface="Cambria Math" panose="02040503050406030204" pitchFamily="18" charset="0"/>
                        </a:rPr>
                        <m:t>}</m:t>
                      </m:r>
                    </m:oMath>
                  </m:oMathPara>
                </a14:m>
                <a:endParaRPr lang="es-CL" dirty="0">
                  <a:latin typeface="Arial" panose="020B0604020202020204" pitchFamily="34" charset="0"/>
                  <a:cs typeface="Arial" panose="020B0604020202020204" pitchFamily="34" charset="0"/>
                </a:endParaRPr>
              </a:p>
            </p:txBody>
          </p:sp>
        </mc:Choice>
        <mc:Fallback xmlns="">
          <p:sp>
            <p:nvSpPr>
              <p:cNvPr id="11" name="TextBox 10">
                <a:extLst>
                  <a:ext uri="{FF2B5EF4-FFF2-40B4-BE49-F238E27FC236}">
                    <a16:creationId xmlns:a16="http://schemas.microsoft.com/office/drawing/2014/main" id="{9EB72D9C-3863-4AA7-86C5-93A9615D5E3B}"/>
                  </a:ext>
                </a:extLst>
              </p:cNvPr>
              <p:cNvSpPr txBox="1">
                <a:spLocks noRot="1" noChangeAspect="1" noMove="1" noResize="1" noEditPoints="1" noAdjustHandles="1" noChangeArrowheads="1" noChangeShapeType="1" noTextEdit="1"/>
              </p:cNvSpPr>
              <p:nvPr/>
            </p:nvSpPr>
            <p:spPr>
              <a:xfrm>
                <a:off x="1109484" y="4715997"/>
                <a:ext cx="4254626" cy="276999"/>
              </a:xfrm>
              <a:prstGeom prst="rect">
                <a:avLst/>
              </a:prstGeom>
              <a:blipFill>
                <a:blip r:embed="rId11"/>
                <a:stretch>
                  <a:fillRect l="-573" t="-2222" r="-1576" b="-40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85839A-13B7-4FD0-DE95-4E3F14B74675}"/>
                  </a:ext>
                </a:extLst>
              </p:cNvPr>
              <p:cNvSpPr txBox="1"/>
              <p:nvPr/>
            </p:nvSpPr>
            <p:spPr>
              <a:xfrm>
                <a:off x="4331541" y="3548105"/>
                <a:ext cx="1514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oMath>
                  </m:oMathPara>
                </a14:m>
                <a:endParaRPr lang="es-CL" dirty="0">
                  <a:latin typeface="Arial" panose="020B060402020202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1585839A-13B7-4FD0-DE95-4E3F14B74675}"/>
                  </a:ext>
                </a:extLst>
              </p:cNvPr>
              <p:cNvSpPr txBox="1">
                <a:spLocks noRot="1" noChangeAspect="1" noMove="1" noResize="1" noEditPoints="1" noAdjustHandles="1" noChangeArrowheads="1" noChangeShapeType="1" noTextEdit="1"/>
              </p:cNvSpPr>
              <p:nvPr/>
            </p:nvSpPr>
            <p:spPr>
              <a:xfrm>
                <a:off x="4331541" y="3548105"/>
                <a:ext cx="151452" cy="276999"/>
              </a:xfrm>
              <a:prstGeom prst="rect">
                <a:avLst/>
              </a:prstGeom>
              <a:blipFill>
                <a:blip r:embed="rId12"/>
                <a:stretch>
                  <a:fillRect l="-54167" r="-54167" b="-37778"/>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FAA4270-8E02-0D80-439E-D27902EE6022}"/>
                  </a:ext>
                </a:extLst>
              </p:cNvPr>
              <p:cNvSpPr txBox="1"/>
              <p:nvPr/>
            </p:nvSpPr>
            <p:spPr>
              <a:xfrm>
                <a:off x="994068" y="3548106"/>
                <a:ext cx="128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i</m:t>
                      </m:r>
                    </m:oMath>
                  </m:oMathPara>
                </a14:m>
                <a:endParaRPr lang="es-CL" dirty="0">
                  <a:latin typeface="Arial" panose="020B0604020202020204" pitchFamily="34" charset="0"/>
                  <a:cs typeface="Arial" panose="020B0604020202020204" pitchFamily="34" charset="0"/>
                </a:endParaRPr>
              </a:p>
            </p:txBody>
          </p:sp>
        </mc:Choice>
        <mc:Fallback xmlns="">
          <p:sp>
            <p:nvSpPr>
              <p:cNvPr id="13" name="TextBox 12">
                <a:extLst>
                  <a:ext uri="{FF2B5EF4-FFF2-40B4-BE49-F238E27FC236}">
                    <a16:creationId xmlns:a16="http://schemas.microsoft.com/office/drawing/2014/main" id="{CFAA4270-8E02-0D80-439E-D27902EE6022}"/>
                  </a:ext>
                </a:extLst>
              </p:cNvPr>
              <p:cNvSpPr txBox="1">
                <a:spLocks noRot="1" noChangeAspect="1" noMove="1" noResize="1" noEditPoints="1" noAdjustHandles="1" noChangeArrowheads="1" noChangeShapeType="1" noTextEdit="1"/>
              </p:cNvSpPr>
              <p:nvPr/>
            </p:nvSpPr>
            <p:spPr>
              <a:xfrm>
                <a:off x="994068" y="3548106"/>
                <a:ext cx="128240" cy="276999"/>
              </a:xfrm>
              <a:prstGeom prst="rect">
                <a:avLst/>
              </a:prstGeom>
              <a:blipFill>
                <a:blip r:embed="rId13"/>
                <a:stretch>
                  <a:fillRect l="-38095" r="-42857" b="-11111"/>
                </a:stretch>
              </a:blipFill>
            </p:spPr>
            <p:txBody>
              <a:bodyPr/>
              <a:lstStyle/>
              <a:p>
                <a:r>
                  <a:rPr lang="es-CL">
                    <a:noFill/>
                  </a:rPr>
                  <a:t> </a:t>
                </a:r>
              </a:p>
            </p:txBody>
          </p:sp>
        </mc:Fallback>
      </mc:AlternateContent>
      <p:pic>
        <p:nvPicPr>
          <p:cNvPr id="20" name="Graphic 19" descr="Deciduous tree outline">
            <a:extLst>
              <a:ext uri="{FF2B5EF4-FFF2-40B4-BE49-F238E27FC236}">
                <a16:creationId xmlns:a16="http://schemas.microsoft.com/office/drawing/2014/main" id="{F861F9C6-48FC-62AF-48DD-ABF8B7FC0C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5164" y="3802022"/>
            <a:ext cx="914400" cy="914400"/>
          </a:xfrm>
          <a:prstGeom prst="rect">
            <a:avLst/>
          </a:prstGeom>
        </p:spPr>
      </p:pic>
      <p:pic>
        <p:nvPicPr>
          <p:cNvPr id="21" name="Graphic 20" descr="Deciduous tree outline">
            <a:extLst>
              <a:ext uri="{FF2B5EF4-FFF2-40B4-BE49-F238E27FC236}">
                <a16:creationId xmlns:a16="http://schemas.microsoft.com/office/drawing/2014/main" id="{E94259C8-CC7A-F704-21B0-8923A03CAC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9545" y="3802022"/>
            <a:ext cx="914400" cy="914400"/>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D7F56E2-C075-E856-AB49-3AD013C20BE6}"/>
                  </a:ext>
                </a:extLst>
              </p:cNvPr>
              <p:cNvSpPr txBox="1"/>
              <p:nvPr/>
            </p:nvSpPr>
            <p:spPr>
              <a:xfrm>
                <a:off x="1773064" y="3065988"/>
                <a:ext cx="1709827" cy="366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𝑗</m:t>
                          </m:r>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𝑗</m:t>
                                  </m:r>
                                </m:sub>
                              </m:sSub>
                            </m:e>
                          </m:d>
                        </m:e>
                      </m:d>
                    </m:oMath>
                  </m:oMathPara>
                </a14:m>
                <a:endParaRPr lang="es-CL" sz="1600" dirty="0">
                  <a:latin typeface="Arial" panose="020B0604020202020204" pitchFamily="34" charset="0"/>
                  <a:cs typeface="Arial" panose="020B0604020202020204" pitchFamily="34" charset="0"/>
                </a:endParaRPr>
              </a:p>
            </p:txBody>
          </p:sp>
        </mc:Choice>
        <mc:Fallback xmlns="">
          <p:sp>
            <p:nvSpPr>
              <p:cNvPr id="22" name="TextBox 21">
                <a:extLst>
                  <a:ext uri="{FF2B5EF4-FFF2-40B4-BE49-F238E27FC236}">
                    <a16:creationId xmlns:a16="http://schemas.microsoft.com/office/drawing/2014/main" id="{4D7F56E2-C075-E856-AB49-3AD013C20BE6}"/>
                  </a:ext>
                </a:extLst>
              </p:cNvPr>
              <p:cNvSpPr txBox="1">
                <a:spLocks noRot="1" noChangeAspect="1" noMove="1" noResize="1" noEditPoints="1" noAdjustHandles="1" noChangeArrowheads="1" noChangeShapeType="1" noTextEdit="1"/>
              </p:cNvSpPr>
              <p:nvPr/>
            </p:nvSpPr>
            <p:spPr>
              <a:xfrm>
                <a:off x="1773064" y="3065988"/>
                <a:ext cx="1709827" cy="366703"/>
              </a:xfrm>
              <a:prstGeom prst="rect">
                <a:avLst/>
              </a:prstGeom>
              <a:blipFill>
                <a:blip r:embed="rId14"/>
                <a:stretch>
                  <a:fillRect l="-2500" b="-8333"/>
                </a:stretch>
              </a:blipFill>
            </p:spPr>
            <p:txBody>
              <a:bodyPr/>
              <a:lstStyle/>
              <a:p>
                <a:r>
                  <a:rPr lang="es-CL">
                    <a:noFill/>
                  </a:rPr>
                  <a:t> </a:t>
                </a:r>
              </a:p>
            </p:txBody>
          </p:sp>
        </mc:Fallback>
      </mc:AlternateContent>
      <p:cxnSp>
        <p:nvCxnSpPr>
          <p:cNvPr id="24" name="Connector: Elbow 23">
            <a:extLst>
              <a:ext uri="{FF2B5EF4-FFF2-40B4-BE49-F238E27FC236}">
                <a16:creationId xmlns:a16="http://schemas.microsoft.com/office/drawing/2014/main" id="{D184C762-96AF-CF4D-E085-24A02DEDA1C5}"/>
              </a:ext>
            </a:extLst>
          </p:cNvPr>
          <p:cNvCxnSpPr>
            <a:stCxn id="22" idx="1"/>
            <a:endCxn id="13" idx="0"/>
          </p:cNvCxnSpPr>
          <p:nvPr/>
        </p:nvCxnSpPr>
        <p:spPr>
          <a:xfrm rot="10800000" flipV="1">
            <a:off x="1058188" y="3249340"/>
            <a:ext cx="714876" cy="29876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A5E05ADA-DF8E-ABE2-3EFC-69A0DF0B1B58}"/>
              </a:ext>
            </a:extLst>
          </p:cNvPr>
          <p:cNvCxnSpPr>
            <a:stCxn id="22" idx="3"/>
            <a:endCxn id="12" idx="0"/>
          </p:cNvCxnSpPr>
          <p:nvPr/>
        </p:nvCxnSpPr>
        <p:spPr>
          <a:xfrm>
            <a:off x="3482891" y="3249340"/>
            <a:ext cx="924376" cy="298765"/>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7E7CA36-47E5-98C8-F40E-958EDCFFEBE1}"/>
                  </a:ext>
                </a:extLst>
              </p:cNvPr>
              <p:cNvSpPr txBox="1"/>
              <p:nvPr/>
            </p:nvSpPr>
            <p:spPr>
              <a:xfrm>
                <a:off x="1109484" y="5724797"/>
                <a:ext cx="201786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𝑗</m:t>
                          </m:r>
                        </m:e>
                      </m:d>
                      <m:r>
                        <a:rPr lang="en-US" sz="1600" b="0" i="1" smtClean="0">
                          <a:latin typeface="Cambria Math" panose="02040503050406030204" pitchFamily="18" charset="0"/>
                        </a:rPr>
                        <m:t>=</m:t>
                      </m:r>
                      <m:r>
                        <a:rPr lang="en-US" sz="1600" b="0" i="1" smtClean="0">
                          <a:latin typeface="Cambria Math" panose="02040503050406030204" pitchFamily="18" charset="0"/>
                        </a:rPr>
                        <m:t>𝑈</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𝑗</m:t>
                          </m:r>
                        </m:e>
                      </m:d>
                      <m:r>
                        <a:rPr lang="en-US" sz="1600" b="0" i="1" smtClean="0">
                          <a:latin typeface="Cambria Math" panose="02040503050406030204" pitchFamily="18" charset="0"/>
                        </a:rPr>
                        <m:t>−</m:t>
                      </m:r>
                      <m:r>
                        <a:rPr lang="en-US" sz="1600" b="0" i="1" smtClean="0">
                          <a:latin typeface="Cambria Math" panose="02040503050406030204" pitchFamily="18" charset="0"/>
                        </a:rPr>
                        <m:t>𝐶</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𝑗</m:t>
                          </m:r>
                        </m:e>
                      </m:d>
                    </m:oMath>
                  </m:oMathPara>
                </a14:m>
                <a:endParaRPr lang="es-CL" sz="1600" dirty="0">
                  <a:latin typeface="Arial" panose="020B0604020202020204" pitchFamily="34" charset="0"/>
                  <a:cs typeface="Arial" panose="020B0604020202020204" pitchFamily="34" charset="0"/>
                </a:endParaRPr>
              </a:p>
            </p:txBody>
          </p:sp>
        </mc:Choice>
        <mc:Fallback xmlns="">
          <p:sp>
            <p:nvSpPr>
              <p:cNvPr id="29" name="TextBox 28">
                <a:extLst>
                  <a:ext uri="{FF2B5EF4-FFF2-40B4-BE49-F238E27FC236}">
                    <a16:creationId xmlns:a16="http://schemas.microsoft.com/office/drawing/2014/main" id="{27E7CA36-47E5-98C8-F40E-958EDCFFEBE1}"/>
                  </a:ext>
                </a:extLst>
              </p:cNvPr>
              <p:cNvSpPr txBox="1">
                <a:spLocks noRot="1" noChangeAspect="1" noMove="1" noResize="1" noEditPoints="1" noAdjustHandles="1" noChangeArrowheads="1" noChangeShapeType="1" noTextEdit="1"/>
              </p:cNvSpPr>
              <p:nvPr/>
            </p:nvSpPr>
            <p:spPr>
              <a:xfrm>
                <a:off x="1109484" y="5724797"/>
                <a:ext cx="2017860" cy="246221"/>
              </a:xfrm>
              <a:prstGeom prst="rect">
                <a:avLst/>
              </a:prstGeom>
              <a:blipFill>
                <a:blip r:embed="rId15"/>
                <a:stretch>
                  <a:fillRect l="-2719" b="-35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3C3ABE6-35EE-9DEB-3F1B-68294393EC80}"/>
                  </a:ext>
                </a:extLst>
              </p:cNvPr>
              <p:cNvSpPr txBox="1"/>
              <p:nvPr/>
            </p:nvSpPr>
            <p:spPr>
              <a:xfrm>
                <a:off x="1334109" y="1990963"/>
                <a:ext cx="3061799" cy="715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𝜋</m:t>
                      </m:r>
                      <m:d>
                        <m:dPr>
                          <m:ctrlPr>
                            <a:rPr lang="es-CL" i="1" smtClean="0">
                              <a:latin typeface="Cambria Math" panose="02040503050406030204" pitchFamily="18" charset="0"/>
                            </a:rPr>
                          </m:ctrlPr>
                        </m:dPr>
                        <m:e>
                          <m:r>
                            <a:rPr lang="es-CL" i="1">
                              <a:latin typeface="Cambria Math" panose="02040503050406030204" pitchFamily="18" charset="0"/>
                            </a:rPr>
                            <m:t>𝑗</m:t>
                          </m:r>
                        </m:e>
                        <m:e>
                          <m:r>
                            <a:rPr lang="es-CL" i="1">
                              <a:latin typeface="Cambria Math" panose="02040503050406030204" pitchFamily="18" charset="0"/>
                            </a:rPr>
                            <m:t>𝑖</m:t>
                          </m:r>
                        </m:e>
                      </m:d>
                      <m:r>
                        <a:rPr lang="es-CL" i="1">
                          <a:latin typeface="Cambria Math" panose="02040503050406030204" pitchFamily="18" charset="0"/>
                        </a:rPr>
                        <m:t>=</m:t>
                      </m:r>
                      <m:f>
                        <m:fPr>
                          <m:ctrlPr>
                            <a:rPr lang="es-CL" b="0" i="1" smtClean="0">
                              <a:latin typeface="Cambria Math" panose="02040503050406030204" pitchFamily="18" charset="0"/>
                            </a:rPr>
                          </m:ctrlPr>
                        </m:fPr>
                        <m:num>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𝑗</m:t>
                                  </m:r>
                                </m:e>
                              </m:d>
                              <m:r>
                                <m:rPr>
                                  <m:lit/>
                                </m:rPr>
                                <a:rPr lang="es-CL" i="1">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𝑝h𝑦𝑠𝑖𝑐𝑎𝑙</m:t>
                                  </m:r>
                                </m:sub>
                              </m:sSub>
                            </m:sup>
                          </m:sSup>
                        </m:num>
                        <m:den>
                          <m:nary>
                            <m:naryPr>
                              <m:chr m:val="∑"/>
                              <m:supHide m:val="on"/>
                              <m:ctrlPr>
                                <a:rPr lang="es-CL" b="0" i="1" smtClean="0">
                                  <a:latin typeface="Cambria Math" panose="02040503050406030204" pitchFamily="18" charset="0"/>
                                </a:rPr>
                              </m:ctrlPr>
                            </m:naryPr>
                            <m:sub>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sub>
                            <m:sup/>
                            <m:e>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𝑘</m:t>
                                      </m:r>
                                    </m:e>
                                  </m:d>
                                  <m:r>
                                    <m:rPr>
                                      <m:lit/>
                                    </m:rPr>
                                    <a:rPr lang="es-CL" i="1">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𝑝h𝑦𝑠𝑖𝑐𝑎𝑙</m:t>
                                      </m:r>
                                    </m:sub>
                                  </m:sSub>
                                </m:sup>
                              </m:sSup>
                            </m:e>
                          </m:nary>
                        </m:den>
                      </m:f>
                    </m:oMath>
                  </m:oMathPara>
                </a14:m>
                <a:endParaRPr lang="es-CL" dirty="0">
                  <a:latin typeface="Arial" panose="020B0604020202020204" pitchFamily="34" charset="0"/>
                  <a:cs typeface="Arial" panose="020B0604020202020204" pitchFamily="34" charset="0"/>
                </a:endParaRPr>
              </a:p>
            </p:txBody>
          </p:sp>
        </mc:Choice>
        <mc:Fallback xmlns="">
          <p:sp>
            <p:nvSpPr>
              <p:cNvPr id="30" name="TextBox 29">
                <a:extLst>
                  <a:ext uri="{FF2B5EF4-FFF2-40B4-BE49-F238E27FC236}">
                    <a16:creationId xmlns:a16="http://schemas.microsoft.com/office/drawing/2014/main" id="{73C3ABE6-35EE-9DEB-3F1B-68294393EC80}"/>
                  </a:ext>
                </a:extLst>
              </p:cNvPr>
              <p:cNvSpPr txBox="1">
                <a:spLocks noRot="1" noChangeAspect="1" noMove="1" noResize="1" noEditPoints="1" noAdjustHandles="1" noChangeArrowheads="1" noChangeShapeType="1" noTextEdit="1"/>
              </p:cNvSpPr>
              <p:nvPr/>
            </p:nvSpPr>
            <p:spPr>
              <a:xfrm>
                <a:off x="1334109" y="1990963"/>
                <a:ext cx="3061799" cy="715260"/>
              </a:xfrm>
              <a:prstGeom prst="rect">
                <a:avLst/>
              </a:prstGeom>
              <a:blipFill>
                <a:blip r:embed="rId16"/>
                <a:stretch>
                  <a:fillRect/>
                </a:stretch>
              </a:blipFill>
            </p:spPr>
            <p:txBody>
              <a:bodyPr/>
              <a:lstStyle/>
              <a:p>
                <a:r>
                  <a:rPr lang="es-CL">
                    <a:noFill/>
                  </a:rPr>
                  <a:t> </a:t>
                </a:r>
              </a:p>
            </p:txBody>
          </p:sp>
        </mc:Fallback>
      </mc:AlternateContent>
      <p:sp>
        <p:nvSpPr>
          <p:cNvPr id="31" name="Rectangle 30">
            <a:extLst>
              <a:ext uri="{FF2B5EF4-FFF2-40B4-BE49-F238E27FC236}">
                <a16:creationId xmlns:a16="http://schemas.microsoft.com/office/drawing/2014/main" id="{99E4C961-DF58-B825-8EBE-322192CA9B41}"/>
              </a:ext>
            </a:extLst>
          </p:cNvPr>
          <p:cNvSpPr/>
          <p:nvPr/>
        </p:nvSpPr>
        <p:spPr>
          <a:xfrm>
            <a:off x="6704948" y="1998389"/>
            <a:ext cx="4865034" cy="4060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CC6284B-C36B-2A33-C028-0822C714E05D}"/>
              </a:ext>
            </a:extLst>
          </p:cNvPr>
          <p:cNvSpPr txBox="1"/>
          <p:nvPr/>
        </p:nvSpPr>
        <p:spPr>
          <a:xfrm>
            <a:off x="7569118" y="1474293"/>
            <a:ext cx="313329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Decision variability (abstract)</a:t>
            </a:r>
            <a:endParaRPr lang="es-CL" dirty="0">
              <a:latin typeface="Arial" panose="020B0604020202020204" pitchFamily="34" charset="0"/>
              <a:cs typeface="Arial" panose="020B0604020202020204" pitchFamily="34" charset="0"/>
            </a:endParaRPr>
          </a:p>
        </p:txBody>
      </p:sp>
      <p:pic>
        <p:nvPicPr>
          <p:cNvPr id="33" name="Picture 32">
            <a:extLst>
              <a:ext uri="{FF2B5EF4-FFF2-40B4-BE49-F238E27FC236}">
                <a16:creationId xmlns:a16="http://schemas.microsoft.com/office/drawing/2014/main" id="{9D556518-63AA-682C-3F97-E76415705B4A}"/>
              </a:ext>
            </a:extLst>
          </p:cNvPr>
          <p:cNvPicPr>
            <a:picLocks noChangeAspect="1"/>
          </p:cNvPicPr>
          <p:nvPr/>
        </p:nvPicPr>
        <p:blipFill>
          <a:blip r:embed="rId17"/>
          <a:stretch>
            <a:fillRect/>
          </a:stretch>
        </p:blipFill>
        <p:spPr>
          <a:xfrm>
            <a:off x="6920178" y="3607071"/>
            <a:ext cx="772048" cy="843045"/>
          </a:xfrm>
          <a:prstGeom prst="rect">
            <a:avLst/>
          </a:prstGeom>
        </p:spPr>
      </p:pic>
      <p:pic>
        <p:nvPicPr>
          <p:cNvPr id="34" name="Picture 33">
            <a:extLst>
              <a:ext uri="{FF2B5EF4-FFF2-40B4-BE49-F238E27FC236}">
                <a16:creationId xmlns:a16="http://schemas.microsoft.com/office/drawing/2014/main" id="{3185ACEE-5F88-1DF9-72DB-CE049351DAFC}"/>
              </a:ext>
            </a:extLst>
          </p:cNvPr>
          <p:cNvPicPr>
            <a:picLocks noChangeAspect="1"/>
          </p:cNvPicPr>
          <p:nvPr/>
        </p:nvPicPr>
        <p:blipFill>
          <a:blip r:embed="rId18"/>
          <a:stretch>
            <a:fillRect/>
          </a:stretch>
        </p:blipFill>
        <p:spPr>
          <a:xfrm>
            <a:off x="10629276" y="3652155"/>
            <a:ext cx="729550" cy="775900"/>
          </a:xfrm>
          <a:prstGeom prst="rect">
            <a:avLst/>
          </a:prstGeom>
        </p:spPr>
      </p:pic>
      <p:pic>
        <p:nvPicPr>
          <p:cNvPr id="36" name="Graphic 35" descr="Right pointing backhand index with solid fill">
            <a:extLst>
              <a:ext uri="{FF2B5EF4-FFF2-40B4-BE49-F238E27FC236}">
                <a16:creationId xmlns:a16="http://schemas.microsoft.com/office/drawing/2014/main" id="{03D4313D-B2A8-0332-392C-CB069B088EC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rot="16200000">
            <a:off x="8216358" y="3607071"/>
            <a:ext cx="914400" cy="914400"/>
          </a:xfrm>
          <a:prstGeom prst="rect">
            <a:avLst/>
          </a:prstGeom>
        </p:spPr>
      </p:pic>
      <p:pic>
        <p:nvPicPr>
          <p:cNvPr id="37" name="Graphic 36" descr="Right pointing backhand index with solid fill">
            <a:extLst>
              <a:ext uri="{FF2B5EF4-FFF2-40B4-BE49-F238E27FC236}">
                <a16:creationId xmlns:a16="http://schemas.microsoft.com/office/drawing/2014/main" id="{C1AC9AA7-898E-271B-CB7C-A12B459CE30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rot="16200000">
            <a:off x="8683112" y="3607071"/>
            <a:ext cx="914400" cy="914400"/>
          </a:xfrm>
          <a:prstGeom prst="rect">
            <a:avLst/>
          </a:prstGeom>
        </p:spPr>
      </p:pic>
      <p:pic>
        <p:nvPicPr>
          <p:cNvPr id="38" name="Graphic 37" descr="Right pointing backhand index with solid fill">
            <a:extLst>
              <a:ext uri="{FF2B5EF4-FFF2-40B4-BE49-F238E27FC236}">
                <a16:creationId xmlns:a16="http://schemas.microsoft.com/office/drawing/2014/main" id="{8DA3B02E-BA19-40B4-71B0-94F4F7BF47D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6200000">
            <a:off x="9149867" y="3629579"/>
            <a:ext cx="914400" cy="914400"/>
          </a:xfrm>
          <a:prstGeom prst="rect">
            <a:avLst/>
          </a:prstGeom>
        </p:spPr>
      </p:pic>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ECCE530-CF6C-A72B-9E07-C1716CE0297F}"/>
                  </a:ext>
                </a:extLst>
              </p:cNvPr>
              <p:cNvSpPr txBox="1"/>
              <p:nvPr/>
            </p:nvSpPr>
            <p:spPr>
              <a:xfrm>
                <a:off x="10924737" y="3422186"/>
                <a:ext cx="15145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oMath>
                  </m:oMathPara>
                </a14:m>
                <a:endParaRPr lang="es-CL" dirty="0">
                  <a:latin typeface="Arial" panose="020B0604020202020204" pitchFamily="34" charset="0"/>
                  <a:cs typeface="Arial" panose="020B0604020202020204" pitchFamily="34" charset="0"/>
                </a:endParaRPr>
              </a:p>
            </p:txBody>
          </p:sp>
        </mc:Choice>
        <mc:Fallback xmlns="">
          <p:sp>
            <p:nvSpPr>
              <p:cNvPr id="39" name="TextBox 38">
                <a:extLst>
                  <a:ext uri="{FF2B5EF4-FFF2-40B4-BE49-F238E27FC236}">
                    <a16:creationId xmlns:a16="http://schemas.microsoft.com/office/drawing/2014/main" id="{DECCE530-CF6C-A72B-9E07-C1716CE0297F}"/>
                  </a:ext>
                </a:extLst>
              </p:cNvPr>
              <p:cNvSpPr txBox="1">
                <a:spLocks noRot="1" noChangeAspect="1" noMove="1" noResize="1" noEditPoints="1" noAdjustHandles="1" noChangeArrowheads="1" noChangeShapeType="1" noTextEdit="1"/>
              </p:cNvSpPr>
              <p:nvPr/>
            </p:nvSpPr>
            <p:spPr>
              <a:xfrm>
                <a:off x="10924737" y="3422186"/>
                <a:ext cx="151452" cy="276999"/>
              </a:xfrm>
              <a:prstGeom prst="rect">
                <a:avLst/>
              </a:prstGeom>
              <a:blipFill>
                <a:blip r:embed="rId25"/>
                <a:stretch>
                  <a:fillRect l="-52000" r="-48000" b="-3478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E00D64D-8656-FD70-7C3F-0E6B8ED3CCCE}"/>
                  </a:ext>
                </a:extLst>
              </p:cNvPr>
              <p:cNvSpPr txBox="1"/>
              <p:nvPr/>
            </p:nvSpPr>
            <p:spPr>
              <a:xfrm>
                <a:off x="7240472" y="3422187"/>
                <a:ext cx="1282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i</m:t>
                      </m:r>
                    </m:oMath>
                  </m:oMathPara>
                </a14:m>
                <a:endParaRPr lang="es-CL" dirty="0">
                  <a:latin typeface="Arial" panose="020B0604020202020204" pitchFamily="34" charset="0"/>
                  <a:cs typeface="Arial" panose="020B0604020202020204" pitchFamily="34" charset="0"/>
                </a:endParaRPr>
              </a:p>
            </p:txBody>
          </p:sp>
        </mc:Choice>
        <mc:Fallback xmlns="">
          <p:sp>
            <p:nvSpPr>
              <p:cNvPr id="40" name="TextBox 39">
                <a:extLst>
                  <a:ext uri="{FF2B5EF4-FFF2-40B4-BE49-F238E27FC236}">
                    <a16:creationId xmlns:a16="http://schemas.microsoft.com/office/drawing/2014/main" id="{3E00D64D-8656-FD70-7C3F-0E6B8ED3CCCE}"/>
                  </a:ext>
                </a:extLst>
              </p:cNvPr>
              <p:cNvSpPr txBox="1">
                <a:spLocks noRot="1" noChangeAspect="1" noMove="1" noResize="1" noEditPoints="1" noAdjustHandles="1" noChangeArrowheads="1" noChangeShapeType="1" noTextEdit="1"/>
              </p:cNvSpPr>
              <p:nvPr/>
            </p:nvSpPr>
            <p:spPr>
              <a:xfrm>
                <a:off x="7240472" y="3422187"/>
                <a:ext cx="128240" cy="276999"/>
              </a:xfrm>
              <a:prstGeom prst="rect">
                <a:avLst/>
              </a:prstGeom>
              <a:blipFill>
                <a:blip r:embed="rId26"/>
                <a:stretch>
                  <a:fillRect l="-42857" r="-38095" b="-869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3C144E2-BCDD-8308-A918-39EC4EBC45E9}"/>
                  </a:ext>
                </a:extLst>
              </p:cNvPr>
              <p:cNvSpPr txBox="1"/>
              <p:nvPr/>
            </p:nvSpPr>
            <p:spPr>
              <a:xfrm>
                <a:off x="7640613" y="2023098"/>
                <a:ext cx="2963055" cy="684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s-CL" i="1">
                          <a:latin typeface="Cambria Math" panose="02040503050406030204" pitchFamily="18" charset="0"/>
                        </a:rPr>
                        <m:t>=</m:t>
                      </m:r>
                      <m:f>
                        <m:fPr>
                          <m:ctrlPr>
                            <a:rPr lang="es-CL" b="0" i="1" smtClean="0">
                              <a:latin typeface="Cambria Math" panose="02040503050406030204" pitchFamily="18" charset="0"/>
                            </a:rPr>
                          </m:ctrlPr>
                        </m:fPr>
                        <m:num>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𝑗</m:t>
                                  </m:r>
                                </m:e>
                              </m:d>
                              <m:r>
                                <m:rPr>
                                  <m:lit/>
                                </m:rPr>
                                <a:rPr lang="es-CL" i="1">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𝑎𝑏𝑠𝑡𝑟𝑎𝑐𝑡</m:t>
                                  </m:r>
                                </m:sub>
                              </m:sSub>
                            </m:sup>
                          </m:sSup>
                        </m:num>
                        <m:den>
                          <m:nary>
                            <m:naryPr>
                              <m:chr m:val="∑"/>
                              <m:supHide m:val="on"/>
                              <m:ctrlPr>
                                <a:rPr lang="es-CL" b="0" i="1" smtClean="0">
                                  <a:latin typeface="Cambria Math" panose="02040503050406030204" pitchFamily="18" charset="0"/>
                                </a:rPr>
                              </m:ctrlPr>
                            </m:naryPr>
                            <m:sub>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sub>
                            <m:sup/>
                            <m:e>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𝑘</m:t>
                                      </m:r>
                                    </m:e>
                                  </m:d>
                                  <m:r>
                                    <m:rPr>
                                      <m:lit/>
                                    </m:rPr>
                                    <a:rPr lang="es-CL" i="1">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𝑎𝑏𝑠𝑡𝑟𝑎𝑐𝑡</m:t>
                                      </m:r>
                                    </m:sub>
                                  </m:sSub>
                                </m:sup>
                              </m:sSup>
                            </m:e>
                          </m:nary>
                        </m:den>
                      </m:f>
                    </m:oMath>
                  </m:oMathPara>
                </a14:m>
                <a:endParaRPr lang="es-CL" dirty="0">
                  <a:latin typeface="Arial" panose="020B0604020202020204" pitchFamily="34" charset="0"/>
                  <a:cs typeface="Arial" panose="020B0604020202020204" pitchFamily="34" charset="0"/>
                </a:endParaRPr>
              </a:p>
            </p:txBody>
          </p:sp>
        </mc:Choice>
        <mc:Fallback xmlns="">
          <p:sp>
            <p:nvSpPr>
              <p:cNvPr id="41" name="TextBox 40">
                <a:extLst>
                  <a:ext uri="{FF2B5EF4-FFF2-40B4-BE49-F238E27FC236}">
                    <a16:creationId xmlns:a16="http://schemas.microsoft.com/office/drawing/2014/main" id="{C3C144E2-BCDD-8308-A918-39EC4EBC45E9}"/>
                  </a:ext>
                </a:extLst>
              </p:cNvPr>
              <p:cNvSpPr txBox="1">
                <a:spLocks noRot="1" noChangeAspect="1" noMove="1" noResize="1" noEditPoints="1" noAdjustHandles="1" noChangeArrowheads="1" noChangeShapeType="1" noTextEdit="1"/>
              </p:cNvSpPr>
              <p:nvPr/>
            </p:nvSpPr>
            <p:spPr>
              <a:xfrm>
                <a:off x="7640613" y="2023098"/>
                <a:ext cx="2963055" cy="684162"/>
              </a:xfrm>
              <a:prstGeom prst="rect">
                <a:avLst/>
              </a:prstGeom>
              <a:blipFill>
                <a:blip r:embed="rId2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1D776EF-0CDC-DCA7-BE7A-69424DA95FFE}"/>
                  </a:ext>
                </a:extLst>
              </p:cNvPr>
              <p:cNvSpPr txBox="1"/>
              <p:nvPr/>
            </p:nvSpPr>
            <p:spPr>
              <a:xfrm>
                <a:off x="8123208" y="4620950"/>
                <a:ext cx="2143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r>
                        <a:rPr lang="es-CL" i="1">
                          <a:latin typeface="Cambria Math" panose="02040503050406030204" pitchFamily="18" charset="0"/>
                        </a:rPr>
                        <m:t>←</m:t>
                      </m:r>
                      <m:r>
                        <m:rPr>
                          <m:lit/>
                        </m:rP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m:rPr>
                          <m:lit/>
                        </m:rPr>
                        <a:rPr lang="es-CL" i="1">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r>
                        <m:rPr>
                          <m:lit/>
                        </m:rPr>
                        <a:rPr lang="es-CL" i="1">
                          <a:latin typeface="Cambria Math" panose="02040503050406030204" pitchFamily="18" charset="0"/>
                        </a:rPr>
                        <m:t>}</m:t>
                      </m:r>
                      <m:r>
                        <a:rPr lang="en-US" b="0" i="1" smtClean="0">
                          <a:latin typeface="Cambria Math" panose="02040503050406030204" pitchFamily="18" charset="0"/>
                        </a:rPr>
                        <m:t>}</m:t>
                      </m:r>
                    </m:oMath>
                  </m:oMathPara>
                </a14:m>
                <a:endParaRPr lang="es-CL" dirty="0">
                  <a:latin typeface="Arial" panose="020B0604020202020204" pitchFamily="34" charset="0"/>
                  <a:cs typeface="Arial" panose="020B0604020202020204" pitchFamily="34" charset="0"/>
                </a:endParaRPr>
              </a:p>
            </p:txBody>
          </p:sp>
        </mc:Choice>
        <mc:Fallback xmlns="">
          <p:sp>
            <p:nvSpPr>
              <p:cNvPr id="42" name="TextBox 41">
                <a:extLst>
                  <a:ext uri="{FF2B5EF4-FFF2-40B4-BE49-F238E27FC236}">
                    <a16:creationId xmlns:a16="http://schemas.microsoft.com/office/drawing/2014/main" id="{C1D776EF-0CDC-DCA7-BE7A-69424DA95FFE}"/>
                  </a:ext>
                </a:extLst>
              </p:cNvPr>
              <p:cNvSpPr txBox="1">
                <a:spLocks noRot="1" noChangeAspect="1" noMove="1" noResize="1" noEditPoints="1" noAdjustHandles="1" noChangeArrowheads="1" noChangeShapeType="1" noTextEdit="1"/>
              </p:cNvSpPr>
              <p:nvPr/>
            </p:nvSpPr>
            <p:spPr>
              <a:xfrm>
                <a:off x="8123208" y="4620950"/>
                <a:ext cx="2143087" cy="276999"/>
              </a:xfrm>
              <a:prstGeom prst="rect">
                <a:avLst/>
              </a:prstGeom>
              <a:blipFill>
                <a:blip r:embed="rId28"/>
                <a:stretch>
                  <a:fillRect l="-2279" r="-3704" b="-42222"/>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838D9AA-D5A0-DB5D-2E7B-A92E5BC27513}"/>
                  </a:ext>
                </a:extLst>
              </p:cNvPr>
              <p:cNvSpPr txBox="1"/>
              <p:nvPr/>
            </p:nvSpPr>
            <p:spPr>
              <a:xfrm>
                <a:off x="8123208" y="5681787"/>
                <a:ext cx="23417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𝑄</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𝐴</m:t>
                              </m:r>
                            </m:e>
                            <m:sub>
                              <m:r>
                                <a:rPr lang="es-CL" i="1">
                                  <a:latin typeface="Cambria Math" panose="02040503050406030204" pitchFamily="18" charset="0"/>
                                </a:rPr>
                                <m:t>𝑡</m:t>
                              </m:r>
                            </m:sub>
                          </m:sSub>
                        </m:e>
                      </m:d>
                      <m:r>
                        <a:rPr lang="es-CL" i="1">
                          <a:latin typeface="Cambria Math" panose="02040503050406030204" pitchFamily="18" charset="0"/>
                        </a:rPr>
                        <m:t>←</m:t>
                      </m:r>
                      <m:r>
                        <a:rPr lang="es-CL" i="1">
                          <a:latin typeface="Cambria Math" panose="02040503050406030204" pitchFamily="18" charset="0"/>
                        </a:rPr>
                        <m:t>𝑄</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𝐴</m:t>
                              </m:r>
                            </m:e>
                            <m:sub>
                              <m:r>
                                <a:rPr lang="es-CL" i="1">
                                  <a:latin typeface="Cambria Math" panose="02040503050406030204" pitchFamily="18" charset="0"/>
                                </a:rPr>
                                <m:t>𝑡</m:t>
                              </m:r>
                            </m:sub>
                          </m:sSub>
                        </m:e>
                      </m:d>
                      <m:r>
                        <a:rPr lang="es-CL" i="1">
                          <a:latin typeface="Cambria Math" panose="02040503050406030204" pitchFamily="18" charset="0"/>
                        </a:rPr>
                        <m:t>+</m:t>
                      </m:r>
                      <m:r>
                        <a:rPr lang="es-CL" i="1">
                          <a:latin typeface="Cambria Math" panose="02040503050406030204" pitchFamily="18" charset="0"/>
                        </a:rPr>
                        <m:t>𝛼</m:t>
                      </m:r>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𝑡</m:t>
                          </m:r>
                        </m:sub>
                      </m:sSub>
                    </m:oMath>
                  </m:oMathPara>
                </a14:m>
                <a:endParaRPr lang="es-CL" dirty="0">
                  <a:latin typeface="Arial" panose="020B0604020202020204" pitchFamily="34" charset="0"/>
                  <a:cs typeface="Arial" panose="020B0604020202020204" pitchFamily="34" charset="0"/>
                </a:endParaRPr>
              </a:p>
            </p:txBody>
          </p:sp>
        </mc:Choice>
        <mc:Fallback xmlns="">
          <p:sp>
            <p:nvSpPr>
              <p:cNvPr id="43" name="TextBox 42">
                <a:extLst>
                  <a:ext uri="{FF2B5EF4-FFF2-40B4-BE49-F238E27FC236}">
                    <a16:creationId xmlns:a16="http://schemas.microsoft.com/office/drawing/2014/main" id="{E838D9AA-D5A0-DB5D-2E7B-A92E5BC27513}"/>
                  </a:ext>
                </a:extLst>
              </p:cNvPr>
              <p:cNvSpPr txBox="1">
                <a:spLocks noRot="1" noChangeAspect="1" noMove="1" noResize="1" noEditPoints="1" noAdjustHandles="1" noChangeArrowheads="1" noChangeShapeType="1" noTextEdit="1"/>
              </p:cNvSpPr>
              <p:nvPr/>
            </p:nvSpPr>
            <p:spPr>
              <a:xfrm>
                <a:off x="8123208" y="5681787"/>
                <a:ext cx="2341795" cy="276999"/>
              </a:xfrm>
              <a:prstGeom prst="rect">
                <a:avLst/>
              </a:prstGeom>
              <a:blipFill>
                <a:blip r:embed="rId29"/>
                <a:stretch>
                  <a:fillRect l="-2865" b="-3333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16C34B0-F0FF-9574-11B4-EBDDD86DBA00}"/>
                  </a:ext>
                </a:extLst>
              </p:cNvPr>
              <p:cNvSpPr txBox="1"/>
              <p:nvPr/>
            </p:nvSpPr>
            <p:spPr>
              <a:xfrm>
                <a:off x="8123208" y="5151369"/>
                <a:ext cx="1672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𝑡</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𝑅</m:t>
                          </m:r>
                        </m:e>
                        <m:sub>
                          <m:r>
                            <a:rPr lang="es-CL" i="1">
                              <a:latin typeface="Cambria Math" panose="02040503050406030204" pitchFamily="18" charset="0"/>
                            </a:rPr>
                            <m:t>𝑡</m:t>
                          </m:r>
                        </m:sub>
                      </m:sSub>
                      <m:r>
                        <a:rPr lang="es-CL" i="1">
                          <a:latin typeface="Cambria Math" panose="02040503050406030204" pitchFamily="18" charset="0"/>
                        </a:rPr>
                        <m:t>−</m:t>
                      </m:r>
                      <m:r>
                        <a:rPr lang="es-CL" i="1">
                          <a:latin typeface="Cambria Math" panose="02040503050406030204" pitchFamily="18" charset="0"/>
                        </a:rPr>
                        <m:t>𝑄</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𝐴</m:t>
                              </m:r>
                            </m:e>
                            <m:sub>
                              <m:r>
                                <a:rPr lang="es-CL" i="1">
                                  <a:latin typeface="Cambria Math" panose="02040503050406030204" pitchFamily="18" charset="0"/>
                                </a:rPr>
                                <m:t>𝑡</m:t>
                              </m:r>
                            </m:sub>
                          </m:sSub>
                        </m:e>
                      </m:d>
                    </m:oMath>
                  </m:oMathPara>
                </a14:m>
                <a:endParaRPr lang="es-CL" dirty="0">
                  <a:latin typeface="Arial" panose="020B0604020202020204" pitchFamily="34" charset="0"/>
                  <a:cs typeface="Arial" panose="020B0604020202020204" pitchFamily="34" charset="0"/>
                </a:endParaRPr>
              </a:p>
            </p:txBody>
          </p:sp>
        </mc:Choice>
        <mc:Fallback xmlns="">
          <p:sp>
            <p:nvSpPr>
              <p:cNvPr id="45" name="TextBox 44">
                <a:extLst>
                  <a:ext uri="{FF2B5EF4-FFF2-40B4-BE49-F238E27FC236}">
                    <a16:creationId xmlns:a16="http://schemas.microsoft.com/office/drawing/2014/main" id="{916C34B0-F0FF-9574-11B4-EBDDD86DBA00}"/>
                  </a:ext>
                </a:extLst>
              </p:cNvPr>
              <p:cNvSpPr txBox="1">
                <a:spLocks noRot="1" noChangeAspect="1" noMove="1" noResize="1" noEditPoints="1" noAdjustHandles="1" noChangeArrowheads="1" noChangeShapeType="1" noTextEdit="1"/>
              </p:cNvSpPr>
              <p:nvPr/>
            </p:nvSpPr>
            <p:spPr>
              <a:xfrm>
                <a:off x="8123208" y="5151369"/>
                <a:ext cx="1672445" cy="276999"/>
              </a:xfrm>
              <a:prstGeom prst="rect">
                <a:avLst/>
              </a:prstGeom>
              <a:blipFill>
                <a:blip r:embed="rId30"/>
                <a:stretch>
                  <a:fillRect l="-3285" b="-3333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93B206C-D936-05CC-E12E-523F2A3260A3}"/>
                  </a:ext>
                </a:extLst>
              </p:cNvPr>
              <p:cNvSpPr txBox="1"/>
              <p:nvPr/>
            </p:nvSpPr>
            <p:spPr>
              <a:xfrm>
                <a:off x="8007535" y="3042158"/>
                <a:ext cx="2543837"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𝑡</m:t>
                          </m:r>
                        </m:sub>
                      </m:sSub>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𝑄</m:t>
                              </m:r>
                            </m:lim>
                          </m:limLow>
                        </m:fName>
                        <m:e>
                          <m:r>
                            <a:rPr lang="en-US" b="0" i="1" smtClean="0">
                              <a:latin typeface="Cambria Math" panose="02040503050406030204" pitchFamily="18" charset="0"/>
                            </a:rPr>
                            <m:t>𝐾</m:t>
                          </m:r>
                        </m:e>
                      </m:func>
                      <m:r>
                        <a:rPr lang="en-US" b="0" i="1" smtClean="0">
                          <a:latin typeface="Cambria Math" panose="02040503050406030204" pitchFamily="18" charset="0"/>
                        </a:rPr>
                        <m:t> −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m:oMathPara>
                </a14:m>
                <a:endParaRPr lang="es-CL" dirty="0">
                  <a:latin typeface="Arial" panose="020B0604020202020204" pitchFamily="34" charset="0"/>
                  <a:cs typeface="Arial" panose="020B0604020202020204" pitchFamily="34" charset="0"/>
                </a:endParaRPr>
              </a:p>
            </p:txBody>
          </p:sp>
        </mc:Choice>
        <mc:Fallback xmlns="">
          <p:sp>
            <p:nvSpPr>
              <p:cNvPr id="48" name="TextBox 47">
                <a:extLst>
                  <a:ext uri="{FF2B5EF4-FFF2-40B4-BE49-F238E27FC236}">
                    <a16:creationId xmlns:a16="http://schemas.microsoft.com/office/drawing/2014/main" id="{993B206C-D936-05CC-E12E-523F2A3260A3}"/>
                  </a:ext>
                </a:extLst>
              </p:cNvPr>
              <p:cNvSpPr txBox="1">
                <a:spLocks noRot="1" noChangeAspect="1" noMove="1" noResize="1" noEditPoints="1" noAdjustHandles="1" noChangeArrowheads="1" noChangeShapeType="1" noTextEdit="1"/>
              </p:cNvSpPr>
              <p:nvPr/>
            </p:nvSpPr>
            <p:spPr>
              <a:xfrm>
                <a:off x="8007535" y="3042158"/>
                <a:ext cx="2543837" cy="391004"/>
              </a:xfrm>
              <a:prstGeom prst="rect">
                <a:avLst/>
              </a:prstGeom>
              <a:blipFill>
                <a:blip r:embed="rId31"/>
                <a:stretch>
                  <a:fillRect l="-1918" b="-18750"/>
                </a:stretch>
              </a:blipFill>
            </p:spPr>
            <p:txBody>
              <a:bodyPr/>
              <a:lstStyle/>
              <a:p>
                <a:r>
                  <a:rPr lang="es-CL">
                    <a:noFill/>
                  </a:rPr>
                  <a:t> </a:t>
                </a:r>
              </a:p>
            </p:txBody>
          </p:sp>
        </mc:Fallback>
      </mc:AlternateContent>
      <p:cxnSp>
        <p:nvCxnSpPr>
          <p:cNvPr id="50" name="Connector: Elbow 49">
            <a:extLst>
              <a:ext uri="{FF2B5EF4-FFF2-40B4-BE49-F238E27FC236}">
                <a16:creationId xmlns:a16="http://schemas.microsoft.com/office/drawing/2014/main" id="{41A93C25-7D4A-C0F5-CEEF-7A9C76674B4C}"/>
              </a:ext>
            </a:extLst>
          </p:cNvPr>
          <p:cNvCxnSpPr>
            <a:endCxn id="40" idx="0"/>
          </p:cNvCxnSpPr>
          <p:nvPr/>
        </p:nvCxnSpPr>
        <p:spPr>
          <a:xfrm rot="10800000" flipV="1">
            <a:off x="7304593" y="3222169"/>
            <a:ext cx="702945" cy="200017"/>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A3467042-A19F-FA17-0367-5AB3B2768F70}"/>
              </a:ext>
            </a:extLst>
          </p:cNvPr>
          <p:cNvCxnSpPr>
            <a:stCxn id="48" idx="3"/>
            <a:endCxn id="39" idx="0"/>
          </p:cNvCxnSpPr>
          <p:nvPr/>
        </p:nvCxnSpPr>
        <p:spPr>
          <a:xfrm>
            <a:off x="10551372" y="3237660"/>
            <a:ext cx="449091" cy="18452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103265DB-A135-2DF3-37F9-CF067B0B9F3E}"/>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Behavioral variables definition</a:t>
            </a:r>
            <a:endParaRPr lang="es-CL" sz="54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993D38F-D3A7-C7FD-85B4-BC73B663FBBC}"/>
                  </a:ext>
                </a:extLst>
              </p:cNvPr>
              <p:cNvSpPr txBox="1"/>
              <p:nvPr/>
            </p:nvSpPr>
            <p:spPr>
              <a:xfrm>
                <a:off x="1076308" y="5112242"/>
                <a:ext cx="2388411" cy="495072"/>
              </a:xfrm>
              <a:prstGeom prst="rect">
                <a:avLst/>
              </a:prstGeom>
              <a:noFill/>
            </p:spPr>
            <p:txBody>
              <a:bodyPr wrap="none" lIns="0" tIns="0" rIns="0" bIns="0" rtlCol="0">
                <a:spAutoFit/>
              </a:bodyPr>
              <a:lstStyle/>
              <a:p>
                <a:r>
                  <a:rPr lang="es-CL" dirty="0"/>
                  <a:t>U</a:t>
                </a:r>
                <a14:m>
                  <m:oMath xmlns:m="http://schemas.openxmlformats.org/officeDocument/2006/math">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𝑗</m:t>
                        </m:r>
                      </m:e>
                    </m:d>
                    <m:r>
                      <a:rPr lang="es-CL" i="1">
                        <a:latin typeface="Cambria Math" panose="02040503050406030204" pitchFamily="18" charset="0"/>
                      </a:rPr>
                      <m:t>=</m:t>
                    </m:r>
                    <m:func>
                      <m:funcPr>
                        <m:ctrlPr>
                          <a:rPr lang="es-CL" i="1">
                            <a:latin typeface="Cambria Math" panose="02040503050406030204" pitchFamily="18" charset="0"/>
                          </a:rPr>
                        </m:ctrlPr>
                      </m:funcPr>
                      <m:fName>
                        <m:r>
                          <m:rPr>
                            <m:sty m:val="p"/>
                          </m:rPr>
                          <a:rPr lang="es-CL" i="0">
                            <a:latin typeface="Cambria Math" panose="02040503050406030204" pitchFamily="18" charset="0"/>
                          </a:rPr>
                          <m:t>exp</m:t>
                        </m:r>
                      </m:fName>
                      <m:e>
                        <m:d>
                          <m:dPr>
                            <m:ctrlPr>
                              <a:rPr lang="es-CL" i="1">
                                <a:latin typeface="Cambria Math" panose="02040503050406030204" pitchFamily="18" charset="0"/>
                              </a:rPr>
                            </m:ctrlPr>
                          </m:dPr>
                          <m:e>
                            <m:r>
                              <a:rPr lang="es-CL" i="1">
                                <a:latin typeface="Cambria Math" panose="02040503050406030204" pitchFamily="18" charset="0"/>
                              </a:rPr>
                              <m:t>−</m:t>
                            </m:r>
                            <m:f>
                              <m:fPr>
                                <m:ctrlPr>
                                  <a:rPr lang="es-CL" i="1">
                                    <a:latin typeface="Cambria Math" panose="02040503050406030204" pitchFamily="18" charset="0"/>
                                  </a:rPr>
                                </m:ctrlPr>
                              </m:fPr>
                              <m:num>
                                <m:r>
                                  <m:rPr>
                                    <m:lit/>
                                  </m:rP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𝑖</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sSup>
                                  <m:sSupPr>
                                    <m:ctrlPr>
                                      <a:rPr lang="es-CL" i="1">
                                        <a:latin typeface="Cambria Math" panose="02040503050406030204" pitchFamily="18" charset="0"/>
                                      </a:rPr>
                                    </m:ctrlPr>
                                  </m:sSupPr>
                                  <m:e>
                                    <m:r>
                                      <m:rPr>
                                        <m:lit/>
                                      </m:rPr>
                                      <a:rPr lang="es-CL" i="1">
                                        <a:latin typeface="Cambria Math" panose="02040503050406030204" pitchFamily="18" charset="0"/>
                                      </a:rPr>
                                      <m:t>|</m:t>
                                    </m:r>
                                  </m:e>
                                  <m:sup>
                                    <m:r>
                                      <a:rPr lang="es-CL" i="1">
                                        <a:latin typeface="Cambria Math" panose="02040503050406030204" pitchFamily="18" charset="0"/>
                                      </a:rPr>
                                      <m:t>2</m:t>
                                    </m:r>
                                  </m:sup>
                                </m:sSup>
                              </m:num>
                              <m:den>
                                <m:r>
                                  <a:rPr lang="es-CL" i="1">
                                    <a:latin typeface="Cambria Math" panose="02040503050406030204" pitchFamily="18" charset="0"/>
                                  </a:rPr>
                                  <m:t>2</m:t>
                                </m:r>
                                <m:sSup>
                                  <m:sSupPr>
                                    <m:ctrlPr>
                                      <a:rPr lang="es-CL" i="1">
                                        <a:latin typeface="Cambria Math" panose="02040503050406030204" pitchFamily="18" charset="0"/>
                                      </a:rPr>
                                    </m:ctrlPr>
                                  </m:sSupPr>
                                  <m:e>
                                    <m:r>
                                      <a:rPr lang="es-CL" i="1">
                                        <a:latin typeface="Cambria Math" panose="02040503050406030204" pitchFamily="18" charset="0"/>
                                      </a:rPr>
                                      <m:t>𝜎</m:t>
                                    </m:r>
                                  </m:e>
                                  <m:sup>
                                    <m:r>
                                      <a:rPr lang="es-CL" i="1">
                                        <a:latin typeface="Cambria Math" panose="02040503050406030204" pitchFamily="18" charset="0"/>
                                      </a:rPr>
                                      <m:t>2</m:t>
                                    </m:r>
                                  </m:sup>
                                </m:sSup>
                              </m:den>
                            </m:f>
                          </m:e>
                        </m:d>
                      </m:e>
                    </m:func>
                  </m:oMath>
                </a14:m>
                <a:endParaRPr lang="es-CL" dirty="0"/>
              </a:p>
            </p:txBody>
          </p:sp>
        </mc:Choice>
        <mc:Fallback xmlns="">
          <p:sp>
            <p:nvSpPr>
              <p:cNvPr id="25" name="TextBox 24">
                <a:extLst>
                  <a:ext uri="{FF2B5EF4-FFF2-40B4-BE49-F238E27FC236}">
                    <a16:creationId xmlns:a16="http://schemas.microsoft.com/office/drawing/2014/main" id="{C993D38F-D3A7-C7FD-85B4-BC73B663FBBC}"/>
                  </a:ext>
                </a:extLst>
              </p:cNvPr>
              <p:cNvSpPr txBox="1">
                <a:spLocks noRot="1" noChangeAspect="1" noMove="1" noResize="1" noEditPoints="1" noAdjustHandles="1" noChangeArrowheads="1" noChangeShapeType="1" noTextEdit="1"/>
              </p:cNvSpPr>
              <p:nvPr/>
            </p:nvSpPr>
            <p:spPr>
              <a:xfrm>
                <a:off x="1076308" y="5112242"/>
                <a:ext cx="2388411" cy="495072"/>
              </a:xfrm>
              <a:prstGeom prst="rect">
                <a:avLst/>
              </a:prstGeom>
              <a:blipFill>
                <a:blip r:embed="rId32"/>
                <a:stretch>
                  <a:fillRect l="-6138" b="-4938"/>
                </a:stretch>
              </a:blipFill>
            </p:spPr>
            <p:txBody>
              <a:bodyPr/>
              <a:lstStyle/>
              <a:p>
                <a:r>
                  <a:rPr lang="es-CL">
                    <a:noFill/>
                  </a:rPr>
                  <a:t> </a:t>
                </a:r>
              </a:p>
            </p:txBody>
          </p:sp>
        </mc:Fallback>
      </mc:AlternateContent>
    </p:spTree>
    <p:extLst>
      <p:ext uri="{BB962C8B-B14F-4D97-AF65-F5344CB8AC3E}">
        <p14:creationId xmlns:p14="http://schemas.microsoft.com/office/powerpoint/2010/main" val="339215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86E41-6B30-4885-9181-E2ECB975B2C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F7D9B32-B705-85DB-5B82-60590373A66D}"/>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Biological variables definition</a:t>
            </a:r>
            <a:endParaRPr lang="es-CL" sz="5400" dirty="0">
              <a:solidFill>
                <a:schemeClr val="tx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B4FCD870-9D23-B510-C5CE-77A33C5AA512}"/>
              </a:ext>
            </a:extLst>
          </p:cNvPr>
          <p:cNvSpPr/>
          <p:nvPr/>
        </p:nvSpPr>
        <p:spPr>
          <a:xfrm>
            <a:off x="672267" y="1389013"/>
            <a:ext cx="10847465" cy="49673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1"/>
                </a:solidFill>
              </a:rPr>
              <a:t>RPE signal</a:t>
            </a:r>
            <a:endParaRPr lang="es-CL" sz="2400"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CF3AD5-ADBA-78F5-88E5-00EE1C065617}"/>
                  </a:ext>
                </a:extLst>
              </p:cNvPr>
              <p:cNvSpPr txBox="1"/>
              <p:nvPr/>
            </p:nvSpPr>
            <p:spPr>
              <a:xfrm>
                <a:off x="589209" y="1905930"/>
                <a:ext cx="11013575" cy="3126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𝑉</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𝑇𝑖𝑚𝑒</m:t>
                          </m:r>
                          <m:r>
                            <a:rPr lang="en-US" b="0" i="1" smtClean="0">
                              <a:latin typeface="Cambria Math" panose="02040503050406030204" pitchFamily="18" charset="0"/>
                            </a:rPr>
                            <m:t>, </m:t>
                          </m:r>
                          <m:r>
                            <a:rPr lang="en-US" b="0" i="1" smtClean="0">
                              <a:latin typeface="Cambria Math" panose="02040503050406030204" pitchFamily="18" charset="0"/>
                            </a:rPr>
                            <m:t>𝑅𝑃𝐸</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𝑇𝑖𝑚𝑒</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𝑇𝑖𝑚𝑒</m:t>
                              </m:r>
                            </m:e>
                          </m:d>
                        </m:e>
                      </m:d>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m:t>
                      </m:r>
                      <m:r>
                        <a:rPr lang="en-US" b="0" i="1" smtClean="0">
                          <a:latin typeface="Cambria Math" panose="02040503050406030204" pitchFamily="18" charset="0"/>
                        </a:rPr>
                        <m:t>𝑅𝑃𝐸</m:t>
                      </m:r>
                      <m:r>
                        <a:rPr lang="en-US" b="0" i="1" smtClean="0">
                          <a:latin typeface="Cambria Math" panose="02040503050406030204" pitchFamily="18" charset="0"/>
                        </a:rPr>
                        <m:t>|</m:t>
                      </m:r>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m:t>
                      </m:r>
                    </m:oMath>
                  </m:oMathPara>
                </a14:m>
                <a:endParaRPr lang="es-CL" dirty="0"/>
              </a:p>
            </p:txBody>
          </p:sp>
        </mc:Choice>
        <mc:Fallback xmlns="">
          <p:sp>
            <p:nvSpPr>
              <p:cNvPr id="6" name="TextBox 5">
                <a:extLst>
                  <a:ext uri="{FF2B5EF4-FFF2-40B4-BE49-F238E27FC236}">
                    <a16:creationId xmlns:a16="http://schemas.microsoft.com/office/drawing/2014/main" id="{61CF3AD5-ADBA-78F5-88E5-00EE1C065617}"/>
                  </a:ext>
                </a:extLst>
              </p:cNvPr>
              <p:cNvSpPr txBox="1">
                <a:spLocks noRot="1" noChangeAspect="1" noMove="1" noResize="1" noEditPoints="1" noAdjustHandles="1" noChangeArrowheads="1" noChangeShapeType="1" noTextEdit="1"/>
              </p:cNvSpPr>
              <p:nvPr/>
            </p:nvSpPr>
            <p:spPr>
              <a:xfrm>
                <a:off x="589209" y="1905930"/>
                <a:ext cx="11013575" cy="312650"/>
              </a:xfrm>
              <a:prstGeom prst="rect">
                <a:avLst/>
              </a:prstGeom>
              <a:blipFill>
                <a:blip r:embed="rId3"/>
                <a:stretch>
                  <a:fillRect b="-27451"/>
                </a:stretch>
              </a:blipFill>
            </p:spPr>
            <p:txBody>
              <a:bodyPr/>
              <a:lstStyle/>
              <a:p>
                <a:r>
                  <a:rPr lang="es-CL">
                    <a:noFill/>
                  </a:rPr>
                  <a:t> </a:t>
                </a:r>
              </a:p>
            </p:txBody>
          </p:sp>
        </mc:Fallback>
      </mc:AlternateContent>
      <p:pic>
        <p:nvPicPr>
          <p:cNvPr id="14" name="Picture 13" descr="A diagram of different types of eyes&#10;&#10;AI-generated content may be incorrect.">
            <a:extLst>
              <a:ext uri="{FF2B5EF4-FFF2-40B4-BE49-F238E27FC236}">
                <a16:creationId xmlns:a16="http://schemas.microsoft.com/office/drawing/2014/main" id="{F06EEF6F-9D8F-DDE6-ECF8-BEA04FA2B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2" y="4719651"/>
            <a:ext cx="2679197" cy="1587672"/>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C1E183F-FD8E-8D97-0D65-DC59D8F735CC}"/>
                  </a:ext>
                </a:extLst>
              </p:cNvPr>
              <p:cNvSpPr txBox="1"/>
              <p:nvPr/>
            </p:nvSpPr>
            <p:spPr>
              <a:xfrm>
                <a:off x="3854014" y="5253864"/>
                <a:ext cx="225452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𝑠𝑎𝑐𝑐𝑎𝑑𝑒𝑠</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𝑠𝑎𝑐𝑐𝑎𝑑𝑒𝑠</m:t>
                              </m:r>
                            </m:sub>
                          </m:sSub>
                        </m:den>
                      </m:f>
                    </m:oMath>
                  </m:oMathPara>
                </a14:m>
                <a:endParaRPr lang="es-CL" dirty="0"/>
              </a:p>
            </p:txBody>
          </p:sp>
        </mc:Choice>
        <mc:Fallback xmlns="">
          <p:sp>
            <p:nvSpPr>
              <p:cNvPr id="16" name="TextBox 15">
                <a:extLst>
                  <a:ext uri="{FF2B5EF4-FFF2-40B4-BE49-F238E27FC236}">
                    <a16:creationId xmlns:a16="http://schemas.microsoft.com/office/drawing/2014/main" id="{EC1E183F-FD8E-8D97-0D65-DC59D8F735CC}"/>
                  </a:ext>
                </a:extLst>
              </p:cNvPr>
              <p:cNvSpPr txBox="1">
                <a:spLocks noRot="1" noChangeAspect="1" noMove="1" noResize="1" noEditPoints="1" noAdjustHandles="1" noChangeArrowheads="1" noChangeShapeType="1" noTextEdit="1"/>
              </p:cNvSpPr>
              <p:nvPr/>
            </p:nvSpPr>
            <p:spPr>
              <a:xfrm>
                <a:off x="3854014" y="5253864"/>
                <a:ext cx="2254527" cy="519245"/>
              </a:xfrm>
              <a:prstGeom prst="rect">
                <a:avLst/>
              </a:prstGeom>
              <a:blipFill>
                <a:blip r:embed="rId5"/>
                <a:stretch>
                  <a:fillRect/>
                </a:stretch>
              </a:blipFill>
            </p:spPr>
            <p:txBody>
              <a:bodyPr/>
              <a:lstStyle/>
              <a:p>
                <a:r>
                  <a:rPr lang="es-CL">
                    <a:noFill/>
                  </a:rPr>
                  <a:t> </a:t>
                </a:r>
              </a:p>
            </p:txBody>
          </p:sp>
        </mc:Fallback>
      </mc:AlternateContent>
      <p:sp>
        <p:nvSpPr>
          <p:cNvPr id="17" name="TextBox 16">
            <a:extLst>
              <a:ext uri="{FF2B5EF4-FFF2-40B4-BE49-F238E27FC236}">
                <a16:creationId xmlns:a16="http://schemas.microsoft.com/office/drawing/2014/main" id="{29C18A51-55B8-F773-C71F-9174B9729430}"/>
              </a:ext>
            </a:extLst>
          </p:cNvPr>
          <p:cNvSpPr txBox="1"/>
          <p:nvPr/>
        </p:nvSpPr>
        <p:spPr>
          <a:xfrm>
            <a:off x="3765692" y="2859476"/>
            <a:ext cx="7466039" cy="923330"/>
          </a:xfrm>
          <a:prstGeom prst="rect">
            <a:avLst/>
          </a:prstGeom>
          <a:noFill/>
        </p:spPr>
        <p:txBody>
          <a:bodyPr wrap="square">
            <a:spAutoFit/>
          </a:bodyPr>
          <a:lstStyle/>
          <a:p>
            <a:r>
              <a:rPr lang="en-US" dirty="0"/>
              <a:t>"Does the computational RPE effectively modulate the ERP waveform, and can we specifically see this effect within the canonical 200–350 </a:t>
            </a:r>
            <a:r>
              <a:rPr lang="en-US" dirty="0" err="1"/>
              <a:t>ms</a:t>
            </a:r>
            <a:r>
              <a:rPr lang="en-US" dirty="0"/>
              <a:t> time window of the FRN?"</a:t>
            </a:r>
            <a:endParaRPr lang="es-CL" dirty="0"/>
          </a:p>
        </p:txBody>
      </p:sp>
      <p:pic>
        <p:nvPicPr>
          <p:cNvPr id="18" name="Picture 17">
            <a:extLst>
              <a:ext uri="{FF2B5EF4-FFF2-40B4-BE49-F238E27FC236}">
                <a16:creationId xmlns:a16="http://schemas.microsoft.com/office/drawing/2014/main" id="{E2EDFA18-EC8C-61F9-C739-682ADDC2CA4B}"/>
              </a:ext>
            </a:extLst>
          </p:cNvPr>
          <p:cNvPicPr>
            <a:picLocks noChangeAspect="1"/>
          </p:cNvPicPr>
          <p:nvPr/>
        </p:nvPicPr>
        <p:blipFill>
          <a:blip r:embed="rId6"/>
          <a:stretch>
            <a:fillRect/>
          </a:stretch>
        </p:blipFill>
        <p:spPr>
          <a:xfrm>
            <a:off x="827747" y="2360605"/>
            <a:ext cx="2679198" cy="1854240"/>
          </a:xfrm>
          <a:prstGeom prst="rect">
            <a:avLst/>
          </a:prstGeom>
        </p:spPr>
      </p:pic>
      <p:sp>
        <p:nvSpPr>
          <p:cNvPr id="19" name="TextBox 18">
            <a:extLst>
              <a:ext uri="{FF2B5EF4-FFF2-40B4-BE49-F238E27FC236}">
                <a16:creationId xmlns:a16="http://schemas.microsoft.com/office/drawing/2014/main" id="{E987815E-BD9E-AD8F-0C99-64C00AAF2E29}"/>
              </a:ext>
            </a:extLst>
          </p:cNvPr>
          <p:cNvSpPr txBox="1"/>
          <p:nvPr/>
        </p:nvSpPr>
        <p:spPr>
          <a:xfrm>
            <a:off x="3831497" y="4287502"/>
            <a:ext cx="4528997" cy="461665"/>
          </a:xfrm>
          <a:prstGeom prst="rect">
            <a:avLst/>
          </a:prstGeom>
          <a:noFill/>
        </p:spPr>
        <p:txBody>
          <a:bodyPr wrap="none" rtlCol="0">
            <a:spAutoFit/>
          </a:bodyPr>
          <a:lstStyle/>
          <a:p>
            <a:r>
              <a:rPr lang="en-US" sz="2400" dirty="0"/>
              <a:t>Spontaneous behavior variability</a:t>
            </a:r>
            <a:endParaRPr lang="es-CL" sz="2400" dirty="0"/>
          </a:p>
        </p:txBody>
      </p:sp>
      <p:cxnSp>
        <p:nvCxnSpPr>
          <p:cNvPr id="23" name="Straight Connector 22">
            <a:extLst>
              <a:ext uri="{FF2B5EF4-FFF2-40B4-BE49-F238E27FC236}">
                <a16:creationId xmlns:a16="http://schemas.microsoft.com/office/drawing/2014/main" id="{8BB7A157-93ED-1415-47B2-D346E5BA81D3}"/>
              </a:ext>
            </a:extLst>
          </p:cNvPr>
          <p:cNvCxnSpPr>
            <a:cxnSpLocks/>
          </p:cNvCxnSpPr>
          <p:nvPr/>
        </p:nvCxnSpPr>
        <p:spPr>
          <a:xfrm>
            <a:off x="672267" y="4275802"/>
            <a:ext cx="108474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4564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B5D05-E325-6026-312A-39B592856518}"/>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6001D47F-5ABE-7C2B-EE5D-53CB7C3CDC62}"/>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Analysis definition</a:t>
            </a:r>
            <a:endParaRPr lang="es-CL" sz="54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6E0975C-5227-EAF9-EABA-8198162FE56E}"/>
                  </a:ext>
                </a:extLst>
              </p:cNvPr>
              <p:cNvSpPr txBox="1"/>
              <p:nvPr/>
            </p:nvSpPr>
            <p:spPr>
              <a:xfrm>
                <a:off x="104172" y="1254871"/>
                <a:ext cx="5306028" cy="3077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sz="2000" b="0" i="1" smtClean="0">
                              <a:solidFill>
                                <a:srgbClr val="7030A0"/>
                              </a:solidFill>
                              <a:latin typeface="Cambria Math" panose="02040503050406030204" pitchFamily="18" charset="0"/>
                            </a:rPr>
                          </m:ctrlPr>
                        </m:dPr>
                        <m:e>
                          <m:r>
                            <a:rPr lang="en-US" sz="2000" b="0" i="1" smtClean="0">
                              <a:solidFill>
                                <a:srgbClr val="7030A0"/>
                              </a:solidFill>
                              <a:latin typeface="Cambria Math" panose="02040503050406030204" pitchFamily="18" charset="0"/>
                            </a:rPr>
                            <m:t>1</m:t>
                          </m:r>
                        </m:e>
                      </m:d>
                      <m:r>
                        <a:rPr lang="en-US" sz="2000" b="0" i="1" smtClean="0">
                          <a:solidFill>
                            <a:srgbClr val="7030A0"/>
                          </a:solidFill>
                          <a:latin typeface="Cambria Math" panose="02040503050406030204" pitchFamily="18" charset="0"/>
                        </a:rPr>
                        <m:t> </m:t>
                      </m:r>
                      <m:r>
                        <a:rPr lang="en-US" sz="2000" b="0" i="1" smtClean="0">
                          <a:solidFill>
                            <a:srgbClr val="7030A0"/>
                          </a:solidFill>
                          <a:latin typeface="Cambria Math" panose="02040503050406030204" pitchFamily="18" charset="0"/>
                        </a:rPr>
                        <m:t>𝐶</m:t>
                      </m:r>
                      <m:sSub>
                        <m:sSubPr>
                          <m:ctrlPr>
                            <a:rPr lang="en-US" sz="2000" b="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𝑉</m:t>
                          </m:r>
                        </m:e>
                        <m:sub>
                          <m:r>
                            <a:rPr lang="en-US" sz="2000" b="0" i="1" smtClean="0">
                              <a:solidFill>
                                <a:srgbClr val="7030A0"/>
                              </a:solidFill>
                              <a:latin typeface="Cambria Math" panose="02040503050406030204" pitchFamily="18" charset="0"/>
                            </a:rPr>
                            <m:t>𝑠𝑎𝑐𝑐𝑎𝑑𝑒𝑠</m:t>
                          </m:r>
                        </m:sub>
                      </m:sSub>
                      <m:r>
                        <a:rPr lang="en-US" sz="2000" b="0" i="1" smtClean="0">
                          <a:solidFill>
                            <a:srgbClr val="7030A0"/>
                          </a:solidFill>
                          <a:latin typeface="Cambria Math" panose="02040503050406030204" pitchFamily="18" charset="0"/>
                        </a:rPr>
                        <m:t>~ </m:t>
                      </m:r>
                      <m:d>
                        <m:dPr>
                          <m:ctrlPr>
                            <a:rPr lang="en-US" sz="2000" b="0" i="1" smtClean="0">
                              <a:solidFill>
                                <a:srgbClr val="7030A0"/>
                              </a:solidFill>
                              <a:latin typeface="Cambria Math" panose="02040503050406030204" pitchFamily="18" charset="0"/>
                            </a:rPr>
                          </m:ctrlPr>
                        </m:dPr>
                        <m:e>
                          <m:r>
                            <a:rPr lang="en-US" sz="2000" b="0" i="1" smtClean="0">
                              <a:solidFill>
                                <a:srgbClr val="7030A0"/>
                              </a:solidFill>
                              <a:latin typeface="Cambria Math" panose="02040503050406030204" pitchFamily="18" charset="0"/>
                            </a:rPr>
                            <m:t>𝑅𝑃𝐸</m:t>
                          </m:r>
                          <m:r>
                            <a:rPr lang="en-US" sz="2000" b="0" i="1" smtClean="0">
                              <a:solidFill>
                                <a:srgbClr val="7030A0"/>
                              </a:solidFill>
                              <a:latin typeface="Cambria Math" panose="02040503050406030204" pitchFamily="18" charset="0"/>
                            </a:rPr>
                            <m:t>, </m:t>
                          </m:r>
                          <m:r>
                            <a:rPr lang="en-US" sz="2000" b="0" i="1" smtClean="0">
                              <a:solidFill>
                                <a:srgbClr val="7030A0"/>
                              </a:solidFill>
                              <a:latin typeface="Cambria Math" panose="02040503050406030204" pitchFamily="18" charset="0"/>
                            </a:rPr>
                            <m:t>𝑏𝑦</m:t>
                          </m:r>
                          <m:r>
                            <a:rPr lang="en-US" sz="2000" b="0" i="1" smtClean="0">
                              <a:solidFill>
                                <a:srgbClr val="7030A0"/>
                              </a:solidFill>
                              <a:latin typeface="Cambria Math" panose="02040503050406030204" pitchFamily="18" charset="0"/>
                            </a:rPr>
                            <m:t>=</m:t>
                          </m:r>
                          <m:r>
                            <a:rPr lang="en-US" sz="2000" b="0" i="1" smtClean="0">
                              <a:solidFill>
                                <a:srgbClr val="7030A0"/>
                              </a:solidFill>
                              <a:latin typeface="Cambria Math" panose="02040503050406030204" pitchFamily="18" charset="0"/>
                            </a:rPr>
                            <m:t>𝐷𝑜𝑚𝑎𝑖𝑛</m:t>
                          </m:r>
                        </m:e>
                      </m:d>
                      <m:r>
                        <a:rPr lang="en-US" sz="2000" b="0" i="1" smtClean="0">
                          <a:solidFill>
                            <a:srgbClr val="7030A0"/>
                          </a:solidFill>
                          <a:latin typeface="Cambria Math" panose="02040503050406030204" pitchFamily="18" charset="0"/>
                        </a:rPr>
                        <m:t>+(1|</m:t>
                      </m:r>
                      <m:r>
                        <a:rPr lang="en-US" sz="2000" b="0" i="1" smtClean="0">
                          <a:solidFill>
                            <a:srgbClr val="7030A0"/>
                          </a:solidFill>
                          <a:latin typeface="Cambria Math" panose="02040503050406030204" pitchFamily="18" charset="0"/>
                        </a:rPr>
                        <m:t>𝑅𝑃𝐸</m:t>
                      </m:r>
                      <m:r>
                        <a:rPr lang="en-US" sz="2000" b="0" i="1" smtClean="0">
                          <a:solidFill>
                            <a:srgbClr val="7030A0"/>
                          </a:solidFill>
                          <a:latin typeface="Cambria Math" panose="02040503050406030204" pitchFamily="18" charset="0"/>
                        </a:rPr>
                        <m:t>)</m:t>
                      </m:r>
                    </m:oMath>
                  </m:oMathPara>
                </a14:m>
                <a:endParaRPr lang="es-CL" sz="2000" dirty="0">
                  <a:solidFill>
                    <a:srgbClr val="7030A0"/>
                  </a:solidFill>
                </a:endParaRPr>
              </a:p>
            </p:txBody>
          </p:sp>
        </mc:Choice>
        <mc:Fallback xmlns="">
          <p:sp>
            <p:nvSpPr>
              <p:cNvPr id="25" name="TextBox 24">
                <a:extLst>
                  <a:ext uri="{FF2B5EF4-FFF2-40B4-BE49-F238E27FC236}">
                    <a16:creationId xmlns:a16="http://schemas.microsoft.com/office/drawing/2014/main" id="{16E0975C-5227-EAF9-EABA-8198162FE56E}"/>
                  </a:ext>
                </a:extLst>
              </p:cNvPr>
              <p:cNvSpPr txBox="1">
                <a:spLocks noRot="1" noChangeAspect="1" noMove="1" noResize="1" noEditPoints="1" noAdjustHandles="1" noChangeArrowheads="1" noChangeShapeType="1" noTextEdit="1"/>
              </p:cNvSpPr>
              <p:nvPr/>
            </p:nvSpPr>
            <p:spPr>
              <a:xfrm>
                <a:off x="104172" y="1254871"/>
                <a:ext cx="5306028" cy="307777"/>
              </a:xfrm>
              <a:prstGeom prst="rect">
                <a:avLst/>
              </a:prstGeom>
              <a:blipFill>
                <a:blip r:embed="rId3"/>
                <a:stretch>
                  <a:fillRect r="-1952" b="-40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B78F889-5B6A-6B31-CB19-11F7E12A019A}"/>
                  </a:ext>
                </a:extLst>
              </p:cNvPr>
              <p:cNvSpPr txBox="1"/>
              <p:nvPr/>
            </p:nvSpPr>
            <p:spPr>
              <a:xfrm>
                <a:off x="104172" y="1721966"/>
                <a:ext cx="7211028" cy="33143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sz="2000" b="0" i="1" smtClean="0">
                              <a:solidFill>
                                <a:srgbClr val="7030A0"/>
                              </a:solidFill>
                              <a:latin typeface="Cambria Math" panose="02040503050406030204" pitchFamily="18" charset="0"/>
                            </a:rPr>
                          </m:ctrlPr>
                        </m:dPr>
                        <m:e>
                          <m:r>
                            <a:rPr lang="en-US" sz="2000" b="0" i="1" smtClean="0">
                              <a:solidFill>
                                <a:srgbClr val="7030A0"/>
                              </a:solidFill>
                              <a:latin typeface="Cambria Math" panose="02040503050406030204" pitchFamily="18" charset="0"/>
                            </a:rPr>
                            <m:t>2</m:t>
                          </m:r>
                        </m:e>
                      </m:d>
                      <m:r>
                        <a:rPr lang="en-US" sz="2000" b="0" i="1" smtClean="0">
                          <a:solidFill>
                            <a:srgbClr val="7030A0"/>
                          </a:solidFill>
                          <a:latin typeface="Cambria Math" panose="02040503050406030204" pitchFamily="18" charset="0"/>
                        </a:rPr>
                        <m:t> </m:t>
                      </m:r>
                      <m:r>
                        <a:rPr lang="en-US" sz="2000" b="0" i="1" smtClean="0">
                          <a:solidFill>
                            <a:srgbClr val="7030A0"/>
                          </a:solidFill>
                          <a:latin typeface="Cambria Math" panose="02040503050406030204" pitchFamily="18" charset="0"/>
                        </a:rPr>
                        <m:t>𝐹𝑅</m:t>
                      </m:r>
                      <m:sSub>
                        <m:sSubPr>
                          <m:ctrlPr>
                            <a:rPr lang="en-US" sz="2000" b="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𝑁</m:t>
                          </m:r>
                        </m:e>
                        <m:sub>
                          <m:r>
                            <a:rPr lang="en-US" sz="2000" b="0" i="1" smtClean="0">
                              <a:solidFill>
                                <a:srgbClr val="7030A0"/>
                              </a:solidFill>
                              <a:latin typeface="Cambria Math" panose="02040503050406030204" pitchFamily="18" charset="0"/>
                            </a:rPr>
                            <m:t>𝑚𝑒𝑎𝑛</m:t>
                          </m:r>
                          <m:r>
                            <a:rPr lang="en-US" sz="2000" b="0" i="1" smtClean="0">
                              <a:solidFill>
                                <a:srgbClr val="7030A0"/>
                              </a:solidFill>
                              <a:latin typeface="Cambria Math" panose="02040503050406030204" pitchFamily="18" charset="0"/>
                            </a:rPr>
                            <m:t> </m:t>
                          </m:r>
                          <m:r>
                            <a:rPr lang="en-US" sz="2000" b="0" i="1" smtClean="0">
                              <a:solidFill>
                                <a:srgbClr val="7030A0"/>
                              </a:solidFill>
                              <a:latin typeface="Cambria Math" panose="02040503050406030204" pitchFamily="18" charset="0"/>
                            </a:rPr>
                            <m:t>𝑎𝑚𝑝𝑙𝑖𝑡𝑢𝑑𝑒</m:t>
                          </m:r>
                        </m:sub>
                      </m:sSub>
                      <m:r>
                        <a:rPr lang="en-US" sz="2000" b="0" i="1" smtClean="0">
                          <a:solidFill>
                            <a:srgbClr val="7030A0"/>
                          </a:solidFill>
                          <a:latin typeface="Cambria Math" panose="02040503050406030204" pitchFamily="18" charset="0"/>
                        </a:rPr>
                        <m:t>~ </m:t>
                      </m:r>
                      <m:r>
                        <a:rPr lang="en-US" sz="2000" b="0" i="1" smtClean="0">
                          <a:solidFill>
                            <a:srgbClr val="7030A0"/>
                          </a:solidFill>
                          <a:latin typeface="Cambria Math" panose="02040503050406030204" pitchFamily="18" charset="0"/>
                        </a:rPr>
                        <m:t>𝑅𝑃𝐸</m:t>
                      </m:r>
                      <m:r>
                        <a:rPr lang="en-US" sz="2000" b="0" i="1" smtClean="0">
                          <a:solidFill>
                            <a:srgbClr val="7030A0"/>
                          </a:solidFill>
                          <a:latin typeface="Cambria Math" panose="02040503050406030204" pitchFamily="18" charset="0"/>
                        </a:rPr>
                        <m:t>⋅</m:t>
                      </m:r>
                      <m:r>
                        <a:rPr lang="en-US" sz="2000" b="0" i="1" smtClean="0">
                          <a:solidFill>
                            <a:srgbClr val="7030A0"/>
                          </a:solidFill>
                          <a:latin typeface="Cambria Math" panose="02040503050406030204" pitchFamily="18" charset="0"/>
                        </a:rPr>
                        <m:t>𝐷𝑜𝑚𝑎𝑖𝑛</m:t>
                      </m:r>
                      <m:r>
                        <a:rPr lang="en-US" sz="2000" b="0" i="1" smtClean="0">
                          <a:solidFill>
                            <a:srgbClr val="7030A0"/>
                          </a:solidFill>
                          <a:latin typeface="Cambria Math" panose="02040503050406030204" pitchFamily="18" charset="0"/>
                        </a:rPr>
                        <m:t>+</m:t>
                      </m:r>
                      <m:d>
                        <m:dPr>
                          <m:endChr m:val="|"/>
                          <m:ctrlPr>
                            <a:rPr lang="en-US" sz="2000" b="0" i="1" smtClean="0">
                              <a:solidFill>
                                <a:srgbClr val="7030A0"/>
                              </a:solidFill>
                              <a:latin typeface="Cambria Math" panose="02040503050406030204" pitchFamily="18" charset="0"/>
                            </a:rPr>
                          </m:ctrlPr>
                        </m:dPr>
                        <m:e>
                          <m:r>
                            <a:rPr lang="en-US" sz="2000" b="0" i="1" smtClean="0">
                              <a:solidFill>
                                <a:srgbClr val="7030A0"/>
                              </a:solidFill>
                              <a:latin typeface="Cambria Math" panose="02040503050406030204" pitchFamily="18" charset="0"/>
                            </a:rPr>
                            <m:t>1+</m:t>
                          </m:r>
                          <m:r>
                            <a:rPr lang="en-US" sz="2000" b="0" i="1" smtClean="0">
                              <a:solidFill>
                                <a:srgbClr val="7030A0"/>
                              </a:solidFill>
                              <a:latin typeface="Cambria Math" panose="02040503050406030204" pitchFamily="18" charset="0"/>
                            </a:rPr>
                            <m:t>𝑅𝑃𝐸</m:t>
                          </m:r>
                          <m:r>
                            <a:rPr lang="en-US" sz="2000" b="0" i="1" smtClean="0">
                              <a:solidFill>
                                <a:srgbClr val="7030A0"/>
                              </a:solidFill>
                              <a:latin typeface="Cambria Math" panose="02040503050406030204" pitchFamily="18" charset="0"/>
                            </a:rPr>
                            <m:t> </m:t>
                          </m:r>
                        </m:e>
                      </m:d>
                      <m:r>
                        <a:rPr lang="en-US" sz="2000" b="0" i="1" smtClean="0">
                          <a:solidFill>
                            <a:srgbClr val="7030A0"/>
                          </a:solidFill>
                          <a:latin typeface="Cambria Math" panose="02040503050406030204" pitchFamily="18" charset="0"/>
                        </a:rPr>
                        <m:t> </m:t>
                      </m:r>
                      <m:r>
                        <a:rPr lang="en-US" sz="2000" b="0" i="1" smtClean="0">
                          <a:solidFill>
                            <a:srgbClr val="7030A0"/>
                          </a:solidFill>
                          <a:latin typeface="Cambria Math" panose="02040503050406030204" pitchFamily="18" charset="0"/>
                        </a:rPr>
                        <m:t>𝑃𝑎𝑟𝑡𝑖𝑐𝑖𝑝𝑎𝑛𝑡</m:t>
                      </m:r>
                      <m:r>
                        <a:rPr lang="en-US" sz="2000" b="0" i="1" smtClean="0">
                          <a:solidFill>
                            <a:srgbClr val="7030A0"/>
                          </a:solidFill>
                          <a:latin typeface="Cambria Math" panose="02040503050406030204" pitchFamily="18" charset="0"/>
                        </a:rPr>
                        <m:t>)</m:t>
                      </m:r>
                    </m:oMath>
                  </m:oMathPara>
                </a14:m>
                <a:endParaRPr lang="es-CL" sz="2000" dirty="0">
                  <a:solidFill>
                    <a:srgbClr val="7030A0"/>
                  </a:solidFill>
                </a:endParaRPr>
              </a:p>
            </p:txBody>
          </p:sp>
        </mc:Choice>
        <mc:Fallback xmlns="">
          <p:sp>
            <p:nvSpPr>
              <p:cNvPr id="26" name="TextBox 25">
                <a:extLst>
                  <a:ext uri="{FF2B5EF4-FFF2-40B4-BE49-F238E27FC236}">
                    <a16:creationId xmlns:a16="http://schemas.microsoft.com/office/drawing/2014/main" id="{1B78F889-5B6A-6B31-CB19-11F7E12A019A}"/>
                  </a:ext>
                </a:extLst>
              </p:cNvPr>
              <p:cNvSpPr txBox="1">
                <a:spLocks noRot="1" noChangeAspect="1" noMove="1" noResize="1" noEditPoints="1" noAdjustHandles="1" noChangeArrowheads="1" noChangeShapeType="1" noTextEdit="1"/>
              </p:cNvSpPr>
              <p:nvPr/>
            </p:nvSpPr>
            <p:spPr>
              <a:xfrm>
                <a:off x="104172" y="1721966"/>
                <a:ext cx="7211028" cy="331437"/>
              </a:xfrm>
              <a:prstGeom prst="rect">
                <a:avLst/>
              </a:prstGeom>
              <a:blipFill>
                <a:blip r:embed="rId4"/>
                <a:stretch>
                  <a:fillRect r="-1522" b="-25455"/>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F3A1B82-0BD3-3869-B1A6-8C76927ED15E}"/>
                  </a:ext>
                </a:extLst>
              </p:cNvPr>
              <p:cNvSpPr txBox="1"/>
              <p:nvPr/>
            </p:nvSpPr>
            <p:spPr>
              <a:xfrm>
                <a:off x="104172" y="2212721"/>
                <a:ext cx="7733647" cy="35355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sz="2000" b="0" i="1" smtClean="0">
                              <a:solidFill>
                                <a:srgbClr val="7030A0"/>
                              </a:solidFill>
                              <a:latin typeface="Cambria Math" panose="02040503050406030204" pitchFamily="18" charset="0"/>
                            </a:rPr>
                          </m:ctrlPr>
                        </m:dPr>
                        <m:e>
                          <m:r>
                            <a:rPr lang="en-US" sz="2000" b="0" i="1" smtClean="0">
                              <a:solidFill>
                                <a:srgbClr val="7030A0"/>
                              </a:solidFill>
                              <a:latin typeface="Cambria Math" panose="02040503050406030204" pitchFamily="18" charset="0"/>
                            </a:rPr>
                            <m:t>3</m:t>
                          </m:r>
                        </m:e>
                      </m:d>
                      <m:r>
                        <a:rPr lang="en-US" sz="2000" b="0" i="1" smtClean="0">
                          <a:solidFill>
                            <a:srgbClr val="7030A0"/>
                          </a:solidFill>
                          <a:latin typeface="Cambria Math" panose="02040503050406030204" pitchFamily="18" charset="0"/>
                        </a:rPr>
                        <m:t> </m:t>
                      </m:r>
                      <m:r>
                        <a:rPr lang="en-US" sz="2000" b="0" i="1" smtClean="0">
                          <a:solidFill>
                            <a:srgbClr val="7030A0"/>
                          </a:solidFill>
                          <a:latin typeface="Cambria Math" panose="02040503050406030204" pitchFamily="18" charset="0"/>
                        </a:rPr>
                        <m:t>𝐶</m:t>
                      </m:r>
                      <m:sSub>
                        <m:sSubPr>
                          <m:ctrlPr>
                            <a:rPr lang="en-US" sz="2000" b="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𝑉</m:t>
                          </m:r>
                        </m:e>
                        <m:sub>
                          <m:r>
                            <a:rPr lang="en-US" sz="2000" b="0" i="1" smtClean="0">
                              <a:solidFill>
                                <a:srgbClr val="7030A0"/>
                              </a:solidFill>
                              <a:latin typeface="Cambria Math" panose="02040503050406030204" pitchFamily="18" charset="0"/>
                            </a:rPr>
                            <m:t>𝑠𝑎𝑐𝑐𝑎𝑑𝑒𝑠</m:t>
                          </m:r>
                        </m:sub>
                      </m:sSub>
                      <m:r>
                        <a:rPr lang="en-US" sz="2000" b="0" i="1" smtClean="0">
                          <a:solidFill>
                            <a:srgbClr val="7030A0"/>
                          </a:solidFill>
                          <a:latin typeface="Cambria Math" panose="02040503050406030204" pitchFamily="18" charset="0"/>
                        </a:rPr>
                        <m:t> ~ </m:t>
                      </m:r>
                      <m:d>
                        <m:dPr>
                          <m:ctrlPr>
                            <a:rPr lang="en-US" sz="2000" b="0" i="1" smtClean="0">
                              <a:solidFill>
                                <a:srgbClr val="7030A0"/>
                              </a:solidFill>
                              <a:latin typeface="Cambria Math" panose="02040503050406030204" pitchFamily="18" charset="0"/>
                            </a:rPr>
                          </m:ctrlPr>
                        </m:dPr>
                        <m:e>
                          <m:r>
                            <a:rPr lang="en-US" sz="2000" b="0" i="1" smtClean="0">
                              <a:solidFill>
                                <a:srgbClr val="7030A0"/>
                              </a:solidFill>
                              <a:latin typeface="Cambria Math" panose="02040503050406030204" pitchFamily="18" charset="0"/>
                            </a:rPr>
                            <m:t>𝐹𝑅</m:t>
                          </m:r>
                          <m:sSub>
                            <m:sSubPr>
                              <m:ctrlPr>
                                <a:rPr lang="en-US" sz="2000" b="0" i="1" smtClean="0">
                                  <a:solidFill>
                                    <a:srgbClr val="7030A0"/>
                                  </a:solidFill>
                                  <a:latin typeface="Cambria Math" panose="02040503050406030204" pitchFamily="18" charset="0"/>
                                </a:rPr>
                              </m:ctrlPr>
                            </m:sSubPr>
                            <m:e>
                              <m:r>
                                <a:rPr lang="en-US" sz="2000" b="0" i="1" smtClean="0">
                                  <a:solidFill>
                                    <a:srgbClr val="7030A0"/>
                                  </a:solidFill>
                                  <a:latin typeface="Cambria Math" panose="02040503050406030204" pitchFamily="18" charset="0"/>
                                </a:rPr>
                                <m:t>𝑁</m:t>
                              </m:r>
                            </m:e>
                            <m:sub>
                              <m:r>
                                <a:rPr lang="en-US" sz="2000" b="0" i="1" smtClean="0">
                                  <a:solidFill>
                                    <a:srgbClr val="7030A0"/>
                                  </a:solidFill>
                                  <a:latin typeface="Cambria Math" panose="02040503050406030204" pitchFamily="18" charset="0"/>
                                </a:rPr>
                                <m:t>𝑎𝑚𝑝𝑙𝑖𝑡𝑢𝑑𝑒</m:t>
                              </m:r>
                            </m:sub>
                          </m:sSub>
                          <m:r>
                            <a:rPr lang="en-US" sz="2000" b="0" i="1" smtClean="0">
                              <a:solidFill>
                                <a:srgbClr val="7030A0"/>
                              </a:solidFill>
                              <a:latin typeface="Cambria Math" panose="02040503050406030204" pitchFamily="18" charset="0"/>
                            </a:rPr>
                            <m:t>, </m:t>
                          </m:r>
                          <m:r>
                            <a:rPr lang="en-US" sz="2000" b="0" i="1" smtClean="0">
                              <a:solidFill>
                                <a:srgbClr val="7030A0"/>
                              </a:solidFill>
                              <a:latin typeface="Cambria Math" panose="02040503050406030204" pitchFamily="18" charset="0"/>
                            </a:rPr>
                            <m:t>𝑏𝑦</m:t>
                          </m:r>
                          <m:r>
                            <a:rPr lang="en-US" sz="2000" b="0" i="1" smtClean="0">
                              <a:solidFill>
                                <a:srgbClr val="7030A0"/>
                              </a:solidFill>
                              <a:latin typeface="Cambria Math" panose="02040503050406030204" pitchFamily="18" charset="0"/>
                            </a:rPr>
                            <m:t>=</m:t>
                          </m:r>
                          <m:r>
                            <a:rPr lang="en-US" sz="2000" b="0" i="1" smtClean="0">
                              <a:solidFill>
                                <a:srgbClr val="7030A0"/>
                              </a:solidFill>
                              <a:latin typeface="Cambria Math" panose="02040503050406030204" pitchFamily="18" charset="0"/>
                            </a:rPr>
                            <m:t>𝐷𝑜𝑚𝑎𝑖𝑛</m:t>
                          </m:r>
                        </m:e>
                      </m:d>
                      <m:r>
                        <a:rPr lang="en-US" sz="2000" b="0" i="1" smtClean="0">
                          <a:solidFill>
                            <a:srgbClr val="7030A0"/>
                          </a:solidFill>
                          <a:latin typeface="Cambria Math" panose="02040503050406030204" pitchFamily="18" charset="0"/>
                        </a:rPr>
                        <m:t>+</m:t>
                      </m:r>
                      <m:d>
                        <m:dPr>
                          <m:ctrlPr>
                            <a:rPr lang="en-US" sz="2000" b="0" i="1" smtClean="0">
                              <a:solidFill>
                                <a:srgbClr val="7030A0"/>
                              </a:solidFill>
                              <a:latin typeface="Cambria Math" panose="02040503050406030204" pitchFamily="18" charset="0"/>
                            </a:rPr>
                          </m:ctrlPr>
                        </m:dPr>
                        <m:e>
                          <m:r>
                            <a:rPr lang="en-US" sz="2000" b="0" i="1" smtClean="0">
                              <a:solidFill>
                                <a:srgbClr val="7030A0"/>
                              </a:solidFill>
                              <a:latin typeface="Cambria Math" panose="02040503050406030204" pitchFamily="18" charset="0"/>
                            </a:rPr>
                            <m:t>𝑅𝑃𝐸</m:t>
                          </m:r>
                          <m:r>
                            <a:rPr lang="en-US" sz="2000" b="0" i="1" smtClean="0">
                              <a:solidFill>
                                <a:srgbClr val="7030A0"/>
                              </a:solidFill>
                              <a:latin typeface="Cambria Math" panose="02040503050406030204" pitchFamily="18" charset="0"/>
                            </a:rPr>
                            <m:t>, </m:t>
                          </m:r>
                          <m:r>
                            <a:rPr lang="en-US" sz="2000" b="0" i="1" smtClean="0">
                              <a:solidFill>
                                <a:srgbClr val="7030A0"/>
                              </a:solidFill>
                              <a:latin typeface="Cambria Math" panose="02040503050406030204" pitchFamily="18" charset="0"/>
                            </a:rPr>
                            <m:t>𝑏𝑦</m:t>
                          </m:r>
                          <m:r>
                            <a:rPr lang="en-US" sz="2000" b="0" i="1" smtClean="0">
                              <a:solidFill>
                                <a:srgbClr val="7030A0"/>
                              </a:solidFill>
                              <a:latin typeface="Cambria Math" panose="02040503050406030204" pitchFamily="18" charset="0"/>
                            </a:rPr>
                            <m:t>=</m:t>
                          </m:r>
                          <m:r>
                            <a:rPr lang="en-US" sz="2000" b="0" i="1" smtClean="0">
                              <a:solidFill>
                                <a:srgbClr val="7030A0"/>
                              </a:solidFill>
                              <a:latin typeface="Cambria Math" panose="02040503050406030204" pitchFamily="18" charset="0"/>
                            </a:rPr>
                            <m:t>𝐷𝑜𝑚𝑎𝑖𝑛</m:t>
                          </m:r>
                        </m:e>
                      </m:d>
                    </m:oMath>
                  </m:oMathPara>
                </a14:m>
                <a:endParaRPr lang="es-CL" sz="2000" dirty="0">
                  <a:solidFill>
                    <a:srgbClr val="7030A0"/>
                  </a:solidFill>
                </a:endParaRPr>
              </a:p>
            </p:txBody>
          </p:sp>
        </mc:Choice>
        <mc:Fallback xmlns="">
          <p:sp>
            <p:nvSpPr>
              <p:cNvPr id="27" name="TextBox 26">
                <a:extLst>
                  <a:ext uri="{FF2B5EF4-FFF2-40B4-BE49-F238E27FC236}">
                    <a16:creationId xmlns:a16="http://schemas.microsoft.com/office/drawing/2014/main" id="{AF3A1B82-0BD3-3869-B1A6-8C76927ED15E}"/>
                  </a:ext>
                </a:extLst>
              </p:cNvPr>
              <p:cNvSpPr txBox="1">
                <a:spLocks noRot="1" noChangeAspect="1" noMove="1" noResize="1" noEditPoints="1" noAdjustHandles="1" noChangeArrowheads="1" noChangeShapeType="1" noTextEdit="1"/>
              </p:cNvSpPr>
              <p:nvPr/>
            </p:nvSpPr>
            <p:spPr>
              <a:xfrm>
                <a:off x="104172" y="2212721"/>
                <a:ext cx="7733647" cy="353558"/>
              </a:xfrm>
              <a:prstGeom prst="rect">
                <a:avLst/>
              </a:prstGeom>
              <a:blipFill>
                <a:blip r:embed="rId5"/>
                <a:stretch>
                  <a:fillRect b="-24138"/>
                </a:stretch>
              </a:blipFill>
            </p:spPr>
            <p:txBody>
              <a:bodyPr/>
              <a:lstStyle/>
              <a:p>
                <a:r>
                  <a:rPr lang="es-CL">
                    <a:noFill/>
                  </a:rPr>
                  <a:t> </a:t>
                </a:r>
              </a:p>
            </p:txBody>
          </p:sp>
        </mc:Fallback>
      </mc:AlternateContent>
      <p:pic>
        <p:nvPicPr>
          <p:cNvPr id="28" name="Picture 27">
            <a:extLst>
              <a:ext uri="{FF2B5EF4-FFF2-40B4-BE49-F238E27FC236}">
                <a16:creationId xmlns:a16="http://schemas.microsoft.com/office/drawing/2014/main" id="{9AD5DD6C-499E-05A5-6834-08B947A6D683}"/>
              </a:ext>
            </a:extLst>
          </p:cNvPr>
          <p:cNvPicPr>
            <a:picLocks noChangeAspect="1"/>
          </p:cNvPicPr>
          <p:nvPr/>
        </p:nvPicPr>
        <p:blipFill>
          <a:blip r:embed="rId6"/>
          <a:stretch>
            <a:fillRect/>
          </a:stretch>
        </p:blipFill>
        <p:spPr>
          <a:xfrm>
            <a:off x="7837819" y="3501930"/>
            <a:ext cx="4169124" cy="3181352"/>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AD05ECC-AC94-5758-50FE-D31B5781A997}"/>
                  </a:ext>
                </a:extLst>
              </p:cNvPr>
              <p:cNvSpPr txBox="1"/>
              <p:nvPr/>
            </p:nvSpPr>
            <p:spPr>
              <a:xfrm>
                <a:off x="104172" y="2725597"/>
                <a:ext cx="10106628" cy="3319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rgbClr val="0070C0"/>
                          </a:solidFill>
                          <a:latin typeface="Cambria Math" panose="02040503050406030204" pitchFamily="18" charset="0"/>
                        </a:rPr>
                        <m:t>Θ</m:t>
                      </m:r>
                      <m:r>
                        <a:rPr lang="en-US" sz="2000" b="0" i="0" smtClean="0">
                          <a:solidFill>
                            <a:srgbClr val="0070C0"/>
                          </a:solidFill>
                          <a:latin typeface="Cambria Math" panose="02040503050406030204" pitchFamily="18" charset="0"/>
                        </a:rPr>
                        <m:t> ~ </m:t>
                      </m:r>
                      <m:sSub>
                        <m:sSubPr>
                          <m:ctrlPr>
                            <a:rPr lang="en-US" sz="2000" b="0" i="1" smtClean="0">
                              <a:solidFill>
                                <a:srgbClr val="0070C0"/>
                              </a:solidFill>
                              <a:latin typeface="Cambria Math" panose="02040503050406030204" pitchFamily="18" charset="0"/>
                            </a:rPr>
                          </m:ctrlPr>
                        </m:sSubPr>
                        <m:e>
                          <m:r>
                            <m:rPr>
                              <m:sty m:val="p"/>
                            </m:rPr>
                            <a:rPr lang="en-US" sz="2000" b="0" i="0" smtClean="0">
                              <a:solidFill>
                                <a:srgbClr val="0070C0"/>
                              </a:solidFill>
                              <a:latin typeface="Cambria Math" panose="02040503050406030204" pitchFamily="18" charset="0"/>
                            </a:rPr>
                            <m:t>CV</m:t>
                          </m:r>
                        </m:e>
                        <m:sub>
                          <m:r>
                            <m:rPr>
                              <m:sty m:val="p"/>
                            </m:rPr>
                            <a:rPr lang="en-US" sz="2000" b="0" i="0" smtClean="0">
                              <a:solidFill>
                                <a:srgbClr val="0070C0"/>
                              </a:solidFill>
                              <a:latin typeface="Cambria Math" panose="02040503050406030204" pitchFamily="18" charset="0"/>
                            </a:rPr>
                            <m:t>saccades</m:t>
                          </m:r>
                        </m:sub>
                      </m:sSub>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𝜃</m:t>
                          </m:r>
                        </m:e>
                        <m:sub>
                          <m:r>
                            <a:rPr lang="en-US" sz="2000" b="0" i="1" smtClean="0">
                              <a:solidFill>
                                <a:srgbClr val="0070C0"/>
                              </a:solidFill>
                              <a:latin typeface="Cambria Math" panose="02040503050406030204" pitchFamily="18" charset="0"/>
                            </a:rPr>
                            <m:t>𝑡𝑦𝑝𝑒</m:t>
                          </m:r>
                        </m:sub>
                      </m:sSub>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𝐷𝑜𝑚𝑎𝑖𝑛</m:t>
                      </m:r>
                      <m:r>
                        <a:rPr lang="en-US" sz="2000" b="0" i="1" smtClean="0">
                          <a:solidFill>
                            <a:srgbClr val="0070C0"/>
                          </a:solidFill>
                          <a:latin typeface="Cambria Math" panose="02040503050406030204" pitchFamily="18" charset="0"/>
                        </a:rPr>
                        <m:t>+</m:t>
                      </m:r>
                      <m:d>
                        <m:dPr>
                          <m:endChr m:val="|"/>
                          <m:ctrlPr>
                            <a:rPr lang="en-US" sz="2000" b="0" i="1" smtClean="0">
                              <a:solidFill>
                                <a:srgbClr val="0070C0"/>
                              </a:solidFill>
                              <a:latin typeface="Cambria Math" panose="02040503050406030204" pitchFamily="18" charset="0"/>
                            </a:rPr>
                          </m:ctrlPr>
                        </m:dPr>
                        <m:e>
                          <m:r>
                            <a:rPr lang="en-US" sz="2000" b="0" i="1" smtClean="0">
                              <a:solidFill>
                                <a:srgbClr val="0070C0"/>
                              </a:solidFill>
                              <a:latin typeface="Cambria Math" panose="02040503050406030204" pitchFamily="18" charset="0"/>
                            </a:rPr>
                            <m:t>1+</m:t>
                          </m:r>
                          <m:r>
                            <a:rPr lang="en-US" sz="2000" b="0" i="1" smtClean="0">
                              <a:solidFill>
                                <a:srgbClr val="0070C0"/>
                              </a:solidFill>
                              <a:latin typeface="Cambria Math" panose="02040503050406030204" pitchFamily="18" charset="0"/>
                            </a:rPr>
                            <m:t>𝐶</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𝑉</m:t>
                              </m:r>
                            </m:e>
                            <m:sub>
                              <m:r>
                                <a:rPr lang="en-US" sz="2000" b="0" i="1" smtClean="0">
                                  <a:solidFill>
                                    <a:srgbClr val="0070C0"/>
                                  </a:solidFill>
                                  <a:latin typeface="Cambria Math" panose="02040503050406030204" pitchFamily="18" charset="0"/>
                                </a:rPr>
                                <m:t>𝑠𝑎𝑐𝑐𝑎𝑑𝑒𝑠</m:t>
                              </m:r>
                            </m:sub>
                          </m:sSub>
                          <m:r>
                            <a:rPr lang="en-US" sz="2000" b="0" i="1" smtClean="0">
                              <a:solidFill>
                                <a:srgbClr val="0070C0"/>
                              </a:solidFill>
                              <a:latin typeface="Cambria Math" panose="02040503050406030204" pitchFamily="18" charset="0"/>
                            </a:rPr>
                            <m:t> </m:t>
                          </m:r>
                        </m:e>
                      </m:d>
                      <m:r>
                        <a:rPr lang="en-US" sz="2000" b="0" i="1" smtClean="0">
                          <a:solidFill>
                            <a:srgbClr val="0070C0"/>
                          </a:solidFill>
                          <a:latin typeface="Cambria Math" panose="02040503050406030204" pitchFamily="18" charset="0"/>
                        </a:rPr>
                        <m:t>𝑃𝑎𝑟𝑡𝑖𝑐𝑖𝑝𝑎𝑛𝑡</m:t>
                      </m:r>
                      <m:r>
                        <a:rPr lang="en-US" sz="2000" b="0" i="1" smtClean="0">
                          <a:solidFill>
                            <a:srgbClr val="0070C0"/>
                          </a:solidFill>
                          <a:latin typeface="Cambria Math" panose="02040503050406030204" pitchFamily="18" charset="0"/>
                        </a:rPr>
                        <m:t>)+(1| </m:t>
                      </m:r>
                      <m:r>
                        <a:rPr lang="en-US" sz="2000" b="0" i="1" smtClean="0">
                          <a:solidFill>
                            <a:srgbClr val="0070C0"/>
                          </a:solidFill>
                          <a:latin typeface="Cambria Math" panose="02040503050406030204" pitchFamily="18" charset="0"/>
                        </a:rPr>
                        <m:t>𝐷𝑜𝑚𝑎𝑖𝑛</m:t>
                      </m:r>
                      <m:r>
                        <a:rPr lang="en-US" sz="2000" b="0" i="1" smtClean="0">
                          <a:solidFill>
                            <a:srgbClr val="0070C0"/>
                          </a:solidFill>
                          <a:latin typeface="Cambria Math" panose="02040503050406030204" pitchFamily="18" charset="0"/>
                        </a:rPr>
                        <m:t>:</m:t>
                      </m:r>
                      <m:r>
                        <a:rPr lang="en-US" sz="2000" b="0" i="1" smtClean="0">
                          <a:solidFill>
                            <a:srgbClr val="0070C0"/>
                          </a:solidFill>
                          <a:latin typeface="Cambria Math" panose="02040503050406030204" pitchFamily="18" charset="0"/>
                        </a:rPr>
                        <m:t>𝑃𝑎𝑟𝑡𝑖𝑐𝑖𝑝𝑎𝑛𝑡</m:t>
                      </m:r>
                      <m:r>
                        <a:rPr lang="en-US" sz="2000" b="0" i="1" smtClean="0">
                          <a:solidFill>
                            <a:srgbClr val="0070C0"/>
                          </a:solidFill>
                          <a:latin typeface="Cambria Math" panose="02040503050406030204" pitchFamily="18" charset="0"/>
                        </a:rPr>
                        <m:t>)</m:t>
                      </m:r>
                    </m:oMath>
                  </m:oMathPara>
                </a14:m>
                <a:endParaRPr lang="en-US" sz="2000" b="0" dirty="0">
                  <a:solidFill>
                    <a:srgbClr val="0070C0"/>
                  </a:solidFill>
                </a:endParaRPr>
              </a:p>
            </p:txBody>
          </p:sp>
        </mc:Choice>
        <mc:Fallback xmlns="">
          <p:sp>
            <p:nvSpPr>
              <p:cNvPr id="29" name="TextBox 28">
                <a:extLst>
                  <a:ext uri="{FF2B5EF4-FFF2-40B4-BE49-F238E27FC236}">
                    <a16:creationId xmlns:a16="http://schemas.microsoft.com/office/drawing/2014/main" id="{2AD05ECC-AC94-5758-50FE-D31B5781A997}"/>
                  </a:ext>
                </a:extLst>
              </p:cNvPr>
              <p:cNvSpPr txBox="1">
                <a:spLocks noRot="1" noChangeAspect="1" noMove="1" noResize="1" noEditPoints="1" noAdjustHandles="1" noChangeArrowheads="1" noChangeShapeType="1" noTextEdit="1"/>
              </p:cNvSpPr>
              <p:nvPr/>
            </p:nvSpPr>
            <p:spPr>
              <a:xfrm>
                <a:off x="104172" y="2725597"/>
                <a:ext cx="10106628" cy="331950"/>
              </a:xfrm>
              <a:prstGeom prst="rect">
                <a:avLst/>
              </a:prstGeom>
              <a:blipFill>
                <a:blip r:embed="rId7"/>
                <a:stretch>
                  <a:fillRect l="-543" r="-905" b="-25455"/>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7D36143-97AE-A94D-B2E1-A15138AC9518}"/>
                  </a:ext>
                </a:extLst>
              </p:cNvPr>
              <p:cNvSpPr txBox="1"/>
              <p:nvPr/>
            </p:nvSpPr>
            <p:spPr>
              <a:xfrm>
                <a:off x="104172" y="3216865"/>
                <a:ext cx="2714025" cy="3319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b="0" i="0" smtClean="0">
                          <a:solidFill>
                            <a:srgbClr val="0070C0"/>
                          </a:solidFill>
                          <a:latin typeface="Cambria Math" panose="02040503050406030204" pitchFamily="18" charset="0"/>
                        </a:rPr>
                        <m:t>Θ</m:t>
                      </m:r>
                      <m:r>
                        <a:rPr lang="en-US" sz="2000" b="0" i="1" smtClean="0">
                          <a:solidFill>
                            <a:srgbClr val="0070C0"/>
                          </a:solidFill>
                          <a:latin typeface="Cambria Math" panose="02040503050406030204" pitchFamily="18" charset="0"/>
                        </a:rPr>
                        <m:t>={</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𝜏</m:t>
                          </m:r>
                        </m:e>
                        <m:sub>
                          <m:r>
                            <a:rPr lang="en-US" sz="2000" b="0" i="1" smtClean="0">
                              <a:solidFill>
                                <a:srgbClr val="0070C0"/>
                              </a:solidFill>
                              <a:latin typeface="Cambria Math" panose="02040503050406030204" pitchFamily="18" charset="0"/>
                            </a:rPr>
                            <m:t>𝑎𝑏𝑠𝑡𝑟𝑎𝑐𝑡</m:t>
                          </m:r>
                        </m:sub>
                      </m:sSub>
                      <m:r>
                        <a:rPr lang="en-US" sz="2000" b="0" i="1" smtClean="0">
                          <a:solidFill>
                            <a:srgbClr val="0070C0"/>
                          </a:solidFill>
                          <a:latin typeface="Cambria Math" panose="02040503050406030204" pitchFamily="18" charset="0"/>
                        </a:rPr>
                        <m:t>, </m:t>
                      </m:r>
                      <m:sSub>
                        <m:sSubPr>
                          <m:ctrlPr>
                            <a:rPr lang="en-US" sz="2000" b="0" i="1" smtClean="0">
                              <a:solidFill>
                                <a:srgbClr val="0070C0"/>
                              </a:solidFill>
                              <a:latin typeface="Cambria Math" panose="02040503050406030204" pitchFamily="18" charset="0"/>
                            </a:rPr>
                          </m:ctrlPr>
                        </m:sSubPr>
                        <m:e>
                          <m:r>
                            <a:rPr lang="en-US" sz="2000" b="0" i="1" smtClean="0">
                              <a:solidFill>
                                <a:srgbClr val="0070C0"/>
                              </a:solidFill>
                              <a:latin typeface="Cambria Math" panose="02040503050406030204" pitchFamily="18" charset="0"/>
                            </a:rPr>
                            <m:t>𝜏</m:t>
                          </m:r>
                        </m:e>
                        <m:sub>
                          <m:r>
                            <a:rPr lang="en-US" sz="2000" b="0" i="1" smtClean="0">
                              <a:solidFill>
                                <a:srgbClr val="0070C0"/>
                              </a:solidFill>
                              <a:latin typeface="Cambria Math" panose="02040503050406030204" pitchFamily="18" charset="0"/>
                            </a:rPr>
                            <m:t>𝑝h𝑦𝑠𝑖𝑐𝑎𝑙</m:t>
                          </m:r>
                        </m:sub>
                      </m:sSub>
                      <m:r>
                        <a:rPr lang="en-US" sz="2000" b="0" i="1" smtClean="0">
                          <a:solidFill>
                            <a:srgbClr val="0070C0"/>
                          </a:solidFill>
                          <a:latin typeface="Cambria Math" panose="02040503050406030204" pitchFamily="18" charset="0"/>
                        </a:rPr>
                        <m:t>}</m:t>
                      </m:r>
                    </m:oMath>
                  </m:oMathPara>
                </a14:m>
                <a:endParaRPr lang="es-CL" sz="2000" dirty="0">
                  <a:solidFill>
                    <a:srgbClr val="0070C0"/>
                  </a:solidFill>
                </a:endParaRPr>
              </a:p>
            </p:txBody>
          </p:sp>
        </mc:Choice>
        <mc:Fallback xmlns="">
          <p:sp>
            <p:nvSpPr>
              <p:cNvPr id="30" name="TextBox 29">
                <a:extLst>
                  <a:ext uri="{FF2B5EF4-FFF2-40B4-BE49-F238E27FC236}">
                    <a16:creationId xmlns:a16="http://schemas.microsoft.com/office/drawing/2014/main" id="{F7D36143-97AE-A94D-B2E1-A15138AC9518}"/>
                  </a:ext>
                </a:extLst>
              </p:cNvPr>
              <p:cNvSpPr txBox="1">
                <a:spLocks noRot="1" noChangeAspect="1" noMove="1" noResize="1" noEditPoints="1" noAdjustHandles="1" noChangeArrowheads="1" noChangeShapeType="1" noTextEdit="1"/>
              </p:cNvSpPr>
              <p:nvPr/>
            </p:nvSpPr>
            <p:spPr>
              <a:xfrm>
                <a:off x="104172" y="3216865"/>
                <a:ext cx="2714025" cy="331950"/>
              </a:xfrm>
              <a:prstGeom prst="rect">
                <a:avLst/>
              </a:prstGeom>
              <a:blipFill>
                <a:blip r:embed="rId8"/>
                <a:stretch>
                  <a:fillRect l="-1573" t="-1852" r="-2921" b="-27778"/>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49F886E-0527-E4D0-CE02-DEBFE8CA7029}"/>
                  </a:ext>
                </a:extLst>
              </p:cNvPr>
              <p:cNvSpPr txBox="1"/>
              <p:nvPr/>
            </p:nvSpPr>
            <p:spPr>
              <a:xfrm>
                <a:off x="104172" y="3708134"/>
                <a:ext cx="2404230" cy="35214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𝜌</m:t>
                          </m:r>
                          <m:r>
                            <a:rPr lang="en-US" sz="2000" b="0" i="1" smtClean="0">
                              <a:solidFill>
                                <a:srgbClr val="C00000"/>
                              </a:solidFill>
                              <a:latin typeface="Cambria Math" panose="02040503050406030204" pitchFamily="18" charset="0"/>
                            </a:rPr>
                            <m:t>(</m:t>
                          </m:r>
                          <m:acc>
                            <m:accPr>
                              <m:chr m:val="̂"/>
                              <m:ctrlPr>
                                <a:rPr lang="en-US" sz="2000" b="0" i="1" smtClean="0">
                                  <a:solidFill>
                                    <a:srgbClr val="C00000"/>
                                  </a:solidFill>
                                  <a:latin typeface="Cambria Math" panose="02040503050406030204" pitchFamily="18" charset="0"/>
                                </a:rPr>
                              </m:ctrlPr>
                            </m:accPr>
                            <m:e>
                              <m:r>
                                <a:rPr lang="en-US" sz="2000" b="0" i="1" smtClean="0">
                                  <a:solidFill>
                                    <a:srgbClr val="C00000"/>
                                  </a:solidFill>
                                  <a:latin typeface="Cambria Math" panose="02040503050406030204" pitchFamily="18" charset="0"/>
                                </a:rPr>
                                <m:t>𝜃</m:t>
                              </m:r>
                            </m:e>
                          </m:acc>
                        </m:e>
                        <m:sub>
                          <m:r>
                            <a:rPr lang="en-US" sz="2000" b="0" i="1" smtClean="0">
                              <a:solidFill>
                                <a:srgbClr val="C00000"/>
                              </a:solidFill>
                              <a:latin typeface="Cambria Math" panose="02040503050406030204" pitchFamily="18" charset="0"/>
                            </a:rPr>
                            <m:t>𝑎𝑏𝑠𝑡𝑟𝑎𝑐𝑡</m:t>
                          </m:r>
                        </m:sub>
                      </m:sSub>
                      <m:r>
                        <a:rPr lang="en-US" sz="2000" b="0" i="1" smtClean="0">
                          <a:solidFill>
                            <a:srgbClr val="C00000"/>
                          </a:solidFill>
                          <a:latin typeface="Cambria Math" panose="02040503050406030204" pitchFamily="18" charset="0"/>
                        </a:rPr>
                        <m:t>, </m:t>
                      </m:r>
                      <m:sSub>
                        <m:sSubPr>
                          <m:ctrlPr>
                            <a:rPr lang="en-US" sz="2000" b="0" i="1" smtClean="0">
                              <a:solidFill>
                                <a:srgbClr val="C00000"/>
                              </a:solidFill>
                              <a:latin typeface="Cambria Math" panose="02040503050406030204" pitchFamily="18" charset="0"/>
                            </a:rPr>
                          </m:ctrlPr>
                        </m:sSubPr>
                        <m:e>
                          <m:acc>
                            <m:accPr>
                              <m:chr m:val="̂"/>
                              <m:ctrlPr>
                                <a:rPr lang="en-US" sz="2000" b="0" i="1" smtClean="0">
                                  <a:solidFill>
                                    <a:srgbClr val="C00000"/>
                                  </a:solidFill>
                                  <a:latin typeface="Cambria Math" panose="02040503050406030204" pitchFamily="18" charset="0"/>
                                </a:rPr>
                              </m:ctrlPr>
                            </m:accPr>
                            <m:e>
                              <m:r>
                                <a:rPr lang="en-US" sz="2000" b="0" i="1" smtClean="0">
                                  <a:solidFill>
                                    <a:srgbClr val="C00000"/>
                                  </a:solidFill>
                                  <a:latin typeface="Cambria Math" panose="02040503050406030204" pitchFamily="18" charset="0"/>
                                </a:rPr>
                                <m:t>𝜃</m:t>
                              </m:r>
                            </m:e>
                          </m:acc>
                        </m:e>
                        <m:sub>
                          <m:r>
                            <a:rPr lang="en-US" sz="2000" b="0" i="1" smtClean="0">
                              <a:solidFill>
                                <a:srgbClr val="C00000"/>
                              </a:solidFill>
                              <a:latin typeface="Cambria Math" panose="02040503050406030204" pitchFamily="18" charset="0"/>
                            </a:rPr>
                            <m:t>𝑝h𝑦𝑠𝑖𝑐𝑎𝑙</m:t>
                          </m:r>
                        </m:sub>
                      </m:sSub>
                      <m:r>
                        <a:rPr lang="en-US" sz="2000" b="0" i="1" smtClean="0">
                          <a:solidFill>
                            <a:srgbClr val="C00000"/>
                          </a:solidFill>
                          <a:latin typeface="Cambria Math" panose="02040503050406030204" pitchFamily="18" charset="0"/>
                        </a:rPr>
                        <m:t>)</m:t>
                      </m:r>
                    </m:oMath>
                  </m:oMathPara>
                </a14:m>
                <a:endParaRPr lang="es-CL" sz="2000" dirty="0">
                  <a:solidFill>
                    <a:srgbClr val="C00000"/>
                  </a:solidFill>
                </a:endParaRPr>
              </a:p>
            </p:txBody>
          </p:sp>
        </mc:Choice>
        <mc:Fallback xmlns="">
          <p:sp>
            <p:nvSpPr>
              <p:cNvPr id="31" name="TextBox 30">
                <a:extLst>
                  <a:ext uri="{FF2B5EF4-FFF2-40B4-BE49-F238E27FC236}">
                    <a16:creationId xmlns:a16="http://schemas.microsoft.com/office/drawing/2014/main" id="{A49F886E-0527-E4D0-CE02-DEBFE8CA7029}"/>
                  </a:ext>
                </a:extLst>
              </p:cNvPr>
              <p:cNvSpPr txBox="1">
                <a:spLocks noRot="1" noChangeAspect="1" noMove="1" noResize="1" noEditPoints="1" noAdjustHandles="1" noChangeArrowheads="1" noChangeShapeType="1" noTextEdit="1"/>
              </p:cNvSpPr>
              <p:nvPr/>
            </p:nvSpPr>
            <p:spPr>
              <a:xfrm>
                <a:off x="104172" y="3708134"/>
                <a:ext cx="2404230" cy="352148"/>
              </a:xfrm>
              <a:prstGeom prst="rect">
                <a:avLst/>
              </a:prstGeom>
              <a:blipFill>
                <a:blip r:embed="rId9"/>
                <a:stretch>
                  <a:fillRect l="-2030" t="-15517" r="-3553" b="-24138"/>
                </a:stretch>
              </a:blipFill>
            </p:spPr>
            <p:txBody>
              <a:bodyPr/>
              <a:lstStyle/>
              <a:p>
                <a:r>
                  <a:rPr lang="es-CL">
                    <a:noFill/>
                  </a:rPr>
                  <a:t> </a:t>
                </a:r>
              </a:p>
            </p:txBody>
          </p:sp>
        </mc:Fallback>
      </mc:AlternateContent>
    </p:spTree>
    <p:extLst>
      <p:ext uri="{BB962C8B-B14F-4D97-AF65-F5344CB8AC3E}">
        <p14:creationId xmlns:p14="http://schemas.microsoft.com/office/powerpoint/2010/main" val="1303518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61780-728C-76C2-80F4-9CCC12DAA532}"/>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CBD5CC12-80B0-885B-8291-FF5B408EE446}"/>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Analysis definition</a:t>
            </a:r>
            <a:endParaRPr lang="es-CL" sz="5400" dirty="0">
              <a:solidFill>
                <a:schemeClr val="tx1"/>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40415AD-388F-18BE-7323-8FCFC81DE05F}"/>
              </a:ext>
            </a:extLst>
          </p:cNvPr>
          <p:cNvSpPr/>
          <p:nvPr/>
        </p:nvSpPr>
        <p:spPr>
          <a:xfrm>
            <a:off x="506335" y="1442173"/>
            <a:ext cx="10847465" cy="142763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2400" dirty="0">
                <a:solidFill>
                  <a:schemeClr val="tx1"/>
                </a:solidFill>
                <a:latin typeface="Arial" panose="020B0604020202020204" pitchFamily="34" charset="0"/>
                <a:cs typeface="Arial" panose="020B0604020202020204" pitchFamily="34" charset="0"/>
              </a:rPr>
              <a:t>Analysis</a:t>
            </a:r>
          </a:p>
          <a:p>
            <a:pPr algn="ctr"/>
            <a:r>
              <a:rPr lang="en-US" sz="2400" dirty="0">
                <a:solidFill>
                  <a:schemeClr val="tx1"/>
                </a:solidFill>
                <a:latin typeface="Arial" panose="020B0604020202020204" pitchFamily="34" charset="0"/>
                <a:cs typeface="Arial" panose="020B0604020202020204" pitchFamily="34" charset="0"/>
              </a:rPr>
              <a:t> I</a:t>
            </a:r>
            <a:endParaRPr lang="es-CL" sz="2400" dirty="0">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2590CF6-A716-5695-AA86-45AB2A7BAB04}"/>
              </a:ext>
            </a:extLst>
          </p:cNvPr>
          <p:cNvSpPr txBox="1"/>
          <p:nvPr/>
        </p:nvSpPr>
        <p:spPr>
          <a:xfrm>
            <a:off x="2112396" y="1679257"/>
            <a:ext cx="7967207" cy="923330"/>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RL model or FRN derived RPE as independent variable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Per domain (physical, abstract)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Per controls</a:t>
            </a:r>
            <a:endParaRPr lang="es-CL"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888AAA0-938F-7FC8-130E-B3164FD6B6C9}"/>
              </a:ext>
            </a:extLst>
          </p:cNvPr>
          <p:cNvSpPr/>
          <p:nvPr/>
        </p:nvSpPr>
        <p:spPr>
          <a:xfrm>
            <a:off x="506334" y="3056542"/>
            <a:ext cx="10847465" cy="142763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2400" dirty="0">
                <a:solidFill>
                  <a:schemeClr val="tx1"/>
                </a:solidFill>
                <a:latin typeface="Arial" panose="020B0604020202020204" pitchFamily="34" charset="0"/>
                <a:cs typeface="Arial" panose="020B0604020202020204" pitchFamily="34" charset="0"/>
              </a:rPr>
              <a:t>Analysis II</a:t>
            </a:r>
            <a:endParaRPr lang="es-CL" sz="2400" dirty="0">
              <a:solidFill>
                <a:schemeClr val="tx1"/>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1D54EDB-2EF6-A79C-CBA2-2B4C11D95D30}"/>
              </a:ext>
            </a:extLst>
          </p:cNvPr>
          <p:cNvSpPr txBox="1"/>
          <p:nvPr/>
        </p:nvSpPr>
        <p:spPr>
          <a:xfrm>
            <a:off x="2112395" y="3160738"/>
            <a:ext cx="9241403" cy="120032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RPE taken a categorial variable with two level (low, high)</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Per domain (physical, abstract)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RL model or FRN derived RPE as dependent ~ RPE categorical (positive control)</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Per controls</a:t>
            </a:r>
            <a:endParaRPr lang="es-CL"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64B2F15-1835-5538-66A0-A08DBFC3CABF}"/>
              </a:ext>
            </a:extLst>
          </p:cNvPr>
          <p:cNvSpPr/>
          <p:nvPr/>
        </p:nvSpPr>
        <p:spPr>
          <a:xfrm>
            <a:off x="506334" y="4670911"/>
            <a:ext cx="10847465" cy="142763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2400" dirty="0">
                <a:solidFill>
                  <a:schemeClr val="tx1"/>
                </a:solidFill>
                <a:latin typeface="Arial" panose="020B0604020202020204" pitchFamily="34" charset="0"/>
                <a:cs typeface="Arial" panose="020B0604020202020204" pitchFamily="34" charset="0"/>
              </a:rPr>
              <a:t>Analysis III</a:t>
            </a:r>
            <a:endParaRPr lang="es-CL" sz="2400" dirty="0">
              <a:solidFill>
                <a:schemeClr val="tx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0C1BEE5B-A1ED-E172-ABFC-9CB3D36FF772}"/>
              </a:ext>
            </a:extLst>
          </p:cNvPr>
          <p:cNvSpPr txBox="1"/>
          <p:nvPr/>
        </p:nvSpPr>
        <p:spPr>
          <a:xfrm>
            <a:off x="2112395" y="4754429"/>
            <a:ext cx="7967207" cy="120032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RL model or FRN derived RPE as independent within RPE categorial two-levels (low, high)</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Per domain (physical, abstract)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Per controls </a:t>
            </a:r>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481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326E4-8EE2-794F-2A52-EEE62B5CC0D0}"/>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5B6FAAD3-1106-638C-1FD4-13B53B501526}"/>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Proposed mechanism</a:t>
            </a:r>
            <a:endParaRPr lang="es-CL" sz="5400" dirty="0">
              <a:solidFill>
                <a:schemeClr val="tx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62B33442-31C0-36F9-5DA9-76BCA4EBBFDF}"/>
              </a:ext>
            </a:extLst>
          </p:cNvPr>
          <p:cNvSpPr/>
          <p:nvPr/>
        </p:nvSpPr>
        <p:spPr>
          <a:xfrm>
            <a:off x="4056839" y="1844510"/>
            <a:ext cx="2833724" cy="37859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rPr>
              <a:t>Agent</a:t>
            </a:r>
            <a:endParaRPr lang="es-CL"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endParaRPr>
          </a:p>
        </p:txBody>
      </p:sp>
      <p:sp>
        <p:nvSpPr>
          <p:cNvPr id="17" name="TextBox 16">
            <a:extLst>
              <a:ext uri="{FF2B5EF4-FFF2-40B4-BE49-F238E27FC236}">
                <a16:creationId xmlns:a16="http://schemas.microsoft.com/office/drawing/2014/main" id="{8CC0A0E0-793B-6CA3-9F10-EC8285682C68}"/>
              </a:ext>
            </a:extLst>
          </p:cNvPr>
          <p:cNvSpPr txBox="1"/>
          <p:nvPr/>
        </p:nvSpPr>
        <p:spPr>
          <a:xfrm>
            <a:off x="4056839" y="2832503"/>
            <a:ext cx="2833724" cy="461665"/>
          </a:xfrm>
          <a:prstGeom prst="rect">
            <a:avLst/>
          </a:prstGeom>
          <a:noFill/>
        </p:spPr>
        <p:txBody>
          <a:bodyPr wrap="square" rtlCol="0">
            <a:spAutoFit/>
          </a:bodyPr>
          <a:lstStyle/>
          <a:p>
            <a:pPr algn="ctr"/>
            <a:r>
              <a:rPr lang="en-US" sz="2400" dirty="0">
                <a:latin typeface="Arial" panose="020B0604020202020204" pitchFamily="34" charset="0"/>
                <a:ea typeface="Cambria Math" panose="02040503050406030204" pitchFamily="18" charset="0"/>
                <a:cs typeface="Arial" panose="020B0604020202020204" pitchFamily="34" charset="0"/>
              </a:rPr>
              <a:t>Evaluation</a:t>
            </a:r>
            <a:endParaRPr lang="es-CL" sz="2400" dirty="0">
              <a:latin typeface="Arial" panose="020B0604020202020204" pitchFamily="34" charset="0"/>
              <a:ea typeface="Cambria Math" panose="02040503050406030204" pitchFamily="18" charset="0"/>
              <a:cs typeface="Arial" panose="020B0604020202020204" pitchFamily="34" charset="0"/>
            </a:endParaRPr>
          </a:p>
        </p:txBody>
      </p:sp>
      <p:sp>
        <p:nvSpPr>
          <p:cNvPr id="18" name="TextBox 17">
            <a:extLst>
              <a:ext uri="{FF2B5EF4-FFF2-40B4-BE49-F238E27FC236}">
                <a16:creationId xmlns:a16="http://schemas.microsoft.com/office/drawing/2014/main" id="{9F12751B-49BF-38C8-635D-A11565414DCF}"/>
              </a:ext>
            </a:extLst>
          </p:cNvPr>
          <p:cNvSpPr txBox="1"/>
          <p:nvPr/>
        </p:nvSpPr>
        <p:spPr>
          <a:xfrm>
            <a:off x="4056839" y="3953522"/>
            <a:ext cx="2833724" cy="461665"/>
          </a:xfrm>
          <a:prstGeom prst="rect">
            <a:avLst/>
          </a:prstGeom>
          <a:noFill/>
        </p:spPr>
        <p:txBody>
          <a:bodyPr wrap="square" rtlCol="0">
            <a:spAutoFit/>
          </a:bodyPr>
          <a:lstStyle/>
          <a:p>
            <a:pPr algn="ctr"/>
            <a:r>
              <a:rPr lang="en-US" sz="2400" dirty="0">
                <a:latin typeface="Arial" panose="020B0604020202020204" pitchFamily="34" charset="0"/>
                <a:ea typeface="Cambria Math" panose="02040503050406030204" pitchFamily="18" charset="0"/>
                <a:cs typeface="Arial" panose="020B0604020202020204" pitchFamily="34" charset="0"/>
              </a:rPr>
              <a:t>Prediction</a:t>
            </a:r>
            <a:endParaRPr lang="es-CL" sz="2400" dirty="0">
              <a:latin typeface="Arial" panose="020B0604020202020204" pitchFamily="34" charset="0"/>
              <a:ea typeface="Cambria Math" panose="02040503050406030204" pitchFamily="18" charset="0"/>
              <a:cs typeface="Arial" panose="020B0604020202020204" pitchFamily="34" charset="0"/>
            </a:endParaRPr>
          </a:p>
        </p:txBody>
      </p:sp>
      <p:cxnSp>
        <p:nvCxnSpPr>
          <p:cNvPr id="19" name="Straight Arrow Connector 18">
            <a:extLst>
              <a:ext uri="{FF2B5EF4-FFF2-40B4-BE49-F238E27FC236}">
                <a16:creationId xmlns:a16="http://schemas.microsoft.com/office/drawing/2014/main" id="{390222F4-333F-E21D-08C6-50CBE3404479}"/>
              </a:ext>
            </a:extLst>
          </p:cNvPr>
          <p:cNvCxnSpPr>
            <a:stCxn id="17" idx="2"/>
            <a:endCxn id="18" idx="0"/>
          </p:cNvCxnSpPr>
          <p:nvPr/>
        </p:nvCxnSpPr>
        <p:spPr>
          <a:xfrm>
            <a:off x="5473701" y="3294168"/>
            <a:ext cx="0" cy="6593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0" name="Group 19">
            <a:extLst>
              <a:ext uri="{FF2B5EF4-FFF2-40B4-BE49-F238E27FC236}">
                <a16:creationId xmlns:a16="http://schemas.microsoft.com/office/drawing/2014/main" id="{A998EFDE-F11C-653A-0F75-498333E2067E}"/>
              </a:ext>
            </a:extLst>
          </p:cNvPr>
          <p:cNvGrpSpPr/>
          <p:nvPr/>
        </p:nvGrpSpPr>
        <p:grpSpPr>
          <a:xfrm>
            <a:off x="247864" y="2403253"/>
            <a:ext cx="2839571" cy="2668483"/>
            <a:chOff x="818687" y="1984917"/>
            <a:chExt cx="2839571" cy="2668483"/>
          </a:xfrm>
        </p:grpSpPr>
        <p:sp>
          <p:nvSpPr>
            <p:cNvPr id="21" name="Rectangle 20">
              <a:extLst>
                <a:ext uri="{FF2B5EF4-FFF2-40B4-BE49-F238E27FC236}">
                  <a16:creationId xmlns:a16="http://schemas.microsoft.com/office/drawing/2014/main" id="{C75A13FE-2713-86E6-257B-586BE6C58709}"/>
                </a:ext>
              </a:extLst>
            </p:cNvPr>
            <p:cNvSpPr/>
            <p:nvPr/>
          </p:nvSpPr>
          <p:spPr>
            <a:xfrm>
              <a:off x="824534" y="1984917"/>
              <a:ext cx="2833724" cy="266848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rPr>
                <a:t>Environment</a:t>
              </a:r>
              <a:endParaRPr lang="es-CL"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endParaRPr>
            </a:p>
          </p:txBody>
        </p:sp>
        <p:sp>
          <p:nvSpPr>
            <p:cNvPr id="24" name="TextBox 23">
              <a:extLst>
                <a:ext uri="{FF2B5EF4-FFF2-40B4-BE49-F238E27FC236}">
                  <a16:creationId xmlns:a16="http://schemas.microsoft.com/office/drawing/2014/main" id="{1F736C4D-EA7E-A62F-716B-36CCB8133C93}"/>
                </a:ext>
              </a:extLst>
            </p:cNvPr>
            <p:cNvSpPr txBox="1"/>
            <p:nvPr/>
          </p:nvSpPr>
          <p:spPr>
            <a:xfrm>
              <a:off x="818687" y="3070688"/>
              <a:ext cx="2833724" cy="830997"/>
            </a:xfrm>
            <a:prstGeom prst="rect">
              <a:avLst/>
            </a:prstGeom>
            <a:noFill/>
          </p:spPr>
          <p:txBody>
            <a:bodyPr wrap="square" rtlCol="0">
              <a:spAutoFit/>
            </a:bodyPr>
            <a:lstStyle/>
            <a:p>
              <a:pPr algn="ctr"/>
              <a:r>
                <a:rPr lang="en-US" sz="2400" dirty="0">
                  <a:latin typeface="Arial" panose="020B0604020202020204" pitchFamily="34" charset="0"/>
                  <a:ea typeface="Cambria Math" panose="02040503050406030204" pitchFamily="18" charset="0"/>
                  <a:cs typeface="Arial" panose="020B0604020202020204" pitchFamily="34" charset="0"/>
                </a:rPr>
                <a:t>Environmental cues</a:t>
              </a:r>
              <a:endParaRPr lang="es-CL" sz="2400" dirty="0">
                <a:latin typeface="Arial" panose="020B0604020202020204" pitchFamily="34" charset="0"/>
                <a:ea typeface="Cambria Math" panose="02040503050406030204" pitchFamily="18" charset="0"/>
                <a:cs typeface="Arial" panose="020B0604020202020204" pitchFamily="34" charset="0"/>
              </a:endParaRPr>
            </a:p>
          </p:txBody>
        </p:sp>
      </p:grpSp>
      <p:sp>
        <p:nvSpPr>
          <p:cNvPr id="27" name="TextBox 26">
            <a:extLst>
              <a:ext uri="{FF2B5EF4-FFF2-40B4-BE49-F238E27FC236}">
                <a16:creationId xmlns:a16="http://schemas.microsoft.com/office/drawing/2014/main" id="{CAECE195-584E-72CE-883C-3024F5A40FC9}"/>
              </a:ext>
            </a:extLst>
          </p:cNvPr>
          <p:cNvSpPr txBox="1"/>
          <p:nvPr/>
        </p:nvSpPr>
        <p:spPr>
          <a:xfrm>
            <a:off x="4056839" y="5168816"/>
            <a:ext cx="2833724" cy="461665"/>
          </a:xfrm>
          <a:prstGeom prst="rect">
            <a:avLst/>
          </a:prstGeom>
          <a:noFill/>
        </p:spPr>
        <p:txBody>
          <a:bodyPr wrap="square" rtlCol="0">
            <a:spAutoFit/>
          </a:bodyPr>
          <a:lstStyle/>
          <a:p>
            <a:pPr algn="ctr"/>
            <a:r>
              <a:rPr lang="en-US" sz="2400" dirty="0">
                <a:latin typeface="Arial" panose="020B0604020202020204" pitchFamily="34" charset="0"/>
                <a:ea typeface="Cambria Math" panose="02040503050406030204" pitchFamily="18" charset="0"/>
                <a:cs typeface="Arial" panose="020B0604020202020204" pitchFamily="34" charset="0"/>
              </a:rPr>
              <a:t>Action</a:t>
            </a:r>
            <a:endParaRPr lang="es-CL" sz="2400" dirty="0">
              <a:latin typeface="Arial" panose="020B0604020202020204" pitchFamily="34" charset="0"/>
              <a:ea typeface="Cambria Math" panose="02040503050406030204" pitchFamily="18" charset="0"/>
              <a:cs typeface="Arial" panose="020B0604020202020204" pitchFamily="34" charset="0"/>
            </a:endParaRPr>
          </a:p>
        </p:txBody>
      </p:sp>
      <p:cxnSp>
        <p:nvCxnSpPr>
          <p:cNvPr id="28" name="Straight Arrow Connector 27">
            <a:extLst>
              <a:ext uri="{FF2B5EF4-FFF2-40B4-BE49-F238E27FC236}">
                <a16:creationId xmlns:a16="http://schemas.microsoft.com/office/drawing/2014/main" id="{968121A7-5490-A5F0-5DA1-58F40224DCDD}"/>
              </a:ext>
            </a:extLst>
          </p:cNvPr>
          <p:cNvCxnSpPr/>
          <p:nvPr/>
        </p:nvCxnSpPr>
        <p:spPr>
          <a:xfrm>
            <a:off x="5473701" y="4512993"/>
            <a:ext cx="0" cy="65935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657E26C-5694-02EC-91D6-6478C7E9B963}"/>
              </a:ext>
            </a:extLst>
          </p:cNvPr>
          <p:cNvCxnSpPr>
            <a:endCxn id="15" idx="1"/>
          </p:cNvCxnSpPr>
          <p:nvPr/>
        </p:nvCxnSpPr>
        <p:spPr>
          <a:xfrm>
            <a:off x="3109080" y="3737495"/>
            <a:ext cx="947759" cy="1"/>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30" name="Group 29">
            <a:extLst>
              <a:ext uri="{FF2B5EF4-FFF2-40B4-BE49-F238E27FC236}">
                <a16:creationId xmlns:a16="http://schemas.microsoft.com/office/drawing/2014/main" id="{8A329936-92AD-025E-50B6-EE57B834A746}"/>
              </a:ext>
            </a:extLst>
          </p:cNvPr>
          <p:cNvGrpSpPr/>
          <p:nvPr/>
        </p:nvGrpSpPr>
        <p:grpSpPr>
          <a:xfrm>
            <a:off x="7465394" y="1193864"/>
            <a:ext cx="3800690" cy="1546738"/>
            <a:chOff x="8069670" y="1604592"/>
            <a:chExt cx="3800690" cy="1546738"/>
          </a:xfrm>
        </p:grpSpPr>
        <p:sp>
          <p:nvSpPr>
            <p:cNvPr id="31" name="Rectangle 30">
              <a:extLst>
                <a:ext uri="{FF2B5EF4-FFF2-40B4-BE49-F238E27FC236}">
                  <a16:creationId xmlns:a16="http://schemas.microsoft.com/office/drawing/2014/main" id="{F33D3C47-5F5B-73C8-AAFD-FA37E5CFF082}"/>
                </a:ext>
              </a:extLst>
            </p:cNvPr>
            <p:cNvSpPr/>
            <p:nvPr/>
          </p:nvSpPr>
          <p:spPr>
            <a:xfrm>
              <a:off x="8069670" y="1604592"/>
              <a:ext cx="3800690" cy="154673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rPr>
                <a:t>Evaluation</a:t>
              </a:r>
              <a:endParaRPr lang="es-CL"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9A9F8AA-04DD-620D-8952-AA615E0EFA52}"/>
                    </a:ext>
                  </a:extLst>
                </p:cNvPr>
                <p:cNvSpPr txBox="1"/>
                <p:nvPr/>
              </p:nvSpPr>
              <p:spPr>
                <a:xfrm>
                  <a:off x="8069670" y="2352747"/>
                  <a:ext cx="380069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Q</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State</m:t>
                            </m:r>
                            <m:r>
                              <a:rPr lang="en-US" sz="2400" b="0" i="1" smtClean="0">
                                <a:latin typeface="Cambria Math" panose="02040503050406030204" pitchFamily="18" charset="0"/>
                              </a:rPr>
                              <m:t>×</m:t>
                            </m:r>
                            <m:r>
                              <a:rPr lang="en-US" sz="2400" b="0" i="1" smtClean="0">
                                <a:latin typeface="Cambria Math" panose="02040503050406030204" pitchFamily="18" charset="0"/>
                              </a:rPr>
                              <m:t>𝐴𝑐𝑡𝑖𝑜𝑛</m:t>
                            </m:r>
                          </m:e>
                        </m:d>
                      </m:oMath>
                    </m:oMathPara>
                  </a14:m>
                  <a:endParaRPr lang="es-CL" sz="2400" dirty="0">
                    <a:latin typeface="Arial" panose="020B0604020202020204" pitchFamily="34" charset="0"/>
                    <a:cs typeface="Arial" panose="020B0604020202020204" pitchFamily="34" charset="0"/>
                  </a:endParaRPr>
                </a:p>
              </p:txBody>
            </p:sp>
          </mc:Choice>
          <mc:Fallback xmlns="">
            <p:sp>
              <p:nvSpPr>
                <p:cNvPr id="27" name="TextBox 26">
                  <a:extLst>
                    <a:ext uri="{FF2B5EF4-FFF2-40B4-BE49-F238E27FC236}">
                      <a16:creationId xmlns:a16="http://schemas.microsoft.com/office/drawing/2014/main" id="{B7DDEB88-BAB9-4187-4842-D24DEE546C1F}"/>
                    </a:ext>
                  </a:extLst>
                </p:cNvPr>
                <p:cNvSpPr txBox="1">
                  <a:spLocks noRot="1" noChangeAspect="1" noMove="1" noResize="1" noEditPoints="1" noAdjustHandles="1" noChangeArrowheads="1" noChangeShapeType="1" noTextEdit="1"/>
                </p:cNvSpPr>
                <p:nvPr/>
              </p:nvSpPr>
              <p:spPr>
                <a:xfrm>
                  <a:off x="8069670" y="2352747"/>
                  <a:ext cx="3800690" cy="369332"/>
                </a:xfrm>
                <a:prstGeom prst="rect">
                  <a:avLst/>
                </a:prstGeom>
                <a:blipFill>
                  <a:blip r:embed="rId4"/>
                  <a:stretch>
                    <a:fillRect b="-33333"/>
                  </a:stretch>
                </a:blipFill>
              </p:spPr>
              <p:txBody>
                <a:bodyPr/>
                <a:lstStyle/>
                <a:p>
                  <a:r>
                    <a:rPr lang="es-CL">
                      <a:noFill/>
                    </a:rPr>
                    <a:t> </a:t>
                  </a:r>
                </a:p>
              </p:txBody>
            </p:sp>
          </mc:Fallback>
        </mc:AlternateContent>
      </p:grpSp>
      <p:grpSp>
        <p:nvGrpSpPr>
          <p:cNvPr id="42" name="Group 41">
            <a:extLst>
              <a:ext uri="{FF2B5EF4-FFF2-40B4-BE49-F238E27FC236}">
                <a16:creationId xmlns:a16="http://schemas.microsoft.com/office/drawing/2014/main" id="{0FA7BFC2-4328-5539-AAB6-B91869C9A2B8}"/>
              </a:ext>
            </a:extLst>
          </p:cNvPr>
          <p:cNvGrpSpPr/>
          <p:nvPr/>
        </p:nvGrpSpPr>
        <p:grpSpPr>
          <a:xfrm>
            <a:off x="7465394" y="2959221"/>
            <a:ext cx="3800690" cy="1546738"/>
            <a:chOff x="8175720" y="3309951"/>
            <a:chExt cx="3800690" cy="1546738"/>
          </a:xfrm>
        </p:grpSpPr>
        <p:sp>
          <p:nvSpPr>
            <p:cNvPr id="44" name="Rectangle 43">
              <a:extLst>
                <a:ext uri="{FF2B5EF4-FFF2-40B4-BE49-F238E27FC236}">
                  <a16:creationId xmlns:a16="http://schemas.microsoft.com/office/drawing/2014/main" id="{82D3C093-5B8B-F367-4808-9384B985EEA2}"/>
                </a:ext>
              </a:extLst>
            </p:cNvPr>
            <p:cNvSpPr/>
            <p:nvPr/>
          </p:nvSpPr>
          <p:spPr>
            <a:xfrm>
              <a:off x="8175720" y="3309951"/>
              <a:ext cx="3800690" cy="1546738"/>
            </a:xfrm>
            <a:prstGeom prst="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rPr>
                <a:t>Prediction</a:t>
              </a:r>
              <a:endParaRPr lang="es-CL"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4B95FF4-9938-3E20-7358-AAD36D07494F}"/>
                    </a:ext>
                  </a:extLst>
                </p:cNvPr>
                <p:cNvSpPr txBox="1"/>
                <p:nvPr/>
              </p:nvSpPr>
              <p:spPr>
                <a:xfrm>
                  <a:off x="8424751" y="3857387"/>
                  <a:ext cx="3302627" cy="397866"/>
                </a:xfrm>
                <a:prstGeom prst="rect">
                  <a:avLst/>
                </a:prstGeom>
                <a:noFill/>
                <a:ln>
                  <a:noFill/>
                  <a:prstDash val="dash"/>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𝛿</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𝑎𝑐𝑡𝑢𝑎𝑙</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𝑝𝑟𝑒𝑑𝑖𝑐𝑡𝑒𝑑</m:t>
                            </m:r>
                          </m:sub>
                        </m:sSub>
                      </m:oMath>
                    </m:oMathPara>
                  </a14:m>
                  <a:endParaRPr lang="es-CL" sz="2400" dirty="0">
                    <a:latin typeface="Arial" panose="020B0604020202020204" pitchFamily="34" charset="0"/>
                    <a:cs typeface="Arial" panose="020B0604020202020204" pitchFamily="34" charset="0"/>
                  </a:endParaRPr>
                </a:p>
              </p:txBody>
            </p:sp>
          </mc:Choice>
          <mc:Fallback xmlns="">
            <p:sp>
              <p:nvSpPr>
                <p:cNvPr id="45" name="TextBox 44">
                  <a:extLst>
                    <a:ext uri="{FF2B5EF4-FFF2-40B4-BE49-F238E27FC236}">
                      <a16:creationId xmlns:a16="http://schemas.microsoft.com/office/drawing/2014/main" id="{14B95FF4-9938-3E20-7358-AAD36D07494F}"/>
                    </a:ext>
                  </a:extLst>
                </p:cNvPr>
                <p:cNvSpPr txBox="1">
                  <a:spLocks noRot="1" noChangeAspect="1" noMove="1" noResize="1" noEditPoints="1" noAdjustHandles="1" noChangeArrowheads="1" noChangeShapeType="1" noTextEdit="1"/>
                </p:cNvSpPr>
                <p:nvPr/>
              </p:nvSpPr>
              <p:spPr>
                <a:xfrm>
                  <a:off x="8424751" y="3857387"/>
                  <a:ext cx="3302627" cy="397866"/>
                </a:xfrm>
                <a:prstGeom prst="rect">
                  <a:avLst/>
                </a:prstGeom>
                <a:blipFill>
                  <a:blip r:embed="rId5"/>
                  <a:stretch>
                    <a:fillRect l="-2030" r="-1292" b="-24242"/>
                  </a:stretch>
                </a:blipFill>
                <a:ln>
                  <a:noFill/>
                  <a:prstDash val="dash"/>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98B54FC-8A3F-2720-E027-F70F50CE8DEE}"/>
                    </a:ext>
                  </a:extLst>
                </p:cNvPr>
                <p:cNvSpPr txBox="1"/>
                <p:nvPr/>
              </p:nvSpPr>
              <p:spPr>
                <a:xfrm>
                  <a:off x="8712227" y="4385655"/>
                  <a:ext cx="2727674" cy="369332"/>
                </a:xfrm>
                <a:prstGeom prst="rect">
                  <a:avLst/>
                </a:prstGeom>
                <a:noFill/>
                <a:ln>
                  <a:noFill/>
                  <a:prstDash val="dash"/>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𝛿</m:t>
                        </m:r>
                      </m:oMath>
                    </m:oMathPara>
                  </a14:m>
                  <a:endParaRPr lang="es-CL" sz="2400" dirty="0">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898B54FC-8A3F-2720-E027-F70F50CE8DEE}"/>
                    </a:ext>
                  </a:extLst>
                </p:cNvPr>
                <p:cNvSpPr txBox="1">
                  <a:spLocks noRot="1" noChangeAspect="1" noMove="1" noResize="1" noEditPoints="1" noAdjustHandles="1" noChangeArrowheads="1" noChangeShapeType="1" noTextEdit="1"/>
                </p:cNvSpPr>
                <p:nvPr/>
              </p:nvSpPr>
              <p:spPr>
                <a:xfrm>
                  <a:off x="8712227" y="4385655"/>
                  <a:ext cx="2727674" cy="369332"/>
                </a:xfrm>
                <a:prstGeom prst="rect">
                  <a:avLst/>
                </a:prstGeom>
                <a:blipFill>
                  <a:blip r:embed="rId6"/>
                  <a:stretch>
                    <a:fillRect b="-33333"/>
                  </a:stretch>
                </a:blipFill>
                <a:ln>
                  <a:noFill/>
                  <a:prstDash val="dash"/>
                </a:ln>
              </p:spPr>
              <p:txBody>
                <a:bodyPr/>
                <a:lstStyle/>
                <a:p>
                  <a:r>
                    <a:rPr lang="es-CL">
                      <a:noFill/>
                    </a:rPr>
                    <a:t> </a:t>
                  </a:r>
                </a:p>
              </p:txBody>
            </p:sp>
          </mc:Fallback>
        </mc:AlternateContent>
      </p:grpSp>
      <p:grpSp>
        <p:nvGrpSpPr>
          <p:cNvPr id="48" name="Group 47">
            <a:extLst>
              <a:ext uri="{FF2B5EF4-FFF2-40B4-BE49-F238E27FC236}">
                <a16:creationId xmlns:a16="http://schemas.microsoft.com/office/drawing/2014/main" id="{1003ABC1-E255-45C7-B2F7-70DF1343E38F}"/>
              </a:ext>
            </a:extLst>
          </p:cNvPr>
          <p:cNvGrpSpPr/>
          <p:nvPr/>
        </p:nvGrpSpPr>
        <p:grpSpPr>
          <a:xfrm>
            <a:off x="7465394" y="4724578"/>
            <a:ext cx="3800690" cy="1546738"/>
            <a:chOff x="8175720" y="5086224"/>
            <a:chExt cx="3800690" cy="1546738"/>
          </a:xfrm>
        </p:grpSpPr>
        <p:sp>
          <p:nvSpPr>
            <p:cNvPr id="49" name="Rectangle 48">
              <a:extLst>
                <a:ext uri="{FF2B5EF4-FFF2-40B4-BE49-F238E27FC236}">
                  <a16:creationId xmlns:a16="http://schemas.microsoft.com/office/drawing/2014/main" id="{3E42A0D1-C5A7-1D44-1DFD-0277EF5A9477}"/>
                </a:ext>
              </a:extLst>
            </p:cNvPr>
            <p:cNvSpPr/>
            <p:nvPr/>
          </p:nvSpPr>
          <p:spPr>
            <a:xfrm>
              <a:off x="8175720" y="5086224"/>
              <a:ext cx="3800690" cy="1546738"/>
            </a:xfrm>
            <a:prstGeom prst="rect">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rPr>
                <a:t>Action</a:t>
              </a:r>
              <a:endParaRPr lang="es-CL"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78C9EE30-F60D-E28F-1A09-F7269974E4C2}"/>
                    </a:ext>
                  </a:extLst>
                </p:cNvPr>
                <p:cNvSpPr txBox="1"/>
                <p:nvPr/>
              </p:nvSpPr>
              <p:spPr>
                <a:xfrm>
                  <a:off x="8425576" y="5718474"/>
                  <a:ext cx="3302627" cy="598241"/>
                </a:xfrm>
                <a:prstGeom prst="rect">
                  <a:avLst/>
                </a:prstGeom>
                <a:noFill/>
                <a:ln>
                  <a:noFill/>
                  <a:prstDash val="dash"/>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𝐴𝑐𝑡𝑖𝑜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𝑄</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𝐴𝑐𝑡𝑖𝑜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num>
                                  <m:den>
                                    <m:r>
                                      <a:rPr lang="en-US" sz="2400" b="0" i="1" smtClean="0">
                                        <a:solidFill>
                                          <a:schemeClr val="tx1"/>
                                        </a:solidFill>
                                        <a:latin typeface="Cambria Math" panose="02040503050406030204" pitchFamily="18" charset="0"/>
                                      </a:rPr>
                                      <m:t>𝜏</m:t>
                                    </m:r>
                                  </m:den>
                                </m:f>
                              </m:e>
                            </m:d>
                          </m:sup>
                        </m:sSup>
                      </m:oMath>
                    </m:oMathPara>
                  </a14:m>
                  <a:endParaRPr lang="es-CL" sz="2400" dirty="0">
                    <a:latin typeface="Arial" panose="020B0604020202020204" pitchFamily="34" charset="0"/>
                    <a:cs typeface="Arial" panose="020B0604020202020204" pitchFamily="34" charset="0"/>
                  </a:endParaRPr>
                </a:p>
              </p:txBody>
            </p:sp>
          </mc:Choice>
          <mc:Fallback xmlns="">
            <p:sp>
              <p:nvSpPr>
                <p:cNvPr id="50" name="TextBox 49">
                  <a:extLst>
                    <a:ext uri="{FF2B5EF4-FFF2-40B4-BE49-F238E27FC236}">
                      <a16:creationId xmlns:a16="http://schemas.microsoft.com/office/drawing/2014/main" id="{78C9EE30-F60D-E28F-1A09-F7269974E4C2}"/>
                    </a:ext>
                  </a:extLst>
                </p:cNvPr>
                <p:cNvSpPr txBox="1">
                  <a:spLocks noRot="1" noChangeAspect="1" noMove="1" noResize="1" noEditPoints="1" noAdjustHandles="1" noChangeArrowheads="1" noChangeShapeType="1" noTextEdit="1"/>
                </p:cNvSpPr>
                <p:nvPr/>
              </p:nvSpPr>
              <p:spPr>
                <a:xfrm>
                  <a:off x="8425576" y="5718474"/>
                  <a:ext cx="3302627" cy="598241"/>
                </a:xfrm>
                <a:prstGeom prst="rect">
                  <a:avLst/>
                </a:prstGeom>
                <a:blipFill>
                  <a:blip r:embed="rId7"/>
                  <a:stretch>
                    <a:fillRect/>
                  </a:stretch>
                </a:blipFill>
                <a:ln>
                  <a:noFill/>
                  <a:prstDash val="dash"/>
                </a:ln>
              </p:spPr>
              <p:txBody>
                <a:bodyPr/>
                <a:lstStyle/>
                <a:p>
                  <a:r>
                    <a:rPr lang="es-CL">
                      <a:noFill/>
                    </a:rPr>
                    <a:t> </a:t>
                  </a:r>
                </a:p>
              </p:txBody>
            </p:sp>
          </mc:Fallback>
        </mc:AlternateContent>
      </p:grpSp>
      <p:cxnSp>
        <p:nvCxnSpPr>
          <p:cNvPr id="52" name="Connector: Elbow 51">
            <a:extLst>
              <a:ext uri="{FF2B5EF4-FFF2-40B4-BE49-F238E27FC236}">
                <a16:creationId xmlns:a16="http://schemas.microsoft.com/office/drawing/2014/main" id="{B31FDC0A-C85C-2F60-2891-1CDD2E533248}"/>
              </a:ext>
            </a:extLst>
          </p:cNvPr>
          <p:cNvCxnSpPr>
            <a:stCxn id="31" idx="3"/>
            <a:endCxn id="44" idx="3"/>
          </p:cNvCxnSpPr>
          <p:nvPr/>
        </p:nvCxnSpPr>
        <p:spPr>
          <a:xfrm>
            <a:off x="11266084" y="1967233"/>
            <a:ext cx="12700" cy="1765357"/>
          </a:xfrm>
          <a:prstGeom prst="bentConnector3">
            <a:avLst>
              <a:gd name="adj1" fmla="val 18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645C89E2-59DB-83A2-44D6-C5197369538F}"/>
              </a:ext>
            </a:extLst>
          </p:cNvPr>
          <p:cNvCxnSpPr>
            <a:stCxn id="44" idx="3"/>
            <a:endCxn id="49" idx="3"/>
          </p:cNvCxnSpPr>
          <p:nvPr/>
        </p:nvCxnSpPr>
        <p:spPr>
          <a:xfrm>
            <a:off x="11266084" y="3732590"/>
            <a:ext cx="12700" cy="1765357"/>
          </a:xfrm>
          <a:prstGeom prst="bentConnector3">
            <a:avLst>
              <a:gd name="adj1" fmla="val 180000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BB3D3184-C5B2-FF5D-9F6C-409343CB7163}"/>
              </a:ext>
            </a:extLst>
          </p:cNvPr>
          <p:cNvSpPr/>
          <p:nvPr/>
        </p:nvSpPr>
        <p:spPr>
          <a:xfrm>
            <a:off x="6716756" y="1495770"/>
            <a:ext cx="922446" cy="4489700"/>
          </a:xfrm>
          <a:prstGeom prst="rect">
            <a:avLst/>
          </a:prstGeom>
          <a:solidFill>
            <a:schemeClr val="bg1">
              <a:lumMod val="85000"/>
            </a:schemeClr>
          </a:solidFill>
          <a:ln>
            <a:prstDash val="lgDash"/>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3200" dirty="0">
                <a:solidFill>
                  <a:schemeClr val="tx1"/>
                </a:solidFill>
                <a:latin typeface="Arial" panose="020B0604020202020204" pitchFamily="34" charset="0"/>
                <a:ea typeface="Cambria Math" panose="02040503050406030204" pitchFamily="18" charset="0"/>
                <a:cs typeface="Arial" panose="020B0604020202020204" pitchFamily="34" charset="0"/>
              </a:rPr>
              <a:t>Model</a:t>
            </a:r>
            <a:endParaRPr lang="es-CL" sz="3200" dirty="0">
              <a:solidFill>
                <a:schemeClr val="tx1"/>
              </a:solidFill>
              <a:latin typeface="Arial" panose="020B0604020202020204" pitchFamily="34" charset="0"/>
              <a:ea typeface="Cambria Math" panose="02040503050406030204" pitchFamily="18" charset="0"/>
              <a:cs typeface="Arial" panose="020B0604020202020204" pitchFamily="34" charset="0"/>
            </a:endParaRPr>
          </a:p>
        </p:txBody>
      </p:sp>
      <p:sp>
        <p:nvSpPr>
          <p:cNvPr id="55" name="TextBox 54">
            <a:extLst>
              <a:ext uri="{FF2B5EF4-FFF2-40B4-BE49-F238E27FC236}">
                <a16:creationId xmlns:a16="http://schemas.microsoft.com/office/drawing/2014/main" id="{3775CEB5-6D31-8B17-89ED-FABCC7C3A565}"/>
              </a:ext>
            </a:extLst>
          </p:cNvPr>
          <p:cNvSpPr txBox="1"/>
          <p:nvPr/>
        </p:nvSpPr>
        <p:spPr>
          <a:xfrm>
            <a:off x="1860" y="6590142"/>
            <a:ext cx="6094140" cy="261610"/>
          </a:xfrm>
          <a:prstGeom prst="rect">
            <a:avLst/>
          </a:prstGeom>
          <a:noFill/>
        </p:spPr>
        <p:txBody>
          <a:bodyPr wrap="square">
            <a:spAutoFit/>
          </a:bodyPr>
          <a:lstStyle/>
          <a:p>
            <a:r>
              <a:rPr lang="es-CL" sz="1100" dirty="0">
                <a:latin typeface="Arial" panose="020B0604020202020204" pitchFamily="34" charset="0"/>
                <a:ea typeface="Cambria Math" panose="02040503050406030204" pitchFamily="18" charset="0"/>
                <a:cs typeface="Arial" panose="020B0604020202020204" pitchFamily="34" charset="0"/>
              </a:rPr>
              <a:t>Sutton &amp; </a:t>
            </a:r>
            <a:r>
              <a:rPr lang="es-CL" sz="1100" dirty="0" err="1">
                <a:latin typeface="Arial" panose="020B0604020202020204" pitchFamily="34" charset="0"/>
                <a:ea typeface="Cambria Math" panose="02040503050406030204" pitchFamily="18" charset="0"/>
                <a:cs typeface="Arial" panose="020B0604020202020204" pitchFamily="34" charset="0"/>
              </a:rPr>
              <a:t>Barto</a:t>
            </a:r>
            <a:r>
              <a:rPr lang="es-CL" sz="1100" dirty="0">
                <a:latin typeface="Arial" panose="020B0604020202020204" pitchFamily="34" charset="0"/>
                <a:ea typeface="Cambria Math" panose="02040503050406030204" pitchFamily="18" charset="0"/>
                <a:cs typeface="Arial" panose="020B0604020202020204" pitchFamily="34" charset="0"/>
              </a:rPr>
              <a:t>, 2020</a:t>
            </a:r>
          </a:p>
        </p:txBody>
      </p:sp>
      <p:sp>
        <p:nvSpPr>
          <p:cNvPr id="56" name="TextBox 55">
            <a:extLst>
              <a:ext uri="{FF2B5EF4-FFF2-40B4-BE49-F238E27FC236}">
                <a16:creationId xmlns:a16="http://schemas.microsoft.com/office/drawing/2014/main" id="{13C552B1-9A6F-D710-31AC-12F988771A82}"/>
              </a:ext>
            </a:extLst>
          </p:cNvPr>
          <p:cNvSpPr txBox="1"/>
          <p:nvPr/>
        </p:nvSpPr>
        <p:spPr>
          <a:xfrm>
            <a:off x="8036271" y="6351615"/>
            <a:ext cx="2658933" cy="369332"/>
          </a:xfrm>
          <a:prstGeom prst="rect">
            <a:avLst/>
          </a:prstGeom>
          <a:noFill/>
          <a:ln w="38100">
            <a:noFill/>
            <a:prstDash val="dash"/>
          </a:ln>
        </p:spPr>
        <p:txBody>
          <a:bodyPr wrap="none" rtlCol="0" anchor="ctr">
            <a:spAutoFit/>
          </a:bodyPr>
          <a:lstStyle/>
          <a:p>
            <a:pPr algn="ctr"/>
            <a:r>
              <a:rPr lang="en-US" dirty="0">
                <a:latin typeface="Arial" panose="020B0604020202020204" pitchFamily="34" charset="0"/>
                <a:cs typeface="Arial" panose="020B0604020202020204" pitchFamily="34" charset="0"/>
              </a:rPr>
              <a:t>Exploration/Exploitation</a:t>
            </a:r>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4543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AA368-5779-6E1B-CED4-776193475A30}"/>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EBB6EFAE-3E59-7F13-DE97-4F95F67755FA}"/>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Overall experimental setup</a:t>
            </a:r>
            <a:endParaRPr lang="es-CL" sz="5400" dirty="0">
              <a:solidFill>
                <a:schemeClr val="tx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6A63BA93-010D-0618-9BA1-BA6C03B4E681}"/>
              </a:ext>
            </a:extLst>
          </p:cNvPr>
          <p:cNvPicPr>
            <a:picLocks noChangeAspect="1"/>
          </p:cNvPicPr>
          <p:nvPr/>
        </p:nvPicPr>
        <p:blipFill>
          <a:blip r:embed="rId3"/>
          <a:srcRect t="39719" b="39509"/>
          <a:stretch>
            <a:fillRect/>
          </a:stretch>
        </p:blipFill>
        <p:spPr>
          <a:xfrm>
            <a:off x="214895" y="2577481"/>
            <a:ext cx="11762209" cy="2358190"/>
          </a:xfrm>
          <a:prstGeom prst="rect">
            <a:avLst/>
          </a:prstGeom>
        </p:spPr>
      </p:pic>
      <p:sp>
        <p:nvSpPr>
          <p:cNvPr id="9" name="Rectangle 8">
            <a:extLst>
              <a:ext uri="{FF2B5EF4-FFF2-40B4-BE49-F238E27FC236}">
                <a16:creationId xmlns:a16="http://schemas.microsoft.com/office/drawing/2014/main" id="{169D7E21-A2DB-6F19-61E1-CC77840D95A0}"/>
              </a:ext>
            </a:extLst>
          </p:cNvPr>
          <p:cNvSpPr/>
          <p:nvPr/>
        </p:nvSpPr>
        <p:spPr>
          <a:xfrm>
            <a:off x="631372" y="4603656"/>
            <a:ext cx="5649686" cy="8164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Task order is randomized</a:t>
            </a:r>
          </a:p>
          <a:p>
            <a:pPr marL="285750" indent="-285750">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5 min. Break within tasks (masked as recalibration)</a:t>
            </a:r>
            <a:endParaRPr lang="es-CL" dirty="0">
              <a:solidFill>
                <a:schemeClr val="tx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9FC6557-89D7-45C7-4921-061DCCCF4473}"/>
              </a:ext>
            </a:extLst>
          </p:cNvPr>
          <p:cNvSpPr txBox="1"/>
          <p:nvPr/>
        </p:nvSpPr>
        <p:spPr>
          <a:xfrm>
            <a:off x="297997" y="1792679"/>
            <a:ext cx="6096000"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Participants</a:t>
            </a:r>
            <a:r>
              <a:rPr lang="en-US" sz="1800" dirty="0">
                <a:latin typeface="Arial" panose="020B0604020202020204" pitchFamily="34" charset="0"/>
                <a:cs typeface="Arial" panose="020B0604020202020204" pitchFamily="34" charset="0"/>
              </a:rPr>
              <a:t>: 30 (15 male), university participant pool with normal or normal-corrected vision, no pharmacological intervention</a:t>
            </a:r>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232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EC5BF-17A7-52BF-AB8C-9629363E8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58B87-B7A8-3BAB-B389-78D2A3AA8CA5}"/>
              </a:ext>
            </a:extLst>
          </p:cNvPr>
          <p:cNvSpPr>
            <a:spLocks noGrp="1"/>
          </p:cNvSpPr>
          <p:nvPr>
            <p:ph type="title"/>
          </p:nvPr>
        </p:nvSpPr>
        <p:spPr/>
        <p:txBody>
          <a:bodyPr/>
          <a:lstStyle/>
          <a:p>
            <a:r>
              <a:rPr lang="en-US" dirty="0"/>
              <a:t>Extras</a:t>
            </a:r>
            <a:endParaRPr lang="es-CL" dirty="0"/>
          </a:p>
        </p:txBody>
      </p:sp>
      <p:pic>
        <p:nvPicPr>
          <p:cNvPr id="4" name="Picture 3">
            <a:extLst>
              <a:ext uri="{FF2B5EF4-FFF2-40B4-BE49-F238E27FC236}">
                <a16:creationId xmlns:a16="http://schemas.microsoft.com/office/drawing/2014/main" id="{EE18CCE0-8A19-19C5-E39C-58B187541A49}"/>
              </a:ext>
            </a:extLst>
          </p:cNvPr>
          <p:cNvPicPr>
            <a:picLocks noChangeAspect="1"/>
          </p:cNvPicPr>
          <p:nvPr/>
        </p:nvPicPr>
        <p:blipFill>
          <a:blip r:embed="rId2"/>
          <a:stretch>
            <a:fillRect/>
          </a:stretch>
        </p:blipFill>
        <p:spPr>
          <a:xfrm>
            <a:off x="2390258" y="1557076"/>
            <a:ext cx="7411484" cy="3743847"/>
          </a:xfrm>
          <a:prstGeom prst="rect">
            <a:avLst/>
          </a:prstGeom>
        </p:spPr>
      </p:pic>
    </p:spTree>
    <p:extLst>
      <p:ext uri="{BB962C8B-B14F-4D97-AF65-F5344CB8AC3E}">
        <p14:creationId xmlns:p14="http://schemas.microsoft.com/office/powerpoint/2010/main" val="395182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1E4D9-884E-A931-0ABF-CD565073E6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1535E6-46C2-631C-77EA-5F6FEA8E4568}"/>
              </a:ext>
            </a:extLst>
          </p:cNvPr>
          <p:cNvSpPr>
            <a:spLocks noGrp="1"/>
          </p:cNvSpPr>
          <p:nvPr>
            <p:ph type="title"/>
          </p:nvPr>
        </p:nvSpPr>
        <p:spPr/>
        <p:txBody>
          <a:bodyPr/>
          <a:lstStyle/>
          <a:p>
            <a:r>
              <a:rPr lang="en-US" dirty="0"/>
              <a:t>Extras</a:t>
            </a:r>
            <a:endParaRPr lang="es-CL" dirty="0"/>
          </a:p>
        </p:txBody>
      </p:sp>
      <p:pic>
        <p:nvPicPr>
          <p:cNvPr id="5" name="Picture 4">
            <a:extLst>
              <a:ext uri="{FF2B5EF4-FFF2-40B4-BE49-F238E27FC236}">
                <a16:creationId xmlns:a16="http://schemas.microsoft.com/office/drawing/2014/main" id="{904B6519-D348-A2B6-D5E2-F8367FC16BDD}"/>
              </a:ext>
            </a:extLst>
          </p:cNvPr>
          <p:cNvPicPr>
            <a:picLocks noChangeAspect="1"/>
          </p:cNvPicPr>
          <p:nvPr/>
        </p:nvPicPr>
        <p:blipFill>
          <a:blip r:embed="rId2"/>
          <a:stretch>
            <a:fillRect/>
          </a:stretch>
        </p:blipFill>
        <p:spPr>
          <a:xfrm>
            <a:off x="2718916" y="1558236"/>
            <a:ext cx="6754168" cy="4934639"/>
          </a:xfrm>
          <a:prstGeom prst="rect">
            <a:avLst/>
          </a:prstGeom>
        </p:spPr>
      </p:pic>
    </p:spTree>
    <p:extLst>
      <p:ext uri="{BB962C8B-B14F-4D97-AF65-F5344CB8AC3E}">
        <p14:creationId xmlns:p14="http://schemas.microsoft.com/office/powerpoint/2010/main" val="233490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31BA1-E52C-4CDC-10A3-FF34DDC5C4DF}"/>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B1DD8685-BB78-10A0-1C86-6796665E0865}"/>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Proposed mechanism</a:t>
            </a:r>
            <a:endParaRPr lang="es-CL" sz="5400" dirty="0">
              <a:solidFill>
                <a:schemeClr val="tx1"/>
              </a:solidFill>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679A60B9-2164-EF9C-9E2B-7F97BCFAE923}"/>
              </a:ext>
            </a:extLst>
          </p:cNvPr>
          <p:cNvGrpSpPr/>
          <p:nvPr/>
        </p:nvGrpSpPr>
        <p:grpSpPr>
          <a:xfrm>
            <a:off x="84879" y="1213545"/>
            <a:ext cx="3800690" cy="1546738"/>
            <a:chOff x="8069670" y="1604592"/>
            <a:chExt cx="3800690" cy="1546738"/>
          </a:xfrm>
        </p:grpSpPr>
        <p:sp>
          <p:nvSpPr>
            <p:cNvPr id="31" name="Rectangle 30">
              <a:extLst>
                <a:ext uri="{FF2B5EF4-FFF2-40B4-BE49-F238E27FC236}">
                  <a16:creationId xmlns:a16="http://schemas.microsoft.com/office/drawing/2014/main" id="{F7BFCF63-0D71-D527-B899-DCAC91279D6A}"/>
                </a:ext>
              </a:extLst>
            </p:cNvPr>
            <p:cNvSpPr/>
            <p:nvPr/>
          </p:nvSpPr>
          <p:spPr>
            <a:xfrm>
              <a:off x="8069670" y="1604592"/>
              <a:ext cx="3800690" cy="154673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rPr>
                <a:t>Evaluation</a:t>
              </a:r>
              <a:endParaRPr lang="es-CL"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24F64AE-3658-4707-F349-8010DDDCF05D}"/>
                    </a:ext>
                  </a:extLst>
                </p:cNvPr>
                <p:cNvSpPr txBox="1"/>
                <p:nvPr/>
              </p:nvSpPr>
              <p:spPr>
                <a:xfrm>
                  <a:off x="8069670" y="2352747"/>
                  <a:ext cx="3800690"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Q</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State</m:t>
                            </m:r>
                            <m:r>
                              <a:rPr lang="en-US" sz="2400" b="0" i="1" smtClean="0">
                                <a:latin typeface="Cambria Math" panose="02040503050406030204" pitchFamily="18" charset="0"/>
                              </a:rPr>
                              <m:t>×</m:t>
                            </m:r>
                            <m:r>
                              <a:rPr lang="en-US" sz="2400" b="0" i="1" smtClean="0">
                                <a:latin typeface="Cambria Math" panose="02040503050406030204" pitchFamily="18" charset="0"/>
                              </a:rPr>
                              <m:t>𝐴𝑐𝑡𝑖𝑜𝑛</m:t>
                            </m:r>
                          </m:e>
                        </m:d>
                      </m:oMath>
                    </m:oMathPara>
                  </a14:m>
                  <a:endParaRPr lang="es-CL" sz="2400" dirty="0">
                    <a:latin typeface="Arial" panose="020B0604020202020204" pitchFamily="34" charset="0"/>
                    <a:cs typeface="Arial" panose="020B0604020202020204" pitchFamily="34" charset="0"/>
                  </a:endParaRPr>
                </a:p>
              </p:txBody>
            </p:sp>
          </mc:Choice>
          <mc:Fallback xmlns="">
            <p:sp>
              <p:nvSpPr>
                <p:cNvPr id="32" name="TextBox 31">
                  <a:extLst>
                    <a:ext uri="{FF2B5EF4-FFF2-40B4-BE49-F238E27FC236}">
                      <a16:creationId xmlns:a16="http://schemas.microsoft.com/office/drawing/2014/main" id="{724F64AE-3658-4707-F349-8010DDDCF05D}"/>
                    </a:ext>
                  </a:extLst>
                </p:cNvPr>
                <p:cNvSpPr txBox="1">
                  <a:spLocks noRot="1" noChangeAspect="1" noMove="1" noResize="1" noEditPoints="1" noAdjustHandles="1" noChangeArrowheads="1" noChangeShapeType="1" noTextEdit="1"/>
                </p:cNvSpPr>
                <p:nvPr/>
              </p:nvSpPr>
              <p:spPr>
                <a:xfrm>
                  <a:off x="8069670" y="2352747"/>
                  <a:ext cx="3800690" cy="369332"/>
                </a:xfrm>
                <a:prstGeom prst="rect">
                  <a:avLst/>
                </a:prstGeom>
                <a:blipFill>
                  <a:blip r:embed="rId3"/>
                  <a:stretch>
                    <a:fillRect b="-33333"/>
                  </a:stretch>
                </a:blipFill>
              </p:spPr>
              <p:txBody>
                <a:bodyPr/>
                <a:lstStyle/>
                <a:p>
                  <a:r>
                    <a:rPr lang="es-CL">
                      <a:noFill/>
                    </a:rPr>
                    <a:t> </a:t>
                  </a:r>
                </a:p>
              </p:txBody>
            </p:sp>
          </mc:Fallback>
        </mc:AlternateContent>
      </p:grpSp>
      <p:grpSp>
        <p:nvGrpSpPr>
          <p:cNvPr id="42" name="Group 41">
            <a:extLst>
              <a:ext uri="{FF2B5EF4-FFF2-40B4-BE49-F238E27FC236}">
                <a16:creationId xmlns:a16="http://schemas.microsoft.com/office/drawing/2014/main" id="{C8F90E62-80B3-840D-6463-EC5D57A04A43}"/>
              </a:ext>
            </a:extLst>
          </p:cNvPr>
          <p:cNvGrpSpPr/>
          <p:nvPr/>
        </p:nvGrpSpPr>
        <p:grpSpPr>
          <a:xfrm>
            <a:off x="84879" y="2978902"/>
            <a:ext cx="3800690" cy="1546738"/>
            <a:chOff x="8175720" y="3309951"/>
            <a:chExt cx="3800690" cy="1546738"/>
          </a:xfrm>
        </p:grpSpPr>
        <p:sp>
          <p:nvSpPr>
            <p:cNvPr id="44" name="Rectangle 43">
              <a:extLst>
                <a:ext uri="{FF2B5EF4-FFF2-40B4-BE49-F238E27FC236}">
                  <a16:creationId xmlns:a16="http://schemas.microsoft.com/office/drawing/2014/main" id="{26BD5A1C-5413-7F40-90CB-B50350EDCDE1}"/>
                </a:ext>
              </a:extLst>
            </p:cNvPr>
            <p:cNvSpPr/>
            <p:nvPr/>
          </p:nvSpPr>
          <p:spPr>
            <a:xfrm>
              <a:off x="8175720" y="3309951"/>
              <a:ext cx="3800690" cy="154673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rPr>
                <a:t>Prediction</a:t>
              </a:r>
              <a:endParaRPr lang="es-CL"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540EA1EA-2D6C-02A1-DE81-48F72303777F}"/>
                    </a:ext>
                  </a:extLst>
                </p:cNvPr>
                <p:cNvSpPr txBox="1"/>
                <p:nvPr/>
              </p:nvSpPr>
              <p:spPr>
                <a:xfrm>
                  <a:off x="8424751" y="3857387"/>
                  <a:ext cx="3302627" cy="3978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𝛿</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𝑎𝑐𝑡𝑢𝑎𝑙</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𝑝𝑟𝑒𝑑𝑖𝑐𝑡𝑒𝑑</m:t>
                            </m:r>
                          </m:sub>
                        </m:sSub>
                      </m:oMath>
                    </m:oMathPara>
                  </a14:m>
                  <a:endParaRPr lang="es-CL" sz="2400" dirty="0">
                    <a:latin typeface="Arial" panose="020B0604020202020204" pitchFamily="34" charset="0"/>
                    <a:cs typeface="Arial" panose="020B0604020202020204" pitchFamily="34" charset="0"/>
                  </a:endParaRPr>
                </a:p>
              </p:txBody>
            </p:sp>
          </mc:Choice>
          <mc:Fallback xmlns="">
            <p:sp>
              <p:nvSpPr>
                <p:cNvPr id="45" name="TextBox 44">
                  <a:extLst>
                    <a:ext uri="{FF2B5EF4-FFF2-40B4-BE49-F238E27FC236}">
                      <a16:creationId xmlns:a16="http://schemas.microsoft.com/office/drawing/2014/main" id="{540EA1EA-2D6C-02A1-DE81-48F72303777F}"/>
                    </a:ext>
                  </a:extLst>
                </p:cNvPr>
                <p:cNvSpPr txBox="1">
                  <a:spLocks noRot="1" noChangeAspect="1" noMove="1" noResize="1" noEditPoints="1" noAdjustHandles="1" noChangeArrowheads="1" noChangeShapeType="1" noTextEdit="1"/>
                </p:cNvSpPr>
                <p:nvPr/>
              </p:nvSpPr>
              <p:spPr>
                <a:xfrm>
                  <a:off x="8424751" y="3857387"/>
                  <a:ext cx="3302627" cy="397866"/>
                </a:xfrm>
                <a:prstGeom prst="rect">
                  <a:avLst/>
                </a:prstGeom>
                <a:blipFill>
                  <a:blip r:embed="rId4"/>
                  <a:stretch>
                    <a:fillRect l="-2030" r="-1107" b="-24242"/>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CE59700-9C1A-7F01-36F3-204F8207393F}"/>
                    </a:ext>
                  </a:extLst>
                </p:cNvPr>
                <p:cNvSpPr txBox="1"/>
                <p:nvPr/>
              </p:nvSpPr>
              <p:spPr>
                <a:xfrm>
                  <a:off x="8712227" y="4385655"/>
                  <a:ext cx="272767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𝛿</m:t>
                        </m:r>
                      </m:oMath>
                    </m:oMathPara>
                  </a14:m>
                  <a:endParaRPr lang="es-CL" sz="2400" dirty="0">
                    <a:latin typeface="Arial" panose="020B0604020202020204" pitchFamily="34" charset="0"/>
                    <a:cs typeface="Arial" panose="020B0604020202020204" pitchFamily="34" charset="0"/>
                  </a:endParaRPr>
                </a:p>
              </p:txBody>
            </p:sp>
          </mc:Choice>
          <mc:Fallback xmlns="">
            <p:sp>
              <p:nvSpPr>
                <p:cNvPr id="46" name="TextBox 45">
                  <a:extLst>
                    <a:ext uri="{FF2B5EF4-FFF2-40B4-BE49-F238E27FC236}">
                      <a16:creationId xmlns:a16="http://schemas.microsoft.com/office/drawing/2014/main" id="{DCE59700-9C1A-7F01-36F3-204F8207393F}"/>
                    </a:ext>
                  </a:extLst>
                </p:cNvPr>
                <p:cNvSpPr txBox="1">
                  <a:spLocks noRot="1" noChangeAspect="1" noMove="1" noResize="1" noEditPoints="1" noAdjustHandles="1" noChangeArrowheads="1" noChangeShapeType="1" noTextEdit="1"/>
                </p:cNvSpPr>
                <p:nvPr/>
              </p:nvSpPr>
              <p:spPr>
                <a:xfrm>
                  <a:off x="8712227" y="4385655"/>
                  <a:ext cx="2727674" cy="369332"/>
                </a:xfrm>
                <a:prstGeom prst="rect">
                  <a:avLst/>
                </a:prstGeom>
                <a:blipFill>
                  <a:blip r:embed="rId5"/>
                  <a:stretch>
                    <a:fillRect b="-31148"/>
                  </a:stretch>
                </a:blipFill>
              </p:spPr>
              <p:txBody>
                <a:bodyPr/>
                <a:lstStyle/>
                <a:p>
                  <a:r>
                    <a:rPr lang="es-CL">
                      <a:noFill/>
                    </a:rPr>
                    <a:t> </a:t>
                  </a:r>
                </a:p>
              </p:txBody>
            </p:sp>
          </mc:Fallback>
        </mc:AlternateContent>
      </p:grpSp>
      <p:grpSp>
        <p:nvGrpSpPr>
          <p:cNvPr id="48" name="Group 47">
            <a:extLst>
              <a:ext uri="{FF2B5EF4-FFF2-40B4-BE49-F238E27FC236}">
                <a16:creationId xmlns:a16="http://schemas.microsoft.com/office/drawing/2014/main" id="{0DB9CC56-42DE-CC96-4C48-EE2ECCE1058E}"/>
              </a:ext>
            </a:extLst>
          </p:cNvPr>
          <p:cNvGrpSpPr/>
          <p:nvPr/>
        </p:nvGrpSpPr>
        <p:grpSpPr>
          <a:xfrm>
            <a:off x="84879" y="4744259"/>
            <a:ext cx="3800690" cy="1546738"/>
            <a:chOff x="8175720" y="5086224"/>
            <a:chExt cx="3800690" cy="1546738"/>
          </a:xfrm>
        </p:grpSpPr>
        <p:sp>
          <p:nvSpPr>
            <p:cNvPr id="49" name="Rectangle 48">
              <a:extLst>
                <a:ext uri="{FF2B5EF4-FFF2-40B4-BE49-F238E27FC236}">
                  <a16:creationId xmlns:a16="http://schemas.microsoft.com/office/drawing/2014/main" id="{0C1CDAEA-7CDC-4625-B6C4-1ED70A22CB1B}"/>
                </a:ext>
              </a:extLst>
            </p:cNvPr>
            <p:cNvSpPr/>
            <p:nvPr/>
          </p:nvSpPr>
          <p:spPr>
            <a:xfrm>
              <a:off x="8175720" y="5086224"/>
              <a:ext cx="3800690" cy="154673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rPr>
                <a:t>Action</a:t>
              </a:r>
              <a:endParaRPr lang="es-CL" sz="3200" dirty="0">
                <a:solidFill>
                  <a:schemeClr val="bg1">
                    <a:lumMod val="50000"/>
                  </a:schemeClr>
                </a:solidFill>
                <a:latin typeface="Arial" panose="020B0604020202020204" pitchFamily="34" charset="0"/>
                <a:ea typeface="Cambria Math" panose="020405030504060302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2E065BF5-9886-4342-8E59-C94F5F1F72C2}"/>
                    </a:ext>
                  </a:extLst>
                </p:cNvPr>
                <p:cNvSpPr txBox="1"/>
                <p:nvPr/>
              </p:nvSpPr>
              <p:spPr>
                <a:xfrm>
                  <a:off x="8425576" y="5718474"/>
                  <a:ext cx="3302627" cy="5982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𝐴𝑐𝑡𝑖𝑜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𝑄</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𝐴𝑐𝑡𝑖𝑜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num>
                                  <m:den>
                                    <m:r>
                                      <a:rPr lang="en-US" sz="2400" b="0" i="1" smtClean="0">
                                        <a:solidFill>
                                          <a:schemeClr val="tx1"/>
                                        </a:solidFill>
                                        <a:latin typeface="Cambria Math" panose="02040503050406030204" pitchFamily="18" charset="0"/>
                                      </a:rPr>
                                      <m:t>𝜏</m:t>
                                    </m:r>
                                  </m:den>
                                </m:f>
                              </m:e>
                            </m:d>
                          </m:sup>
                        </m:sSup>
                      </m:oMath>
                    </m:oMathPara>
                  </a14:m>
                  <a:endParaRPr lang="es-CL" sz="2400" dirty="0">
                    <a:latin typeface="Arial" panose="020B0604020202020204" pitchFamily="34" charset="0"/>
                    <a:cs typeface="Arial" panose="020B0604020202020204" pitchFamily="34" charset="0"/>
                  </a:endParaRPr>
                </a:p>
              </p:txBody>
            </p:sp>
          </mc:Choice>
          <mc:Fallback xmlns="">
            <p:sp>
              <p:nvSpPr>
                <p:cNvPr id="50" name="TextBox 49">
                  <a:extLst>
                    <a:ext uri="{FF2B5EF4-FFF2-40B4-BE49-F238E27FC236}">
                      <a16:creationId xmlns:a16="http://schemas.microsoft.com/office/drawing/2014/main" id="{2E065BF5-9886-4342-8E59-C94F5F1F72C2}"/>
                    </a:ext>
                  </a:extLst>
                </p:cNvPr>
                <p:cNvSpPr txBox="1">
                  <a:spLocks noRot="1" noChangeAspect="1" noMove="1" noResize="1" noEditPoints="1" noAdjustHandles="1" noChangeArrowheads="1" noChangeShapeType="1" noTextEdit="1"/>
                </p:cNvSpPr>
                <p:nvPr/>
              </p:nvSpPr>
              <p:spPr>
                <a:xfrm>
                  <a:off x="8425576" y="5718474"/>
                  <a:ext cx="3302627" cy="598241"/>
                </a:xfrm>
                <a:prstGeom prst="rect">
                  <a:avLst/>
                </a:prstGeom>
                <a:blipFill>
                  <a:blip r:embed="rId6"/>
                  <a:stretch>
                    <a:fillRect/>
                  </a:stretch>
                </a:blipFill>
              </p:spPr>
              <p:txBody>
                <a:bodyPr/>
                <a:lstStyle/>
                <a:p>
                  <a:r>
                    <a:rPr lang="es-CL">
                      <a:noFill/>
                    </a:rPr>
                    <a:t> </a:t>
                  </a:r>
                </a:p>
              </p:txBody>
            </p:sp>
          </mc:Fallback>
        </mc:AlternateContent>
      </p:grpSp>
      <p:sp>
        <p:nvSpPr>
          <p:cNvPr id="55" name="TextBox 54">
            <a:extLst>
              <a:ext uri="{FF2B5EF4-FFF2-40B4-BE49-F238E27FC236}">
                <a16:creationId xmlns:a16="http://schemas.microsoft.com/office/drawing/2014/main" id="{7C909ED4-F0E8-0D96-1EC7-68BF8BFBCF19}"/>
              </a:ext>
            </a:extLst>
          </p:cNvPr>
          <p:cNvSpPr txBox="1"/>
          <p:nvPr/>
        </p:nvSpPr>
        <p:spPr>
          <a:xfrm>
            <a:off x="1860" y="6590142"/>
            <a:ext cx="6094140" cy="261610"/>
          </a:xfrm>
          <a:prstGeom prst="rect">
            <a:avLst/>
          </a:prstGeom>
          <a:noFill/>
        </p:spPr>
        <p:txBody>
          <a:bodyPr wrap="square">
            <a:spAutoFit/>
          </a:bodyPr>
          <a:lstStyle/>
          <a:p>
            <a:r>
              <a:rPr lang="es-CL" sz="1100" dirty="0">
                <a:latin typeface="Arial" panose="020B0604020202020204" pitchFamily="34" charset="0"/>
                <a:ea typeface="Cambria Math" panose="02040503050406030204" pitchFamily="18" charset="0"/>
                <a:cs typeface="Arial" panose="020B0604020202020204" pitchFamily="34" charset="0"/>
              </a:rPr>
              <a:t>Sutton &amp; </a:t>
            </a:r>
            <a:r>
              <a:rPr lang="es-CL" sz="1100" dirty="0" err="1">
                <a:latin typeface="Arial" panose="020B0604020202020204" pitchFamily="34" charset="0"/>
                <a:ea typeface="Cambria Math" panose="02040503050406030204" pitchFamily="18" charset="0"/>
                <a:cs typeface="Arial" panose="020B0604020202020204" pitchFamily="34" charset="0"/>
              </a:rPr>
              <a:t>Barto</a:t>
            </a:r>
            <a:r>
              <a:rPr lang="es-CL" sz="1100" dirty="0">
                <a:latin typeface="Arial" panose="020B0604020202020204" pitchFamily="34" charset="0"/>
                <a:ea typeface="Cambria Math" panose="02040503050406030204" pitchFamily="18" charset="0"/>
                <a:cs typeface="Arial" panose="020B0604020202020204" pitchFamily="34" charset="0"/>
              </a:rPr>
              <a:t>, 2020</a:t>
            </a:r>
          </a:p>
        </p:txBody>
      </p:sp>
      <p:sp>
        <p:nvSpPr>
          <p:cNvPr id="3" name="Rectangle 2">
            <a:extLst>
              <a:ext uri="{FF2B5EF4-FFF2-40B4-BE49-F238E27FC236}">
                <a16:creationId xmlns:a16="http://schemas.microsoft.com/office/drawing/2014/main" id="{7F77F1A3-8EB1-651D-B35B-7702DC919EFB}"/>
              </a:ext>
            </a:extLst>
          </p:cNvPr>
          <p:cNvSpPr/>
          <p:nvPr/>
        </p:nvSpPr>
        <p:spPr>
          <a:xfrm>
            <a:off x="4027714" y="1213544"/>
            <a:ext cx="7935685" cy="154673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rial" panose="020B0604020202020204" pitchFamily="34" charset="0"/>
                <a:cs typeface="Arial" panose="020B0604020202020204" pitchFamily="34" charset="0"/>
              </a:rPr>
              <a:t>Specific to physical or abstract foraging.</a:t>
            </a:r>
            <a:endParaRPr lang="es-CL" sz="28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3E2A5DF-3A54-CD60-A5B6-BC8F4AF71C13}"/>
                  </a:ext>
                </a:extLst>
              </p:cNvPr>
              <p:cNvSpPr/>
              <p:nvPr/>
            </p:nvSpPr>
            <p:spPr>
              <a:xfrm>
                <a:off x="4027714" y="2978902"/>
                <a:ext cx="7935685" cy="154673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cs typeface="Arial" panose="020B0604020202020204" pitchFamily="34" charset="0"/>
                        </a:rPr>
                        <m:t>𝛿</m:t>
                      </m:r>
                      <m:r>
                        <a:rPr lang="en-US" sz="2800" b="0" i="1" smtClean="0">
                          <a:solidFill>
                            <a:schemeClr val="tx1"/>
                          </a:solidFill>
                          <a:latin typeface="Cambria Math" panose="02040503050406030204" pitchFamily="18" charset="0"/>
                          <a:cs typeface="Arial" panose="020B0604020202020204" pitchFamily="34" charset="0"/>
                        </a:rPr>
                        <m:t>∝</m:t>
                      </m:r>
                      <m:r>
                        <a:rPr lang="en-US" sz="2800" b="0" i="1" smtClean="0">
                          <a:solidFill>
                            <a:schemeClr val="tx1"/>
                          </a:solidFill>
                          <a:latin typeface="Cambria Math" panose="02040503050406030204" pitchFamily="18" charset="0"/>
                          <a:cs typeface="Arial" panose="020B0604020202020204" pitchFamily="34" charset="0"/>
                        </a:rPr>
                        <m:t>𝑈𝑛𝑐𝑒𝑟𝑡𝑎𝑖𝑛𝑡𝑦</m:t>
                      </m:r>
                    </m:oMath>
                  </m:oMathPara>
                </a14:m>
                <a:endParaRPr lang="en-US" sz="2800" b="0" i="1" dirty="0">
                  <a:solidFill>
                    <a:schemeClr val="tx1"/>
                  </a:solidFill>
                  <a:latin typeface="Cambria Math" panose="02040503050406030204" pitchFamily="18"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sSub>
                        <m:sSubPr>
                          <m:ctrlPr>
                            <a:rPr lang="en-US" sz="2800" b="0" i="1" smtClean="0">
                              <a:solidFill>
                                <a:schemeClr val="tx1"/>
                              </a:solidFill>
                              <a:latin typeface="Cambria Math" panose="02040503050406030204" pitchFamily="18" charset="0"/>
                              <a:cs typeface="Arial" panose="020B0604020202020204" pitchFamily="34" charset="0"/>
                            </a:rPr>
                          </m:ctrlPr>
                        </m:sSubPr>
                        <m:e>
                          <m:r>
                            <a:rPr lang="en-US" sz="2800" b="0" i="1" smtClean="0">
                              <a:solidFill>
                                <a:schemeClr val="tx1"/>
                              </a:solidFill>
                              <a:latin typeface="Cambria Math" panose="02040503050406030204" pitchFamily="18" charset="0"/>
                              <a:cs typeface="Arial" panose="020B0604020202020204" pitchFamily="34" charset="0"/>
                            </a:rPr>
                            <m:t>𝑄</m:t>
                          </m:r>
                        </m:e>
                        <m:sub>
                          <m:r>
                            <a:rPr lang="en-US" sz="2800" b="0" i="1" smtClean="0">
                              <a:solidFill>
                                <a:schemeClr val="tx1"/>
                              </a:solidFill>
                              <a:latin typeface="Cambria Math" panose="02040503050406030204" pitchFamily="18" charset="0"/>
                              <a:cs typeface="Arial" panose="020B0604020202020204" pitchFamily="34" charset="0"/>
                            </a:rPr>
                            <m:t>𝑝𝑟𝑒𝑑𝑖𝑐𝑡𝑒𝑑</m:t>
                          </m:r>
                        </m:sub>
                      </m:sSub>
                      <m:r>
                        <a:rPr lang="en-US" sz="2800" b="0" i="1" smtClean="0">
                          <a:solidFill>
                            <a:schemeClr val="tx1"/>
                          </a:solidFill>
                          <a:latin typeface="Cambria Math" panose="02040503050406030204" pitchFamily="18" charset="0"/>
                          <a:cs typeface="Arial" panose="020B0604020202020204" pitchFamily="34" charset="0"/>
                        </a:rPr>
                        <m:t>∝</m:t>
                      </m:r>
                      <m:r>
                        <a:rPr lang="en-US" sz="2800" b="0" i="1" smtClean="0">
                          <a:solidFill>
                            <a:schemeClr val="tx1"/>
                          </a:solidFill>
                          <a:latin typeface="Cambria Math" panose="02040503050406030204" pitchFamily="18" charset="0"/>
                          <a:cs typeface="Arial" panose="020B0604020202020204" pitchFamily="34" charset="0"/>
                        </a:rPr>
                        <m:t>𝑈𝑛𝑐𝑒𝑟𝑡𝑎𝑖𝑛𝑡𝑦</m:t>
                      </m:r>
                    </m:oMath>
                  </m:oMathPara>
                </a14:m>
                <a:endParaRPr lang="es-CL" sz="2800" dirty="0">
                  <a:solidFill>
                    <a:schemeClr val="tx1"/>
                  </a:solidFill>
                  <a:latin typeface="Arial" panose="020B0604020202020204" pitchFamily="34" charset="0"/>
                  <a:cs typeface="Arial" panose="020B0604020202020204" pitchFamily="34" charset="0"/>
                </a:endParaRPr>
              </a:p>
            </p:txBody>
          </p:sp>
        </mc:Choice>
        <mc:Fallback xmlns="">
          <p:sp>
            <p:nvSpPr>
              <p:cNvPr id="4" name="Rectangle 3">
                <a:extLst>
                  <a:ext uri="{FF2B5EF4-FFF2-40B4-BE49-F238E27FC236}">
                    <a16:creationId xmlns:a16="http://schemas.microsoft.com/office/drawing/2014/main" id="{F3E2A5DF-3A54-CD60-A5B6-BC8F4AF71C13}"/>
                  </a:ext>
                </a:extLst>
              </p:cNvPr>
              <p:cNvSpPr>
                <a:spLocks noRot="1" noChangeAspect="1" noMove="1" noResize="1" noEditPoints="1" noAdjustHandles="1" noChangeArrowheads="1" noChangeShapeType="1" noTextEdit="1"/>
              </p:cNvSpPr>
              <p:nvPr/>
            </p:nvSpPr>
            <p:spPr>
              <a:xfrm>
                <a:off x="4027714" y="2978902"/>
                <a:ext cx="7935685" cy="1546737"/>
              </a:xfrm>
              <a:prstGeom prst="rect">
                <a:avLst/>
              </a:prstGeom>
              <a:blipFill>
                <a:blip r:embed="rId7"/>
                <a:stretch>
                  <a:fillRect/>
                </a:stretch>
              </a:blipFill>
              <a:ln>
                <a:no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90E07AB-7170-BE6D-A5DB-8C6301D6CE6E}"/>
                  </a:ext>
                </a:extLst>
              </p:cNvPr>
              <p:cNvSpPr/>
              <p:nvPr/>
            </p:nvSpPr>
            <p:spPr>
              <a:xfrm>
                <a:off x="4027714" y="4744259"/>
                <a:ext cx="7935685" cy="154673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cs typeface="Arial" panose="020B0604020202020204" pitchFamily="34" charset="0"/>
                        </a:rPr>
                        <m:t>𝐴𝑐𝑡𝑖𝑜𝑛</m:t>
                      </m:r>
                      <m:r>
                        <a:rPr lang="en-US" sz="2800" b="0" i="1" smtClean="0">
                          <a:solidFill>
                            <a:schemeClr val="tx1"/>
                          </a:solidFill>
                          <a:latin typeface="Cambria Math" panose="02040503050406030204" pitchFamily="18" charset="0"/>
                          <a:cs typeface="Arial" panose="020B0604020202020204" pitchFamily="34" charset="0"/>
                        </a:rPr>
                        <m:t>=</m:t>
                      </m:r>
                      <m:r>
                        <a:rPr lang="en-US" sz="2800" b="0" i="1" smtClean="0">
                          <a:solidFill>
                            <a:schemeClr val="tx1"/>
                          </a:solidFill>
                          <a:latin typeface="Cambria Math" panose="02040503050406030204" pitchFamily="18" charset="0"/>
                          <a:cs typeface="Arial" panose="020B0604020202020204" pitchFamily="34" charset="0"/>
                        </a:rPr>
                        <m:t>𝑓</m:t>
                      </m:r>
                      <m:d>
                        <m:dPr>
                          <m:ctrlPr>
                            <a:rPr lang="en-US" sz="2800" b="0" i="1" smtClean="0">
                              <a:solidFill>
                                <a:schemeClr val="tx1"/>
                              </a:solidFill>
                              <a:latin typeface="Cambria Math" panose="02040503050406030204" pitchFamily="18" charset="0"/>
                              <a:cs typeface="Arial" panose="020B0604020202020204" pitchFamily="34" charset="0"/>
                            </a:rPr>
                          </m:ctrlPr>
                        </m:dPr>
                        <m:e>
                          <m:r>
                            <a:rPr lang="en-US" sz="2800" b="0" i="1" smtClean="0">
                              <a:solidFill>
                                <a:schemeClr val="tx1"/>
                              </a:solidFill>
                              <a:latin typeface="Cambria Math" panose="02040503050406030204" pitchFamily="18" charset="0"/>
                              <a:cs typeface="Arial" panose="020B0604020202020204" pitchFamily="34" charset="0"/>
                            </a:rPr>
                            <m:t>𝑝𝑟𝑒𝑑𝑖𝑐𝑡𝑖𝑜𝑛</m:t>
                          </m:r>
                        </m:e>
                      </m:d>
                    </m:oMath>
                    <m:oMath xmlns:m="http://schemas.openxmlformats.org/officeDocument/2006/math">
                      <m:r>
                        <a:rPr lang="en-US" sz="2800" b="0" i="1" smtClean="0">
                          <a:solidFill>
                            <a:schemeClr val="tx1"/>
                          </a:solidFill>
                          <a:latin typeface="Cambria Math" panose="02040503050406030204" pitchFamily="18" charset="0"/>
                          <a:cs typeface="Arial" panose="020B0604020202020204" pitchFamily="34" charset="0"/>
                        </a:rPr>
                        <m:t>𝐴𝑐𝑡𝑖𝑜𝑛</m:t>
                      </m:r>
                      <m:r>
                        <a:rPr lang="en-US" sz="2800" b="0" i="1" smtClean="0">
                          <a:solidFill>
                            <a:schemeClr val="tx1"/>
                          </a:solidFill>
                          <a:latin typeface="Cambria Math" panose="02040503050406030204" pitchFamily="18" charset="0"/>
                          <a:cs typeface="Arial" panose="020B0604020202020204" pitchFamily="34" charset="0"/>
                        </a:rPr>
                        <m:t>∝</m:t>
                      </m:r>
                      <m:r>
                        <a:rPr lang="en-US" sz="2800" b="0" i="1" smtClean="0">
                          <a:solidFill>
                            <a:schemeClr val="tx1"/>
                          </a:solidFill>
                          <a:latin typeface="Cambria Math" panose="02040503050406030204" pitchFamily="18" charset="0"/>
                          <a:cs typeface="Arial" panose="020B0604020202020204" pitchFamily="34" charset="0"/>
                        </a:rPr>
                        <m:t>𝜏</m:t>
                      </m:r>
                    </m:oMath>
                    <m:oMath xmlns:m="http://schemas.openxmlformats.org/officeDocument/2006/math">
                      <m:r>
                        <a:rPr lang="en-US" sz="2800" b="0" i="1" smtClean="0">
                          <a:solidFill>
                            <a:schemeClr val="tx1"/>
                          </a:solidFill>
                          <a:latin typeface="Cambria Math" panose="02040503050406030204" pitchFamily="18" charset="0"/>
                          <a:cs typeface="Arial" panose="020B0604020202020204" pitchFamily="34" charset="0"/>
                        </a:rPr>
                        <m:t>𝜏</m:t>
                      </m:r>
                      <m:r>
                        <a:rPr lang="en-US" sz="2800" b="0" i="1" smtClean="0">
                          <a:solidFill>
                            <a:schemeClr val="tx1"/>
                          </a:solidFill>
                          <a:latin typeface="Cambria Math" panose="02040503050406030204" pitchFamily="18" charset="0"/>
                          <a:cs typeface="Arial" panose="020B0604020202020204" pitchFamily="34" charset="0"/>
                        </a:rPr>
                        <m:t>=</m:t>
                      </m:r>
                      <m:r>
                        <a:rPr lang="en-US" sz="2800" b="0" i="1" smtClean="0">
                          <a:solidFill>
                            <a:schemeClr val="tx1"/>
                          </a:solidFill>
                          <a:latin typeface="Cambria Math" panose="02040503050406030204" pitchFamily="18" charset="0"/>
                          <a:cs typeface="Arial" panose="020B0604020202020204" pitchFamily="34" charset="0"/>
                        </a:rPr>
                        <m:t>𝑔</m:t>
                      </m:r>
                      <m:r>
                        <a:rPr lang="en-US" sz="2800" b="0" i="1" smtClean="0">
                          <a:solidFill>
                            <a:schemeClr val="tx1"/>
                          </a:solidFill>
                          <a:latin typeface="Cambria Math" panose="02040503050406030204" pitchFamily="18" charset="0"/>
                          <a:cs typeface="Arial" panose="020B0604020202020204" pitchFamily="34" charset="0"/>
                        </a:rPr>
                        <m:t>(</m:t>
                      </m:r>
                      <m:r>
                        <a:rPr lang="en-US" sz="2800" b="0" i="1" smtClean="0">
                          <a:solidFill>
                            <a:schemeClr val="tx1"/>
                          </a:solidFill>
                          <a:latin typeface="Cambria Math" panose="02040503050406030204" pitchFamily="18" charset="0"/>
                          <a:cs typeface="Arial" panose="020B0604020202020204" pitchFamily="34" charset="0"/>
                        </a:rPr>
                        <m:t>𝛿</m:t>
                      </m:r>
                      <m:r>
                        <a:rPr lang="en-US" sz="2800" b="0" i="1" smtClean="0">
                          <a:solidFill>
                            <a:schemeClr val="tx1"/>
                          </a:solidFill>
                          <a:latin typeface="Cambria Math" panose="02040503050406030204" pitchFamily="18" charset="0"/>
                          <a:cs typeface="Arial" panose="020B0604020202020204" pitchFamily="34" charset="0"/>
                        </a:rPr>
                        <m:t>)</m:t>
                      </m:r>
                    </m:oMath>
                  </m:oMathPara>
                </a14:m>
                <a:endParaRPr lang="en-US" sz="2800" b="0" dirty="0">
                  <a:solidFill>
                    <a:schemeClr val="tx1"/>
                  </a:solidFill>
                  <a:latin typeface="Arial" panose="020B060402020202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A90E07AB-7170-BE6D-A5DB-8C6301D6CE6E}"/>
                  </a:ext>
                </a:extLst>
              </p:cNvPr>
              <p:cNvSpPr>
                <a:spLocks noRot="1" noChangeAspect="1" noMove="1" noResize="1" noEditPoints="1" noAdjustHandles="1" noChangeArrowheads="1" noChangeShapeType="1" noTextEdit="1"/>
              </p:cNvSpPr>
              <p:nvPr/>
            </p:nvSpPr>
            <p:spPr>
              <a:xfrm>
                <a:off x="4027714" y="4744259"/>
                <a:ext cx="7935685" cy="1546737"/>
              </a:xfrm>
              <a:prstGeom prst="rect">
                <a:avLst/>
              </a:prstGeom>
              <a:blipFill>
                <a:blip r:embed="rId8"/>
                <a:stretch>
                  <a:fillRect/>
                </a:stretch>
              </a:blipFill>
              <a:ln>
                <a:noFill/>
              </a:ln>
            </p:spPr>
            <p:txBody>
              <a:bodyPr/>
              <a:lstStyle/>
              <a:p>
                <a:r>
                  <a:rPr lang="es-CL">
                    <a:noFill/>
                  </a:rPr>
                  <a:t> </a:t>
                </a:r>
              </a:p>
            </p:txBody>
          </p:sp>
        </mc:Fallback>
      </mc:AlternateContent>
    </p:spTree>
    <p:extLst>
      <p:ext uri="{BB962C8B-B14F-4D97-AF65-F5344CB8AC3E}">
        <p14:creationId xmlns:p14="http://schemas.microsoft.com/office/powerpoint/2010/main" val="142817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671A-948A-463C-16D1-186007156EE6}"/>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9DF12412-53CD-F289-F7A2-14C0342CCBCD}"/>
              </a:ext>
            </a:extLst>
          </p:cNvPr>
          <p:cNvSpPr/>
          <p:nvPr/>
        </p:nvSpPr>
        <p:spPr>
          <a:xfrm>
            <a:off x="7184571" y="2221468"/>
            <a:ext cx="2244274" cy="44841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B5419117-3B98-1346-CBA7-5CF5D0DD07B8}"/>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Proposed mechanism</a:t>
            </a:r>
            <a:endParaRPr lang="es-CL" sz="5400"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Oval 1">
                <a:extLst>
                  <a:ext uri="{FF2B5EF4-FFF2-40B4-BE49-F238E27FC236}">
                    <a16:creationId xmlns:a16="http://schemas.microsoft.com/office/drawing/2014/main" id="{7317500D-C822-6B23-9ACE-0538F390FD9F}"/>
                  </a:ext>
                </a:extLst>
              </p:cNvPr>
              <p:cNvSpPr/>
              <p:nvPr/>
            </p:nvSpPr>
            <p:spPr>
              <a:xfrm>
                <a:off x="838200" y="2133600"/>
                <a:ext cx="914400"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cs typeface="Arial" panose="020B0604020202020204" pitchFamily="34" charset="0"/>
                        </a:rPr>
                        <m:t>𝐸</m:t>
                      </m:r>
                    </m:oMath>
                  </m:oMathPara>
                </a14:m>
                <a:endParaRPr lang="es-CL" sz="3200" dirty="0">
                  <a:solidFill>
                    <a:schemeClr val="tx1"/>
                  </a:solidFill>
                  <a:latin typeface="Arial" panose="020B0604020202020204" pitchFamily="34" charset="0"/>
                  <a:cs typeface="Arial" panose="020B0604020202020204" pitchFamily="34" charset="0"/>
                </a:endParaRPr>
              </a:p>
            </p:txBody>
          </p:sp>
        </mc:Choice>
        <mc:Fallback xmlns="">
          <p:sp>
            <p:nvSpPr>
              <p:cNvPr id="2" name="Oval 1">
                <a:extLst>
                  <a:ext uri="{FF2B5EF4-FFF2-40B4-BE49-F238E27FC236}">
                    <a16:creationId xmlns:a16="http://schemas.microsoft.com/office/drawing/2014/main" id="{7317500D-C822-6B23-9ACE-0538F390FD9F}"/>
                  </a:ext>
                </a:extLst>
              </p:cNvPr>
              <p:cNvSpPr>
                <a:spLocks noRot="1" noChangeAspect="1" noMove="1" noResize="1" noEditPoints="1" noAdjustHandles="1" noChangeArrowheads="1" noChangeShapeType="1" noTextEdit="1"/>
              </p:cNvSpPr>
              <p:nvPr/>
            </p:nvSpPr>
            <p:spPr>
              <a:xfrm>
                <a:off x="838200" y="2133600"/>
                <a:ext cx="914400" cy="914400"/>
              </a:xfrm>
              <a:prstGeom prst="ellipse">
                <a:avLst/>
              </a:prstGeom>
              <a:blipFill>
                <a:blip r:embed="rId3"/>
                <a:stretch>
                  <a:fillRect/>
                </a:stretch>
              </a:blipFill>
              <a:ln>
                <a:solidFill>
                  <a:schemeClr val="bg1"/>
                </a:solid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78B00F21-FE3E-3391-4FCE-7ACB41077414}"/>
                  </a:ext>
                </a:extLst>
              </p:cNvPr>
              <p:cNvSpPr/>
              <p:nvPr/>
            </p:nvSpPr>
            <p:spPr>
              <a:xfrm>
                <a:off x="5502729" y="2133600"/>
                <a:ext cx="914400"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smtClean="0">
                          <a:solidFill>
                            <a:schemeClr val="tx1"/>
                          </a:solidFill>
                          <a:latin typeface="Cambria Math" panose="02040503050406030204" pitchFamily="18" charset="0"/>
                          <a:cs typeface="Arial" panose="020B0604020202020204" pitchFamily="34" charset="0"/>
                        </a:rPr>
                        <m:t>𝛿</m:t>
                      </m:r>
                    </m:oMath>
                  </m:oMathPara>
                </a14:m>
                <a:endParaRPr lang="es-CL" sz="3200" dirty="0">
                  <a:solidFill>
                    <a:schemeClr val="tx1"/>
                  </a:solidFill>
                  <a:latin typeface="Arial" panose="020B0604020202020204" pitchFamily="34" charset="0"/>
                  <a:cs typeface="Arial" panose="020B0604020202020204" pitchFamily="34" charset="0"/>
                </a:endParaRPr>
              </a:p>
            </p:txBody>
          </p:sp>
        </mc:Choice>
        <mc:Fallback xmlns="">
          <p:sp>
            <p:nvSpPr>
              <p:cNvPr id="6" name="Oval 5">
                <a:extLst>
                  <a:ext uri="{FF2B5EF4-FFF2-40B4-BE49-F238E27FC236}">
                    <a16:creationId xmlns:a16="http://schemas.microsoft.com/office/drawing/2014/main" id="{78B00F21-FE3E-3391-4FCE-7ACB41077414}"/>
                  </a:ext>
                </a:extLst>
              </p:cNvPr>
              <p:cNvSpPr>
                <a:spLocks noRot="1" noChangeAspect="1" noMove="1" noResize="1" noEditPoints="1" noAdjustHandles="1" noChangeArrowheads="1" noChangeShapeType="1" noTextEdit="1"/>
              </p:cNvSpPr>
              <p:nvPr/>
            </p:nvSpPr>
            <p:spPr>
              <a:xfrm>
                <a:off x="5502729" y="2133600"/>
                <a:ext cx="914400" cy="914400"/>
              </a:xfrm>
              <a:prstGeom prst="ellipse">
                <a:avLst/>
              </a:prstGeom>
              <a:blipFill>
                <a:blip r:embed="rId4"/>
                <a:stretch>
                  <a:fillRect/>
                </a:stretch>
              </a:blipFill>
              <a:ln>
                <a:solidFill>
                  <a:schemeClr val="bg1"/>
                </a:solid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8F23E053-7B6B-60A9-894A-9A1A45353F99}"/>
                  </a:ext>
                </a:extLst>
              </p:cNvPr>
              <p:cNvSpPr/>
              <p:nvPr/>
            </p:nvSpPr>
            <p:spPr>
              <a:xfrm>
                <a:off x="10167259" y="2133600"/>
                <a:ext cx="914400"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smtClean="0">
                          <a:solidFill>
                            <a:schemeClr val="tx1"/>
                          </a:solidFill>
                          <a:latin typeface="Cambria Math" panose="02040503050406030204" pitchFamily="18" charset="0"/>
                          <a:cs typeface="Arial" panose="020B0604020202020204" pitchFamily="34" charset="0"/>
                        </a:rPr>
                        <m:t>𝜏</m:t>
                      </m:r>
                    </m:oMath>
                  </m:oMathPara>
                </a14:m>
                <a:endParaRPr lang="es-CL" sz="3200" dirty="0">
                  <a:solidFill>
                    <a:schemeClr val="tx1"/>
                  </a:solidFill>
                  <a:latin typeface="Arial" panose="020B0604020202020204" pitchFamily="34" charset="0"/>
                  <a:cs typeface="Arial" panose="020B0604020202020204" pitchFamily="34" charset="0"/>
                </a:endParaRPr>
              </a:p>
            </p:txBody>
          </p:sp>
        </mc:Choice>
        <mc:Fallback xmlns="">
          <p:sp>
            <p:nvSpPr>
              <p:cNvPr id="7" name="Oval 6">
                <a:extLst>
                  <a:ext uri="{FF2B5EF4-FFF2-40B4-BE49-F238E27FC236}">
                    <a16:creationId xmlns:a16="http://schemas.microsoft.com/office/drawing/2014/main" id="{8F23E053-7B6B-60A9-894A-9A1A45353F99}"/>
                  </a:ext>
                </a:extLst>
              </p:cNvPr>
              <p:cNvSpPr>
                <a:spLocks noRot="1" noChangeAspect="1" noMove="1" noResize="1" noEditPoints="1" noAdjustHandles="1" noChangeArrowheads="1" noChangeShapeType="1" noTextEdit="1"/>
              </p:cNvSpPr>
              <p:nvPr/>
            </p:nvSpPr>
            <p:spPr>
              <a:xfrm>
                <a:off x="10167259" y="2133600"/>
                <a:ext cx="914400" cy="914400"/>
              </a:xfrm>
              <a:prstGeom prst="ellipse">
                <a:avLst/>
              </a:prstGeom>
              <a:blipFill>
                <a:blip r:embed="rId5"/>
                <a:stretch>
                  <a:fillRect/>
                </a:stretch>
              </a:blipFill>
              <a:ln>
                <a:solidFill>
                  <a:schemeClr val="bg1"/>
                </a:solidFill>
              </a:ln>
            </p:spPr>
            <p:txBody>
              <a:bodyPr/>
              <a:lstStyle/>
              <a:p>
                <a:r>
                  <a:rPr lang="es-CL">
                    <a:noFill/>
                  </a:rPr>
                  <a:t> </a:t>
                </a:r>
              </a:p>
            </p:txBody>
          </p:sp>
        </mc:Fallback>
      </mc:AlternateContent>
      <p:sp>
        <p:nvSpPr>
          <p:cNvPr id="8" name="TextBox 7">
            <a:extLst>
              <a:ext uri="{FF2B5EF4-FFF2-40B4-BE49-F238E27FC236}">
                <a16:creationId xmlns:a16="http://schemas.microsoft.com/office/drawing/2014/main" id="{D1930F9C-6D78-21B5-E2D2-4A9AB71749E0}"/>
              </a:ext>
            </a:extLst>
          </p:cNvPr>
          <p:cNvSpPr txBox="1"/>
          <p:nvPr/>
        </p:nvSpPr>
        <p:spPr>
          <a:xfrm>
            <a:off x="556992" y="1600200"/>
            <a:ext cx="1476815"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Environment</a:t>
            </a:r>
            <a:endParaRPr lang="es-CL"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2E96980-47A2-53EF-9230-AA8D74FEA940}"/>
              </a:ext>
            </a:extLst>
          </p:cNvPr>
          <p:cNvSpPr txBox="1"/>
          <p:nvPr/>
        </p:nvSpPr>
        <p:spPr>
          <a:xfrm>
            <a:off x="4315896" y="1600200"/>
            <a:ext cx="3288080"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Reward prediction error (RPE)</a:t>
            </a:r>
            <a:endParaRPr lang="es-CL"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4F07E0D-058B-D52F-145A-A326E1A4BEB6}"/>
              </a:ext>
            </a:extLst>
          </p:cNvPr>
          <p:cNvSpPr txBox="1"/>
          <p:nvPr/>
        </p:nvSpPr>
        <p:spPr>
          <a:xfrm>
            <a:off x="9326668" y="1461700"/>
            <a:ext cx="2595582"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Exploration/Exploitation</a:t>
            </a:r>
          </a:p>
          <a:p>
            <a:pPr algn="ctr"/>
            <a:r>
              <a:rPr lang="en-US" dirty="0">
                <a:latin typeface="Arial" panose="020B0604020202020204" pitchFamily="34" charset="0"/>
                <a:cs typeface="Arial" panose="020B0604020202020204" pitchFamily="34" charset="0"/>
              </a:rPr>
              <a:t>balance</a:t>
            </a:r>
            <a:endParaRPr lang="es-CL" dirty="0">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9C0E8D4F-6DC7-FA51-D363-460778DAA7B7}"/>
              </a:ext>
            </a:extLst>
          </p:cNvPr>
          <p:cNvCxnSpPr>
            <a:stCxn id="2" idx="4"/>
          </p:cNvCxnSpPr>
          <p:nvPr/>
        </p:nvCxnSpPr>
        <p:spPr>
          <a:xfrm flipH="1">
            <a:off x="1295399" y="3048000"/>
            <a:ext cx="1" cy="1382486"/>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0895157-F040-5C67-A236-1703C59945BF}"/>
              </a:ext>
            </a:extLst>
          </p:cNvPr>
          <p:cNvCxnSpPr/>
          <p:nvPr/>
        </p:nvCxnSpPr>
        <p:spPr>
          <a:xfrm flipH="1">
            <a:off x="5959929" y="3048000"/>
            <a:ext cx="1" cy="1382486"/>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ABE134E-C181-522D-DC6E-F90DA79045C2}"/>
              </a:ext>
            </a:extLst>
          </p:cNvPr>
          <p:cNvCxnSpPr/>
          <p:nvPr/>
        </p:nvCxnSpPr>
        <p:spPr>
          <a:xfrm flipH="1">
            <a:off x="10624458" y="3031672"/>
            <a:ext cx="1" cy="1382486"/>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30825D9B-3E72-0B21-4CB4-F6222DF87D88}"/>
                  </a:ext>
                </a:extLst>
              </p:cNvPr>
              <p:cNvSpPr/>
              <p:nvPr/>
            </p:nvSpPr>
            <p:spPr>
              <a:xfrm>
                <a:off x="556992" y="4430486"/>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𝐻</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𝑠𝑡𝑎𝑡𝑒𝑠</m:t>
                      </m:r>
                      <m:r>
                        <a:rPr lang="en-US" b="0" i="1" smtClean="0">
                          <a:solidFill>
                            <a:schemeClr val="tx1"/>
                          </a:solidFill>
                          <a:latin typeface="Cambria Math" panose="02040503050406030204" pitchFamily="18" charset="0"/>
                        </a:rPr>
                        <m:t>)</m:t>
                      </m:r>
                    </m:oMath>
                  </m:oMathPara>
                </a14:m>
                <a:endParaRPr lang="es-CL" dirty="0">
                  <a:solidFill>
                    <a:schemeClr val="tx1"/>
                  </a:solidFill>
                  <a:latin typeface="Arial" panose="020B0604020202020204" pitchFamily="34" charset="0"/>
                  <a:cs typeface="Arial" panose="020B0604020202020204" pitchFamily="34" charset="0"/>
                </a:endParaRPr>
              </a:p>
            </p:txBody>
          </p:sp>
        </mc:Choice>
        <mc:Fallback xmlns="">
          <p:sp>
            <p:nvSpPr>
              <p:cNvPr id="16" name="Rectangle 15">
                <a:extLst>
                  <a:ext uri="{FF2B5EF4-FFF2-40B4-BE49-F238E27FC236}">
                    <a16:creationId xmlns:a16="http://schemas.microsoft.com/office/drawing/2014/main" id="{30825D9B-3E72-0B21-4CB4-F6222DF87D88}"/>
                  </a:ext>
                </a:extLst>
              </p:cNvPr>
              <p:cNvSpPr>
                <a:spLocks noRot="1" noChangeAspect="1" noMove="1" noResize="1" noEditPoints="1" noAdjustHandles="1" noChangeArrowheads="1" noChangeShapeType="1" noTextEdit="1"/>
              </p:cNvSpPr>
              <p:nvPr/>
            </p:nvSpPr>
            <p:spPr>
              <a:xfrm>
                <a:off x="556992" y="4430486"/>
                <a:ext cx="1476811" cy="914400"/>
              </a:xfrm>
              <a:prstGeom prst="rect">
                <a:avLst/>
              </a:prstGeom>
              <a:blipFill>
                <a:blip r:embed="rId6"/>
                <a:stretch>
                  <a:fillRect/>
                </a:stretch>
              </a:blipFill>
              <a:ln>
                <a:noFill/>
              </a:ln>
            </p:spPr>
            <p:txBody>
              <a:bodyPr/>
              <a:lstStyle/>
              <a:p>
                <a:r>
                  <a:rPr lang="es-CL">
                    <a:noFill/>
                  </a:rPr>
                  <a:t> </a:t>
                </a:r>
              </a:p>
            </p:txBody>
          </p:sp>
        </mc:Fallback>
      </mc:AlternateContent>
      <p:sp>
        <p:nvSpPr>
          <p:cNvPr id="17" name="Rectangle 16">
            <a:extLst>
              <a:ext uri="{FF2B5EF4-FFF2-40B4-BE49-F238E27FC236}">
                <a16:creationId xmlns:a16="http://schemas.microsoft.com/office/drawing/2014/main" id="{83DBD954-0D48-A094-2569-B358C5C44415}"/>
              </a:ext>
            </a:extLst>
          </p:cNvPr>
          <p:cNvSpPr/>
          <p:nvPr/>
        </p:nvSpPr>
        <p:spPr>
          <a:xfrm>
            <a:off x="5221523" y="4430486"/>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Phasic DA activity</a:t>
            </a:r>
            <a:endParaRPr lang="es-CL"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28DB786F-63D5-B7BF-F61E-1862B2BDB5F7}"/>
              </a:ext>
            </a:extLst>
          </p:cNvPr>
          <p:cNvSpPr/>
          <p:nvPr/>
        </p:nvSpPr>
        <p:spPr>
          <a:xfrm>
            <a:off x="9886051" y="4430486"/>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Behavior</a:t>
            </a:r>
            <a:endParaRPr lang="es-CL" dirty="0">
              <a:solidFill>
                <a:schemeClr val="tx1"/>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FE10A0A9-4F94-AEAA-B6A8-61030DF8B285}"/>
              </a:ext>
            </a:extLst>
          </p:cNvPr>
          <p:cNvSpPr/>
          <p:nvPr/>
        </p:nvSpPr>
        <p:spPr>
          <a:xfrm>
            <a:off x="7553787" y="4430486"/>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Variability controller</a:t>
            </a:r>
            <a:endParaRPr lang="es-CL" dirty="0">
              <a:solidFill>
                <a:schemeClr val="tx1"/>
              </a:solidFill>
              <a:latin typeface="Arial" panose="020B0604020202020204" pitchFamily="34" charset="0"/>
              <a:cs typeface="Arial" panose="020B0604020202020204" pitchFamily="34" charset="0"/>
            </a:endParaRPr>
          </a:p>
        </p:txBody>
      </p:sp>
      <p:cxnSp>
        <p:nvCxnSpPr>
          <p:cNvPr id="34" name="Straight Arrow Connector 33">
            <a:extLst>
              <a:ext uri="{FF2B5EF4-FFF2-40B4-BE49-F238E27FC236}">
                <a16:creationId xmlns:a16="http://schemas.microsoft.com/office/drawing/2014/main" id="{1CB590AB-5C3A-874F-EEBE-0ABCE0509329}"/>
              </a:ext>
            </a:extLst>
          </p:cNvPr>
          <p:cNvCxnSpPr>
            <a:stCxn id="2" idx="6"/>
            <a:endCxn id="6" idx="2"/>
          </p:cNvCxnSpPr>
          <p:nvPr/>
        </p:nvCxnSpPr>
        <p:spPr>
          <a:xfrm>
            <a:off x="1752600" y="2590800"/>
            <a:ext cx="375012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C79FAD1-7C48-FDF1-549F-DA6364B59085}"/>
              </a:ext>
            </a:extLst>
          </p:cNvPr>
          <p:cNvCxnSpPr>
            <a:stCxn id="6" idx="6"/>
            <a:endCxn id="7" idx="2"/>
          </p:cNvCxnSpPr>
          <p:nvPr/>
        </p:nvCxnSpPr>
        <p:spPr>
          <a:xfrm>
            <a:off x="6417129" y="2590800"/>
            <a:ext cx="3750130"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27360DCD-CC11-7FAE-107B-550FA0F27B18}"/>
              </a:ext>
            </a:extLst>
          </p:cNvPr>
          <p:cNvSpPr/>
          <p:nvPr/>
        </p:nvSpPr>
        <p:spPr>
          <a:xfrm>
            <a:off x="7553787" y="5704115"/>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Spontaneous behavior</a:t>
            </a:r>
            <a:endParaRPr lang="es-CL" sz="1700" dirty="0">
              <a:solidFill>
                <a:schemeClr val="tx1"/>
              </a:solidFill>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E47D9F18-17BD-D750-44D4-BFC4393AC3FA}"/>
              </a:ext>
            </a:extLst>
          </p:cNvPr>
          <p:cNvCxnSpPr>
            <a:stCxn id="22" idx="2"/>
            <a:endCxn id="37" idx="0"/>
          </p:cNvCxnSpPr>
          <p:nvPr/>
        </p:nvCxnSpPr>
        <p:spPr>
          <a:xfrm>
            <a:off x="8292193" y="5344886"/>
            <a:ext cx="0" cy="359229"/>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5AEB8756-EFB7-14C8-43F5-61D38A70001B}"/>
              </a:ext>
            </a:extLst>
          </p:cNvPr>
          <p:cNvSpPr/>
          <p:nvPr/>
        </p:nvSpPr>
        <p:spPr>
          <a:xfrm>
            <a:off x="9886051" y="5704115"/>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RL model</a:t>
            </a:r>
            <a:endParaRPr lang="es-CL" dirty="0">
              <a:solidFill>
                <a:schemeClr val="tx1"/>
              </a:solidFill>
              <a:latin typeface="Arial" panose="020B0604020202020204" pitchFamily="34" charset="0"/>
              <a:cs typeface="Arial" panose="020B0604020202020204" pitchFamily="34" charset="0"/>
            </a:endParaRPr>
          </a:p>
        </p:txBody>
      </p:sp>
      <p:cxnSp>
        <p:nvCxnSpPr>
          <p:cNvPr id="43" name="Straight Arrow Connector 42">
            <a:extLst>
              <a:ext uri="{FF2B5EF4-FFF2-40B4-BE49-F238E27FC236}">
                <a16:creationId xmlns:a16="http://schemas.microsoft.com/office/drawing/2014/main" id="{99EFF970-0743-45E2-10EF-A8AAA4D42293}"/>
              </a:ext>
            </a:extLst>
          </p:cNvPr>
          <p:cNvCxnSpPr>
            <a:stCxn id="18" idx="2"/>
            <a:endCxn id="40" idx="0"/>
          </p:cNvCxnSpPr>
          <p:nvPr/>
        </p:nvCxnSpPr>
        <p:spPr>
          <a:xfrm>
            <a:off x="10624457" y="5344886"/>
            <a:ext cx="0" cy="359229"/>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4F969A91-6E3B-43C2-09DB-64D19976E950}"/>
              </a:ext>
            </a:extLst>
          </p:cNvPr>
          <p:cNvSpPr/>
          <p:nvPr/>
        </p:nvSpPr>
        <p:spPr>
          <a:xfrm>
            <a:off x="556991" y="5704115"/>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Task parameters</a:t>
            </a:r>
            <a:endParaRPr lang="es-CL" dirty="0">
              <a:solidFill>
                <a:schemeClr val="tx1"/>
              </a:solidFill>
              <a:latin typeface="Arial" panose="020B0604020202020204" pitchFamily="34" charset="0"/>
              <a:cs typeface="Arial" panose="020B0604020202020204" pitchFamily="34" charset="0"/>
            </a:endParaRPr>
          </a:p>
        </p:txBody>
      </p:sp>
      <p:cxnSp>
        <p:nvCxnSpPr>
          <p:cNvPr id="51" name="Straight Arrow Connector 50">
            <a:extLst>
              <a:ext uri="{FF2B5EF4-FFF2-40B4-BE49-F238E27FC236}">
                <a16:creationId xmlns:a16="http://schemas.microsoft.com/office/drawing/2014/main" id="{ECE41C85-20AA-BA50-16D0-FF8C6B19F588}"/>
              </a:ext>
            </a:extLst>
          </p:cNvPr>
          <p:cNvCxnSpPr>
            <a:cxnSpLocks/>
            <a:stCxn id="16" idx="2"/>
            <a:endCxn id="47" idx="0"/>
          </p:cNvCxnSpPr>
          <p:nvPr/>
        </p:nvCxnSpPr>
        <p:spPr>
          <a:xfrm flipH="1">
            <a:off x="1295397" y="5344886"/>
            <a:ext cx="1" cy="359229"/>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7F327794-6D6F-3965-A295-1DFE3CDAF114}"/>
              </a:ext>
            </a:extLst>
          </p:cNvPr>
          <p:cNvSpPr txBox="1"/>
          <p:nvPr/>
        </p:nvSpPr>
        <p:spPr>
          <a:xfrm>
            <a:off x="3035194" y="2221468"/>
            <a:ext cx="1184940" cy="369332"/>
          </a:xfrm>
          <a:prstGeom prst="rect">
            <a:avLst/>
          </a:prstGeom>
          <a:noFill/>
        </p:spPr>
        <p:txBody>
          <a:bodyPr wrap="none" rtlCol="0">
            <a:spAutoFit/>
          </a:bodyPr>
          <a:lstStyle/>
          <a:p>
            <a:pPr algn="ctr"/>
            <a:r>
              <a:rPr lang="en-US" i="1" dirty="0">
                <a:latin typeface="Arial" panose="020B0604020202020204" pitchFamily="34" charset="0"/>
                <a:cs typeface="Arial" panose="020B0604020202020204" pitchFamily="34" charset="0"/>
              </a:rPr>
              <a:t>Increases</a:t>
            </a:r>
            <a:endParaRPr lang="es-CL" i="1"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51F20EB-CEA6-BB33-3DCB-B1494B547110}"/>
              </a:ext>
            </a:extLst>
          </p:cNvPr>
          <p:cNvSpPr txBox="1"/>
          <p:nvPr/>
        </p:nvSpPr>
        <p:spPr>
          <a:xfrm>
            <a:off x="7699722" y="2221468"/>
            <a:ext cx="1184940" cy="369332"/>
          </a:xfrm>
          <a:prstGeom prst="rect">
            <a:avLst/>
          </a:prstGeom>
          <a:noFill/>
        </p:spPr>
        <p:txBody>
          <a:bodyPr wrap="none" rtlCol="0">
            <a:spAutoFit/>
          </a:bodyPr>
          <a:lstStyle/>
          <a:p>
            <a:pPr algn="ctr"/>
            <a:r>
              <a:rPr lang="en-US" i="1" dirty="0">
                <a:latin typeface="Arial" panose="020B0604020202020204" pitchFamily="34" charset="0"/>
                <a:cs typeface="Arial" panose="020B0604020202020204" pitchFamily="34" charset="0"/>
              </a:rPr>
              <a:t>Increases</a:t>
            </a:r>
            <a:endParaRPr lang="es-CL" i="1" dirty="0">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9E8FB99C-E5A6-45EC-3ABF-C4B687AEDA60}"/>
              </a:ext>
            </a:extLst>
          </p:cNvPr>
          <p:cNvSpPr/>
          <p:nvPr/>
        </p:nvSpPr>
        <p:spPr>
          <a:xfrm>
            <a:off x="5221522" y="5704115"/>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ERP </a:t>
            </a:r>
            <a:r>
              <a:rPr lang="en-US" sz="1700" i="1" dirty="0">
                <a:solidFill>
                  <a:schemeClr val="tx1"/>
                </a:solidFill>
                <a:latin typeface="Arial" panose="020B0604020202020204" pitchFamily="34" charset="0"/>
                <a:cs typeface="Arial" panose="020B0604020202020204" pitchFamily="34" charset="0"/>
              </a:rPr>
              <a:t>FRN</a:t>
            </a:r>
            <a:endParaRPr lang="es-CL" sz="1700" i="1" dirty="0">
              <a:solidFill>
                <a:schemeClr val="tx1"/>
              </a:solidFill>
              <a:latin typeface="Arial" panose="020B0604020202020204" pitchFamily="34" charset="0"/>
              <a:cs typeface="Arial" panose="020B0604020202020204" pitchFamily="34" charset="0"/>
            </a:endParaRPr>
          </a:p>
        </p:txBody>
      </p:sp>
      <p:cxnSp>
        <p:nvCxnSpPr>
          <p:cNvPr id="58" name="Straight Arrow Connector 57">
            <a:extLst>
              <a:ext uri="{FF2B5EF4-FFF2-40B4-BE49-F238E27FC236}">
                <a16:creationId xmlns:a16="http://schemas.microsoft.com/office/drawing/2014/main" id="{FCEC51EB-018A-5C5D-45E8-A778F2D83BD4}"/>
              </a:ext>
            </a:extLst>
          </p:cNvPr>
          <p:cNvCxnSpPr>
            <a:cxnSpLocks/>
            <a:stCxn id="17" idx="2"/>
            <a:endCxn id="57" idx="0"/>
          </p:cNvCxnSpPr>
          <p:nvPr/>
        </p:nvCxnSpPr>
        <p:spPr>
          <a:xfrm flipH="1">
            <a:off x="5959928" y="5344886"/>
            <a:ext cx="1" cy="359229"/>
          </a:xfrm>
          <a:prstGeom prst="straightConnector1">
            <a:avLst/>
          </a:prstGeom>
          <a:ln>
            <a:solidFill>
              <a:schemeClr val="bg1">
                <a:lumMod val="50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1C811E36-F827-6CAF-B3ED-2D82FADC3727}"/>
              </a:ext>
            </a:extLst>
          </p:cNvPr>
          <p:cNvSpPr/>
          <p:nvPr/>
        </p:nvSpPr>
        <p:spPr>
          <a:xfrm>
            <a:off x="2520039" y="2221468"/>
            <a:ext cx="2244274" cy="44841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63" name="TextBox 62">
            <a:extLst>
              <a:ext uri="{FF2B5EF4-FFF2-40B4-BE49-F238E27FC236}">
                <a16:creationId xmlns:a16="http://schemas.microsoft.com/office/drawing/2014/main" id="{B96B1743-7F9A-DAB4-FBB6-91BD1D110C0C}"/>
              </a:ext>
            </a:extLst>
          </p:cNvPr>
          <p:cNvSpPr txBox="1"/>
          <p:nvPr/>
        </p:nvSpPr>
        <p:spPr>
          <a:xfrm>
            <a:off x="2503421" y="5062835"/>
            <a:ext cx="2273305"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Evaluation process is left as specific to task domain</a:t>
            </a:r>
            <a:endParaRPr lang="es-CL"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A68BF29D-80CF-EAEA-D414-668F1DC30A90}"/>
              </a:ext>
            </a:extLst>
          </p:cNvPr>
          <p:cNvSpPr txBox="1"/>
          <p:nvPr/>
        </p:nvSpPr>
        <p:spPr>
          <a:xfrm>
            <a:off x="7184571" y="3147927"/>
            <a:ext cx="2244275" cy="923330"/>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Here is the experimental hypothesis</a:t>
            </a:r>
            <a:endParaRPr lang="es-CL"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8566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1CD36-9761-5839-ECE7-4B2CE4A266DA}"/>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F7BE24B6-B22F-085D-9C49-0DF921FB633F}"/>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Proposed mechanism</a:t>
            </a:r>
            <a:endParaRPr lang="es-CL" sz="5400" dirty="0">
              <a:solidFill>
                <a:schemeClr val="tx1"/>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B32036C3-244C-2424-BE87-69D09E203EED}"/>
              </a:ext>
            </a:extLst>
          </p:cNvPr>
          <p:cNvSpPr/>
          <p:nvPr/>
        </p:nvSpPr>
        <p:spPr>
          <a:xfrm>
            <a:off x="3580502" y="3276600"/>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Variability controller</a:t>
            </a:r>
            <a:endParaRPr lang="es-CL" sz="17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1502685B-89FB-ED6A-12FA-3983B521381E}"/>
              </a:ext>
            </a:extLst>
          </p:cNvPr>
          <p:cNvSpPr/>
          <p:nvPr/>
        </p:nvSpPr>
        <p:spPr>
          <a:xfrm>
            <a:off x="6045218" y="1915887"/>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latin typeface="Arial" panose="020B0604020202020204" pitchFamily="34" charset="0"/>
                <a:cs typeface="Arial" panose="020B0604020202020204" pitchFamily="34" charset="0"/>
              </a:rPr>
              <a:t>Encodes environment uncertainty</a:t>
            </a:r>
            <a:endParaRPr lang="es-CL" sz="1700" dirty="0">
              <a:solidFill>
                <a:schemeClr val="tx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34D6D1C2-202F-AADD-D8EB-68E5D3FF4304}"/>
              </a:ext>
            </a:extLst>
          </p:cNvPr>
          <p:cNvSpPr/>
          <p:nvPr/>
        </p:nvSpPr>
        <p:spPr>
          <a:xfrm>
            <a:off x="6045218" y="4637313"/>
            <a:ext cx="1476811"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Bias behavior towards exploration</a:t>
            </a:r>
            <a:endParaRPr lang="es-CL" sz="1600" dirty="0">
              <a:solidFill>
                <a:schemeClr val="tx1"/>
              </a:solidFill>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106D99CF-5EBC-88EA-6D3D-EFBFAE086AAB}"/>
              </a:ext>
            </a:extLst>
          </p:cNvPr>
          <p:cNvCxnSpPr>
            <a:stCxn id="37" idx="3"/>
            <a:endCxn id="5" idx="1"/>
          </p:cNvCxnSpPr>
          <p:nvPr/>
        </p:nvCxnSpPr>
        <p:spPr>
          <a:xfrm flipV="1">
            <a:off x="5057313" y="2373087"/>
            <a:ext cx="987905" cy="13607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F4C7DB3-0B30-9C60-1FB2-A6F6987319A2}"/>
              </a:ext>
            </a:extLst>
          </p:cNvPr>
          <p:cNvCxnSpPr>
            <a:stCxn id="37" idx="3"/>
            <a:endCxn id="11" idx="1"/>
          </p:cNvCxnSpPr>
          <p:nvPr/>
        </p:nvCxnSpPr>
        <p:spPr>
          <a:xfrm>
            <a:off x="5057313" y="3733800"/>
            <a:ext cx="987905" cy="13607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66A0C6AD-ADCE-A7FB-2BEC-857C7B4C29B4}"/>
                  </a:ext>
                </a:extLst>
              </p:cNvPr>
              <p:cNvSpPr/>
              <p:nvPr/>
            </p:nvSpPr>
            <p:spPr>
              <a:xfrm>
                <a:off x="7832272" y="1915887"/>
                <a:ext cx="914400"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smtClean="0">
                          <a:solidFill>
                            <a:schemeClr val="tx1"/>
                          </a:solidFill>
                          <a:latin typeface="Cambria Math" panose="02040503050406030204" pitchFamily="18" charset="0"/>
                          <a:cs typeface="Arial" panose="020B0604020202020204" pitchFamily="34" charset="0"/>
                        </a:rPr>
                        <m:t>𝛿</m:t>
                      </m:r>
                    </m:oMath>
                  </m:oMathPara>
                </a14:m>
                <a:endParaRPr lang="es-CL" sz="3200" dirty="0">
                  <a:solidFill>
                    <a:schemeClr val="tx1"/>
                  </a:solidFill>
                  <a:latin typeface="Arial" panose="020B0604020202020204" pitchFamily="34" charset="0"/>
                  <a:cs typeface="Arial" panose="020B0604020202020204" pitchFamily="34" charset="0"/>
                </a:endParaRPr>
              </a:p>
            </p:txBody>
          </p:sp>
        </mc:Choice>
        <mc:Fallback xmlns="">
          <p:sp>
            <p:nvSpPr>
              <p:cNvPr id="25" name="Oval 24">
                <a:extLst>
                  <a:ext uri="{FF2B5EF4-FFF2-40B4-BE49-F238E27FC236}">
                    <a16:creationId xmlns:a16="http://schemas.microsoft.com/office/drawing/2014/main" id="{66A0C6AD-ADCE-A7FB-2BEC-857C7B4C29B4}"/>
                  </a:ext>
                </a:extLst>
              </p:cNvPr>
              <p:cNvSpPr>
                <a:spLocks noRot="1" noChangeAspect="1" noMove="1" noResize="1" noEditPoints="1" noAdjustHandles="1" noChangeArrowheads="1" noChangeShapeType="1" noTextEdit="1"/>
              </p:cNvSpPr>
              <p:nvPr/>
            </p:nvSpPr>
            <p:spPr>
              <a:xfrm>
                <a:off x="7832272" y="1915887"/>
                <a:ext cx="914400" cy="914400"/>
              </a:xfrm>
              <a:prstGeom prst="ellipse">
                <a:avLst/>
              </a:prstGeom>
              <a:blipFill>
                <a:blip r:embed="rId3"/>
                <a:stretch>
                  <a:fillRect/>
                </a:stretch>
              </a:blipFill>
              <a:ln>
                <a:solidFill>
                  <a:schemeClr val="bg1"/>
                </a:solidFill>
              </a:ln>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2F55699F-9DDA-FB9F-0C8D-7A88EFD9256D}"/>
                  </a:ext>
                </a:extLst>
              </p:cNvPr>
              <p:cNvSpPr/>
              <p:nvPr/>
            </p:nvSpPr>
            <p:spPr>
              <a:xfrm>
                <a:off x="7832272" y="4604657"/>
                <a:ext cx="914400"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3200" b="0" i="1" smtClean="0">
                          <a:solidFill>
                            <a:schemeClr val="tx1"/>
                          </a:solidFill>
                          <a:latin typeface="Cambria Math" panose="02040503050406030204" pitchFamily="18" charset="0"/>
                          <a:cs typeface="Arial" panose="020B0604020202020204" pitchFamily="34" charset="0"/>
                        </a:rPr>
                        <m:t>𝜏</m:t>
                      </m:r>
                    </m:oMath>
                  </m:oMathPara>
                </a14:m>
                <a:endParaRPr lang="es-CL" sz="3200" dirty="0">
                  <a:solidFill>
                    <a:schemeClr val="tx1"/>
                  </a:solidFill>
                  <a:latin typeface="Arial" panose="020B0604020202020204" pitchFamily="34" charset="0"/>
                  <a:cs typeface="Arial" panose="020B0604020202020204" pitchFamily="34" charset="0"/>
                </a:endParaRPr>
              </a:p>
            </p:txBody>
          </p:sp>
        </mc:Choice>
        <mc:Fallback xmlns="">
          <p:sp>
            <p:nvSpPr>
              <p:cNvPr id="26" name="Oval 25">
                <a:extLst>
                  <a:ext uri="{FF2B5EF4-FFF2-40B4-BE49-F238E27FC236}">
                    <a16:creationId xmlns:a16="http://schemas.microsoft.com/office/drawing/2014/main" id="{2F55699F-9DDA-FB9F-0C8D-7A88EFD9256D}"/>
                  </a:ext>
                </a:extLst>
              </p:cNvPr>
              <p:cNvSpPr>
                <a:spLocks noRot="1" noChangeAspect="1" noMove="1" noResize="1" noEditPoints="1" noAdjustHandles="1" noChangeArrowheads="1" noChangeShapeType="1" noTextEdit="1"/>
              </p:cNvSpPr>
              <p:nvPr/>
            </p:nvSpPr>
            <p:spPr>
              <a:xfrm>
                <a:off x="7832272" y="4604657"/>
                <a:ext cx="914400" cy="914400"/>
              </a:xfrm>
              <a:prstGeom prst="ellipse">
                <a:avLst/>
              </a:prstGeom>
              <a:blipFill>
                <a:blip r:embed="rId4"/>
                <a:stretch>
                  <a:fillRect/>
                </a:stretch>
              </a:blipFill>
              <a:ln>
                <a:solidFill>
                  <a:schemeClr val="bg1"/>
                </a:solidFill>
              </a:ln>
            </p:spPr>
            <p:txBody>
              <a:bodyPr/>
              <a:lstStyle/>
              <a:p>
                <a:r>
                  <a:rPr lang="es-CL">
                    <a:noFill/>
                  </a:rPr>
                  <a:t> </a:t>
                </a:r>
              </a:p>
            </p:txBody>
          </p:sp>
        </mc:Fallback>
      </mc:AlternateContent>
      <p:sp>
        <p:nvSpPr>
          <p:cNvPr id="27" name="TextBox 26">
            <a:extLst>
              <a:ext uri="{FF2B5EF4-FFF2-40B4-BE49-F238E27FC236}">
                <a16:creationId xmlns:a16="http://schemas.microsoft.com/office/drawing/2014/main" id="{1248C42E-6FB6-46D5-E1E4-0B6E59806D69}"/>
              </a:ext>
            </a:extLst>
          </p:cNvPr>
          <p:cNvSpPr txBox="1"/>
          <p:nvPr/>
        </p:nvSpPr>
        <p:spPr>
          <a:xfrm>
            <a:off x="3962078" y="1515777"/>
            <a:ext cx="713657"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RPE</a:t>
            </a:r>
            <a:endParaRPr lang="es-CL" sz="20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05B47FD3-0BD3-4080-771D-2C010EDC1ED1}"/>
              </a:ext>
            </a:extLst>
          </p:cNvPr>
          <p:cNvSpPr txBox="1"/>
          <p:nvPr/>
        </p:nvSpPr>
        <p:spPr>
          <a:xfrm>
            <a:off x="2872005" y="5551713"/>
            <a:ext cx="2893804"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Exploration/Exploitation</a:t>
            </a:r>
          </a:p>
          <a:p>
            <a:pPr algn="ctr"/>
            <a:r>
              <a:rPr lang="en-US" sz="2000" dirty="0">
                <a:latin typeface="Arial" panose="020B0604020202020204" pitchFamily="34" charset="0"/>
                <a:cs typeface="Arial" panose="020B0604020202020204" pitchFamily="34" charset="0"/>
              </a:rPr>
              <a:t>balance</a:t>
            </a:r>
            <a:endParaRPr lang="es-CL" sz="20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0748DB9C-5A66-865C-AB7E-183447AAB46C}"/>
              </a:ext>
            </a:extLst>
          </p:cNvPr>
          <p:cNvCxnSpPr>
            <a:stCxn id="27" idx="2"/>
            <a:endCxn id="37" idx="0"/>
          </p:cNvCxnSpPr>
          <p:nvPr/>
        </p:nvCxnSpPr>
        <p:spPr>
          <a:xfrm>
            <a:off x="4318907" y="1915887"/>
            <a:ext cx="1" cy="13607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C556BE1-9147-8302-A30E-B3A091E3E6B6}"/>
              </a:ext>
            </a:extLst>
          </p:cNvPr>
          <p:cNvCxnSpPr>
            <a:stCxn id="37" idx="2"/>
            <a:endCxn id="28" idx="0"/>
          </p:cNvCxnSpPr>
          <p:nvPr/>
        </p:nvCxnSpPr>
        <p:spPr>
          <a:xfrm flipH="1">
            <a:off x="4318907" y="4191000"/>
            <a:ext cx="1" cy="136071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9183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EDB6F-94F2-7354-F755-BA31443D637B}"/>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9DEB2DC5-1A3F-A5F2-F68F-E15FABB3955B}"/>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Empirical support</a:t>
            </a:r>
            <a:endParaRPr lang="es-CL" sz="54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CBD115F-C3FB-6194-457A-8DD0F2A0A951}"/>
              </a:ext>
            </a:extLst>
          </p:cNvPr>
          <p:cNvPicPr>
            <a:picLocks noChangeAspect="1"/>
          </p:cNvPicPr>
          <p:nvPr/>
        </p:nvPicPr>
        <p:blipFill>
          <a:blip r:embed="rId3"/>
          <a:stretch>
            <a:fillRect/>
          </a:stretch>
        </p:blipFill>
        <p:spPr>
          <a:xfrm>
            <a:off x="209006" y="2272937"/>
            <a:ext cx="3435608" cy="2722800"/>
          </a:xfrm>
          <a:prstGeom prst="rect">
            <a:avLst/>
          </a:prstGeom>
        </p:spPr>
      </p:pic>
      <p:sp>
        <p:nvSpPr>
          <p:cNvPr id="4" name="TextBox 3">
            <a:extLst>
              <a:ext uri="{FF2B5EF4-FFF2-40B4-BE49-F238E27FC236}">
                <a16:creationId xmlns:a16="http://schemas.microsoft.com/office/drawing/2014/main" id="{9FABF5E2-72D1-65B9-233C-B8A17674F336}"/>
              </a:ext>
            </a:extLst>
          </p:cNvPr>
          <p:cNvSpPr txBox="1"/>
          <p:nvPr/>
        </p:nvSpPr>
        <p:spPr>
          <a:xfrm>
            <a:off x="409303" y="4995737"/>
            <a:ext cx="2847703" cy="369332"/>
          </a:xfrm>
          <a:prstGeom prst="rect">
            <a:avLst/>
          </a:prstGeom>
          <a:noFill/>
        </p:spPr>
        <p:txBody>
          <a:bodyPr wrap="square">
            <a:spAutoFit/>
          </a:bodyPr>
          <a:lstStyle/>
          <a:p>
            <a:r>
              <a:rPr lang="es-CL" dirty="0"/>
              <a:t>(</a:t>
            </a:r>
            <a:r>
              <a:rPr lang="es-CL" dirty="0" err="1"/>
              <a:t>Jepma</a:t>
            </a:r>
            <a:r>
              <a:rPr lang="es-CL" dirty="0"/>
              <a:t> et al., 2020)</a:t>
            </a:r>
          </a:p>
        </p:txBody>
      </p:sp>
      <p:pic>
        <p:nvPicPr>
          <p:cNvPr id="5" name="Picture 4">
            <a:extLst>
              <a:ext uri="{FF2B5EF4-FFF2-40B4-BE49-F238E27FC236}">
                <a16:creationId xmlns:a16="http://schemas.microsoft.com/office/drawing/2014/main" id="{B5287390-69A6-F68A-076E-C12B762B0E13}"/>
              </a:ext>
            </a:extLst>
          </p:cNvPr>
          <p:cNvPicPr>
            <a:picLocks noChangeAspect="1"/>
          </p:cNvPicPr>
          <p:nvPr/>
        </p:nvPicPr>
        <p:blipFill>
          <a:blip r:embed="rId4"/>
          <a:srcRect l="641" r="-1"/>
          <a:stretch>
            <a:fillRect/>
          </a:stretch>
        </p:blipFill>
        <p:spPr>
          <a:xfrm>
            <a:off x="3938258" y="2235013"/>
            <a:ext cx="4315483" cy="2296557"/>
          </a:xfrm>
          <a:prstGeom prst="rect">
            <a:avLst/>
          </a:prstGeom>
        </p:spPr>
      </p:pic>
      <p:sp>
        <p:nvSpPr>
          <p:cNvPr id="11" name="TextBox 10">
            <a:extLst>
              <a:ext uri="{FF2B5EF4-FFF2-40B4-BE49-F238E27FC236}">
                <a16:creationId xmlns:a16="http://schemas.microsoft.com/office/drawing/2014/main" id="{402D7050-9343-9B54-84B7-464A1B668276}"/>
              </a:ext>
            </a:extLst>
          </p:cNvPr>
          <p:cNvSpPr txBox="1"/>
          <p:nvPr/>
        </p:nvSpPr>
        <p:spPr>
          <a:xfrm>
            <a:off x="3938258" y="4995737"/>
            <a:ext cx="4315483" cy="369332"/>
          </a:xfrm>
          <a:prstGeom prst="rect">
            <a:avLst/>
          </a:prstGeom>
          <a:noFill/>
        </p:spPr>
        <p:txBody>
          <a:bodyPr wrap="square">
            <a:spAutoFit/>
          </a:bodyPr>
          <a:lstStyle/>
          <a:p>
            <a:r>
              <a:rPr lang="es-CL" dirty="0"/>
              <a:t>(Markowitz et al., 2023)</a:t>
            </a:r>
          </a:p>
        </p:txBody>
      </p:sp>
      <p:pic>
        <p:nvPicPr>
          <p:cNvPr id="19" name="Picture 18">
            <a:extLst>
              <a:ext uri="{FF2B5EF4-FFF2-40B4-BE49-F238E27FC236}">
                <a16:creationId xmlns:a16="http://schemas.microsoft.com/office/drawing/2014/main" id="{6F5F60F3-551A-0D4C-042F-A3E4688986EE}"/>
              </a:ext>
            </a:extLst>
          </p:cNvPr>
          <p:cNvPicPr>
            <a:picLocks noChangeAspect="1"/>
          </p:cNvPicPr>
          <p:nvPr/>
        </p:nvPicPr>
        <p:blipFill>
          <a:blip r:embed="rId5"/>
          <a:stretch>
            <a:fillRect/>
          </a:stretch>
        </p:blipFill>
        <p:spPr>
          <a:xfrm>
            <a:off x="9063092" y="1549287"/>
            <a:ext cx="2584352" cy="2085050"/>
          </a:xfrm>
          <a:prstGeom prst="rect">
            <a:avLst/>
          </a:prstGeom>
        </p:spPr>
      </p:pic>
      <p:pic>
        <p:nvPicPr>
          <p:cNvPr id="20" name="Picture 19">
            <a:extLst>
              <a:ext uri="{FF2B5EF4-FFF2-40B4-BE49-F238E27FC236}">
                <a16:creationId xmlns:a16="http://schemas.microsoft.com/office/drawing/2014/main" id="{F32D82D5-BD19-0262-C7B8-CD099EAF4E4B}"/>
              </a:ext>
            </a:extLst>
          </p:cNvPr>
          <p:cNvPicPr>
            <a:picLocks noChangeAspect="1"/>
          </p:cNvPicPr>
          <p:nvPr/>
        </p:nvPicPr>
        <p:blipFill>
          <a:blip r:embed="rId6"/>
          <a:stretch>
            <a:fillRect/>
          </a:stretch>
        </p:blipFill>
        <p:spPr>
          <a:xfrm>
            <a:off x="9063092" y="3734365"/>
            <a:ext cx="2598222" cy="2168267"/>
          </a:xfrm>
          <a:prstGeom prst="rect">
            <a:avLst/>
          </a:prstGeom>
        </p:spPr>
      </p:pic>
      <p:sp>
        <p:nvSpPr>
          <p:cNvPr id="21" name="TextBox 20">
            <a:extLst>
              <a:ext uri="{FF2B5EF4-FFF2-40B4-BE49-F238E27FC236}">
                <a16:creationId xmlns:a16="http://schemas.microsoft.com/office/drawing/2014/main" id="{A93B91E8-DB80-F283-9086-61397BD4A1A1}"/>
              </a:ext>
            </a:extLst>
          </p:cNvPr>
          <p:cNvSpPr txBox="1"/>
          <p:nvPr/>
        </p:nvSpPr>
        <p:spPr>
          <a:xfrm>
            <a:off x="9263743" y="6002660"/>
            <a:ext cx="2090057" cy="369332"/>
          </a:xfrm>
          <a:prstGeom prst="rect">
            <a:avLst/>
          </a:prstGeom>
          <a:noFill/>
        </p:spPr>
        <p:txBody>
          <a:bodyPr wrap="square">
            <a:spAutoFit/>
          </a:bodyPr>
          <a:lstStyle/>
          <a:p>
            <a:r>
              <a:rPr lang="es-CL" dirty="0"/>
              <a:t>(</a:t>
            </a:r>
            <a:r>
              <a:rPr lang="es-CL" dirty="0" err="1"/>
              <a:t>Hills</a:t>
            </a:r>
            <a:r>
              <a:rPr lang="es-CL" dirty="0"/>
              <a:t> et al., 2008)</a:t>
            </a:r>
          </a:p>
        </p:txBody>
      </p:sp>
      <p:sp>
        <p:nvSpPr>
          <p:cNvPr id="23" name="TextBox 22">
            <a:extLst>
              <a:ext uri="{FF2B5EF4-FFF2-40B4-BE49-F238E27FC236}">
                <a16:creationId xmlns:a16="http://schemas.microsoft.com/office/drawing/2014/main" id="{7252DD78-A885-9EE1-C240-64F5E9521313}"/>
              </a:ext>
            </a:extLst>
          </p:cNvPr>
          <p:cNvSpPr txBox="1"/>
          <p:nvPr/>
        </p:nvSpPr>
        <p:spPr>
          <a:xfrm rot="16200000">
            <a:off x="8382425" y="2477845"/>
            <a:ext cx="992003" cy="369332"/>
          </a:xfrm>
          <a:prstGeom prst="rect">
            <a:avLst/>
          </a:prstGeom>
          <a:noFill/>
        </p:spPr>
        <p:txBody>
          <a:bodyPr wrap="none" rtlCol="0">
            <a:spAutoFit/>
          </a:bodyPr>
          <a:lstStyle/>
          <a:p>
            <a:r>
              <a:rPr lang="en-US" u="sng" dirty="0"/>
              <a:t>Physical</a:t>
            </a:r>
            <a:endParaRPr lang="es-CL" u="sng" dirty="0"/>
          </a:p>
        </p:txBody>
      </p:sp>
      <p:sp>
        <p:nvSpPr>
          <p:cNvPr id="24" name="TextBox 23">
            <a:extLst>
              <a:ext uri="{FF2B5EF4-FFF2-40B4-BE49-F238E27FC236}">
                <a16:creationId xmlns:a16="http://schemas.microsoft.com/office/drawing/2014/main" id="{A1964128-2134-049F-579E-69CF52D001F6}"/>
              </a:ext>
            </a:extLst>
          </p:cNvPr>
          <p:cNvSpPr txBox="1"/>
          <p:nvPr/>
        </p:nvSpPr>
        <p:spPr>
          <a:xfrm rot="16200000">
            <a:off x="8370532" y="4628045"/>
            <a:ext cx="1015791" cy="369332"/>
          </a:xfrm>
          <a:prstGeom prst="rect">
            <a:avLst/>
          </a:prstGeom>
          <a:noFill/>
        </p:spPr>
        <p:txBody>
          <a:bodyPr wrap="none" rtlCol="0">
            <a:spAutoFit/>
          </a:bodyPr>
          <a:lstStyle/>
          <a:p>
            <a:r>
              <a:rPr lang="en-US" u="sng" dirty="0"/>
              <a:t>Abstract</a:t>
            </a:r>
            <a:endParaRPr lang="es-CL" u="sng" dirty="0"/>
          </a:p>
        </p:txBody>
      </p:sp>
      <p:sp>
        <p:nvSpPr>
          <p:cNvPr id="25" name="TextBox 24">
            <a:extLst>
              <a:ext uri="{FF2B5EF4-FFF2-40B4-BE49-F238E27FC236}">
                <a16:creationId xmlns:a16="http://schemas.microsoft.com/office/drawing/2014/main" id="{A343ADD8-FF95-B897-BFA6-132447F0D03E}"/>
              </a:ext>
            </a:extLst>
          </p:cNvPr>
          <p:cNvSpPr txBox="1"/>
          <p:nvPr/>
        </p:nvSpPr>
        <p:spPr>
          <a:xfrm>
            <a:off x="191936" y="1811272"/>
            <a:ext cx="434734" cy="461665"/>
          </a:xfrm>
          <a:prstGeom prst="rect">
            <a:avLst/>
          </a:prstGeom>
          <a:noFill/>
        </p:spPr>
        <p:txBody>
          <a:bodyPr wrap="none" rtlCol="0" anchor="ctr">
            <a:spAutoFit/>
          </a:bodyPr>
          <a:lstStyle/>
          <a:p>
            <a:pPr algn="ctr"/>
            <a:r>
              <a:rPr lang="en-US" sz="2400" b="1" dirty="0"/>
              <a:t>A.</a:t>
            </a:r>
            <a:endParaRPr lang="es-CL" sz="2400" b="1" dirty="0"/>
          </a:p>
        </p:txBody>
      </p:sp>
      <p:sp>
        <p:nvSpPr>
          <p:cNvPr id="26" name="TextBox 25">
            <a:extLst>
              <a:ext uri="{FF2B5EF4-FFF2-40B4-BE49-F238E27FC236}">
                <a16:creationId xmlns:a16="http://schemas.microsoft.com/office/drawing/2014/main" id="{6028E95C-7D76-CC61-1EC8-8EE6C3994ADB}"/>
              </a:ext>
            </a:extLst>
          </p:cNvPr>
          <p:cNvSpPr txBox="1"/>
          <p:nvPr/>
        </p:nvSpPr>
        <p:spPr>
          <a:xfrm>
            <a:off x="3663286" y="1811272"/>
            <a:ext cx="431529" cy="461665"/>
          </a:xfrm>
          <a:prstGeom prst="rect">
            <a:avLst/>
          </a:prstGeom>
          <a:noFill/>
        </p:spPr>
        <p:txBody>
          <a:bodyPr wrap="none" rtlCol="0" anchor="ctr">
            <a:spAutoFit/>
          </a:bodyPr>
          <a:lstStyle/>
          <a:p>
            <a:pPr algn="ctr"/>
            <a:r>
              <a:rPr lang="en-US" sz="2400" b="1" dirty="0"/>
              <a:t>B.</a:t>
            </a:r>
            <a:endParaRPr lang="es-CL" sz="2400" b="1" dirty="0"/>
          </a:p>
        </p:txBody>
      </p:sp>
      <p:sp>
        <p:nvSpPr>
          <p:cNvPr id="27" name="TextBox 26">
            <a:extLst>
              <a:ext uri="{FF2B5EF4-FFF2-40B4-BE49-F238E27FC236}">
                <a16:creationId xmlns:a16="http://schemas.microsoft.com/office/drawing/2014/main" id="{BBBF5E16-805C-BC36-82C2-3DF15AF44C1C}"/>
              </a:ext>
            </a:extLst>
          </p:cNvPr>
          <p:cNvSpPr txBox="1"/>
          <p:nvPr/>
        </p:nvSpPr>
        <p:spPr>
          <a:xfrm>
            <a:off x="8234100" y="1811272"/>
            <a:ext cx="417102" cy="461665"/>
          </a:xfrm>
          <a:prstGeom prst="rect">
            <a:avLst/>
          </a:prstGeom>
          <a:noFill/>
        </p:spPr>
        <p:txBody>
          <a:bodyPr wrap="none" rtlCol="0" anchor="ctr">
            <a:spAutoFit/>
          </a:bodyPr>
          <a:lstStyle/>
          <a:p>
            <a:pPr algn="ctr"/>
            <a:r>
              <a:rPr lang="en-US" sz="2400" b="1" dirty="0"/>
              <a:t>C.</a:t>
            </a:r>
            <a:endParaRPr lang="es-CL" sz="2400" b="1" dirty="0"/>
          </a:p>
        </p:txBody>
      </p:sp>
    </p:spTree>
    <p:extLst>
      <p:ext uri="{BB962C8B-B14F-4D97-AF65-F5344CB8AC3E}">
        <p14:creationId xmlns:p14="http://schemas.microsoft.com/office/powerpoint/2010/main" val="168206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10998-8DE1-8F30-B146-A9DFC9F2651C}"/>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9991ED38-FC8F-161D-6D36-355EEBB7F564}"/>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Empirical support</a:t>
            </a:r>
            <a:endParaRPr lang="es-CL" sz="5400" dirty="0">
              <a:solidFill>
                <a:schemeClr val="tx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4CDDD98-D418-9D06-2B50-85408D4E2723}"/>
              </a:ext>
            </a:extLst>
          </p:cNvPr>
          <p:cNvPicPr>
            <a:picLocks noChangeAspect="1"/>
          </p:cNvPicPr>
          <p:nvPr/>
        </p:nvPicPr>
        <p:blipFill>
          <a:blip r:embed="rId3"/>
          <a:stretch>
            <a:fillRect/>
          </a:stretch>
        </p:blipFill>
        <p:spPr>
          <a:xfrm>
            <a:off x="500807" y="1690688"/>
            <a:ext cx="2878119" cy="3318912"/>
          </a:xfrm>
          <a:prstGeom prst="rect">
            <a:avLst/>
          </a:prstGeom>
        </p:spPr>
      </p:pic>
      <p:pic>
        <p:nvPicPr>
          <p:cNvPr id="6" name="Picture 5" descr="A diagram of a mouse&#10;&#10;AI-generated content may be incorrect.">
            <a:extLst>
              <a:ext uri="{FF2B5EF4-FFF2-40B4-BE49-F238E27FC236}">
                <a16:creationId xmlns:a16="http://schemas.microsoft.com/office/drawing/2014/main" id="{4F6C4050-A0FE-4F92-CE1B-4E59579A1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4300" y="1783804"/>
            <a:ext cx="3323399" cy="4271061"/>
          </a:xfrm>
          <a:prstGeom prst="rect">
            <a:avLst/>
          </a:prstGeom>
        </p:spPr>
      </p:pic>
      <p:sp>
        <p:nvSpPr>
          <p:cNvPr id="7" name="TextBox 6">
            <a:extLst>
              <a:ext uri="{FF2B5EF4-FFF2-40B4-BE49-F238E27FC236}">
                <a16:creationId xmlns:a16="http://schemas.microsoft.com/office/drawing/2014/main" id="{7F8F2D15-31F4-43F1-1F93-EA637301835F}"/>
              </a:ext>
            </a:extLst>
          </p:cNvPr>
          <p:cNvSpPr txBox="1"/>
          <p:nvPr/>
        </p:nvSpPr>
        <p:spPr>
          <a:xfrm>
            <a:off x="4434300" y="6147981"/>
            <a:ext cx="2220686" cy="369332"/>
          </a:xfrm>
          <a:prstGeom prst="rect">
            <a:avLst/>
          </a:prstGeom>
          <a:noFill/>
        </p:spPr>
        <p:txBody>
          <a:bodyPr wrap="square">
            <a:spAutoFit/>
          </a:bodyPr>
          <a:lstStyle/>
          <a:p>
            <a:r>
              <a:rPr lang="es-CL" dirty="0"/>
              <a:t>(Wilson et al., 2018)</a:t>
            </a:r>
          </a:p>
        </p:txBody>
      </p:sp>
      <p:sp>
        <p:nvSpPr>
          <p:cNvPr id="8" name="TextBox 7">
            <a:extLst>
              <a:ext uri="{FF2B5EF4-FFF2-40B4-BE49-F238E27FC236}">
                <a16:creationId xmlns:a16="http://schemas.microsoft.com/office/drawing/2014/main" id="{9BFBA902-D36D-E9F6-91BB-8B7C26EEC430}"/>
              </a:ext>
            </a:extLst>
          </p:cNvPr>
          <p:cNvSpPr txBox="1"/>
          <p:nvPr/>
        </p:nvSpPr>
        <p:spPr>
          <a:xfrm>
            <a:off x="500807" y="6150389"/>
            <a:ext cx="2673334" cy="369332"/>
          </a:xfrm>
          <a:prstGeom prst="rect">
            <a:avLst/>
          </a:prstGeom>
          <a:noFill/>
        </p:spPr>
        <p:txBody>
          <a:bodyPr wrap="square">
            <a:spAutoFit/>
          </a:bodyPr>
          <a:lstStyle/>
          <a:p>
            <a:r>
              <a:rPr lang="es-CL" dirty="0"/>
              <a:t>(Benavidez et al., 2021)</a:t>
            </a:r>
          </a:p>
        </p:txBody>
      </p:sp>
      <p:pic>
        <p:nvPicPr>
          <p:cNvPr id="9" name="Picture 8">
            <a:extLst>
              <a:ext uri="{FF2B5EF4-FFF2-40B4-BE49-F238E27FC236}">
                <a16:creationId xmlns:a16="http://schemas.microsoft.com/office/drawing/2014/main" id="{A6B47779-35DB-86BC-A41B-02B2B5394C4C}"/>
              </a:ext>
            </a:extLst>
          </p:cNvPr>
          <p:cNvPicPr>
            <a:picLocks noChangeAspect="1"/>
          </p:cNvPicPr>
          <p:nvPr/>
        </p:nvPicPr>
        <p:blipFill>
          <a:blip r:embed="rId5"/>
          <a:stretch>
            <a:fillRect/>
          </a:stretch>
        </p:blipFill>
        <p:spPr>
          <a:xfrm>
            <a:off x="8680466" y="1690688"/>
            <a:ext cx="2673334" cy="4041827"/>
          </a:xfrm>
          <a:prstGeom prst="rect">
            <a:avLst/>
          </a:prstGeom>
        </p:spPr>
      </p:pic>
      <p:sp>
        <p:nvSpPr>
          <p:cNvPr id="10" name="TextBox 9">
            <a:extLst>
              <a:ext uri="{FF2B5EF4-FFF2-40B4-BE49-F238E27FC236}">
                <a16:creationId xmlns:a16="http://schemas.microsoft.com/office/drawing/2014/main" id="{8E884A1B-983B-DD64-02D3-80AF4E40FE47}"/>
              </a:ext>
            </a:extLst>
          </p:cNvPr>
          <p:cNvSpPr txBox="1"/>
          <p:nvPr/>
        </p:nvSpPr>
        <p:spPr>
          <a:xfrm>
            <a:off x="8813074" y="6123543"/>
            <a:ext cx="2220686" cy="369332"/>
          </a:xfrm>
          <a:prstGeom prst="rect">
            <a:avLst/>
          </a:prstGeom>
          <a:noFill/>
        </p:spPr>
        <p:txBody>
          <a:bodyPr wrap="square">
            <a:spAutoFit/>
          </a:bodyPr>
          <a:lstStyle/>
          <a:p>
            <a:r>
              <a:rPr lang="es-CL" dirty="0"/>
              <a:t>(</a:t>
            </a:r>
            <a:r>
              <a:rPr lang="es-CL" dirty="0" err="1"/>
              <a:t>Savjani</a:t>
            </a:r>
            <a:r>
              <a:rPr lang="es-CL" dirty="0"/>
              <a:t> et al., 2018)</a:t>
            </a:r>
          </a:p>
        </p:txBody>
      </p:sp>
      <p:sp>
        <p:nvSpPr>
          <p:cNvPr id="12" name="TextBox 11">
            <a:extLst>
              <a:ext uri="{FF2B5EF4-FFF2-40B4-BE49-F238E27FC236}">
                <a16:creationId xmlns:a16="http://schemas.microsoft.com/office/drawing/2014/main" id="{FF96BC89-0DE7-53AA-D9C3-A3E0D9FC3B5D}"/>
              </a:ext>
            </a:extLst>
          </p:cNvPr>
          <p:cNvSpPr txBox="1"/>
          <p:nvPr/>
        </p:nvSpPr>
        <p:spPr>
          <a:xfrm>
            <a:off x="191936" y="1592907"/>
            <a:ext cx="434734" cy="461665"/>
          </a:xfrm>
          <a:prstGeom prst="rect">
            <a:avLst/>
          </a:prstGeom>
          <a:noFill/>
        </p:spPr>
        <p:txBody>
          <a:bodyPr wrap="none" rtlCol="0" anchor="ctr">
            <a:spAutoFit/>
          </a:bodyPr>
          <a:lstStyle/>
          <a:p>
            <a:pPr algn="ctr"/>
            <a:r>
              <a:rPr lang="en-US" sz="2400" b="1" dirty="0"/>
              <a:t>A.</a:t>
            </a:r>
            <a:endParaRPr lang="es-CL" sz="2400" b="1" dirty="0"/>
          </a:p>
        </p:txBody>
      </p:sp>
      <p:sp>
        <p:nvSpPr>
          <p:cNvPr id="14" name="TextBox 13">
            <a:extLst>
              <a:ext uri="{FF2B5EF4-FFF2-40B4-BE49-F238E27FC236}">
                <a16:creationId xmlns:a16="http://schemas.microsoft.com/office/drawing/2014/main" id="{FBC0EB66-07D2-C67B-A1E6-7A878FAC04AF}"/>
              </a:ext>
            </a:extLst>
          </p:cNvPr>
          <p:cNvSpPr txBox="1"/>
          <p:nvPr/>
        </p:nvSpPr>
        <p:spPr>
          <a:xfrm>
            <a:off x="3663286" y="1592907"/>
            <a:ext cx="431529" cy="461665"/>
          </a:xfrm>
          <a:prstGeom prst="rect">
            <a:avLst/>
          </a:prstGeom>
          <a:noFill/>
        </p:spPr>
        <p:txBody>
          <a:bodyPr wrap="none" rtlCol="0" anchor="ctr">
            <a:spAutoFit/>
          </a:bodyPr>
          <a:lstStyle/>
          <a:p>
            <a:pPr algn="ctr"/>
            <a:r>
              <a:rPr lang="en-US" sz="2400" b="1" dirty="0"/>
              <a:t>B.</a:t>
            </a:r>
            <a:endParaRPr lang="es-CL" sz="2400" b="1" dirty="0"/>
          </a:p>
        </p:txBody>
      </p:sp>
      <p:sp>
        <p:nvSpPr>
          <p:cNvPr id="15" name="TextBox 14">
            <a:extLst>
              <a:ext uri="{FF2B5EF4-FFF2-40B4-BE49-F238E27FC236}">
                <a16:creationId xmlns:a16="http://schemas.microsoft.com/office/drawing/2014/main" id="{29D2881D-A9AC-9754-5CC5-B7A5776EB319}"/>
              </a:ext>
            </a:extLst>
          </p:cNvPr>
          <p:cNvSpPr txBox="1"/>
          <p:nvPr/>
        </p:nvSpPr>
        <p:spPr>
          <a:xfrm>
            <a:off x="8234100" y="1592907"/>
            <a:ext cx="417102" cy="461665"/>
          </a:xfrm>
          <a:prstGeom prst="rect">
            <a:avLst/>
          </a:prstGeom>
          <a:noFill/>
        </p:spPr>
        <p:txBody>
          <a:bodyPr wrap="none" rtlCol="0" anchor="ctr">
            <a:spAutoFit/>
          </a:bodyPr>
          <a:lstStyle/>
          <a:p>
            <a:pPr algn="ctr"/>
            <a:r>
              <a:rPr lang="en-US" sz="2400" b="1" dirty="0"/>
              <a:t>C.</a:t>
            </a:r>
            <a:endParaRPr lang="es-CL" sz="2400" b="1" dirty="0"/>
          </a:p>
        </p:txBody>
      </p:sp>
    </p:spTree>
    <p:extLst>
      <p:ext uri="{BB962C8B-B14F-4D97-AF65-F5344CB8AC3E}">
        <p14:creationId xmlns:p14="http://schemas.microsoft.com/office/powerpoint/2010/main" val="62189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D1E6B-A845-420B-01D9-D1E9CBEBE531}"/>
              </a:ext>
            </a:extLst>
          </p:cNvPr>
          <p:cNvSpPr>
            <a:spLocks noGrp="1"/>
          </p:cNvSpPr>
          <p:nvPr>
            <p:ph idx="1"/>
          </p:nvPr>
        </p:nvSpPr>
        <p:spPr>
          <a:xfrm>
            <a:off x="838199" y="914400"/>
            <a:ext cx="10515600" cy="5943600"/>
          </a:xfrm>
        </p:spPr>
        <p:txBody>
          <a:bodyPr anchor="ctr"/>
          <a:lstStyle/>
          <a:p>
            <a:pPr marL="0" indent="0" algn="ctr">
              <a:buNone/>
            </a:pPr>
            <a:r>
              <a:rPr lang="en-US" dirty="0"/>
              <a:t>Determine if the computational architecture that governs the exploration-exploitation balance in abstract foraging is isomorphic to the architecture governing foraging. </a:t>
            </a:r>
          </a:p>
        </p:txBody>
      </p:sp>
      <p:sp>
        <p:nvSpPr>
          <p:cNvPr id="4" name="Rectangle 3">
            <a:extLst>
              <a:ext uri="{FF2B5EF4-FFF2-40B4-BE49-F238E27FC236}">
                <a16:creationId xmlns:a16="http://schemas.microsoft.com/office/drawing/2014/main" id="{3B6D1DDC-66C6-45C2-72D5-1C5AED55F794}"/>
              </a:ext>
            </a:extLst>
          </p:cNvPr>
          <p:cNvSpPr/>
          <p:nvPr/>
        </p:nvSpPr>
        <p:spPr>
          <a:xfrm>
            <a:off x="0" y="0"/>
            <a:ext cx="12191999"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latin typeface="Arial" panose="020B0604020202020204" pitchFamily="34" charset="0"/>
                <a:cs typeface="Arial" panose="020B0604020202020204" pitchFamily="34" charset="0"/>
              </a:rPr>
              <a:t>Objective</a:t>
            </a:r>
            <a:endParaRPr lang="es-CL" sz="5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8261389"/>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ath">
      <a:majorFont>
        <a:latin typeface="Cambria Math"/>
        <a:ea typeface=""/>
        <a:cs typeface=""/>
      </a:majorFont>
      <a:minorFont>
        <a:latin typeface="Cambria Mat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1254</TotalTime>
  <Words>2272</Words>
  <Application>Microsoft Office PowerPoint</Application>
  <PresentationFormat>Widescreen</PresentationFormat>
  <Paragraphs>363</Paragraphs>
  <Slides>32</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Arial</vt:lpstr>
      <vt:lpstr>Cambria Math</vt:lpstr>
      <vt:lpstr>Office Theme</vt:lpstr>
      <vt:lpstr>A generalized decision-making mechanism for physical and abstract spaces  Luis Luarte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Extras</vt:lpstr>
      <vt:lpstr>Extras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Nicolás Luarte Rodríguez</dc:creator>
  <cp:lastModifiedBy>Luis Nicolás Luarte Rodríguez</cp:lastModifiedBy>
  <cp:revision>26</cp:revision>
  <dcterms:created xsi:type="dcterms:W3CDTF">2025-08-24T17:03:00Z</dcterms:created>
  <dcterms:modified xsi:type="dcterms:W3CDTF">2025-09-29T18:24:25Z</dcterms:modified>
</cp:coreProperties>
</file>