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7" r:id="rId4"/>
    <p:sldId id="270" r:id="rId5"/>
    <p:sldId id="271" r:id="rId6"/>
    <p:sldId id="273" r:id="rId7"/>
    <p:sldId id="274" r:id="rId8"/>
    <p:sldId id="275" r:id="rId9"/>
    <p:sldId id="276" r:id="rId10"/>
    <p:sldId id="272" r:id="rId11"/>
    <p:sldId id="279" r:id="rId12"/>
    <p:sldId id="277" r:id="rId13"/>
    <p:sldId id="280" r:id="rId14"/>
    <p:sldId id="278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3287-A682-BFAB-0FA8-F6BAB8C66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34326-A408-65A4-74A4-8B343F5A4B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D173-8389-F62F-2690-D73AF4ED3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0940C-6015-FFCA-C292-F9EE85A3B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67CC9-C52C-0483-4CE2-1C0B1809A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2311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D02C-EE6E-9B4C-7901-9593AC4D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A2F4F-71EB-1613-2498-CCA742957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108D4-6869-D768-DA98-42F03C130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A2691-0711-FF4D-31D8-774471DC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4FA8-4640-DE19-D5B1-AAE19292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5788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E96E8E-A72B-3EE9-2CD5-691D3BBC8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980B0-F65E-ADFD-6C87-835BAC409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60E6-3929-00B4-12A8-80DE81C4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F3ECF-C35F-2C1C-1920-E449870E6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B8C51-E97E-E750-0C0C-8C924737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14215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DE947-942A-C668-66C0-82519B25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78CD2-5479-CEAF-6927-8B7B22A91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7D8B-0875-16F6-D2FE-A55AC43B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C0675-B510-83B4-75ED-FE81F14A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07D3-509E-CE4C-6F51-5D24C383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765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DD53-3D24-208D-5DFF-A2AFCB970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828B2-E8D2-7E6A-0E25-6B4E08C06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8A25C-7527-8B04-7514-0528CCBD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14B4B-02DA-6DB4-4B46-98719C31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D9E48-5D05-D10F-FEA8-BE4C469D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4F94-4E5E-7A0A-936D-11721A58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ACECE-0020-EB28-B357-18DE6315C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0EE2E9-4363-4F90-8B82-520A07A04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2443-A62B-C766-7A51-5B5D89AF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C4F1D-6333-8CBC-67EB-42499ECF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764DA-8B61-0471-6AD0-3B789B8A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62208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2799F-7D05-5839-0B9F-98F4E949E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2818D-C8C2-16E9-F22D-2AF47C67A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A6C6F-03E1-8314-EB67-EE635BEAF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9B9DA1-7DAA-A107-29CF-A2D5BD86D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21A59-2431-4080-A4D9-0B01BF432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8F43E-1BE6-CA83-131E-1BC8B171C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68BF5A-AAB4-6166-8871-7063A5FA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C4728E-3220-F5F4-C3A1-6EE8509F5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855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9F7-1C1C-072A-CFB6-FEE2CB7D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218D6-0526-4609-2423-BCC31A5A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AC3927-6144-656F-7240-01A4798A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15E02-CFA7-4BF5-5E1F-81A9193D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59472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1B73C-5F37-A56C-F5A2-1DF6FA2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D3E6A-AE30-F27A-1300-29169982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19355-32C0-8898-22E2-FC63B08C7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4857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B2EB-5F56-7FC2-9397-538070363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8619F-3DBB-9186-CDB8-50A108FBC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5E9AA-E36D-ECF9-7355-4F8D1901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E3D2-70CD-18F3-6C62-CDE297826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511C8-D3C7-A32F-F911-5E6936068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3F1D3-6FA2-FC07-43F8-6EA2A93C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927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3425-2A96-9CA0-27F2-A330F1A6C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A9229-8C9C-F62C-70C6-AFEEEAAFE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70E87-9219-BDE8-933A-5E17B251F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9DE94-D89A-FD4F-72EB-A3E158E30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A7006-7F3A-0F36-E889-8F6AC6399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3A6617-005F-D089-82A1-2E5ECCA5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609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D938F-6592-3B51-B840-0AF0BD0DD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91B70-2062-C758-9789-F867C4C3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1D176-D0C8-422D-0B8F-6C36BDAA5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F19C68-FF66-4FBB-B996-2990362B03EC}" type="datetimeFigureOut">
              <a:rPr lang="es-CL" smtClean="0"/>
              <a:t>25-08-2025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039A4-81A8-1323-3EAE-1A7FFC800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F4C3C-A43E-E756-E955-E5C5D539EC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410BE-0C98-47D3-B359-BED08B89821E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125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D6F1696-01CA-E8D3-6002-76BCCA9BF7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/>
          <a:p>
            <a:r>
              <a:rPr lang="en-US" sz="4000" noProof="0" dirty="0"/>
              <a:t>An exaptive framework for decision-making: linking spontaneous saccadic variability to exploratory choice stochasticity</a:t>
            </a:r>
            <a:br>
              <a:rPr lang="en-US" noProof="0" dirty="0"/>
            </a:br>
            <a:br>
              <a:rPr lang="en-US" sz="4400" noProof="0" dirty="0"/>
            </a:br>
            <a:r>
              <a:rPr lang="en-US" sz="3600" noProof="0" dirty="0"/>
              <a:t>Luis Luarte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6354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8BD7F-6E7A-CD2A-D123-40F99AD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41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  <a:endParaRPr lang="es-C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0C7C21-291C-8A5C-4E15-C2D981A037D9}"/>
              </a:ext>
            </a:extLst>
          </p:cNvPr>
          <p:cNvSpPr/>
          <p:nvPr/>
        </p:nvSpPr>
        <p:spPr>
          <a:xfrm>
            <a:off x="117868" y="3318261"/>
            <a:ext cx="1893508" cy="1038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+</a:t>
            </a:r>
            <a:endParaRPr lang="es-CL" sz="44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636572-2056-1DBD-DF87-B6705B5D6953}"/>
              </a:ext>
            </a:extLst>
          </p:cNvPr>
          <p:cNvGrpSpPr/>
          <p:nvPr/>
        </p:nvGrpSpPr>
        <p:grpSpPr>
          <a:xfrm>
            <a:off x="2126109" y="3318261"/>
            <a:ext cx="1893508" cy="1038119"/>
            <a:chOff x="2707106" y="2660023"/>
            <a:chExt cx="2546684" cy="13255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E3C5FB-91C1-6CBC-F551-FA57186C71AE}"/>
                </a:ext>
              </a:extLst>
            </p:cNvPr>
            <p:cNvSpPr/>
            <p:nvPr/>
          </p:nvSpPr>
          <p:spPr>
            <a:xfrm>
              <a:off x="2707106" y="2660023"/>
              <a:ext cx="2546684" cy="13255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4400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2876687-629E-F479-9A3F-40A17F8A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802" y="2784566"/>
              <a:ext cx="1038370" cy="107647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88FBB71-E0AB-58EB-CC79-D3D9716C7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6700" y="2827435"/>
              <a:ext cx="981212" cy="990738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4E2CDC1-C762-64FE-FD82-05CD8236156F}"/>
              </a:ext>
            </a:extLst>
          </p:cNvPr>
          <p:cNvSpPr/>
          <p:nvPr/>
        </p:nvSpPr>
        <p:spPr>
          <a:xfrm>
            <a:off x="4134350" y="3309145"/>
            <a:ext cx="1893508" cy="1038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+</a:t>
            </a:r>
            <a:endParaRPr lang="es-CL" sz="44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6C0A8A0-427D-E4AE-F1E8-2849B4B20C75}"/>
              </a:ext>
            </a:extLst>
          </p:cNvPr>
          <p:cNvGrpSpPr/>
          <p:nvPr/>
        </p:nvGrpSpPr>
        <p:grpSpPr>
          <a:xfrm>
            <a:off x="6142591" y="3309147"/>
            <a:ext cx="1893508" cy="1038119"/>
            <a:chOff x="6565232" y="4598693"/>
            <a:chExt cx="2546684" cy="13255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520DFD-5060-9144-8E25-6662C0EF78B5}"/>
                </a:ext>
              </a:extLst>
            </p:cNvPr>
            <p:cNvSpPr/>
            <p:nvPr/>
          </p:nvSpPr>
          <p:spPr>
            <a:xfrm>
              <a:off x="6565232" y="4598693"/>
              <a:ext cx="2546684" cy="13255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4400" dirty="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275014C-C96C-F91D-39EB-08F3E3F57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928" y="4723236"/>
              <a:ext cx="1038370" cy="10764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26CCF55-BF61-9FD6-A3E3-3ECAF0F04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934826" y="4766105"/>
              <a:ext cx="981212" cy="990738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97F8A4-A6E5-80F2-1A8B-022D87A31B68}"/>
              </a:ext>
            </a:extLst>
          </p:cNvPr>
          <p:cNvGrpSpPr/>
          <p:nvPr/>
        </p:nvGrpSpPr>
        <p:grpSpPr>
          <a:xfrm>
            <a:off x="8150832" y="3318261"/>
            <a:ext cx="1893508" cy="1038119"/>
            <a:chOff x="9484894" y="4292139"/>
            <a:chExt cx="2546684" cy="13255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293846-5344-659A-F317-14C762E42B81}"/>
                </a:ext>
              </a:extLst>
            </p:cNvPr>
            <p:cNvSpPr/>
            <p:nvPr/>
          </p:nvSpPr>
          <p:spPr>
            <a:xfrm>
              <a:off x="9484894" y="4292139"/>
              <a:ext cx="2546684" cy="13255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4400" dirty="0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2C1DE2A-A609-735A-40B2-F8F102E09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54488" y="4459551"/>
              <a:ext cx="981212" cy="990738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7E16602-552B-7F21-AF16-E22051859C1F}"/>
              </a:ext>
            </a:extLst>
          </p:cNvPr>
          <p:cNvGrpSpPr/>
          <p:nvPr/>
        </p:nvGrpSpPr>
        <p:grpSpPr>
          <a:xfrm>
            <a:off x="10159071" y="3318261"/>
            <a:ext cx="1893508" cy="1038119"/>
            <a:chOff x="10387956" y="2303795"/>
            <a:chExt cx="2546684" cy="132556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B026F71-9F6D-6E00-84E9-AD0BF0425785}"/>
                </a:ext>
              </a:extLst>
            </p:cNvPr>
            <p:cNvSpPr/>
            <p:nvPr/>
          </p:nvSpPr>
          <p:spPr>
            <a:xfrm>
              <a:off x="10387956" y="2303795"/>
              <a:ext cx="2546684" cy="132556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CL" sz="44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DC96EE6-A5D0-5E56-F21A-C468DD73B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57550" y="2471207"/>
              <a:ext cx="981212" cy="990738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70D088F-99B1-90AC-470F-A7F93302373E}"/>
                </a:ext>
              </a:extLst>
            </p:cNvPr>
            <p:cNvSpPr/>
            <p:nvPr/>
          </p:nvSpPr>
          <p:spPr>
            <a:xfrm>
              <a:off x="11790956" y="2547545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ysClr val="windowText" lastClr="000000"/>
                  </a:solidFill>
                </a:rPr>
                <a:t>50</a:t>
              </a:r>
              <a:endParaRPr lang="es-CL" sz="14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D2320C8-B7AA-26E6-7471-B9A7CA33E1F5}"/>
              </a:ext>
            </a:extLst>
          </p:cNvPr>
          <p:cNvSpPr txBox="1"/>
          <p:nvPr/>
        </p:nvSpPr>
        <p:spPr>
          <a:xfrm>
            <a:off x="498601" y="4356380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ITI 5-5.5s</a:t>
            </a:r>
            <a:endParaRPr lang="es-C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A6987C-CE4A-FD64-FC78-B88B3D85A484}"/>
              </a:ext>
            </a:extLst>
          </p:cNvPr>
          <p:cNvSpPr txBox="1"/>
          <p:nvPr/>
        </p:nvSpPr>
        <p:spPr>
          <a:xfrm>
            <a:off x="2839002" y="435637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5s</a:t>
            </a:r>
            <a:endParaRPr lang="es-C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855693-DFF6-39A6-ECF1-354F7DD9375C}"/>
              </a:ext>
            </a:extLst>
          </p:cNvPr>
          <p:cNvSpPr txBox="1"/>
          <p:nvPr/>
        </p:nvSpPr>
        <p:spPr>
          <a:xfrm>
            <a:off x="4684200" y="435637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1-1.5s</a:t>
            </a:r>
            <a:endParaRPr lang="es-C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B10B6E-ECC1-1106-6F76-DB0FE1F4D26A}"/>
              </a:ext>
            </a:extLst>
          </p:cNvPr>
          <p:cNvSpPr txBox="1"/>
          <p:nvPr/>
        </p:nvSpPr>
        <p:spPr>
          <a:xfrm>
            <a:off x="6764006" y="4356378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&gt;5s</a:t>
            </a:r>
            <a:endParaRPr lang="es-C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482585-F683-1405-E06D-10922DD8E78F}"/>
              </a:ext>
            </a:extLst>
          </p:cNvPr>
          <p:cNvSpPr txBox="1"/>
          <p:nvPr/>
        </p:nvSpPr>
        <p:spPr>
          <a:xfrm>
            <a:off x="8804877" y="435637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2-3s</a:t>
            </a:r>
            <a:endParaRPr lang="es-C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76E0C3-7133-C1DE-EDA4-568EEB701D59}"/>
              </a:ext>
            </a:extLst>
          </p:cNvPr>
          <p:cNvSpPr txBox="1"/>
          <p:nvPr/>
        </p:nvSpPr>
        <p:spPr>
          <a:xfrm>
            <a:off x="10805324" y="43472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3-3.5s</a:t>
            </a:r>
            <a:endParaRPr lang="es-C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F65FA2-E87A-939C-E610-9FCFC3614D47}"/>
              </a:ext>
            </a:extLst>
          </p:cNvPr>
          <p:cNvSpPr txBox="1"/>
          <p:nvPr/>
        </p:nvSpPr>
        <p:spPr>
          <a:xfrm>
            <a:off x="6759347" y="3264704"/>
            <a:ext cx="674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Late!</a:t>
            </a:r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35C6B0-ADE8-220B-83F0-749C7A5B7A41}"/>
              </a:ext>
            </a:extLst>
          </p:cNvPr>
          <p:cNvSpPr txBox="1"/>
          <p:nvPr/>
        </p:nvSpPr>
        <p:spPr>
          <a:xfrm>
            <a:off x="4134350" y="4769453"/>
            <a:ext cx="1893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Joystick input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ADA7BE-E52B-F18B-C698-020F1BB8B36C}"/>
              </a:ext>
            </a:extLst>
          </p:cNvPr>
          <p:cNvSpPr txBox="1"/>
          <p:nvPr/>
        </p:nvSpPr>
        <p:spPr>
          <a:xfrm>
            <a:off x="10159071" y="4769453"/>
            <a:ext cx="189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gaussian walk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3F711-0DBF-16EB-54A0-D70DF1C0E74C}"/>
              </a:ext>
            </a:extLst>
          </p:cNvPr>
          <p:cNvSpPr txBox="1"/>
          <p:nvPr/>
        </p:nvSpPr>
        <p:spPr>
          <a:xfrm>
            <a:off x="117867" y="4769453"/>
            <a:ext cx="189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VSP</a:t>
            </a:r>
            <a:r>
              <a:rPr lang="en-US" dirty="0"/>
              <a:t> measurement</a:t>
            </a:r>
            <a:endParaRPr lang="en-US" i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6C042A-6B56-94B8-D241-BA01E7269804}"/>
              </a:ext>
            </a:extLst>
          </p:cNvPr>
          <p:cNvSpPr/>
          <p:nvPr/>
        </p:nvSpPr>
        <p:spPr>
          <a:xfrm>
            <a:off x="117867" y="2221263"/>
            <a:ext cx="1893508" cy="10381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/>
              <a:t>+</a:t>
            </a:r>
            <a:endParaRPr lang="es-CL" sz="4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7902D4-DD5E-4B50-B405-F0F1CE1866C6}"/>
              </a:ext>
            </a:extLst>
          </p:cNvPr>
          <p:cNvSpPr txBox="1"/>
          <p:nvPr/>
        </p:nvSpPr>
        <p:spPr>
          <a:xfrm>
            <a:off x="2159633" y="2551835"/>
            <a:ext cx="3896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Baseline recording, during calibration</a:t>
            </a:r>
            <a:endParaRPr lang="es-C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8E6256-FB24-5743-876F-4D4A792A6AC6}"/>
              </a:ext>
            </a:extLst>
          </p:cNvPr>
          <p:cNvSpPr txBox="1"/>
          <p:nvPr/>
        </p:nvSpPr>
        <p:spPr>
          <a:xfrm>
            <a:off x="-1" y="6488668"/>
            <a:ext cx="3673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dirty="0" err="1"/>
              <a:t>Modified</a:t>
            </a:r>
            <a:r>
              <a:rPr lang="es-CL" dirty="0"/>
              <a:t> </a:t>
            </a:r>
            <a:r>
              <a:rPr lang="es-CL" dirty="0" err="1"/>
              <a:t>from</a:t>
            </a:r>
            <a:r>
              <a:rPr lang="es-CL" dirty="0"/>
              <a:t> (</a:t>
            </a:r>
            <a:r>
              <a:rPr lang="es-CL" dirty="0" err="1"/>
              <a:t>Stojić</a:t>
            </a:r>
            <a:r>
              <a:rPr lang="es-CL" dirty="0"/>
              <a:t> et al., 2020)</a:t>
            </a:r>
          </a:p>
        </p:txBody>
      </p:sp>
    </p:spTree>
    <p:extLst>
      <p:ext uri="{BB962C8B-B14F-4D97-AF65-F5344CB8AC3E}">
        <p14:creationId xmlns:p14="http://schemas.microsoft.com/office/powerpoint/2010/main" val="1300233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B0903-1C1F-2440-000C-B33866C4C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3066-AA70-528A-49EE-EC497C600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941"/>
            <a:ext cx="10515600" cy="1325563"/>
          </a:xfrm>
        </p:spPr>
        <p:txBody>
          <a:bodyPr/>
          <a:lstStyle/>
          <a:p>
            <a:r>
              <a:rPr lang="en-US" dirty="0"/>
              <a:t>Experimental design</a:t>
            </a:r>
            <a:endParaRPr lang="es-CL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1E1654A-BB8B-381D-D98F-C04387AD8F4F}"/>
              </a:ext>
            </a:extLst>
          </p:cNvPr>
          <p:cNvSpPr txBox="1"/>
          <p:nvPr/>
        </p:nvSpPr>
        <p:spPr>
          <a:xfrm>
            <a:off x="0" y="1667504"/>
            <a:ext cx="121018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Participants</a:t>
            </a:r>
            <a:r>
              <a:rPr lang="en-US" sz="3200" dirty="0"/>
              <a:t>: 30 (15 male), university participant pool with normal or normal-corrected vision, no pharmacological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Structure</a:t>
            </a:r>
            <a:r>
              <a:rPr lang="en-US" sz="3200" dirty="0"/>
              <a:t>: 100 trials, preceded by an instruction screen + 10 guided tutorial-trials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Apparatus</a:t>
            </a:r>
            <a:r>
              <a:rPr lang="en-US" sz="3200" dirty="0"/>
              <a:t>: Desk-mounted eye-tracker (EyeLink 1000) records gaze data at 500 Hz. Responses captured with a two-button joystick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Stimuli</a:t>
            </a:r>
            <a:r>
              <a:rPr lang="en-US" sz="3200" dirty="0"/>
              <a:t>: Two visually distinct symbols (letters from the Glagolitic alphabet) will be presented on the left and right sides of the screen</a:t>
            </a:r>
          </a:p>
        </p:txBody>
      </p:sp>
    </p:spTree>
    <p:extLst>
      <p:ext uri="{BB962C8B-B14F-4D97-AF65-F5344CB8AC3E}">
        <p14:creationId xmlns:p14="http://schemas.microsoft.com/office/powerpoint/2010/main" val="849199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147A9-3FA5-5EF0-F9E7-BEA6D4C4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 structure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2408D-1E1F-B2EC-DDD4-B581306A4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r>
              <a:rPr lang="en-US" dirty="0"/>
              <a:t> Rewards are given in Zenny (fictional currency)</a:t>
            </a:r>
          </a:p>
          <a:p>
            <a:pPr lvl="1"/>
            <a:r>
              <a:rPr lang="en-US" dirty="0"/>
              <a:t>Independent Gaussian random walks for each option</a:t>
            </a:r>
          </a:p>
          <a:p>
            <a:pPr lvl="1"/>
            <a:r>
              <a:rPr lang="en-US" dirty="0"/>
              <a:t>Walks are bounded from 0 to 100 Zenny</a:t>
            </a:r>
          </a:p>
          <a:p>
            <a:pPr lvl="1"/>
            <a:r>
              <a:rPr lang="en-US" dirty="0"/>
              <a:t>Starting values are μ = 50, </a:t>
            </a:r>
            <a:r>
              <a:rPr lang="el-GR" dirty="0"/>
              <a:t>δ</a:t>
            </a:r>
            <a:r>
              <a:rPr lang="en-US" dirty="0"/>
              <a:t> = 5</a:t>
            </a:r>
          </a:p>
          <a:p>
            <a:r>
              <a:rPr lang="en-US" dirty="0"/>
              <a:t>“Based on Zenny won, you’ll be rewarded with CLP. The more Zenny you win, the more CLP you earn.”</a:t>
            </a:r>
          </a:p>
          <a:p>
            <a:r>
              <a:rPr lang="en-US" dirty="0"/>
              <a:t>For your participation: $5000</a:t>
            </a:r>
          </a:p>
        </p:txBody>
      </p:sp>
    </p:spTree>
    <p:extLst>
      <p:ext uri="{BB962C8B-B14F-4D97-AF65-F5344CB8AC3E}">
        <p14:creationId xmlns:p14="http://schemas.microsoft.com/office/powerpoint/2010/main" val="2118734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107C2-AE2A-0926-5B5A-99F8BECA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endParaRPr lang="es-CL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DCDCB23-0B46-E490-CB0A-71F2AB80983D}"/>
              </a:ext>
            </a:extLst>
          </p:cNvPr>
          <p:cNvSpPr/>
          <p:nvPr/>
        </p:nvSpPr>
        <p:spPr>
          <a:xfrm>
            <a:off x="648466" y="1909814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Calibration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3DFF8A-438C-575B-E596-DD77F01F50E6}"/>
              </a:ext>
            </a:extLst>
          </p:cNvPr>
          <p:cNvSpPr/>
          <p:nvPr/>
        </p:nvSpPr>
        <p:spPr>
          <a:xfrm>
            <a:off x="3337332" y="1909814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Training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78033E-2E32-4D1A-36C7-BF78369265ED}"/>
              </a:ext>
            </a:extLst>
          </p:cNvPr>
          <p:cNvSpPr/>
          <p:nvPr/>
        </p:nvSpPr>
        <p:spPr>
          <a:xfrm>
            <a:off x="6026198" y="1909814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Measurements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503825-8F62-0855-B071-C687683F02FC}"/>
              </a:ext>
            </a:extLst>
          </p:cNvPr>
          <p:cNvSpPr/>
          <p:nvPr/>
        </p:nvSpPr>
        <p:spPr>
          <a:xfrm>
            <a:off x="8715064" y="1909814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Compensation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F3A7D-DC2C-344E-428E-5F5D2D264170}"/>
              </a:ext>
            </a:extLst>
          </p:cNvPr>
          <p:cNvSpPr txBox="1"/>
          <p:nvPr/>
        </p:nvSpPr>
        <p:spPr>
          <a:xfrm>
            <a:off x="648466" y="2671638"/>
            <a:ext cx="25827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Participant is assigned to a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Informed consent 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Eye tracker calibration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verbal explanation</a:t>
            </a:r>
            <a:endParaRPr lang="es-C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F9121A-34D4-32F3-44FE-22189718C5EA}"/>
              </a:ext>
            </a:extLst>
          </p:cNvPr>
          <p:cNvSpPr txBox="1"/>
          <p:nvPr/>
        </p:nvSpPr>
        <p:spPr>
          <a:xfrm>
            <a:off x="3337332" y="2671638"/>
            <a:ext cx="2582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written explanation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Task active tutorial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Q&amp;A</a:t>
            </a:r>
            <a:endParaRPr lang="es-C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9A0432-5AC6-93D0-8F38-81783C5D23D3}"/>
              </a:ext>
            </a:extLst>
          </p:cNvPr>
          <p:cNvSpPr txBox="1"/>
          <p:nvPr/>
        </p:nvSpPr>
        <p:spPr>
          <a:xfrm>
            <a:off x="6026198" y="2763970"/>
            <a:ext cx="258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Isolated chamber measurements</a:t>
            </a:r>
            <a:endParaRPr lang="es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800277-6109-F1B8-C273-5F136ECE428A}"/>
              </a:ext>
            </a:extLst>
          </p:cNvPr>
          <p:cNvSpPr txBox="1"/>
          <p:nvPr/>
        </p:nvSpPr>
        <p:spPr>
          <a:xfrm>
            <a:off x="8715064" y="2782669"/>
            <a:ext cx="258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 monetary reward to participant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221858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B174-D8D4-E422-685F-FACBF56B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</a:t>
            </a:r>
            <a:endParaRPr lang="es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D1E6B-A845-420B-01D9-D1E9CBEB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variability of spontaneous saccadic movements (</a:t>
            </a:r>
            <a:r>
              <a:rPr lang="en-US" i="1" dirty="0"/>
              <a:t>VESP</a:t>
            </a:r>
            <a:r>
              <a:rPr lang="en-US" dirty="0"/>
              <a:t>), measured during the initial fixation period of a trial, will positively and significantly predict the stochasticity of the subsequent economic choice (</a:t>
            </a:r>
            <a:r>
              <a:rPr lang="en-US" i="1" dirty="0"/>
              <a:t>VDEC</a:t>
            </a:r>
            <a:r>
              <a:rPr lang="en-US" dirty="0"/>
              <a:t>), as quantified by the SoftMax temperature parameter </a:t>
            </a:r>
            <a:r>
              <a:rPr lang="el-GR" dirty="0"/>
              <a:t>τ</a:t>
            </a:r>
            <a:r>
              <a:rPr lang="en-US" dirty="0"/>
              <a:t>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0826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E28C-4427-E932-768C-312FACFEF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748B-7A5A-E56E-C39A-5821E3A0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496" y="301117"/>
            <a:ext cx="10515600" cy="1325563"/>
          </a:xfrm>
        </p:spPr>
        <p:txBody>
          <a:bodyPr/>
          <a:lstStyle/>
          <a:p>
            <a:r>
              <a:rPr lang="en-US" noProof="0" dirty="0"/>
              <a:t>Motivation: explore/exploit dilemma</a:t>
            </a:r>
          </a:p>
        </p:txBody>
      </p:sp>
      <p:pic>
        <p:nvPicPr>
          <p:cNvPr id="3" name="Picture 2" descr="A screen shot of a machine&#10;&#10;AI-generated content may be incorrect.">
            <a:extLst>
              <a:ext uri="{FF2B5EF4-FFF2-40B4-BE49-F238E27FC236}">
                <a16:creationId xmlns:a16="http://schemas.microsoft.com/office/drawing/2014/main" id="{3693CE2D-A258-801F-CDBB-0B87E91FB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0"/>
          <a:stretch>
            <a:fillRect/>
          </a:stretch>
        </p:blipFill>
        <p:spPr>
          <a:xfrm>
            <a:off x="1051133" y="3120012"/>
            <a:ext cx="2965837" cy="2242608"/>
          </a:xfrm>
          <a:prstGeom prst="rect">
            <a:avLst/>
          </a:prstGeom>
        </p:spPr>
      </p:pic>
      <p:pic>
        <p:nvPicPr>
          <p:cNvPr id="4" name="Picture 3" descr="A grey and white squares&#10;&#10;AI-generated content may be incorrect.">
            <a:extLst>
              <a:ext uri="{FF2B5EF4-FFF2-40B4-BE49-F238E27FC236}">
                <a16:creationId xmlns:a16="http://schemas.microsoft.com/office/drawing/2014/main" id="{9D9969A6-E486-1FB4-413C-FE2D2650D5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t="32381" r="11495" b="30919"/>
          <a:stretch>
            <a:fillRect/>
          </a:stretch>
        </p:blipFill>
        <p:spPr>
          <a:xfrm>
            <a:off x="2641394" y="4921461"/>
            <a:ext cx="1375576" cy="256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30075C-03EE-0254-5C44-2F9208CD8A21}"/>
              </a:ext>
            </a:extLst>
          </p:cNvPr>
          <p:cNvSpPr/>
          <p:nvPr/>
        </p:nvSpPr>
        <p:spPr>
          <a:xfrm>
            <a:off x="1242662" y="2302970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Explore/Exploit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71D64B5B-9B22-8FA0-0CBA-3A2B6920CC8F}"/>
              </a:ext>
            </a:extLst>
          </p:cNvPr>
          <p:cNvSpPr/>
          <p:nvPr/>
        </p:nvSpPr>
        <p:spPr>
          <a:xfrm rot="16200000">
            <a:off x="3064449" y="5385037"/>
            <a:ext cx="529466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38C601-FBF2-6EAC-286A-D2DBBBE80B2B}"/>
              </a:ext>
            </a:extLst>
          </p:cNvPr>
          <p:cNvSpPr/>
          <p:nvPr/>
        </p:nvSpPr>
        <p:spPr>
          <a:xfrm rot="16200000">
            <a:off x="1459611" y="5385037"/>
            <a:ext cx="52946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796A33-509D-4056-3311-63D21CD0B919}"/>
              </a:ext>
            </a:extLst>
          </p:cNvPr>
          <p:cNvSpPr txBox="1"/>
          <p:nvPr/>
        </p:nvSpPr>
        <p:spPr>
          <a:xfrm>
            <a:off x="2855429" y="5955697"/>
            <a:ext cx="947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0" dirty="0"/>
              <a:t>Explore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2E55D-B83C-D7AD-0AC4-B951792C3FD0}"/>
              </a:ext>
            </a:extLst>
          </p:cNvPr>
          <p:cNvSpPr txBox="1"/>
          <p:nvPr/>
        </p:nvSpPr>
        <p:spPr>
          <a:xfrm>
            <a:off x="1273825" y="5955697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0" dirty="0"/>
              <a:t>Exploit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637D11-EC14-3C1F-5E96-9F777AD6DEEB}"/>
              </a:ext>
            </a:extLst>
          </p:cNvPr>
          <p:cNvSpPr/>
          <p:nvPr/>
        </p:nvSpPr>
        <p:spPr>
          <a:xfrm>
            <a:off x="5415701" y="2302970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Physical foraging</a:t>
            </a:r>
          </a:p>
        </p:txBody>
      </p:sp>
      <p:pic>
        <p:nvPicPr>
          <p:cNvPr id="22" name="Picture 21" descr="A group of men digging in a field&#10;&#10;AI-generated content may be incorrect.">
            <a:extLst>
              <a:ext uri="{FF2B5EF4-FFF2-40B4-BE49-F238E27FC236}">
                <a16:creationId xmlns:a16="http://schemas.microsoft.com/office/drawing/2014/main" id="{56D94FD1-17A0-7519-9848-D0E18FDBF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01" y="3168861"/>
            <a:ext cx="2600325" cy="1752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5CF4572-B2DF-7476-5F30-776C762F2DBD}"/>
              </a:ext>
            </a:extLst>
          </p:cNvPr>
          <p:cNvSpPr txBox="1"/>
          <p:nvPr/>
        </p:nvSpPr>
        <p:spPr>
          <a:xfrm>
            <a:off x="5415701" y="5145668"/>
            <a:ext cx="2600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Generalized optimal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8410EE-7D13-0BF7-05F2-CD6A6AE35EA8}"/>
                  </a:ext>
                </a:extLst>
              </p:cNvPr>
              <p:cNvSpPr txBox="1"/>
              <p:nvPr/>
            </p:nvSpPr>
            <p:spPr>
              <a:xfrm>
                <a:off x="9461683" y="3748873"/>
                <a:ext cx="14948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3200" b="1" i="1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sup>
                      </m:sSup>
                    </m:oMath>
                  </m:oMathPara>
                </a14:m>
                <a:endParaRPr lang="en-US" sz="3200" noProof="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8410EE-7D13-0BF7-05F2-CD6A6AE35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1683" y="3748873"/>
                <a:ext cx="149483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0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E102D-051B-8395-3153-F2676F506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9482E-F1D8-20AB-8829-8F6017D6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01925" cy="1325563"/>
          </a:xfrm>
        </p:spPr>
        <p:txBody>
          <a:bodyPr/>
          <a:lstStyle/>
          <a:p>
            <a:r>
              <a:rPr lang="en-US" noProof="0" dirty="0"/>
              <a:t>Motivation: the role of spontaneous behavior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FBE0FD-A873-DFA8-E972-2B50BFB1F784}"/>
              </a:ext>
            </a:extLst>
          </p:cNvPr>
          <p:cNvSpPr/>
          <p:nvPr/>
        </p:nvSpPr>
        <p:spPr>
          <a:xfrm>
            <a:off x="8975677" y="1909814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Adaptive behavior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96A3D-C1C1-132B-A395-1C85BC524B72}"/>
              </a:ext>
            </a:extLst>
          </p:cNvPr>
          <p:cNvSpPr/>
          <p:nvPr/>
        </p:nvSpPr>
        <p:spPr>
          <a:xfrm>
            <a:off x="4812071" y="1909814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Evolutionary exaptation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7AF2A2-4FE3-C8CA-04D3-D94CEBF3DB89}"/>
              </a:ext>
            </a:extLst>
          </p:cNvPr>
          <p:cNvSpPr/>
          <p:nvPr/>
        </p:nvSpPr>
        <p:spPr>
          <a:xfrm>
            <a:off x="648466" y="1909814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Generalized optimal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546145-B17E-AE86-91EC-9561221A1333}"/>
                  </a:ext>
                </a:extLst>
              </p:cNvPr>
              <p:cNvSpPr txBox="1"/>
              <p:nvPr/>
            </p:nvSpPr>
            <p:spPr>
              <a:xfrm>
                <a:off x="1192438" y="3166463"/>
                <a:ext cx="14948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~</m:t>
                      </m:r>
                      <m:sSup>
                        <m:sSup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sz="3200" b="1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sup>
                      </m:sSup>
                    </m:oMath>
                  </m:oMathPara>
                </a14:m>
                <a:endParaRPr lang="en-US" sz="3200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546145-B17E-AE86-91EC-9561221A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438" y="3166463"/>
                <a:ext cx="1494833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2CD6A5-4E2C-7F01-C641-75514DE25CFE}"/>
              </a:ext>
            </a:extLst>
          </p:cNvPr>
          <p:cNvCxnSpPr>
            <a:cxnSpLocks/>
          </p:cNvCxnSpPr>
          <p:nvPr/>
        </p:nvCxnSpPr>
        <p:spPr>
          <a:xfrm>
            <a:off x="3565199" y="3371531"/>
            <a:ext cx="1144532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80DF76-95A9-ED79-9C7F-BDC55E3D9950}"/>
                  </a:ext>
                </a:extLst>
              </p:cNvPr>
              <p:cNvSpPr txBox="1"/>
              <p:nvPr/>
            </p:nvSpPr>
            <p:spPr>
              <a:xfrm>
                <a:off x="3953119" y="3497568"/>
                <a:ext cx="36869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noProof="0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 sz="3200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80DF76-95A9-ED79-9C7F-BDC55E3D9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119" y="3497568"/>
                <a:ext cx="36869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7446826-15B5-05FE-DC67-9FEE5C31FA01}"/>
              </a:ext>
            </a:extLst>
          </p:cNvPr>
          <p:cNvSpPr txBox="1"/>
          <p:nvPr/>
        </p:nvSpPr>
        <p:spPr>
          <a:xfrm>
            <a:off x="2837301" y="2797131"/>
            <a:ext cx="2600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Spontaneous behavior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A77F2-57B3-1C81-84CB-BD49A58E7517}"/>
                  </a:ext>
                </a:extLst>
              </p:cNvPr>
              <p:cNvSpPr txBox="1"/>
              <p:nvPr/>
            </p:nvSpPr>
            <p:spPr>
              <a:xfrm>
                <a:off x="5437626" y="3125309"/>
                <a:ext cx="173201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95A77F2-57B3-1C81-84CB-BD49A58E7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26" y="3125309"/>
                <a:ext cx="1732013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E25E69-E3F1-4A1F-D3DE-D1667867324C}"/>
              </a:ext>
            </a:extLst>
          </p:cNvPr>
          <p:cNvCxnSpPr>
            <a:cxnSpLocks/>
          </p:cNvCxnSpPr>
          <p:nvPr/>
        </p:nvCxnSpPr>
        <p:spPr>
          <a:xfrm>
            <a:off x="6303632" y="3743789"/>
            <a:ext cx="0" cy="73576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4A2E89-9329-3AF4-DE85-795173694B5A}"/>
                  </a:ext>
                </a:extLst>
              </p:cNvPr>
              <p:cNvSpPr txBox="1"/>
              <p:nvPr/>
            </p:nvSpPr>
            <p:spPr>
              <a:xfrm>
                <a:off x="5437626" y="4532597"/>
                <a:ext cx="1698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noProof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4A2E89-9329-3AF4-DE85-795173694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626" y="4532597"/>
                <a:ext cx="1698542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73F7BD-3778-14CA-8B7C-182C51E18BEC}"/>
                  </a:ext>
                </a:extLst>
              </p:cNvPr>
              <p:cNvSpPr txBox="1"/>
              <p:nvPr/>
            </p:nvSpPr>
            <p:spPr>
              <a:xfrm>
                <a:off x="8903808" y="2981797"/>
                <a:ext cx="272651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noProof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73F7BD-3778-14CA-8B7C-182C51E18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808" y="2981797"/>
                <a:ext cx="2726516" cy="555858"/>
              </a:xfrm>
              <a:prstGeom prst="rect">
                <a:avLst/>
              </a:prstGeom>
              <a:blipFill>
                <a:blip r:embed="rId6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731CA2-7CE8-40AF-4135-E00824D06BDB}"/>
              </a:ext>
            </a:extLst>
          </p:cNvPr>
          <p:cNvCxnSpPr>
            <a:cxnSpLocks/>
          </p:cNvCxnSpPr>
          <p:nvPr/>
        </p:nvCxnSpPr>
        <p:spPr>
          <a:xfrm>
            <a:off x="7561316" y="3371530"/>
            <a:ext cx="1144532" cy="0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3" descr="A screen shot of a machine&#10;&#10;AI-generated content may be incorrect.">
            <a:extLst>
              <a:ext uri="{FF2B5EF4-FFF2-40B4-BE49-F238E27FC236}">
                <a16:creationId xmlns:a16="http://schemas.microsoft.com/office/drawing/2014/main" id="{278BDB4E-AB53-4165-93D4-FFBD4E69EC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80"/>
          <a:stretch>
            <a:fillRect/>
          </a:stretch>
        </p:blipFill>
        <p:spPr>
          <a:xfrm>
            <a:off x="8774288" y="3658906"/>
            <a:ext cx="2965837" cy="2242608"/>
          </a:xfrm>
          <a:prstGeom prst="rect">
            <a:avLst/>
          </a:prstGeom>
        </p:spPr>
      </p:pic>
      <p:pic>
        <p:nvPicPr>
          <p:cNvPr id="25" name="Picture 24" descr="A grey and white squares&#10;&#10;AI-generated content may be incorrect.">
            <a:extLst>
              <a:ext uri="{FF2B5EF4-FFF2-40B4-BE49-F238E27FC236}">
                <a16:creationId xmlns:a16="http://schemas.microsoft.com/office/drawing/2014/main" id="{510CD2FE-9071-33FF-E4DE-D528851072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3" t="32381" r="11495" b="30919"/>
          <a:stretch>
            <a:fillRect/>
          </a:stretch>
        </p:blipFill>
        <p:spPr>
          <a:xfrm>
            <a:off x="10364549" y="5460355"/>
            <a:ext cx="1375576" cy="25616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9584390-697F-8CE8-9FDA-ABBF821D408A}"/>
              </a:ext>
            </a:extLst>
          </p:cNvPr>
          <p:cNvSpPr txBox="1"/>
          <p:nvPr/>
        </p:nvSpPr>
        <p:spPr>
          <a:xfrm>
            <a:off x="10578584" y="6494591"/>
            <a:ext cx="947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Explore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2606AC-676A-773A-E0E8-94829CB8CC69}"/>
              </a:ext>
            </a:extLst>
          </p:cNvPr>
          <p:cNvSpPr txBox="1"/>
          <p:nvPr/>
        </p:nvSpPr>
        <p:spPr>
          <a:xfrm>
            <a:off x="8996980" y="6494591"/>
            <a:ext cx="88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Exploit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996D6D-F759-B868-D615-C80CA0013611}"/>
                  </a:ext>
                </a:extLst>
              </p:cNvPr>
              <p:cNvSpPr txBox="1"/>
              <p:nvPr/>
            </p:nvSpPr>
            <p:spPr>
              <a:xfrm>
                <a:off x="10703585" y="5951831"/>
                <a:ext cx="697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9996D6D-F759-B868-D615-C80CA0013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3585" y="5951831"/>
                <a:ext cx="69749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BA6342-6A5C-B179-1716-68331C2596F1}"/>
                  </a:ext>
                </a:extLst>
              </p:cNvPr>
              <p:cNvSpPr txBox="1"/>
              <p:nvPr/>
            </p:nvSpPr>
            <p:spPr>
              <a:xfrm>
                <a:off x="9184660" y="5951831"/>
                <a:ext cx="69749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0" noProof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𝛀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BA6342-6A5C-B179-1716-68331C2596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4660" y="5951831"/>
                <a:ext cx="697499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940ABC0-1104-387C-5A5B-33E84E55A27F}"/>
              </a:ext>
            </a:extLst>
          </p:cNvPr>
          <p:cNvSpPr txBox="1"/>
          <p:nvPr/>
        </p:nvSpPr>
        <p:spPr>
          <a:xfrm>
            <a:off x="8786" y="6488668"/>
            <a:ext cx="60946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(</a:t>
            </a:r>
            <a:r>
              <a:rPr lang="es-CL" dirty="0" err="1"/>
              <a:t>Hills</a:t>
            </a:r>
            <a:r>
              <a:rPr lang="es-CL" dirty="0"/>
              <a:t> et al., 2015)</a:t>
            </a:r>
          </a:p>
        </p:txBody>
      </p:sp>
    </p:spTree>
    <p:extLst>
      <p:ext uri="{BB962C8B-B14F-4D97-AF65-F5344CB8AC3E}">
        <p14:creationId xmlns:p14="http://schemas.microsoft.com/office/powerpoint/2010/main" val="373181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6B48D-9565-1CFB-A38E-1F7CDF24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14BB-199F-BB93-DA37-270A2D95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Motivation: biological mechanism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AEFEF3-8D4B-B2B8-AABD-D97446701CA2}"/>
              </a:ext>
            </a:extLst>
          </p:cNvPr>
          <p:cNvSpPr/>
          <p:nvPr/>
        </p:nvSpPr>
        <p:spPr>
          <a:xfrm>
            <a:off x="658613" y="2021132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Spontaneous behavior</a:t>
            </a:r>
          </a:p>
        </p:txBody>
      </p:sp>
      <p:pic>
        <p:nvPicPr>
          <p:cNvPr id="6" name="Picture 5" descr="A diagram of the brain&#10;&#10;AI-generated content may be incorrect.">
            <a:extLst>
              <a:ext uri="{FF2B5EF4-FFF2-40B4-BE49-F238E27FC236}">
                <a16:creationId xmlns:a16="http://schemas.microsoft.com/office/drawing/2014/main" id="{10ECF54D-6980-7A43-4EBE-C676037DC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62" y="3890774"/>
            <a:ext cx="3199935" cy="2553073"/>
          </a:xfrm>
          <a:prstGeom prst="rect">
            <a:avLst/>
          </a:prstGeom>
        </p:spPr>
      </p:pic>
      <p:pic>
        <p:nvPicPr>
          <p:cNvPr id="8" name="Picture 7" descr="A diagram of a diagram of a connection&#10;&#10;AI-generated content may be incorrect.">
            <a:extLst>
              <a:ext uri="{FF2B5EF4-FFF2-40B4-BE49-F238E27FC236}">
                <a16:creationId xmlns:a16="http://schemas.microsoft.com/office/drawing/2014/main" id="{A3AE70F5-FD64-03B0-14F4-0B6F905CA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82" b="28005"/>
          <a:stretch>
            <a:fillRect/>
          </a:stretch>
        </p:blipFill>
        <p:spPr>
          <a:xfrm>
            <a:off x="4636147" y="4773806"/>
            <a:ext cx="3287448" cy="1076931"/>
          </a:xfrm>
          <a:prstGeom prst="rect">
            <a:avLst/>
          </a:prstGeom>
        </p:spPr>
      </p:pic>
      <p:pic>
        <p:nvPicPr>
          <p:cNvPr id="12" name="Picture 11" descr="A person sitting at a desk looking at a computer screen&#10;&#10;AI-generated content may be incorrect.">
            <a:extLst>
              <a:ext uri="{FF2B5EF4-FFF2-40B4-BE49-F238E27FC236}">
                <a16:creationId xmlns:a16="http://schemas.microsoft.com/office/drawing/2014/main" id="{7E2CF804-23B1-A946-DDEC-CAD85D9C6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223" y="2807978"/>
            <a:ext cx="2567140" cy="18206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7FEEA0-38B6-D6D7-C8E1-3EEAB6BA0DBF}"/>
              </a:ext>
            </a:extLst>
          </p:cNvPr>
          <p:cNvSpPr txBox="1"/>
          <p:nvPr/>
        </p:nvSpPr>
        <p:spPr>
          <a:xfrm>
            <a:off x="2053369" y="4493570"/>
            <a:ext cx="2582778" cy="36933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(Markowitz et al., 2023)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D8F0CE-B0BF-5B44-A38F-64EBF9C4BFB6}"/>
              </a:ext>
            </a:extLst>
          </p:cNvPr>
          <p:cNvSpPr txBox="1"/>
          <p:nvPr/>
        </p:nvSpPr>
        <p:spPr>
          <a:xfrm>
            <a:off x="1736431" y="5419125"/>
            <a:ext cx="2582778" cy="369332"/>
          </a:xfrm>
          <a:prstGeom prst="rect">
            <a:avLst/>
          </a:prstGeom>
          <a:solidFill>
            <a:srgbClr val="FFFFFF">
              <a:alpha val="69804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noProof="0" dirty="0"/>
              <a:t>(Romano et al., 2015)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FEA6FD-F786-3516-6EF7-01CBAB02E51F}"/>
              </a:ext>
            </a:extLst>
          </p:cNvPr>
          <p:cNvSpPr/>
          <p:nvPr/>
        </p:nvSpPr>
        <p:spPr>
          <a:xfrm>
            <a:off x="4991223" y="2021132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Superior Colliculus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3CAAE9-ED1C-32CE-FBD5-E361C67EC6D7}"/>
              </a:ext>
            </a:extLst>
          </p:cNvPr>
          <p:cNvSpPr/>
          <p:nvPr/>
        </p:nvSpPr>
        <p:spPr>
          <a:xfrm>
            <a:off x="9323834" y="2021132"/>
            <a:ext cx="2582778" cy="6416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noProof="0" dirty="0"/>
              <a:t>Decision making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48D270-18F4-B436-52A1-E51535E28861}"/>
                  </a:ext>
                </a:extLst>
              </p:cNvPr>
              <p:cNvSpPr txBox="1"/>
              <p:nvPr/>
            </p:nvSpPr>
            <p:spPr>
              <a:xfrm>
                <a:off x="8273995" y="2970720"/>
                <a:ext cx="3918005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 noProof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0" noProof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0" noProof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i="0" noProof="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i="0" noProof="0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 noProof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48D270-18F4-B436-52A1-E51535E28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95" y="2970720"/>
                <a:ext cx="3918005" cy="404983"/>
              </a:xfrm>
              <a:prstGeom prst="rect">
                <a:avLst/>
              </a:prstGeom>
              <a:blipFill>
                <a:blip r:embed="rId5"/>
                <a:stretch>
                  <a:fillRect b="-597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9F403C-4AFB-6E42-29BB-1301415081E5}"/>
                  </a:ext>
                </a:extLst>
              </p:cNvPr>
              <p:cNvSpPr txBox="1"/>
              <p:nvPr/>
            </p:nvSpPr>
            <p:spPr>
              <a:xfrm>
                <a:off x="8273995" y="3667535"/>
                <a:ext cx="2653747" cy="774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0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 noProof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0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f>
                                <m:fPr>
                                  <m:type m:val="lin"/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1" i="0" noProof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𝛕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0" noProof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>
                                    <m:fPr>
                                      <m:type m:val="lin"/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n-US" i="1" noProof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 noProof="0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b="1" i="0" noProof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𝛕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9F403C-4AFB-6E42-29BB-130141508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995" y="3667535"/>
                <a:ext cx="2653747" cy="7743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BC93F-3B3F-7366-C3B8-478262567512}"/>
                  </a:ext>
                </a:extLst>
              </p:cNvPr>
              <p:cNvSpPr txBox="1"/>
              <p:nvPr/>
            </p:nvSpPr>
            <p:spPr>
              <a:xfrm>
                <a:off x="7988797" y="4628644"/>
                <a:ext cx="4299667" cy="7743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b>
                            <m:sSub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s-CL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a:rPr lang="es-CL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CL" i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d>
                        <m:dPr>
                          <m:ctrlPr>
                            <a:rPr lang="es-CL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CL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s-CL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f>
                                    <m:fPr>
                                      <m:type m:val="lin"/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d>
                                        <m:d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den>
                                  </m:f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s-CL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s-CL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s-CL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f>
                                        <m:fPr>
                                          <m:type m:val="lin"/>
                                          <m:ctrlPr>
                                            <a:rPr lang="es-CL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𝜏</m:t>
                                              </m:r>
                                            </m:e>
                                            <m:sub>
                                              <m:r>
                                                <a:rPr lang="es-CL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BC93F-3B3F-7366-C3B8-478262567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797" y="4628644"/>
                <a:ext cx="4299667" cy="7743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379471-3706-326A-2C24-B5502C05340A}"/>
                  </a:ext>
                </a:extLst>
              </p:cNvPr>
              <p:cNvSpPr txBox="1"/>
              <p:nvPr/>
            </p:nvSpPr>
            <p:spPr>
              <a:xfrm>
                <a:off x="540071" y="2957455"/>
                <a:ext cx="272651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noProof="0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noProof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379471-3706-326A-2C24-B5502C053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71" y="2957455"/>
                <a:ext cx="2726516" cy="555858"/>
              </a:xfrm>
              <a:prstGeom prst="rect">
                <a:avLst/>
              </a:prstGeom>
              <a:blipFill>
                <a:blip r:embed="rId8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840018-5040-07C4-BCC5-9D5AB64875CC}"/>
              </a:ext>
            </a:extLst>
          </p:cNvPr>
          <p:cNvSpPr txBox="1"/>
          <p:nvPr/>
        </p:nvSpPr>
        <p:spPr>
          <a:xfrm>
            <a:off x="-46382" y="6492875"/>
            <a:ext cx="6142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dirty="0"/>
              <a:t>(Sutton &amp; </a:t>
            </a:r>
            <a:r>
              <a:rPr lang="es-CL" dirty="0" err="1"/>
              <a:t>Barto</a:t>
            </a:r>
            <a:r>
              <a:rPr lang="es-CL" dirty="0"/>
              <a:t>, 2020)</a:t>
            </a:r>
          </a:p>
        </p:txBody>
      </p:sp>
    </p:spTree>
    <p:extLst>
      <p:ext uri="{BB962C8B-B14F-4D97-AF65-F5344CB8AC3E}">
        <p14:creationId xmlns:p14="http://schemas.microsoft.com/office/powerpoint/2010/main" val="122343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E681-82D0-D6ED-7E18-30721333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Objectives and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31839-44F3-2B73-00EB-072C15A3F7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/>
                  <a:t>Empirically test the hypothesis that the variability of spontaneous motor behavior can predict the degree of stochasticity in subsequent economic choice, suggesting a shared computational origin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</m:oMath>
                </a14:m>
                <a:endParaRPr lang="en-US" noProof="0" dirty="0"/>
              </a:p>
              <a:p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Predictor: variability in spontaneous behavior (</a:t>
                </a:r>
                <a:r>
                  <a:rPr lang="en-US" i="1" noProof="0" dirty="0">
                    <a:solidFill>
                      <a:schemeClr val="bg1">
                        <a:lumMod val="95000"/>
                      </a:schemeClr>
                    </a:solidFill>
                  </a:rPr>
                  <a:t>VSP</a:t>
                </a:r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trial-by-trial fluctuation in uninstructed motor output</a:t>
                </a:r>
              </a:p>
              <a:p>
                <a:pPr lvl="1"/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standard deviation of 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Euclidean distances (in pixels) of all saccadic eye movement recorded during the initial 5-5.5s fixation period of each trial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Outcome: stochasticity of decision-making (</a:t>
                </a:r>
                <a:r>
                  <a:rPr lang="en-US" i="1" dirty="0">
                    <a:solidFill>
                      <a:schemeClr val="bg1">
                        <a:lumMod val="95000"/>
                      </a:schemeClr>
                    </a:solidFill>
                  </a:rPr>
                  <a:t>VDEC)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the degree of randomness or exploration in the choice process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temperature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from the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softmax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decision rule, estimated on a trial-by-trial basis by maximizing the likelihood of the participant’s choice given the reconstructed Q-values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531839-44F3-2B73-00EB-072C15A3F7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2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657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A8945-0BEE-DEC6-B839-48166EE14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73F22-B10A-4DAF-F9E3-F030DB685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Objectives and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AE372-AF00-9286-B2F7-A92E9A6700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Empirically test the hypothesis that the variability of spontaneous motor behavior can predict the degree of stochasticity in subsequent economic choice, suggesting a shared computational origin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</m:oMath>
                </a14:m>
                <a:endParaRPr lang="en-US" noProof="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noProof="0" dirty="0"/>
                  <a:t>Predictor: variability in spontaneous behavior (</a:t>
                </a:r>
                <a:r>
                  <a:rPr lang="en-US" i="1" noProof="0" dirty="0"/>
                  <a:t>VSP</a:t>
                </a:r>
                <a:r>
                  <a:rPr lang="en-US" noProof="0" dirty="0"/>
                  <a:t>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trial-by-trial fluctuation in uninstructed motor output</a:t>
                </a:r>
              </a:p>
              <a:p>
                <a:pPr lvl="1"/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standard deviation of 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Euclidean distances (in pixels) of all saccadic eye movement recorded during the initial 5-5.5s fixation period of each trial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Outcome: stochasticity of decision-making (</a:t>
                </a:r>
                <a:r>
                  <a:rPr lang="en-US" i="1" dirty="0">
                    <a:solidFill>
                      <a:schemeClr val="bg1">
                        <a:lumMod val="95000"/>
                      </a:schemeClr>
                    </a:solidFill>
                  </a:rPr>
                  <a:t>VDEC)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the degree of randomness or exploration in the choice process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temperature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from the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softmax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decision rule, estimated on a trial-by-trial basis by maximizing the likelihood of the participant’s choice given the reconstructed Q-values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3AE372-AF00-9286-B2F7-A92E9A6700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2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357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CDB45-B942-DBCF-6053-A2EFB93F9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F180-6E30-6144-1BE4-7926B81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Objectives and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4FFA4-5ACB-91EC-AF1C-A1EDA417B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Empirically test the hypothesis that the variability of spontaneous motor behavior can predict the degree of stochasticity in subsequent economic choice, suggesting a shared computational origin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</m:oMath>
                </a14:m>
                <a:endParaRPr lang="en-US" noProof="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noProof="0" dirty="0"/>
                  <a:t>Predictor: variability in spontaneous behavior (</a:t>
                </a:r>
                <a:r>
                  <a:rPr lang="en-US" i="1" noProof="0" dirty="0"/>
                  <a:t>VSP</a:t>
                </a:r>
                <a:r>
                  <a:rPr lang="en-US" noProof="0" dirty="0"/>
                  <a:t>)</a:t>
                </a:r>
              </a:p>
              <a:p>
                <a:pPr lvl="1"/>
                <a:r>
                  <a:rPr lang="en-US" dirty="0"/>
                  <a:t>Definition: trial-by-trial fluctuation in uninstructed motor output</a:t>
                </a:r>
              </a:p>
              <a:p>
                <a:pPr lvl="1"/>
                <a:r>
                  <a:rPr lang="en-US" noProof="0" dirty="0"/>
                  <a:t>Operationalization: the standard deviation of </a:t>
                </a:r>
                <a:r>
                  <a:rPr lang="en-US" dirty="0"/>
                  <a:t>Euclidean distances (in pixels) of all saccadic eye movement recorded during the initial 5-5.5s fixation period of each trial</a:t>
                </a:r>
              </a:p>
              <a:p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Outcome: stochasticity of decision-making (</a:t>
                </a:r>
                <a:r>
                  <a:rPr lang="en-US" i="1" dirty="0">
                    <a:solidFill>
                      <a:schemeClr val="bg1">
                        <a:lumMod val="95000"/>
                      </a:schemeClr>
                    </a:solidFill>
                  </a:rPr>
                  <a:t>VDEC)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the degree of randomness or exploration in the choice process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temperature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from the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softmax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decision rule, estimated on a trial-by-trial basis by maximizing the likelihood of the participant’s choice given the reconstructed Q-values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4FFA4-5ACB-91EC-AF1C-A1EDA417B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2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4988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EF2DD-6F25-5549-69A9-EA9EE8660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B464-FD54-4DE0-BF8A-DFA91F445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Objectives and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21754-7F5A-BF35-1A2B-58FE0C9D9D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Empirically test the hypothesis that the variability of spontaneous motor behavior can predict the degree of stochasticity in subsequent economic choice, suggesting a shared computational origin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</m:oMath>
                </a14:m>
                <a:endParaRPr lang="en-US" noProof="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Predictor: variability in spontaneous behavior (</a:t>
                </a:r>
                <a:r>
                  <a:rPr lang="en-US" i="1" noProof="0" dirty="0">
                    <a:solidFill>
                      <a:schemeClr val="bg1">
                        <a:lumMod val="95000"/>
                      </a:schemeClr>
                    </a:solidFill>
                  </a:rPr>
                  <a:t>VSP</a:t>
                </a:r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trial-by-trial fluctuation in uninstructed motor output</a:t>
                </a:r>
              </a:p>
              <a:p>
                <a:pPr lvl="1"/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standard deviation of 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Euclidean distances (in pixels) of all saccadic eye movement recorded during the initial 5-5.5s fixation period of each trial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Outcome: stochasticity of decision-making (</a:t>
                </a:r>
                <a:r>
                  <a:rPr lang="en-US" i="1" dirty="0">
                    <a:solidFill>
                      <a:schemeClr val="tx1"/>
                    </a:solidFill>
                  </a:rPr>
                  <a:t>VDEC)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the degree of randomness or exploration in the choice process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temperature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from the </a:t>
                </a:r>
                <a:r>
                  <a:rPr lang="en-US" dirty="0" err="1">
                    <a:solidFill>
                      <a:schemeClr val="bg1">
                        <a:lumMod val="95000"/>
                      </a:schemeClr>
                    </a:solidFill>
                  </a:rPr>
                  <a:t>softmax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decision rule, estimated on a trial-by-trial basis by maximizing the likelihood of the participant’s choice given the reconstructed Q-values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321754-7F5A-BF35-1A2B-58FE0C9D9D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2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882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E1396-6F4E-BEAD-84FF-259CB1A83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9343-3F75-0C69-27D3-DAA21BFB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Objectives and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A2589-F5DD-F488-AC44-2D3E35C322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Empirically test the hypothesis that the variability of spontaneous motor behavior can predict the degree of stochasticity in subsequent economic choice, suggesting a shared computational origin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noProof="0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noProof="0" smtClean="0">
                                <a:solidFill>
                                  <a:schemeClr val="bg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e>
                    </m:d>
                  </m:oMath>
                </a14:m>
                <a:endParaRPr lang="en-US" noProof="0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Predictor: variability in spontaneous behavior (</a:t>
                </a:r>
                <a:r>
                  <a:rPr lang="en-US" i="1" noProof="0" dirty="0">
                    <a:solidFill>
                      <a:schemeClr val="bg1">
                        <a:lumMod val="95000"/>
                      </a:schemeClr>
                    </a:solidFill>
                  </a:rPr>
                  <a:t>VSP</a:t>
                </a:r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Definition: trial-by-trial fluctuation in uninstructed motor output</a:t>
                </a:r>
              </a:p>
              <a:p>
                <a:pPr lvl="1"/>
                <a:r>
                  <a:rPr lang="en-US" noProof="0" dirty="0">
                    <a:solidFill>
                      <a:schemeClr val="bg1">
                        <a:lumMod val="95000"/>
                      </a:schemeClr>
                    </a:solidFill>
                  </a:rPr>
                  <a:t>Operationalization: the standard deviation of </a:t>
                </a:r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Euclidean distances (in pixels) of all saccadic eye movement recorded during the initial 5-5.5s fixation period of each trial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Outcome: stochasticity of decision-making (</a:t>
                </a:r>
                <a:r>
                  <a:rPr lang="en-US" i="1" dirty="0">
                    <a:solidFill>
                      <a:schemeClr val="tx1"/>
                    </a:solidFill>
                  </a:rPr>
                  <a:t>VDEC)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Definition: the degree of randomness or exploration in the choice process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Operationalization: the temperature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the </a:t>
                </a:r>
                <a:r>
                  <a:rPr lang="en-US" dirty="0" err="1">
                    <a:solidFill>
                      <a:schemeClr val="tx1"/>
                    </a:solidFill>
                  </a:rPr>
                  <a:t>softmax</a:t>
                </a:r>
                <a:r>
                  <a:rPr lang="en-US" dirty="0">
                    <a:solidFill>
                      <a:schemeClr val="tx1"/>
                    </a:solidFill>
                  </a:rPr>
                  <a:t> decision rule, estimated on a trial-by-trial basis by maximizing the likelihood of the participant’s choice given the reconstructed Q-values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5A2589-F5DD-F488-AC44-2D3E35C322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825624"/>
                <a:ext cx="12192000" cy="5032375"/>
              </a:xfrm>
              <a:blipFill>
                <a:blip r:embed="rId2"/>
                <a:stretch>
                  <a:fillRect l="-900" t="-205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48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Math">
      <a:majorFont>
        <a:latin typeface="Cambria Math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</TotalTime>
  <Words>1039</Words>
  <Application>Microsoft Office PowerPoint</Application>
  <PresentationFormat>Widescreen</PresentationFormat>
  <Paragraphs>119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Office Theme</vt:lpstr>
      <vt:lpstr>An exaptive framework for decision-making: linking spontaneous saccadic variability to exploratory choice stochasticity  Luis Luarte</vt:lpstr>
      <vt:lpstr>Motivation: explore/exploit dilemma</vt:lpstr>
      <vt:lpstr>Motivation: the role of spontaneous behavior</vt:lpstr>
      <vt:lpstr>Motivation: biological mechanism</vt:lpstr>
      <vt:lpstr>Objectives and variables</vt:lpstr>
      <vt:lpstr>Objectives and variables</vt:lpstr>
      <vt:lpstr>Objectives and variables</vt:lpstr>
      <vt:lpstr>Objectives and variables</vt:lpstr>
      <vt:lpstr>Objectives and variables</vt:lpstr>
      <vt:lpstr>Experimental design</vt:lpstr>
      <vt:lpstr>Experimental design</vt:lpstr>
      <vt:lpstr>Reward structure</vt:lpstr>
      <vt:lpstr>Experimental design</vt:lpstr>
      <vt:lpstr>Hypothesis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Nicolás Luarte Rodríguez</dc:creator>
  <cp:lastModifiedBy>Luis Nicolás Luarte Rodríguez</cp:lastModifiedBy>
  <cp:revision>5</cp:revision>
  <dcterms:created xsi:type="dcterms:W3CDTF">2025-08-24T17:03:00Z</dcterms:created>
  <dcterms:modified xsi:type="dcterms:W3CDTF">2025-08-25T20:58:27Z</dcterms:modified>
</cp:coreProperties>
</file>