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4"/>
  </p:notesMasterIdLst>
  <p:sldIdLst>
    <p:sldId id="256" r:id="rId2"/>
    <p:sldId id="293" r:id="rId3"/>
    <p:sldId id="287" r:id="rId4"/>
    <p:sldId id="288" r:id="rId5"/>
    <p:sldId id="289" r:id="rId6"/>
    <p:sldId id="278" r:id="rId7"/>
    <p:sldId id="294" r:id="rId8"/>
    <p:sldId id="290" r:id="rId9"/>
    <p:sldId id="291" r:id="rId10"/>
    <p:sldId id="292" r:id="rId11"/>
    <p:sldId id="272" r:id="rId12"/>
    <p:sldId id="283" r:id="rId13"/>
    <p:sldId id="281" r:id="rId14"/>
    <p:sldId id="282" r:id="rId15"/>
    <p:sldId id="284" r:id="rId16"/>
    <p:sldId id="285" r:id="rId17"/>
    <p:sldId id="298" r:id="rId18"/>
    <p:sldId id="300" r:id="rId19"/>
    <p:sldId id="299" r:id="rId20"/>
    <p:sldId id="295" r:id="rId21"/>
    <p:sldId id="296" r:id="rId22"/>
    <p:sldId id="297" r:id="rId23"/>
  </p:sldIdLst>
  <p:sldSz cx="12192000" cy="6858000"/>
  <p:notesSz cx="6858000" cy="9144000"/>
  <p:defaultText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795" autoAdjust="0"/>
  </p:normalViewPr>
  <p:slideViewPr>
    <p:cSldViewPr snapToGrid="0">
      <p:cViewPr varScale="1">
        <p:scale>
          <a:sx n="112" d="100"/>
          <a:sy n="112" d="100"/>
        </p:scale>
        <p:origin x="51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4D15B5-2A8D-45CF-8E05-C8952FB0C355}" type="datetimeFigureOut">
              <a:rPr lang="es-CL" smtClean="0"/>
              <a:t>22-09-2025</a:t>
            </a:fld>
            <a:endParaRPr lang="es-C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8BC13EB-A980-4B30-9A40-694720BAC4C5}" type="slidenum">
              <a:rPr lang="es-CL" smtClean="0"/>
              <a:t>‹#›</a:t>
            </a:fld>
            <a:endParaRPr lang="es-CL"/>
          </a:p>
        </p:txBody>
      </p:sp>
    </p:spTree>
    <p:extLst>
      <p:ext uri="{BB962C8B-B14F-4D97-AF65-F5344CB8AC3E}">
        <p14:creationId xmlns:p14="http://schemas.microsoft.com/office/powerpoint/2010/main" val="11872355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Use real-life screenshots</a:t>
            </a:r>
          </a:p>
          <a:p>
            <a:pPr marL="171450" indent="-171450">
              <a:buFontTx/>
              <a:buChar char="-"/>
            </a:pPr>
            <a:r>
              <a:rPr lang="en-US" dirty="0"/>
              <a:t>Use clear instructions</a:t>
            </a:r>
          </a:p>
          <a:p>
            <a:pPr marL="171450" indent="-171450">
              <a:buFontTx/>
              <a:buChar char="-"/>
            </a:pPr>
            <a:r>
              <a:rPr lang="en-US" dirty="0"/>
              <a:t>Redo with grayscale</a:t>
            </a:r>
          </a:p>
          <a:p>
            <a:pPr marL="171450" indent="-171450">
              <a:buFontTx/>
              <a:buChar char="-"/>
            </a:pPr>
            <a:r>
              <a:rPr lang="en-US" dirty="0"/>
              <a:t>Be super clear with the lab instructions</a:t>
            </a:r>
          </a:p>
          <a:p>
            <a:pPr marL="171450" indent="-171450">
              <a:buFontTx/>
              <a:buChar char="-"/>
            </a:pPr>
            <a:r>
              <a:rPr lang="en-US" dirty="0"/>
              <a:t>Add type of pilots to add and confirm the validity of the task </a:t>
            </a:r>
            <a:r>
              <a:rPr lang="en-US"/>
              <a:t>key parameters</a:t>
            </a:r>
            <a:endParaRPr lang="es-CL" dirty="0"/>
          </a:p>
        </p:txBody>
      </p:sp>
      <p:sp>
        <p:nvSpPr>
          <p:cNvPr id="4" name="Slide Number Placeholder 3"/>
          <p:cNvSpPr>
            <a:spLocks noGrp="1"/>
          </p:cNvSpPr>
          <p:nvPr>
            <p:ph type="sldNum" sz="quarter" idx="5"/>
          </p:nvPr>
        </p:nvSpPr>
        <p:spPr/>
        <p:txBody>
          <a:bodyPr/>
          <a:lstStyle/>
          <a:p>
            <a:fld id="{C8BC13EB-A980-4B30-9A40-694720BAC4C5}" type="slidenum">
              <a:rPr lang="es-CL" smtClean="0"/>
              <a:t>1</a:t>
            </a:fld>
            <a:endParaRPr lang="es-CL"/>
          </a:p>
        </p:txBody>
      </p:sp>
    </p:spTree>
    <p:extLst>
      <p:ext uri="{BB962C8B-B14F-4D97-AF65-F5344CB8AC3E}">
        <p14:creationId xmlns:p14="http://schemas.microsoft.com/office/powerpoint/2010/main" val="4197639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s-CL" dirty="0"/>
          </a:p>
        </p:txBody>
      </p:sp>
      <p:sp>
        <p:nvSpPr>
          <p:cNvPr id="4" name="Slide Number Placeholder 3"/>
          <p:cNvSpPr>
            <a:spLocks noGrp="1"/>
          </p:cNvSpPr>
          <p:nvPr>
            <p:ph type="sldNum" sz="quarter" idx="5"/>
          </p:nvPr>
        </p:nvSpPr>
        <p:spPr/>
        <p:txBody>
          <a:bodyPr/>
          <a:lstStyle/>
          <a:p>
            <a:fld id="{8879C372-2B26-4395-8172-23B8CED39E48}" type="slidenum">
              <a:rPr lang="es-CL" smtClean="0"/>
              <a:t>8</a:t>
            </a:fld>
            <a:endParaRPr lang="es-CL"/>
          </a:p>
        </p:txBody>
      </p:sp>
    </p:spTree>
    <p:extLst>
      <p:ext uri="{BB962C8B-B14F-4D97-AF65-F5344CB8AC3E}">
        <p14:creationId xmlns:p14="http://schemas.microsoft.com/office/powerpoint/2010/main" val="398114989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cognitive interview to determine task parameters (5-8 participants for pilot)</a:t>
            </a:r>
          </a:p>
          <a:p>
            <a:r>
              <a:rPr lang="en-US" dirty="0"/>
              <a:t>Add break between two RPE levels</a:t>
            </a:r>
          </a:p>
          <a:p>
            <a:r>
              <a:rPr lang="en-US" dirty="0"/>
              <a:t>Think: abstract stimuli</a:t>
            </a:r>
          </a:p>
          <a:p>
            <a:r>
              <a:rPr lang="en-US" dirty="0"/>
              <a:t>Think instruction</a:t>
            </a:r>
            <a:endParaRPr lang="es-CL" dirty="0"/>
          </a:p>
        </p:txBody>
      </p:sp>
      <p:sp>
        <p:nvSpPr>
          <p:cNvPr id="4" name="Slide Number Placeholder 3"/>
          <p:cNvSpPr>
            <a:spLocks noGrp="1"/>
          </p:cNvSpPr>
          <p:nvPr>
            <p:ph type="sldNum" sz="quarter" idx="5"/>
          </p:nvPr>
        </p:nvSpPr>
        <p:spPr/>
        <p:txBody>
          <a:bodyPr/>
          <a:lstStyle/>
          <a:p>
            <a:fld id="{C8BC13EB-A980-4B30-9A40-694720BAC4C5}" type="slidenum">
              <a:rPr lang="es-CL" smtClean="0"/>
              <a:t>11</a:t>
            </a:fld>
            <a:endParaRPr lang="es-CL"/>
          </a:p>
        </p:txBody>
      </p:sp>
    </p:spTree>
    <p:extLst>
      <p:ext uri="{BB962C8B-B14F-4D97-AF65-F5344CB8AC3E}">
        <p14:creationId xmlns:p14="http://schemas.microsoft.com/office/powerpoint/2010/main" val="40661612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cognitive interview for this parametrization again</a:t>
            </a:r>
            <a:endParaRPr lang="es-CL" dirty="0"/>
          </a:p>
        </p:txBody>
      </p:sp>
      <p:sp>
        <p:nvSpPr>
          <p:cNvPr id="4" name="Slide Number Placeholder 3"/>
          <p:cNvSpPr>
            <a:spLocks noGrp="1"/>
          </p:cNvSpPr>
          <p:nvPr>
            <p:ph type="sldNum" sz="quarter" idx="5"/>
          </p:nvPr>
        </p:nvSpPr>
        <p:spPr/>
        <p:txBody>
          <a:bodyPr/>
          <a:lstStyle/>
          <a:p>
            <a:fld id="{C8BC13EB-A980-4B30-9A40-694720BAC4C5}" type="slidenum">
              <a:rPr lang="es-CL" smtClean="0"/>
              <a:t>14</a:t>
            </a:fld>
            <a:endParaRPr lang="es-CL"/>
          </a:p>
        </p:txBody>
      </p:sp>
    </p:spTree>
    <p:extLst>
      <p:ext uri="{BB962C8B-B14F-4D97-AF65-F5344CB8AC3E}">
        <p14:creationId xmlns:p14="http://schemas.microsoft.com/office/powerpoint/2010/main" val="856747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F13287-A682-BFAB-0FA8-F6BAB8C6603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s-CL"/>
          </a:p>
        </p:txBody>
      </p:sp>
      <p:sp>
        <p:nvSpPr>
          <p:cNvPr id="3" name="Subtitle 2">
            <a:extLst>
              <a:ext uri="{FF2B5EF4-FFF2-40B4-BE49-F238E27FC236}">
                <a16:creationId xmlns:a16="http://schemas.microsoft.com/office/drawing/2014/main" id="{94534326-A408-65A4-74A4-8B343F5A4B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s-CL"/>
          </a:p>
        </p:txBody>
      </p:sp>
      <p:sp>
        <p:nvSpPr>
          <p:cNvPr id="4" name="Date Placeholder 3">
            <a:extLst>
              <a:ext uri="{FF2B5EF4-FFF2-40B4-BE49-F238E27FC236}">
                <a16:creationId xmlns:a16="http://schemas.microsoft.com/office/drawing/2014/main" id="{6E94D173-8389-F62F-2690-D73AF4ED3D55}"/>
              </a:ext>
            </a:extLst>
          </p:cNvPr>
          <p:cNvSpPr>
            <a:spLocks noGrp="1"/>
          </p:cNvSpPr>
          <p:nvPr>
            <p:ph type="dt" sz="half" idx="10"/>
          </p:nvPr>
        </p:nvSpPr>
        <p:spPr/>
        <p:txBody>
          <a:bodyPr/>
          <a:lstStyle/>
          <a:p>
            <a:fld id="{E2F19C68-FF66-4FBB-B996-2990362B03EC}" type="datetimeFigureOut">
              <a:rPr lang="es-CL" smtClean="0"/>
              <a:t>22-09-2025</a:t>
            </a:fld>
            <a:endParaRPr lang="es-CL"/>
          </a:p>
        </p:txBody>
      </p:sp>
      <p:sp>
        <p:nvSpPr>
          <p:cNvPr id="5" name="Footer Placeholder 4">
            <a:extLst>
              <a:ext uri="{FF2B5EF4-FFF2-40B4-BE49-F238E27FC236}">
                <a16:creationId xmlns:a16="http://schemas.microsoft.com/office/drawing/2014/main" id="{E1C0940C-6015-FFCA-C292-F9EE85A3BD21}"/>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B4D67CC9-C52C-0483-4CE2-1C0B1809A04B}"/>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39231168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AD02C-EE6E-9B4C-7901-9593AC4DA197}"/>
              </a:ext>
            </a:extLst>
          </p:cNvPr>
          <p:cNvSpPr>
            <a:spLocks noGrp="1"/>
          </p:cNvSpPr>
          <p:nvPr>
            <p:ph type="title"/>
          </p:nvPr>
        </p:nvSpPr>
        <p:spPr/>
        <p:txBody>
          <a:bodyPr/>
          <a:lstStyle/>
          <a:p>
            <a:r>
              <a:rPr lang="en-US"/>
              <a:t>Click to edit Master title style</a:t>
            </a:r>
            <a:endParaRPr lang="es-CL"/>
          </a:p>
        </p:txBody>
      </p:sp>
      <p:sp>
        <p:nvSpPr>
          <p:cNvPr id="3" name="Vertical Text Placeholder 2">
            <a:extLst>
              <a:ext uri="{FF2B5EF4-FFF2-40B4-BE49-F238E27FC236}">
                <a16:creationId xmlns:a16="http://schemas.microsoft.com/office/drawing/2014/main" id="{739A2F4F-71EB-1613-2498-CCA742957F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E34108D4-6869-D768-DA98-42F03C130576}"/>
              </a:ext>
            </a:extLst>
          </p:cNvPr>
          <p:cNvSpPr>
            <a:spLocks noGrp="1"/>
          </p:cNvSpPr>
          <p:nvPr>
            <p:ph type="dt" sz="half" idx="10"/>
          </p:nvPr>
        </p:nvSpPr>
        <p:spPr/>
        <p:txBody>
          <a:bodyPr/>
          <a:lstStyle/>
          <a:p>
            <a:fld id="{E2F19C68-FF66-4FBB-B996-2990362B03EC}" type="datetimeFigureOut">
              <a:rPr lang="es-CL" smtClean="0"/>
              <a:t>22-09-2025</a:t>
            </a:fld>
            <a:endParaRPr lang="es-CL"/>
          </a:p>
        </p:txBody>
      </p:sp>
      <p:sp>
        <p:nvSpPr>
          <p:cNvPr id="5" name="Footer Placeholder 4">
            <a:extLst>
              <a:ext uri="{FF2B5EF4-FFF2-40B4-BE49-F238E27FC236}">
                <a16:creationId xmlns:a16="http://schemas.microsoft.com/office/drawing/2014/main" id="{2D6A2691-0711-FF4D-31D8-774471DC8FE0}"/>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D6954FA8-4640-DE19-D5B1-AAE192927F41}"/>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29578844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FE96E8E-A72B-3EE9-2CD5-691D3BBC87E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s-CL"/>
          </a:p>
        </p:txBody>
      </p:sp>
      <p:sp>
        <p:nvSpPr>
          <p:cNvPr id="3" name="Vertical Text Placeholder 2">
            <a:extLst>
              <a:ext uri="{FF2B5EF4-FFF2-40B4-BE49-F238E27FC236}">
                <a16:creationId xmlns:a16="http://schemas.microsoft.com/office/drawing/2014/main" id="{C99980B0-F65E-ADFD-6C87-835BAC409B8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D62960E6-3929-00B4-12A8-80DE81C40673}"/>
              </a:ext>
            </a:extLst>
          </p:cNvPr>
          <p:cNvSpPr>
            <a:spLocks noGrp="1"/>
          </p:cNvSpPr>
          <p:nvPr>
            <p:ph type="dt" sz="half" idx="10"/>
          </p:nvPr>
        </p:nvSpPr>
        <p:spPr/>
        <p:txBody>
          <a:bodyPr/>
          <a:lstStyle/>
          <a:p>
            <a:fld id="{E2F19C68-FF66-4FBB-B996-2990362B03EC}" type="datetimeFigureOut">
              <a:rPr lang="es-CL" smtClean="0"/>
              <a:t>22-09-2025</a:t>
            </a:fld>
            <a:endParaRPr lang="es-CL"/>
          </a:p>
        </p:txBody>
      </p:sp>
      <p:sp>
        <p:nvSpPr>
          <p:cNvPr id="5" name="Footer Placeholder 4">
            <a:extLst>
              <a:ext uri="{FF2B5EF4-FFF2-40B4-BE49-F238E27FC236}">
                <a16:creationId xmlns:a16="http://schemas.microsoft.com/office/drawing/2014/main" id="{D9BF3ECF-C35F-2C1C-1920-E449870E667D}"/>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275B8C51-E97E-E750-0C0C-8C924737D25E}"/>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16142155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DE947-942A-C668-66C0-82519B25827A}"/>
              </a:ext>
            </a:extLst>
          </p:cNvPr>
          <p:cNvSpPr>
            <a:spLocks noGrp="1"/>
          </p:cNvSpPr>
          <p:nvPr>
            <p:ph type="title"/>
          </p:nvPr>
        </p:nvSpPr>
        <p:spPr/>
        <p:txBody>
          <a:bodyPr/>
          <a:lstStyle/>
          <a:p>
            <a:r>
              <a:rPr lang="en-US"/>
              <a:t>Click to edit Master title style</a:t>
            </a:r>
            <a:endParaRPr lang="es-CL"/>
          </a:p>
        </p:txBody>
      </p:sp>
      <p:sp>
        <p:nvSpPr>
          <p:cNvPr id="3" name="Content Placeholder 2">
            <a:extLst>
              <a:ext uri="{FF2B5EF4-FFF2-40B4-BE49-F238E27FC236}">
                <a16:creationId xmlns:a16="http://schemas.microsoft.com/office/drawing/2014/main" id="{FE378CD2-5479-CEAF-6927-8B7B22A911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38687D8B-0875-16F6-D2FE-A55AC43B958E}"/>
              </a:ext>
            </a:extLst>
          </p:cNvPr>
          <p:cNvSpPr>
            <a:spLocks noGrp="1"/>
          </p:cNvSpPr>
          <p:nvPr>
            <p:ph type="dt" sz="half" idx="10"/>
          </p:nvPr>
        </p:nvSpPr>
        <p:spPr/>
        <p:txBody>
          <a:bodyPr/>
          <a:lstStyle/>
          <a:p>
            <a:fld id="{E2F19C68-FF66-4FBB-B996-2990362B03EC}" type="datetimeFigureOut">
              <a:rPr lang="es-CL" smtClean="0"/>
              <a:t>22-09-2025</a:t>
            </a:fld>
            <a:endParaRPr lang="es-CL"/>
          </a:p>
        </p:txBody>
      </p:sp>
      <p:sp>
        <p:nvSpPr>
          <p:cNvPr id="5" name="Footer Placeholder 4">
            <a:extLst>
              <a:ext uri="{FF2B5EF4-FFF2-40B4-BE49-F238E27FC236}">
                <a16:creationId xmlns:a16="http://schemas.microsoft.com/office/drawing/2014/main" id="{474C0675-B510-83B4-75ED-FE81F14A2293}"/>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05E307D3-509E-CE4C-6F51-5D24C3835F4D}"/>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19376525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64DD53-3D24-208D-5DFF-A2AFCB9703F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s-CL"/>
          </a:p>
        </p:txBody>
      </p:sp>
      <p:sp>
        <p:nvSpPr>
          <p:cNvPr id="3" name="Text Placeholder 2">
            <a:extLst>
              <a:ext uri="{FF2B5EF4-FFF2-40B4-BE49-F238E27FC236}">
                <a16:creationId xmlns:a16="http://schemas.microsoft.com/office/drawing/2014/main" id="{92A828B2-E8D2-7E6A-0E25-6B4E08C06B94}"/>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E8A25C-7527-8B04-7514-0528CCBD1015}"/>
              </a:ext>
            </a:extLst>
          </p:cNvPr>
          <p:cNvSpPr>
            <a:spLocks noGrp="1"/>
          </p:cNvSpPr>
          <p:nvPr>
            <p:ph type="dt" sz="half" idx="10"/>
          </p:nvPr>
        </p:nvSpPr>
        <p:spPr/>
        <p:txBody>
          <a:bodyPr/>
          <a:lstStyle/>
          <a:p>
            <a:fld id="{E2F19C68-FF66-4FBB-B996-2990362B03EC}" type="datetimeFigureOut">
              <a:rPr lang="es-CL" smtClean="0"/>
              <a:t>22-09-2025</a:t>
            </a:fld>
            <a:endParaRPr lang="es-CL"/>
          </a:p>
        </p:txBody>
      </p:sp>
      <p:sp>
        <p:nvSpPr>
          <p:cNvPr id="5" name="Footer Placeholder 4">
            <a:extLst>
              <a:ext uri="{FF2B5EF4-FFF2-40B4-BE49-F238E27FC236}">
                <a16:creationId xmlns:a16="http://schemas.microsoft.com/office/drawing/2014/main" id="{9D914B4B-02DA-6DB4-4B46-98719C3136CC}"/>
              </a:ext>
            </a:extLst>
          </p:cNvPr>
          <p:cNvSpPr>
            <a:spLocks noGrp="1"/>
          </p:cNvSpPr>
          <p:nvPr>
            <p:ph type="ftr" sz="quarter" idx="11"/>
          </p:nvPr>
        </p:nvSpPr>
        <p:spPr/>
        <p:txBody>
          <a:bodyPr/>
          <a:lstStyle/>
          <a:p>
            <a:endParaRPr lang="es-CL"/>
          </a:p>
        </p:txBody>
      </p:sp>
      <p:sp>
        <p:nvSpPr>
          <p:cNvPr id="6" name="Slide Number Placeholder 5">
            <a:extLst>
              <a:ext uri="{FF2B5EF4-FFF2-40B4-BE49-F238E27FC236}">
                <a16:creationId xmlns:a16="http://schemas.microsoft.com/office/drawing/2014/main" id="{9C6D9E48-5D05-D10F-FEA8-BE4C469DFC6B}"/>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110061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C44F94-4E5E-7A0A-936D-11721A58068B}"/>
              </a:ext>
            </a:extLst>
          </p:cNvPr>
          <p:cNvSpPr>
            <a:spLocks noGrp="1"/>
          </p:cNvSpPr>
          <p:nvPr>
            <p:ph type="title"/>
          </p:nvPr>
        </p:nvSpPr>
        <p:spPr/>
        <p:txBody>
          <a:bodyPr/>
          <a:lstStyle/>
          <a:p>
            <a:r>
              <a:rPr lang="en-US"/>
              <a:t>Click to edit Master title style</a:t>
            </a:r>
            <a:endParaRPr lang="es-CL"/>
          </a:p>
        </p:txBody>
      </p:sp>
      <p:sp>
        <p:nvSpPr>
          <p:cNvPr id="3" name="Content Placeholder 2">
            <a:extLst>
              <a:ext uri="{FF2B5EF4-FFF2-40B4-BE49-F238E27FC236}">
                <a16:creationId xmlns:a16="http://schemas.microsoft.com/office/drawing/2014/main" id="{3D9ACECE-0020-EB28-B357-18DE6315C8A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Content Placeholder 3">
            <a:extLst>
              <a:ext uri="{FF2B5EF4-FFF2-40B4-BE49-F238E27FC236}">
                <a16:creationId xmlns:a16="http://schemas.microsoft.com/office/drawing/2014/main" id="{DC0EE2E9-4363-4F90-8B82-520A07A04B3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Date Placeholder 4">
            <a:extLst>
              <a:ext uri="{FF2B5EF4-FFF2-40B4-BE49-F238E27FC236}">
                <a16:creationId xmlns:a16="http://schemas.microsoft.com/office/drawing/2014/main" id="{1F6C2443-A62B-C766-7A51-5B5D89AF1FFC}"/>
              </a:ext>
            </a:extLst>
          </p:cNvPr>
          <p:cNvSpPr>
            <a:spLocks noGrp="1"/>
          </p:cNvSpPr>
          <p:nvPr>
            <p:ph type="dt" sz="half" idx="10"/>
          </p:nvPr>
        </p:nvSpPr>
        <p:spPr/>
        <p:txBody>
          <a:bodyPr/>
          <a:lstStyle/>
          <a:p>
            <a:fld id="{E2F19C68-FF66-4FBB-B996-2990362B03EC}" type="datetimeFigureOut">
              <a:rPr lang="es-CL" smtClean="0"/>
              <a:t>22-09-2025</a:t>
            </a:fld>
            <a:endParaRPr lang="es-CL"/>
          </a:p>
        </p:txBody>
      </p:sp>
      <p:sp>
        <p:nvSpPr>
          <p:cNvPr id="6" name="Footer Placeholder 5">
            <a:extLst>
              <a:ext uri="{FF2B5EF4-FFF2-40B4-BE49-F238E27FC236}">
                <a16:creationId xmlns:a16="http://schemas.microsoft.com/office/drawing/2014/main" id="{E89C4F1D-6333-8CBC-67EB-42499ECF8287}"/>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BC3764DA-8B61-0471-6AD0-3B789B8A999B}"/>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2662208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12799F-7D05-5839-0B9F-98F4E949E289}"/>
              </a:ext>
            </a:extLst>
          </p:cNvPr>
          <p:cNvSpPr>
            <a:spLocks noGrp="1"/>
          </p:cNvSpPr>
          <p:nvPr>
            <p:ph type="title"/>
          </p:nvPr>
        </p:nvSpPr>
        <p:spPr>
          <a:xfrm>
            <a:off x="839788" y="365125"/>
            <a:ext cx="10515600" cy="1325563"/>
          </a:xfrm>
        </p:spPr>
        <p:txBody>
          <a:bodyPr/>
          <a:lstStyle/>
          <a:p>
            <a:r>
              <a:rPr lang="en-US"/>
              <a:t>Click to edit Master title style</a:t>
            </a:r>
            <a:endParaRPr lang="es-CL"/>
          </a:p>
        </p:txBody>
      </p:sp>
      <p:sp>
        <p:nvSpPr>
          <p:cNvPr id="3" name="Text Placeholder 2">
            <a:extLst>
              <a:ext uri="{FF2B5EF4-FFF2-40B4-BE49-F238E27FC236}">
                <a16:creationId xmlns:a16="http://schemas.microsoft.com/office/drawing/2014/main" id="{96A2818D-C8C2-16E9-F22D-2AF47C67A68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DBA6C6F-03E1-8314-EB67-EE635BEAF4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5" name="Text Placeholder 4">
            <a:extLst>
              <a:ext uri="{FF2B5EF4-FFF2-40B4-BE49-F238E27FC236}">
                <a16:creationId xmlns:a16="http://schemas.microsoft.com/office/drawing/2014/main" id="{5D9B9DA1-7DAA-A107-29CF-A2D5BD86DD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C121A59-2431-4080-A4D9-0B01BF432B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7" name="Date Placeholder 6">
            <a:extLst>
              <a:ext uri="{FF2B5EF4-FFF2-40B4-BE49-F238E27FC236}">
                <a16:creationId xmlns:a16="http://schemas.microsoft.com/office/drawing/2014/main" id="{0BD8F43E-1BE6-CA83-131E-1BC8B171C172}"/>
              </a:ext>
            </a:extLst>
          </p:cNvPr>
          <p:cNvSpPr>
            <a:spLocks noGrp="1"/>
          </p:cNvSpPr>
          <p:nvPr>
            <p:ph type="dt" sz="half" idx="10"/>
          </p:nvPr>
        </p:nvSpPr>
        <p:spPr/>
        <p:txBody>
          <a:bodyPr/>
          <a:lstStyle/>
          <a:p>
            <a:fld id="{E2F19C68-FF66-4FBB-B996-2990362B03EC}" type="datetimeFigureOut">
              <a:rPr lang="es-CL" smtClean="0"/>
              <a:t>22-09-2025</a:t>
            </a:fld>
            <a:endParaRPr lang="es-CL"/>
          </a:p>
        </p:txBody>
      </p:sp>
      <p:sp>
        <p:nvSpPr>
          <p:cNvPr id="8" name="Footer Placeholder 7">
            <a:extLst>
              <a:ext uri="{FF2B5EF4-FFF2-40B4-BE49-F238E27FC236}">
                <a16:creationId xmlns:a16="http://schemas.microsoft.com/office/drawing/2014/main" id="{0768BF5A-AAB4-6166-8871-7063A5FA7596}"/>
              </a:ext>
            </a:extLst>
          </p:cNvPr>
          <p:cNvSpPr>
            <a:spLocks noGrp="1"/>
          </p:cNvSpPr>
          <p:nvPr>
            <p:ph type="ftr" sz="quarter" idx="11"/>
          </p:nvPr>
        </p:nvSpPr>
        <p:spPr/>
        <p:txBody>
          <a:bodyPr/>
          <a:lstStyle/>
          <a:p>
            <a:endParaRPr lang="es-CL"/>
          </a:p>
        </p:txBody>
      </p:sp>
      <p:sp>
        <p:nvSpPr>
          <p:cNvPr id="9" name="Slide Number Placeholder 8">
            <a:extLst>
              <a:ext uri="{FF2B5EF4-FFF2-40B4-BE49-F238E27FC236}">
                <a16:creationId xmlns:a16="http://schemas.microsoft.com/office/drawing/2014/main" id="{5BC4728E-3220-F5F4-C3A1-6EE8509F5BF1}"/>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2128551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D3F9F7-1C1C-072A-CFB6-FEE2CB7DE584}"/>
              </a:ext>
            </a:extLst>
          </p:cNvPr>
          <p:cNvSpPr>
            <a:spLocks noGrp="1"/>
          </p:cNvSpPr>
          <p:nvPr>
            <p:ph type="title"/>
          </p:nvPr>
        </p:nvSpPr>
        <p:spPr/>
        <p:txBody>
          <a:bodyPr/>
          <a:lstStyle/>
          <a:p>
            <a:r>
              <a:rPr lang="en-US"/>
              <a:t>Click to edit Master title style</a:t>
            </a:r>
            <a:endParaRPr lang="es-CL"/>
          </a:p>
        </p:txBody>
      </p:sp>
      <p:sp>
        <p:nvSpPr>
          <p:cNvPr id="3" name="Date Placeholder 2">
            <a:extLst>
              <a:ext uri="{FF2B5EF4-FFF2-40B4-BE49-F238E27FC236}">
                <a16:creationId xmlns:a16="http://schemas.microsoft.com/office/drawing/2014/main" id="{FDF218D6-0526-4609-2423-BCC31A5A8503}"/>
              </a:ext>
            </a:extLst>
          </p:cNvPr>
          <p:cNvSpPr>
            <a:spLocks noGrp="1"/>
          </p:cNvSpPr>
          <p:nvPr>
            <p:ph type="dt" sz="half" idx="10"/>
          </p:nvPr>
        </p:nvSpPr>
        <p:spPr/>
        <p:txBody>
          <a:bodyPr/>
          <a:lstStyle/>
          <a:p>
            <a:fld id="{E2F19C68-FF66-4FBB-B996-2990362B03EC}" type="datetimeFigureOut">
              <a:rPr lang="es-CL" smtClean="0"/>
              <a:t>22-09-2025</a:t>
            </a:fld>
            <a:endParaRPr lang="es-CL"/>
          </a:p>
        </p:txBody>
      </p:sp>
      <p:sp>
        <p:nvSpPr>
          <p:cNvPr id="4" name="Footer Placeholder 3">
            <a:extLst>
              <a:ext uri="{FF2B5EF4-FFF2-40B4-BE49-F238E27FC236}">
                <a16:creationId xmlns:a16="http://schemas.microsoft.com/office/drawing/2014/main" id="{27AC3927-6144-656F-7240-01A4798AD12C}"/>
              </a:ext>
            </a:extLst>
          </p:cNvPr>
          <p:cNvSpPr>
            <a:spLocks noGrp="1"/>
          </p:cNvSpPr>
          <p:nvPr>
            <p:ph type="ftr" sz="quarter" idx="11"/>
          </p:nvPr>
        </p:nvSpPr>
        <p:spPr/>
        <p:txBody>
          <a:bodyPr/>
          <a:lstStyle/>
          <a:p>
            <a:endParaRPr lang="es-CL"/>
          </a:p>
        </p:txBody>
      </p:sp>
      <p:sp>
        <p:nvSpPr>
          <p:cNvPr id="5" name="Slide Number Placeholder 4">
            <a:extLst>
              <a:ext uri="{FF2B5EF4-FFF2-40B4-BE49-F238E27FC236}">
                <a16:creationId xmlns:a16="http://schemas.microsoft.com/office/drawing/2014/main" id="{50715E02-CFA7-4BF5-5E1F-81A9193DB2F7}"/>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1059472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21B73C-5F37-A56C-F5A2-1DF6FA2608C4}"/>
              </a:ext>
            </a:extLst>
          </p:cNvPr>
          <p:cNvSpPr>
            <a:spLocks noGrp="1"/>
          </p:cNvSpPr>
          <p:nvPr>
            <p:ph type="dt" sz="half" idx="10"/>
          </p:nvPr>
        </p:nvSpPr>
        <p:spPr/>
        <p:txBody>
          <a:bodyPr/>
          <a:lstStyle/>
          <a:p>
            <a:fld id="{E2F19C68-FF66-4FBB-B996-2990362B03EC}" type="datetimeFigureOut">
              <a:rPr lang="es-CL" smtClean="0"/>
              <a:t>22-09-2025</a:t>
            </a:fld>
            <a:endParaRPr lang="es-CL"/>
          </a:p>
        </p:txBody>
      </p:sp>
      <p:sp>
        <p:nvSpPr>
          <p:cNvPr id="3" name="Footer Placeholder 2">
            <a:extLst>
              <a:ext uri="{FF2B5EF4-FFF2-40B4-BE49-F238E27FC236}">
                <a16:creationId xmlns:a16="http://schemas.microsoft.com/office/drawing/2014/main" id="{5EED3E6A-AE30-F27A-1300-29169982E0E7}"/>
              </a:ext>
            </a:extLst>
          </p:cNvPr>
          <p:cNvSpPr>
            <a:spLocks noGrp="1"/>
          </p:cNvSpPr>
          <p:nvPr>
            <p:ph type="ftr" sz="quarter" idx="11"/>
          </p:nvPr>
        </p:nvSpPr>
        <p:spPr/>
        <p:txBody>
          <a:bodyPr/>
          <a:lstStyle/>
          <a:p>
            <a:endParaRPr lang="es-CL"/>
          </a:p>
        </p:txBody>
      </p:sp>
      <p:sp>
        <p:nvSpPr>
          <p:cNvPr id="4" name="Slide Number Placeholder 3">
            <a:extLst>
              <a:ext uri="{FF2B5EF4-FFF2-40B4-BE49-F238E27FC236}">
                <a16:creationId xmlns:a16="http://schemas.microsoft.com/office/drawing/2014/main" id="{32819355-32C0-8898-22E2-FC63B08C7F70}"/>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8485764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45B2EB-5F56-7FC2-9397-5380703635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L"/>
          </a:p>
        </p:txBody>
      </p:sp>
      <p:sp>
        <p:nvSpPr>
          <p:cNvPr id="3" name="Content Placeholder 2">
            <a:extLst>
              <a:ext uri="{FF2B5EF4-FFF2-40B4-BE49-F238E27FC236}">
                <a16:creationId xmlns:a16="http://schemas.microsoft.com/office/drawing/2014/main" id="{8AC8619F-3DBB-9186-CDB8-50A108FBCD6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Text Placeholder 3">
            <a:extLst>
              <a:ext uri="{FF2B5EF4-FFF2-40B4-BE49-F238E27FC236}">
                <a16:creationId xmlns:a16="http://schemas.microsoft.com/office/drawing/2014/main" id="{4025E9AA-E36D-ECF9-7355-4F8D19018A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40E3D2-70CD-18F3-6C62-CDE29782608A}"/>
              </a:ext>
            </a:extLst>
          </p:cNvPr>
          <p:cNvSpPr>
            <a:spLocks noGrp="1"/>
          </p:cNvSpPr>
          <p:nvPr>
            <p:ph type="dt" sz="half" idx="10"/>
          </p:nvPr>
        </p:nvSpPr>
        <p:spPr/>
        <p:txBody>
          <a:bodyPr/>
          <a:lstStyle/>
          <a:p>
            <a:fld id="{E2F19C68-FF66-4FBB-B996-2990362B03EC}" type="datetimeFigureOut">
              <a:rPr lang="es-CL" smtClean="0"/>
              <a:t>22-09-2025</a:t>
            </a:fld>
            <a:endParaRPr lang="es-CL"/>
          </a:p>
        </p:txBody>
      </p:sp>
      <p:sp>
        <p:nvSpPr>
          <p:cNvPr id="6" name="Footer Placeholder 5">
            <a:extLst>
              <a:ext uri="{FF2B5EF4-FFF2-40B4-BE49-F238E27FC236}">
                <a16:creationId xmlns:a16="http://schemas.microsoft.com/office/drawing/2014/main" id="{B3C511C8-D3C7-A32F-F911-5E6936068636}"/>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89D3F1D3-6FA2-FC07-43F8-6EA2A93CD238}"/>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3969276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F3425-2A96-9CA0-27F2-A330F1A6C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s-CL"/>
          </a:p>
        </p:txBody>
      </p:sp>
      <p:sp>
        <p:nvSpPr>
          <p:cNvPr id="3" name="Picture Placeholder 2">
            <a:extLst>
              <a:ext uri="{FF2B5EF4-FFF2-40B4-BE49-F238E27FC236}">
                <a16:creationId xmlns:a16="http://schemas.microsoft.com/office/drawing/2014/main" id="{CECA9229-8C9C-F62C-70C6-AFEEEAAFEE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L"/>
          </a:p>
        </p:txBody>
      </p:sp>
      <p:sp>
        <p:nvSpPr>
          <p:cNvPr id="4" name="Text Placeholder 3">
            <a:extLst>
              <a:ext uri="{FF2B5EF4-FFF2-40B4-BE49-F238E27FC236}">
                <a16:creationId xmlns:a16="http://schemas.microsoft.com/office/drawing/2014/main" id="{E0370E87-9219-BDE8-933A-5E17B251F3E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9F9DE94-D89A-FD4F-72EB-A3E158E30D43}"/>
              </a:ext>
            </a:extLst>
          </p:cNvPr>
          <p:cNvSpPr>
            <a:spLocks noGrp="1"/>
          </p:cNvSpPr>
          <p:nvPr>
            <p:ph type="dt" sz="half" idx="10"/>
          </p:nvPr>
        </p:nvSpPr>
        <p:spPr/>
        <p:txBody>
          <a:bodyPr/>
          <a:lstStyle/>
          <a:p>
            <a:fld id="{E2F19C68-FF66-4FBB-B996-2990362B03EC}" type="datetimeFigureOut">
              <a:rPr lang="es-CL" smtClean="0"/>
              <a:t>22-09-2025</a:t>
            </a:fld>
            <a:endParaRPr lang="es-CL"/>
          </a:p>
        </p:txBody>
      </p:sp>
      <p:sp>
        <p:nvSpPr>
          <p:cNvPr id="6" name="Footer Placeholder 5">
            <a:extLst>
              <a:ext uri="{FF2B5EF4-FFF2-40B4-BE49-F238E27FC236}">
                <a16:creationId xmlns:a16="http://schemas.microsoft.com/office/drawing/2014/main" id="{F87A7006-7F3A-0F36-E889-8F6AC639932F}"/>
              </a:ext>
            </a:extLst>
          </p:cNvPr>
          <p:cNvSpPr>
            <a:spLocks noGrp="1"/>
          </p:cNvSpPr>
          <p:nvPr>
            <p:ph type="ftr" sz="quarter" idx="11"/>
          </p:nvPr>
        </p:nvSpPr>
        <p:spPr/>
        <p:txBody>
          <a:bodyPr/>
          <a:lstStyle/>
          <a:p>
            <a:endParaRPr lang="es-CL"/>
          </a:p>
        </p:txBody>
      </p:sp>
      <p:sp>
        <p:nvSpPr>
          <p:cNvPr id="7" name="Slide Number Placeholder 6">
            <a:extLst>
              <a:ext uri="{FF2B5EF4-FFF2-40B4-BE49-F238E27FC236}">
                <a16:creationId xmlns:a16="http://schemas.microsoft.com/office/drawing/2014/main" id="{833A6617-005F-D089-82A1-2E5ECCA55DB7}"/>
              </a:ext>
            </a:extLst>
          </p:cNvPr>
          <p:cNvSpPr>
            <a:spLocks noGrp="1"/>
          </p:cNvSpPr>
          <p:nvPr>
            <p:ph type="sldNum" sz="quarter" idx="12"/>
          </p:nvPr>
        </p:nvSpPr>
        <p:spPr/>
        <p:txBody>
          <a:bodyPr/>
          <a:lstStyle/>
          <a:p>
            <a:fld id="{C20410BE-0C98-47D3-B359-BED08B89821E}" type="slidenum">
              <a:rPr lang="es-CL" smtClean="0"/>
              <a:t>‹#›</a:t>
            </a:fld>
            <a:endParaRPr lang="es-CL"/>
          </a:p>
        </p:txBody>
      </p:sp>
    </p:spTree>
    <p:extLst>
      <p:ext uri="{BB962C8B-B14F-4D97-AF65-F5344CB8AC3E}">
        <p14:creationId xmlns:p14="http://schemas.microsoft.com/office/powerpoint/2010/main" val="9960956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88D938F-6592-3B51-B840-0AF0BD0DDC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s-CL"/>
          </a:p>
        </p:txBody>
      </p:sp>
      <p:sp>
        <p:nvSpPr>
          <p:cNvPr id="3" name="Text Placeholder 2">
            <a:extLst>
              <a:ext uri="{FF2B5EF4-FFF2-40B4-BE49-F238E27FC236}">
                <a16:creationId xmlns:a16="http://schemas.microsoft.com/office/drawing/2014/main" id="{F7B91B70-2062-C758-9789-F867C4C3B0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L"/>
          </a:p>
        </p:txBody>
      </p:sp>
      <p:sp>
        <p:nvSpPr>
          <p:cNvPr id="4" name="Date Placeholder 3">
            <a:extLst>
              <a:ext uri="{FF2B5EF4-FFF2-40B4-BE49-F238E27FC236}">
                <a16:creationId xmlns:a16="http://schemas.microsoft.com/office/drawing/2014/main" id="{3A71D176-D0C8-422D-0B8F-6C36BDAA506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2F19C68-FF66-4FBB-B996-2990362B03EC}" type="datetimeFigureOut">
              <a:rPr lang="es-CL" smtClean="0"/>
              <a:t>22-09-2025</a:t>
            </a:fld>
            <a:endParaRPr lang="es-CL"/>
          </a:p>
        </p:txBody>
      </p:sp>
      <p:sp>
        <p:nvSpPr>
          <p:cNvPr id="5" name="Footer Placeholder 4">
            <a:extLst>
              <a:ext uri="{FF2B5EF4-FFF2-40B4-BE49-F238E27FC236}">
                <a16:creationId xmlns:a16="http://schemas.microsoft.com/office/drawing/2014/main" id="{D40039A4-81A8-1323-3EAE-1A7FFC800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s-CL"/>
          </a:p>
        </p:txBody>
      </p:sp>
      <p:sp>
        <p:nvSpPr>
          <p:cNvPr id="6" name="Slide Number Placeholder 5">
            <a:extLst>
              <a:ext uri="{FF2B5EF4-FFF2-40B4-BE49-F238E27FC236}">
                <a16:creationId xmlns:a16="http://schemas.microsoft.com/office/drawing/2014/main" id="{258F4C3C-A43E-E756-E955-E5C5D539EC2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20410BE-0C98-47D3-B359-BED08B89821E}" type="slidenum">
              <a:rPr lang="es-CL" smtClean="0"/>
              <a:t>‹#›</a:t>
            </a:fld>
            <a:endParaRPr lang="es-CL"/>
          </a:p>
        </p:txBody>
      </p:sp>
    </p:spTree>
    <p:extLst>
      <p:ext uri="{BB962C8B-B14F-4D97-AF65-F5344CB8AC3E}">
        <p14:creationId xmlns:p14="http://schemas.microsoft.com/office/powerpoint/2010/main" val="4141257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160.png"/><Relationship Id="rId3" Type="http://schemas.openxmlformats.org/officeDocument/2006/relationships/image" Target="../media/image110.png"/><Relationship Id="rId7" Type="http://schemas.openxmlformats.org/officeDocument/2006/relationships/image" Target="../media/image150.png"/><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30.png"/><Relationship Id="rId10" Type="http://schemas.openxmlformats.org/officeDocument/2006/relationships/image" Target="../media/image18.png"/><Relationship Id="rId4" Type="http://schemas.openxmlformats.org/officeDocument/2006/relationships/image" Target="../media/image120.png"/><Relationship Id="rId9" Type="http://schemas.openxmlformats.org/officeDocument/2006/relationships/image" Target="../media/image17.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12"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4.png"/><Relationship Id="rId11" Type="http://schemas.openxmlformats.org/officeDocument/2006/relationships/image" Target="../media/image29.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15.xml.rels><?xml version="1.0" encoding="UTF-8" standalone="yes"?>
<Relationships xmlns="http://schemas.openxmlformats.org/package/2006/relationships"><Relationship Id="rId8" Type="http://schemas.openxmlformats.org/officeDocument/2006/relationships/image" Target="../media/image37.png"/><Relationship Id="rId13" Type="http://schemas.openxmlformats.org/officeDocument/2006/relationships/image" Target="../media/image42.png"/><Relationship Id="rId18" Type="http://schemas.openxmlformats.org/officeDocument/2006/relationships/image" Target="../media/image20.png"/><Relationship Id="rId26" Type="http://schemas.openxmlformats.org/officeDocument/2006/relationships/image" Target="../media/image53.png"/><Relationship Id="rId3" Type="http://schemas.openxmlformats.org/officeDocument/2006/relationships/image" Target="../media/image32.svg"/><Relationship Id="rId21" Type="http://schemas.openxmlformats.org/officeDocument/2006/relationships/image" Target="../media/image48.png"/><Relationship Id="rId7" Type="http://schemas.openxmlformats.org/officeDocument/2006/relationships/image" Target="../media/image36.svg"/><Relationship Id="rId12" Type="http://schemas.openxmlformats.org/officeDocument/2006/relationships/image" Target="../media/image41.png"/><Relationship Id="rId17" Type="http://schemas.openxmlformats.org/officeDocument/2006/relationships/image" Target="../media/image19.png"/><Relationship Id="rId25" Type="http://schemas.openxmlformats.org/officeDocument/2006/relationships/image" Target="../media/image52.png"/><Relationship Id="rId2" Type="http://schemas.openxmlformats.org/officeDocument/2006/relationships/image" Target="../media/image31.png"/><Relationship Id="rId16" Type="http://schemas.openxmlformats.org/officeDocument/2006/relationships/image" Target="../media/image45.png"/><Relationship Id="rId20" Type="http://schemas.openxmlformats.org/officeDocument/2006/relationships/image" Target="../media/image47.svg"/><Relationship Id="rId29" Type="http://schemas.openxmlformats.org/officeDocument/2006/relationships/image" Target="../media/image56.png"/><Relationship Id="rId1" Type="http://schemas.openxmlformats.org/officeDocument/2006/relationships/slideLayout" Target="../slideLayouts/slideLayout6.xml"/><Relationship Id="rId6" Type="http://schemas.openxmlformats.org/officeDocument/2006/relationships/image" Target="../media/image35.png"/><Relationship Id="rId11" Type="http://schemas.openxmlformats.org/officeDocument/2006/relationships/image" Target="../media/image40.png"/><Relationship Id="rId24" Type="http://schemas.openxmlformats.org/officeDocument/2006/relationships/image" Target="../media/image51.svg"/><Relationship Id="rId5" Type="http://schemas.openxmlformats.org/officeDocument/2006/relationships/image" Target="../media/image34.svg"/><Relationship Id="rId15" Type="http://schemas.openxmlformats.org/officeDocument/2006/relationships/image" Target="../media/image44.png"/><Relationship Id="rId23" Type="http://schemas.openxmlformats.org/officeDocument/2006/relationships/image" Target="../media/image50.png"/><Relationship Id="rId28" Type="http://schemas.openxmlformats.org/officeDocument/2006/relationships/image" Target="../media/image55.png"/><Relationship Id="rId10" Type="http://schemas.openxmlformats.org/officeDocument/2006/relationships/image" Target="../media/image39.png"/><Relationship Id="rId19" Type="http://schemas.openxmlformats.org/officeDocument/2006/relationships/image" Target="../media/image46.png"/><Relationship Id="rId31" Type="http://schemas.openxmlformats.org/officeDocument/2006/relationships/image" Target="../media/image58.png"/><Relationship Id="rId4" Type="http://schemas.openxmlformats.org/officeDocument/2006/relationships/image" Target="../media/image33.png"/><Relationship Id="rId9" Type="http://schemas.openxmlformats.org/officeDocument/2006/relationships/image" Target="../media/image38.svg"/><Relationship Id="rId14" Type="http://schemas.openxmlformats.org/officeDocument/2006/relationships/image" Target="../media/image43.png"/><Relationship Id="rId22" Type="http://schemas.openxmlformats.org/officeDocument/2006/relationships/image" Target="../media/image49.svg"/><Relationship Id="rId27" Type="http://schemas.openxmlformats.org/officeDocument/2006/relationships/image" Target="../media/image54.png"/><Relationship Id="rId30" Type="http://schemas.openxmlformats.org/officeDocument/2006/relationships/image" Target="../media/image57.png"/></Relationships>
</file>

<file path=ppt/slides/_rels/slide1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6.xml"/><Relationship Id="rId5" Type="http://schemas.openxmlformats.org/officeDocument/2006/relationships/image" Target="../media/image62.png"/><Relationship Id="rId4" Type="http://schemas.openxmlformats.org/officeDocument/2006/relationships/image" Target="../media/image61.png"/></Relationships>
</file>

<file path=ppt/slides/_rels/slide17.xml.rels><?xml version="1.0" encoding="UTF-8" standalone="yes"?>
<Relationships xmlns="http://schemas.openxmlformats.org/package/2006/relationships"><Relationship Id="rId3" Type="http://schemas.openxmlformats.org/officeDocument/2006/relationships/image" Target="../media/image64.png"/><Relationship Id="rId7" Type="http://schemas.openxmlformats.org/officeDocument/2006/relationships/image" Target="../media/image1.png"/><Relationship Id="rId2" Type="http://schemas.openxmlformats.org/officeDocument/2006/relationships/image" Target="../media/image63.png"/><Relationship Id="rId1" Type="http://schemas.openxmlformats.org/officeDocument/2006/relationships/slideLayout" Target="../slideLayouts/slideLayout6.xml"/><Relationship Id="rId6" Type="http://schemas.openxmlformats.org/officeDocument/2006/relationships/image" Target="../media/image67.png"/><Relationship Id="rId5" Type="http://schemas.openxmlformats.org/officeDocument/2006/relationships/image" Target="../media/image66.png"/><Relationship Id="rId4" Type="http://schemas.openxmlformats.org/officeDocument/2006/relationships/image" Target="../media/image6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21.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6.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7D6F1696-01CA-E8D3-6002-76BCCA9BF716}"/>
              </a:ext>
            </a:extLst>
          </p:cNvPr>
          <p:cNvSpPr>
            <a:spLocks noGrp="1"/>
          </p:cNvSpPr>
          <p:nvPr>
            <p:ph type="ctrTitle"/>
          </p:nvPr>
        </p:nvSpPr>
        <p:spPr>
          <a:xfrm>
            <a:off x="0" y="0"/>
            <a:ext cx="12192000" cy="6858000"/>
          </a:xfrm>
        </p:spPr>
        <p:txBody>
          <a:bodyPr anchor="ctr">
            <a:normAutofit/>
          </a:bodyPr>
          <a:lstStyle/>
          <a:p>
            <a:r>
              <a:rPr lang="en-US" sz="4000" noProof="0" dirty="0"/>
              <a:t>A generalized problem-solving algorithm for physical and abstract spaces</a:t>
            </a:r>
            <a:br>
              <a:rPr lang="en-US" noProof="0" dirty="0"/>
            </a:br>
            <a:br>
              <a:rPr lang="en-US" sz="4400" noProof="0" dirty="0"/>
            </a:br>
            <a:r>
              <a:rPr lang="en-US" sz="3600" noProof="0" dirty="0"/>
              <a:t>Luis Luarte</a:t>
            </a:r>
            <a:endParaRPr lang="en-US" noProof="0" dirty="0"/>
          </a:p>
        </p:txBody>
      </p:sp>
    </p:spTree>
    <p:extLst>
      <p:ext uri="{BB962C8B-B14F-4D97-AF65-F5344CB8AC3E}">
        <p14:creationId xmlns:p14="http://schemas.microsoft.com/office/powerpoint/2010/main" val="18863547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13F905-4EF9-2B7A-51EA-3C29AB0559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DCC6FF-3310-544C-5E8C-0B68BE1C641E}"/>
              </a:ext>
            </a:extLst>
          </p:cNvPr>
          <p:cNvSpPr>
            <a:spLocks noGrp="1"/>
          </p:cNvSpPr>
          <p:nvPr>
            <p:ph type="title"/>
          </p:nvPr>
        </p:nvSpPr>
        <p:spPr/>
        <p:txBody>
          <a:bodyPr/>
          <a:lstStyle/>
          <a:p>
            <a:r>
              <a:rPr lang="en-US" dirty="0"/>
              <a:t>Hypothesis</a:t>
            </a:r>
            <a:endParaRPr lang="es-CL" dirty="0"/>
          </a:p>
        </p:txBody>
      </p:sp>
      <p:sp>
        <p:nvSpPr>
          <p:cNvPr id="21" name="Rectangle 20">
            <a:extLst>
              <a:ext uri="{FF2B5EF4-FFF2-40B4-BE49-F238E27FC236}">
                <a16:creationId xmlns:a16="http://schemas.microsoft.com/office/drawing/2014/main" id="{464F91A8-B29B-D40E-090A-E0CABA920984}"/>
              </a:ext>
            </a:extLst>
          </p:cNvPr>
          <p:cNvSpPr/>
          <p:nvPr/>
        </p:nvSpPr>
        <p:spPr>
          <a:xfrm>
            <a:off x="5932098" y="3329512"/>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Spontaneous behavior</a:t>
            </a:r>
            <a:endParaRPr lang="es-CL" dirty="0">
              <a:solidFill>
                <a:schemeClr val="tx1"/>
              </a:solidFill>
            </a:endParaRPr>
          </a:p>
        </p:txBody>
      </p:sp>
      <p:sp>
        <p:nvSpPr>
          <p:cNvPr id="24" name="Rectangle 23">
            <a:extLst>
              <a:ext uri="{FF2B5EF4-FFF2-40B4-BE49-F238E27FC236}">
                <a16:creationId xmlns:a16="http://schemas.microsoft.com/office/drawing/2014/main" id="{7E5FFC99-5827-77D6-FDC1-1C946D5378C2}"/>
              </a:ext>
            </a:extLst>
          </p:cNvPr>
          <p:cNvSpPr/>
          <p:nvPr/>
        </p:nvSpPr>
        <p:spPr>
          <a:xfrm>
            <a:off x="8840409" y="3190601"/>
            <a:ext cx="1991700" cy="415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Physical</a:t>
            </a:r>
            <a:endParaRPr lang="es-CL" dirty="0">
              <a:solidFill>
                <a:schemeClr val="tx1"/>
              </a:solidFill>
            </a:endParaRPr>
          </a:p>
        </p:txBody>
      </p:sp>
      <p:sp>
        <p:nvSpPr>
          <p:cNvPr id="25" name="Rectangle 24">
            <a:extLst>
              <a:ext uri="{FF2B5EF4-FFF2-40B4-BE49-F238E27FC236}">
                <a16:creationId xmlns:a16="http://schemas.microsoft.com/office/drawing/2014/main" id="{02061C4C-58C8-D068-7B14-7B3318D76057}"/>
              </a:ext>
            </a:extLst>
          </p:cNvPr>
          <p:cNvSpPr/>
          <p:nvPr/>
        </p:nvSpPr>
        <p:spPr>
          <a:xfrm>
            <a:off x="8840409" y="3716295"/>
            <a:ext cx="1991700" cy="415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Abstract</a:t>
            </a:r>
            <a:endParaRPr lang="es-CL" dirty="0">
              <a:solidFill>
                <a:schemeClr val="tx1"/>
              </a:solidFill>
            </a:endParaRPr>
          </a:p>
        </p:txBody>
      </p:sp>
      <p:cxnSp>
        <p:nvCxnSpPr>
          <p:cNvPr id="27" name="Connector: Elbow 26">
            <a:extLst>
              <a:ext uri="{FF2B5EF4-FFF2-40B4-BE49-F238E27FC236}">
                <a16:creationId xmlns:a16="http://schemas.microsoft.com/office/drawing/2014/main" id="{31C0A346-D138-7F8E-FB8C-E5C5032F98AC}"/>
              </a:ext>
            </a:extLst>
          </p:cNvPr>
          <p:cNvCxnSpPr>
            <a:cxnSpLocks/>
            <a:stCxn id="21" idx="3"/>
            <a:endCxn id="24" idx="1"/>
          </p:cNvCxnSpPr>
          <p:nvPr/>
        </p:nvCxnSpPr>
        <p:spPr>
          <a:xfrm flipV="1">
            <a:off x="7923798" y="3398445"/>
            <a:ext cx="916611" cy="270579"/>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BACBEEAA-4225-2F74-5585-AD47B3C074F2}"/>
              </a:ext>
            </a:extLst>
          </p:cNvPr>
          <p:cNvCxnSpPr>
            <a:cxnSpLocks/>
            <a:stCxn id="21" idx="3"/>
            <a:endCxn id="25" idx="1"/>
          </p:cNvCxnSpPr>
          <p:nvPr/>
        </p:nvCxnSpPr>
        <p:spPr>
          <a:xfrm>
            <a:off x="7923798" y="3669024"/>
            <a:ext cx="916611" cy="255115"/>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pic>
        <p:nvPicPr>
          <p:cNvPr id="35" name="Picture 34" descr="A black tangled line and a circular object&#10;&#10;AI-generated content may be incorrect.">
            <a:extLst>
              <a:ext uri="{FF2B5EF4-FFF2-40B4-BE49-F238E27FC236}">
                <a16:creationId xmlns:a16="http://schemas.microsoft.com/office/drawing/2014/main" id="{77B5C09A-9A06-EFC7-0414-F1D8EF2ECBDE}"/>
              </a:ext>
            </a:extLst>
          </p:cNvPr>
          <p:cNvPicPr>
            <a:picLocks noChangeAspect="1"/>
          </p:cNvPicPr>
          <p:nvPr/>
        </p:nvPicPr>
        <p:blipFill>
          <a:blip r:embed="rId2">
            <a:extLst>
              <a:ext uri="{28A0092B-C50C-407E-A947-70E740481C1C}">
                <a14:useLocalDpi xmlns:a14="http://schemas.microsoft.com/office/drawing/2010/main" val="0"/>
              </a:ext>
            </a:extLst>
          </a:blip>
          <a:srcRect b="6357"/>
          <a:stretch>
            <a:fillRect/>
          </a:stretch>
        </p:blipFill>
        <p:spPr>
          <a:xfrm>
            <a:off x="689260" y="3190601"/>
            <a:ext cx="1922408" cy="940405"/>
          </a:xfrm>
          <a:prstGeom prst="rect">
            <a:avLst/>
          </a:prstGeom>
        </p:spPr>
      </p:pic>
      <p:sp>
        <p:nvSpPr>
          <p:cNvPr id="36" name="Rectangle 35">
            <a:extLst>
              <a:ext uri="{FF2B5EF4-FFF2-40B4-BE49-F238E27FC236}">
                <a16:creationId xmlns:a16="http://schemas.microsoft.com/office/drawing/2014/main" id="{6817AD3C-3533-28AC-40ED-44179B60662B}"/>
              </a:ext>
            </a:extLst>
          </p:cNvPr>
          <p:cNvSpPr/>
          <p:nvPr/>
        </p:nvSpPr>
        <p:spPr>
          <a:xfrm>
            <a:off x="3276033" y="3321291"/>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Variability controller</a:t>
            </a:r>
            <a:endParaRPr lang="es-CL" dirty="0">
              <a:solidFill>
                <a:schemeClr val="tx1"/>
              </a:solidFill>
            </a:endParaRPr>
          </a:p>
        </p:txBody>
      </p:sp>
      <p:cxnSp>
        <p:nvCxnSpPr>
          <p:cNvPr id="38" name="Straight Arrow Connector 37">
            <a:extLst>
              <a:ext uri="{FF2B5EF4-FFF2-40B4-BE49-F238E27FC236}">
                <a16:creationId xmlns:a16="http://schemas.microsoft.com/office/drawing/2014/main" id="{582EDCC2-3379-A0C5-A1EF-2070BD2EFF76}"/>
              </a:ext>
            </a:extLst>
          </p:cNvPr>
          <p:cNvCxnSpPr>
            <a:stCxn id="35" idx="3"/>
            <a:endCxn id="36" idx="1"/>
          </p:cNvCxnSpPr>
          <p:nvPr/>
        </p:nvCxnSpPr>
        <p:spPr>
          <a:xfrm flipV="1">
            <a:off x="2611668" y="3660803"/>
            <a:ext cx="664365"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ECAC984A-4C81-D6F2-4873-A6113458FB45}"/>
              </a:ext>
            </a:extLst>
          </p:cNvPr>
          <p:cNvCxnSpPr>
            <a:cxnSpLocks/>
            <a:stCxn id="36" idx="3"/>
          </p:cNvCxnSpPr>
          <p:nvPr/>
        </p:nvCxnSpPr>
        <p:spPr>
          <a:xfrm>
            <a:off x="5267733" y="3660803"/>
            <a:ext cx="66436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C2CACA48-5C0F-C374-7F1D-69D92AF9AF4F}"/>
              </a:ext>
            </a:extLst>
          </p:cNvPr>
          <p:cNvSpPr txBox="1"/>
          <p:nvPr/>
        </p:nvSpPr>
        <p:spPr>
          <a:xfrm>
            <a:off x="2829210" y="2716858"/>
            <a:ext cx="2584938" cy="369332"/>
          </a:xfrm>
          <a:prstGeom prst="rect">
            <a:avLst/>
          </a:prstGeom>
          <a:noFill/>
        </p:spPr>
        <p:txBody>
          <a:bodyPr wrap="none" rtlCol="0">
            <a:spAutoFit/>
          </a:bodyPr>
          <a:lstStyle/>
          <a:p>
            <a:r>
              <a:rPr lang="en-US" dirty="0"/>
              <a:t>Reward prediction error</a:t>
            </a:r>
            <a:endParaRPr lang="es-CL" dirty="0"/>
          </a:p>
        </p:txBody>
      </p:sp>
      <p:cxnSp>
        <p:nvCxnSpPr>
          <p:cNvPr id="41" name="Connector: Elbow 40">
            <a:extLst>
              <a:ext uri="{FF2B5EF4-FFF2-40B4-BE49-F238E27FC236}">
                <a16:creationId xmlns:a16="http://schemas.microsoft.com/office/drawing/2014/main" id="{4F730C13-5A0E-F84E-A54C-529257DB45DA}"/>
              </a:ext>
            </a:extLst>
          </p:cNvPr>
          <p:cNvCxnSpPr>
            <a:cxnSpLocks/>
            <a:stCxn id="40" idx="3"/>
            <a:endCxn id="21" idx="0"/>
          </p:cNvCxnSpPr>
          <p:nvPr/>
        </p:nvCxnSpPr>
        <p:spPr>
          <a:xfrm>
            <a:off x="5414148" y="2901524"/>
            <a:ext cx="1513800" cy="427988"/>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986A7BDA-452C-60B2-3467-A52B4D08B71E}"/>
              </a:ext>
            </a:extLst>
          </p:cNvPr>
          <p:cNvCxnSpPr>
            <a:cxnSpLocks/>
            <a:stCxn id="40" idx="1"/>
            <a:endCxn id="35" idx="1"/>
          </p:cNvCxnSpPr>
          <p:nvPr/>
        </p:nvCxnSpPr>
        <p:spPr>
          <a:xfrm rot="10800000" flipV="1">
            <a:off x="689260" y="2901524"/>
            <a:ext cx="2139950" cy="759280"/>
          </a:xfrm>
          <a:prstGeom prst="bentConnector3">
            <a:avLst>
              <a:gd name="adj1" fmla="val 110682"/>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88CDF5E-8370-578A-D8B7-478E0E14F823}"/>
                  </a:ext>
                </a:extLst>
              </p:cNvPr>
              <p:cNvSpPr txBox="1"/>
              <p:nvPr/>
            </p:nvSpPr>
            <p:spPr>
              <a:xfrm>
                <a:off x="1879711" y="4344352"/>
                <a:ext cx="239217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solidFill>
                            <a:srgbClr val="7030A0"/>
                          </a:solidFill>
                          <a:latin typeface="Cambria Math" panose="02040503050406030204" pitchFamily="18" charset="0"/>
                        </a:rPr>
                        <m:t>𝐶</m:t>
                      </m:r>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𝑉</m:t>
                          </m:r>
                        </m:e>
                        <m:sub>
                          <m:r>
                            <a:rPr lang="en-US" b="0" i="1" smtClean="0">
                              <a:solidFill>
                                <a:srgbClr val="7030A0"/>
                              </a:solidFill>
                              <a:latin typeface="Cambria Math" panose="02040503050406030204" pitchFamily="18" charset="0"/>
                            </a:rPr>
                            <m:t>𝑠𝑎𝑐𝑐𝑎𝑑𝑒𝑠</m:t>
                          </m:r>
                        </m:sub>
                      </m:sSub>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𝑓</m:t>
                      </m:r>
                      <m:d>
                        <m:dPr>
                          <m:ctrlPr>
                            <a:rPr lang="en-US" b="0" i="1" smtClean="0">
                              <a:solidFill>
                                <a:srgbClr val="7030A0"/>
                              </a:solidFill>
                              <a:latin typeface="Cambria Math" panose="02040503050406030204" pitchFamily="18" charset="0"/>
                            </a:rPr>
                          </m:ctrlPr>
                        </m:dPr>
                        <m:e>
                          <m:d>
                            <m:dPr>
                              <m:begChr m:val="|"/>
                              <m:endChr m:val="|"/>
                              <m:ctrlPr>
                                <a:rPr lang="en-US" b="0" i="1" smtClean="0">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𝑅𝑃𝐸</m:t>
                              </m:r>
                            </m:e>
                          </m:d>
                        </m:e>
                      </m:d>
                    </m:oMath>
                  </m:oMathPara>
                </a14:m>
                <a:endParaRPr lang="en-US" dirty="0">
                  <a:solidFill>
                    <a:srgbClr val="7030A0"/>
                  </a:solidFill>
                </a:endParaRPr>
              </a:p>
            </p:txBody>
          </p:sp>
        </mc:Choice>
        <mc:Fallback xmlns="">
          <p:sp>
            <p:nvSpPr>
              <p:cNvPr id="10" name="TextBox 9">
                <a:extLst>
                  <a:ext uri="{FF2B5EF4-FFF2-40B4-BE49-F238E27FC236}">
                    <a16:creationId xmlns:a16="http://schemas.microsoft.com/office/drawing/2014/main" id="{888CDF5E-8370-578A-D8B7-478E0E14F823}"/>
                  </a:ext>
                </a:extLst>
              </p:cNvPr>
              <p:cNvSpPr txBox="1">
                <a:spLocks noRot="1" noChangeAspect="1" noMove="1" noResize="1" noEditPoints="1" noAdjustHandles="1" noChangeArrowheads="1" noChangeShapeType="1" noTextEdit="1"/>
              </p:cNvSpPr>
              <p:nvPr/>
            </p:nvSpPr>
            <p:spPr>
              <a:xfrm>
                <a:off x="1879711" y="4344352"/>
                <a:ext cx="2392172" cy="369332"/>
              </a:xfrm>
              <a:prstGeom prst="rect">
                <a:avLst/>
              </a:prstGeom>
              <a:blipFill>
                <a:blip r:embed="rId3"/>
                <a:stretch>
                  <a:fillRect b="-15000"/>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49531056-7672-5AE2-F0A9-72790B9E5ED0}"/>
                  </a:ext>
                </a:extLst>
              </p:cNvPr>
              <p:cNvSpPr txBox="1"/>
              <p:nvPr/>
            </p:nvSpPr>
            <p:spPr>
              <a:xfrm>
                <a:off x="6317310" y="4938461"/>
                <a:ext cx="3570025" cy="391261"/>
              </a:xfrm>
              <a:prstGeom prst="rect">
                <a:avLst/>
              </a:prstGeom>
              <a:noFill/>
            </p:spPr>
            <p:txBody>
              <a:bodyPr wrap="square">
                <a:spAutoFit/>
              </a:bodyPr>
              <a:lstStyle/>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𝜏</m:t>
                          </m:r>
                        </m:e>
                        <m:sub>
                          <m:r>
                            <a:rPr lang="en-US" b="0" i="1" smtClean="0">
                              <a:solidFill>
                                <a:srgbClr val="0070C0"/>
                              </a:solidFill>
                              <a:latin typeface="Cambria Math" panose="02040503050406030204" pitchFamily="18" charset="0"/>
                            </a:rPr>
                            <m:t>𝑎𝑏𝑠𝑡𝑟𝑎𝑐𝑡</m:t>
                          </m:r>
                        </m:sub>
                      </m:sSub>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𝜏</m:t>
                          </m:r>
                        </m:e>
                        <m:sub>
                          <m:r>
                            <a:rPr lang="en-US" b="0" i="1" smtClean="0">
                              <a:solidFill>
                                <a:srgbClr val="0070C0"/>
                              </a:solidFill>
                              <a:latin typeface="Cambria Math" panose="02040503050406030204" pitchFamily="18" charset="0"/>
                            </a:rPr>
                            <m:t>𝑝h𝑦𝑠𝑖𝑐𝑎𝑙</m:t>
                          </m:r>
                        </m:sub>
                      </m:sSub>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𝐶</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𝑠𝑎𝑐𝑐𝑎𝑑𝑒𝑠</m:t>
                          </m:r>
                        </m:sub>
                      </m:sSub>
                    </m:oMath>
                  </m:oMathPara>
                </a14:m>
                <a:endParaRPr lang="en-US" dirty="0">
                  <a:solidFill>
                    <a:srgbClr val="0070C0"/>
                  </a:solidFill>
                </a:endParaRPr>
              </a:p>
            </p:txBody>
          </p:sp>
        </mc:Choice>
        <mc:Fallback xmlns="">
          <p:sp>
            <p:nvSpPr>
              <p:cNvPr id="12" name="TextBox 11">
                <a:extLst>
                  <a:ext uri="{FF2B5EF4-FFF2-40B4-BE49-F238E27FC236}">
                    <a16:creationId xmlns:a16="http://schemas.microsoft.com/office/drawing/2014/main" id="{49531056-7672-5AE2-F0A9-72790B9E5ED0}"/>
                  </a:ext>
                </a:extLst>
              </p:cNvPr>
              <p:cNvSpPr txBox="1">
                <a:spLocks noRot="1" noChangeAspect="1" noMove="1" noResize="1" noEditPoints="1" noAdjustHandles="1" noChangeArrowheads="1" noChangeShapeType="1" noTextEdit="1"/>
              </p:cNvSpPr>
              <p:nvPr/>
            </p:nvSpPr>
            <p:spPr>
              <a:xfrm>
                <a:off x="6317310" y="4938461"/>
                <a:ext cx="3570025" cy="391261"/>
              </a:xfrm>
              <a:prstGeom prst="rect">
                <a:avLst/>
              </a:prstGeom>
              <a:blipFill>
                <a:blip r:embed="rId4"/>
                <a:stretch>
                  <a:fillRect b="-781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741F29C-427F-D0A3-8BE6-0F7E45188A26}"/>
                  </a:ext>
                </a:extLst>
              </p:cNvPr>
              <p:cNvSpPr txBox="1"/>
              <p:nvPr/>
            </p:nvSpPr>
            <p:spPr>
              <a:xfrm>
                <a:off x="8237970" y="2459071"/>
                <a:ext cx="2692086" cy="411010"/>
              </a:xfrm>
              <a:prstGeom prst="rect">
                <a:avLst/>
              </a:prstGeom>
              <a:noFill/>
            </p:spPr>
            <p:txBody>
              <a:bodyPr wrap="square">
                <a:spAutoFit/>
              </a:bodyPr>
              <a:lstStyle/>
              <a:p>
                <a:pPr marL="0" indent="0" algn="just">
                  <a:buNone/>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𝜌</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𝜏</m:t>
                              </m:r>
                            </m:e>
                            <m:sub>
                              <m:r>
                                <a:rPr lang="en-US" b="0" i="1" smtClean="0">
                                  <a:solidFill>
                                    <a:srgbClr val="C00000"/>
                                  </a:solidFill>
                                  <a:latin typeface="Cambria Math" panose="02040503050406030204" pitchFamily="18" charset="0"/>
                                </a:rPr>
                                <m:t>𝑝h𝑦𝑠𝑖𝑐𝑎𝑙</m:t>
                              </m:r>
                            </m:sub>
                          </m:sSub>
                          <m:r>
                            <a:rPr lang="en-US" b="0" i="1" smtClean="0">
                              <a:solidFill>
                                <a:srgbClr val="C00000"/>
                              </a:solidFill>
                              <a:latin typeface="Cambria Math" panose="02040503050406030204" pitchFamily="18" charset="0"/>
                            </a:rPr>
                            <m:t>, </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𝜏</m:t>
                              </m:r>
                            </m:e>
                            <m:sub>
                              <m:r>
                                <a:rPr lang="en-US" b="0" i="1" smtClean="0">
                                  <a:solidFill>
                                    <a:srgbClr val="C00000"/>
                                  </a:solidFill>
                                  <a:latin typeface="Cambria Math" panose="02040503050406030204" pitchFamily="18" charset="0"/>
                                </a:rPr>
                                <m:t>𝑎𝑏𝑠𝑡𝑟𝑎𝑐𝑡</m:t>
                              </m:r>
                            </m:sub>
                          </m:sSub>
                        </m:e>
                      </m:d>
                      <m:r>
                        <a:rPr lang="en-US" b="0" i="1" smtClean="0">
                          <a:solidFill>
                            <a:srgbClr val="C00000"/>
                          </a:solidFill>
                          <a:latin typeface="Cambria Math" panose="02040503050406030204" pitchFamily="18" charset="0"/>
                        </a:rPr>
                        <m:t>&gt;0</m:t>
                      </m:r>
                    </m:oMath>
                  </m:oMathPara>
                </a14:m>
                <a:endParaRPr lang="en-US" dirty="0">
                  <a:solidFill>
                    <a:srgbClr val="C00000"/>
                  </a:solidFill>
                </a:endParaRPr>
              </a:p>
            </p:txBody>
          </p:sp>
        </mc:Choice>
        <mc:Fallback xmlns="">
          <p:sp>
            <p:nvSpPr>
              <p:cNvPr id="14" name="TextBox 13">
                <a:extLst>
                  <a:ext uri="{FF2B5EF4-FFF2-40B4-BE49-F238E27FC236}">
                    <a16:creationId xmlns:a16="http://schemas.microsoft.com/office/drawing/2014/main" id="{5741F29C-427F-D0A3-8BE6-0F7E45188A26}"/>
                  </a:ext>
                </a:extLst>
              </p:cNvPr>
              <p:cNvSpPr txBox="1">
                <a:spLocks noRot="1" noChangeAspect="1" noMove="1" noResize="1" noEditPoints="1" noAdjustHandles="1" noChangeArrowheads="1" noChangeShapeType="1" noTextEdit="1"/>
              </p:cNvSpPr>
              <p:nvPr/>
            </p:nvSpPr>
            <p:spPr>
              <a:xfrm>
                <a:off x="8237970" y="2459071"/>
                <a:ext cx="2692086" cy="411010"/>
              </a:xfrm>
              <a:prstGeom prst="rect">
                <a:avLst/>
              </a:prstGeom>
              <a:blipFill>
                <a:blip r:embed="rId5"/>
                <a:stretch>
                  <a:fillRect b="-5882"/>
                </a:stretch>
              </a:blipFill>
            </p:spPr>
            <p:txBody>
              <a:bodyPr/>
              <a:lstStyle/>
              <a:p>
                <a:r>
                  <a:rPr lang="es-CL">
                    <a:noFill/>
                  </a:rPr>
                  <a:t> </a:t>
                </a:r>
              </a:p>
            </p:txBody>
          </p:sp>
        </mc:Fallback>
      </mc:AlternateContent>
      <p:sp>
        <p:nvSpPr>
          <p:cNvPr id="15" name="Rectangle 14">
            <a:extLst>
              <a:ext uri="{FF2B5EF4-FFF2-40B4-BE49-F238E27FC236}">
                <a16:creationId xmlns:a16="http://schemas.microsoft.com/office/drawing/2014/main" id="{CE7D464A-A9AD-7C71-5E08-A31B9F062F42}"/>
              </a:ext>
            </a:extLst>
          </p:cNvPr>
          <p:cNvSpPr/>
          <p:nvPr/>
        </p:nvSpPr>
        <p:spPr>
          <a:xfrm>
            <a:off x="8097898" y="2417143"/>
            <a:ext cx="2972230" cy="1905280"/>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A8AAF8A6-2BBE-DC70-7F2B-6CAFA6B0AA2C}"/>
              </a:ext>
            </a:extLst>
          </p:cNvPr>
          <p:cNvSpPr/>
          <p:nvPr/>
        </p:nvSpPr>
        <p:spPr>
          <a:xfrm>
            <a:off x="5757998" y="2115404"/>
            <a:ext cx="5733417" cy="3275461"/>
          </a:xfrm>
          <a:prstGeom prst="rect">
            <a:avLst/>
          </a:prstGeom>
          <a:noFill/>
          <a:ln w="28575">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10E2BBD4-E27B-2610-4984-87D9F123012B}"/>
              </a:ext>
            </a:extLst>
          </p:cNvPr>
          <p:cNvSpPr/>
          <p:nvPr/>
        </p:nvSpPr>
        <p:spPr>
          <a:xfrm>
            <a:off x="398521" y="2723263"/>
            <a:ext cx="7579005" cy="2140250"/>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2245634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8BD7F-6E7A-CD2A-D123-40F99AD962B7}"/>
              </a:ext>
            </a:extLst>
          </p:cNvPr>
          <p:cNvSpPr>
            <a:spLocks noGrp="1"/>
          </p:cNvSpPr>
          <p:nvPr>
            <p:ph type="title"/>
          </p:nvPr>
        </p:nvSpPr>
        <p:spPr>
          <a:xfrm>
            <a:off x="838200" y="341941"/>
            <a:ext cx="10515600" cy="1325563"/>
          </a:xfrm>
        </p:spPr>
        <p:txBody>
          <a:bodyPr/>
          <a:lstStyle/>
          <a:p>
            <a:r>
              <a:rPr lang="en-US" dirty="0"/>
              <a:t>Experimental design (physical)</a:t>
            </a:r>
            <a:endParaRPr lang="es-CL" dirty="0"/>
          </a:p>
        </p:txBody>
      </p:sp>
      <p:pic>
        <p:nvPicPr>
          <p:cNvPr id="6" name="Picture 5">
            <a:extLst>
              <a:ext uri="{FF2B5EF4-FFF2-40B4-BE49-F238E27FC236}">
                <a16:creationId xmlns:a16="http://schemas.microsoft.com/office/drawing/2014/main" id="{8D1EFD55-0294-7E1E-7428-11F5622C8FE8}"/>
              </a:ext>
            </a:extLst>
          </p:cNvPr>
          <p:cNvPicPr>
            <a:picLocks noChangeAspect="1"/>
          </p:cNvPicPr>
          <p:nvPr/>
        </p:nvPicPr>
        <p:blipFill>
          <a:blip r:embed="rId3"/>
          <a:srcRect l="60719" t="16178" r="11202" b="68468"/>
          <a:stretch>
            <a:fillRect/>
          </a:stretch>
        </p:blipFill>
        <p:spPr>
          <a:xfrm>
            <a:off x="8241993" y="2809572"/>
            <a:ext cx="1893508" cy="516842"/>
          </a:xfrm>
          <a:prstGeom prst="rect">
            <a:avLst/>
          </a:prstGeom>
        </p:spPr>
      </p:pic>
      <p:sp>
        <p:nvSpPr>
          <p:cNvPr id="8" name="Rectangle 7">
            <a:extLst>
              <a:ext uri="{FF2B5EF4-FFF2-40B4-BE49-F238E27FC236}">
                <a16:creationId xmlns:a16="http://schemas.microsoft.com/office/drawing/2014/main" id="{DF6439E7-2572-08C0-A947-B7D0009E4687}"/>
              </a:ext>
            </a:extLst>
          </p:cNvPr>
          <p:cNvSpPr/>
          <p:nvPr/>
        </p:nvSpPr>
        <p:spPr>
          <a:xfrm>
            <a:off x="2100484" y="2548935"/>
            <a:ext cx="1893508" cy="10381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t>+</a:t>
            </a:r>
            <a:endParaRPr lang="es-CL" sz="4400" dirty="0"/>
          </a:p>
        </p:txBody>
      </p:sp>
      <p:sp>
        <p:nvSpPr>
          <p:cNvPr id="15" name="TextBox 14">
            <a:extLst>
              <a:ext uri="{FF2B5EF4-FFF2-40B4-BE49-F238E27FC236}">
                <a16:creationId xmlns:a16="http://schemas.microsoft.com/office/drawing/2014/main" id="{04D5FAF4-F6D3-0172-205F-B945875A2728}"/>
              </a:ext>
            </a:extLst>
          </p:cNvPr>
          <p:cNvSpPr txBox="1"/>
          <p:nvPr/>
        </p:nvSpPr>
        <p:spPr>
          <a:xfrm>
            <a:off x="2100485" y="3587054"/>
            <a:ext cx="1893508" cy="923330"/>
          </a:xfrm>
          <a:prstGeom prst="rect">
            <a:avLst/>
          </a:prstGeom>
          <a:noFill/>
        </p:spPr>
        <p:txBody>
          <a:bodyPr wrap="square" rtlCol="0">
            <a:spAutoFit/>
          </a:bodyPr>
          <a:lstStyle/>
          <a:p>
            <a:r>
              <a:rPr lang="en-US" dirty="0"/>
              <a:t>ITI 5-5.5s</a:t>
            </a:r>
          </a:p>
          <a:p>
            <a:r>
              <a:rPr lang="en-US" dirty="0"/>
              <a:t>Saccades/ERP measurement</a:t>
            </a:r>
            <a:endParaRPr lang="es-CL" dirty="0"/>
          </a:p>
        </p:txBody>
      </p:sp>
      <p:pic>
        <p:nvPicPr>
          <p:cNvPr id="34" name="Picture 33">
            <a:extLst>
              <a:ext uri="{FF2B5EF4-FFF2-40B4-BE49-F238E27FC236}">
                <a16:creationId xmlns:a16="http://schemas.microsoft.com/office/drawing/2014/main" id="{DE5044AA-A9BD-4201-36D3-1E92E2AEE7DD}"/>
              </a:ext>
            </a:extLst>
          </p:cNvPr>
          <p:cNvPicPr>
            <a:picLocks noChangeAspect="1"/>
          </p:cNvPicPr>
          <p:nvPr/>
        </p:nvPicPr>
        <p:blipFill>
          <a:blip r:embed="rId3"/>
          <a:srcRect l="6034" t="2213" r="51062" b="53730"/>
          <a:stretch>
            <a:fillRect/>
          </a:stretch>
        </p:blipFill>
        <p:spPr>
          <a:xfrm>
            <a:off x="4151921" y="2548934"/>
            <a:ext cx="1893508" cy="1038119"/>
          </a:xfrm>
          <a:prstGeom prst="rect">
            <a:avLst/>
          </a:prstGeom>
        </p:spPr>
      </p:pic>
      <p:sp>
        <p:nvSpPr>
          <p:cNvPr id="35" name="TextBox 34">
            <a:extLst>
              <a:ext uri="{FF2B5EF4-FFF2-40B4-BE49-F238E27FC236}">
                <a16:creationId xmlns:a16="http://schemas.microsoft.com/office/drawing/2014/main" id="{A1460C6A-75E5-9E66-BF3B-D4C0F9F12836}"/>
              </a:ext>
            </a:extLst>
          </p:cNvPr>
          <p:cNvSpPr txBox="1"/>
          <p:nvPr/>
        </p:nvSpPr>
        <p:spPr>
          <a:xfrm>
            <a:off x="4151921" y="3587052"/>
            <a:ext cx="5959883" cy="369332"/>
          </a:xfrm>
          <a:prstGeom prst="rect">
            <a:avLst/>
          </a:prstGeom>
          <a:noFill/>
        </p:spPr>
        <p:txBody>
          <a:bodyPr wrap="square" rtlCol="0">
            <a:spAutoFit/>
          </a:bodyPr>
          <a:lstStyle/>
          <a:p>
            <a:pPr algn="ctr"/>
            <a:r>
              <a:rPr lang="en-US" dirty="0"/>
              <a:t>~15s</a:t>
            </a:r>
            <a:endParaRPr lang="es-CL" dirty="0"/>
          </a:p>
        </p:txBody>
      </p:sp>
      <p:pic>
        <p:nvPicPr>
          <p:cNvPr id="36" name="Picture 35">
            <a:extLst>
              <a:ext uri="{FF2B5EF4-FFF2-40B4-BE49-F238E27FC236}">
                <a16:creationId xmlns:a16="http://schemas.microsoft.com/office/drawing/2014/main" id="{5D5159A9-9925-35D3-8949-C619D74AB855}"/>
              </a:ext>
            </a:extLst>
          </p:cNvPr>
          <p:cNvPicPr>
            <a:picLocks noChangeAspect="1"/>
          </p:cNvPicPr>
          <p:nvPr/>
        </p:nvPicPr>
        <p:blipFill>
          <a:blip r:embed="rId3"/>
          <a:srcRect l="5986" t="54575" r="50914" b="1172"/>
          <a:stretch>
            <a:fillRect/>
          </a:stretch>
        </p:blipFill>
        <p:spPr>
          <a:xfrm>
            <a:off x="6196957" y="2548935"/>
            <a:ext cx="1893508" cy="1038117"/>
          </a:xfrm>
          <a:prstGeom prst="rect">
            <a:avLst/>
          </a:prstGeom>
        </p:spPr>
      </p:pic>
      <p:sp>
        <p:nvSpPr>
          <p:cNvPr id="38" name="TextBox 37">
            <a:extLst>
              <a:ext uri="{FF2B5EF4-FFF2-40B4-BE49-F238E27FC236}">
                <a16:creationId xmlns:a16="http://schemas.microsoft.com/office/drawing/2014/main" id="{4099A1B2-9C86-D6A5-E545-4F80CD5E4BF7}"/>
              </a:ext>
            </a:extLst>
          </p:cNvPr>
          <p:cNvSpPr txBox="1"/>
          <p:nvPr/>
        </p:nvSpPr>
        <p:spPr>
          <a:xfrm>
            <a:off x="2100484" y="4683905"/>
            <a:ext cx="6301485" cy="923330"/>
          </a:xfrm>
          <a:prstGeom prst="rect">
            <a:avLst/>
          </a:prstGeom>
          <a:noFill/>
        </p:spPr>
        <p:txBody>
          <a:bodyPr wrap="square" rtlCol="0">
            <a:spAutoFit/>
          </a:bodyPr>
          <a:lstStyle/>
          <a:p>
            <a:r>
              <a:rPr lang="en-US" dirty="0"/>
              <a:t>-    After visit, a visual cue (fade) is integrated to aid memory</a:t>
            </a:r>
          </a:p>
          <a:p>
            <a:pPr marL="285750" indent="-285750">
              <a:buFontTx/>
              <a:buChar char="-"/>
            </a:pPr>
            <a:r>
              <a:rPr lang="en-US" dirty="0"/>
              <a:t>10 </a:t>
            </a:r>
            <a:r>
              <a:rPr lang="en-US" dirty="0" err="1"/>
              <a:t>ms.</a:t>
            </a:r>
            <a:r>
              <a:rPr lang="en-US" dirty="0"/>
              <a:t> of gaze sample within a tree hit box, shakes the tree</a:t>
            </a:r>
          </a:p>
          <a:p>
            <a:pPr marL="285750" indent="-285750">
              <a:buFontTx/>
              <a:buChar char="-"/>
            </a:pPr>
            <a:r>
              <a:rPr lang="en-US" dirty="0"/>
              <a:t>Reward is binary, red dot or no red dot</a:t>
            </a:r>
            <a:endParaRPr lang="es-CL" dirty="0"/>
          </a:p>
        </p:txBody>
      </p:sp>
      <p:sp>
        <p:nvSpPr>
          <p:cNvPr id="4" name="TextBox 3">
            <a:extLst>
              <a:ext uri="{FF2B5EF4-FFF2-40B4-BE49-F238E27FC236}">
                <a16:creationId xmlns:a16="http://schemas.microsoft.com/office/drawing/2014/main" id="{ADC6D3E4-9B06-6744-FD2A-B5A5767E474B}"/>
              </a:ext>
            </a:extLst>
          </p:cNvPr>
          <p:cNvSpPr txBox="1"/>
          <p:nvPr/>
        </p:nvSpPr>
        <p:spPr>
          <a:xfrm>
            <a:off x="0" y="6488668"/>
            <a:ext cx="6094476" cy="369332"/>
          </a:xfrm>
          <a:prstGeom prst="rect">
            <a:avLst/>
          </a:prstGeom>
          <a:noFill/>
        </p:spPr>
        <p:txBody>
          <a:bodyPr wrap="square">
            <a:spAutoFit/>
          </a:bodyPr>
          <a:lstStyle/>
          <a:p>
            <a:r>
              <a:rPr lang="es-CL" dirty="0"/>
              <a:t>(</a:t>
            </a:r>
            <a:r>
              <a:rPr lang="es-CL" dirty="0" err="1"/>
              <a:t>Hills</a:t>
            </a:r>
            <a:r>
              <a:rPr lang="es-CL" dirty="0"/>
              <a:t> et al., 2008)</a:t>
            </a:r>
          </a:p>
        </p:txBody>
      </p:sp>
    </p:spTree>
    <p:extLst>
      <p:ext uri="{BB962C8B-B14F-4D97-AF65-F5344CB8AC3E}">
        <p14:creationId xmlns:p14="http://schemas.microsoft.com/office/powerpoint/2010/main" val="13002336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77DD4E-CAF7-74F7-8B39-67FCB270FB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8422A67-E364-1928-FD03-BC8373198D87}"/>
              </a:ext>
            </a:extLst>
          </p:cNvPr>
          <p:cNvSpPr>
            <a:spLocks noGrp="1"/>
          </p:cNvSpPr>
          <p:nvPr>
            <p:ph type="title"/>
          </p:nvPr>
        </p:nvSpPr>
        <p:spPr>
          <a:xfrm>
            <a:off x="838200" y="341941"/>
            <a:ext cx="10515600" cy="1325563"/>
          </a:xfrm>
        </p:spPr>
        <p:txBody>
          <a:bodyPr/>
          <a:lstStyle/>
          <a:p>
            <a:r>
              <a:rPr lang="en-US" dirty="0"/>
              <a:t>Task parametrization (physical)</a:t>
            </a:r>
            <a:endParaRPr lang="es-CL" dirty="0"/>
          </a:p>
        </p:txBody>
      </p:sp>
      <p:pic>
        <p:nvPicPr>
          <p:cNvPr id="5" name="Picture 4">
            <a:extLst>
              <a:ext uri="{FF2B5EF4-FFF2-40B4-BE49-F238E27FC236}">
                <a16:creationId xmlns:a16="http://schemas.microsoft.com/office/drawing/2014/main" id="{431B0AD5-4C03-29E2-8D3D-54874F2B86DB}"/>
              </a:ext>
            </a:extLst>
          </p:cNvPr>
          <p:cNvPicPr>
            <a:picLocks noChangeAspect="1"/>
          </p:cNvPicPr>
          <p:nvPr/>
        </p:nvPicPr>
        <p:blipFill>
          <a:blip r:embed="rId2"/>
          <a:stretch>
            <a:fillRect/>
          </a:stretch>
        </p:blipFill>
        <p:spPr>
          <a:xfrm>
            <a:off x="532737" y="2830663"/>
            <a:ext cx="5493365" cy="2854519"/>
          </a:xfrm>
          <a:prstGeom prst="rect">
            <a:avLst/>
          </a:prstGeom>
        </p:spPr>
      </p:pic>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1E093D8-83D2-6DDF-3A43-D2AE618D03DB}"/>
                  </a:ext>
                </a:extLst>
              </p:cNvPr>
              <p:cNvSpPr txBox="1"/>
              <p:nvPr/>
            </p:nvSpPr>
            <p:spPr>
              <a:xfrm>
                <a:off x="6313336" y="2206487"/>
                <a:ext cx="2780312" cy="71590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𝐿</m:t>
                          </m:r>
                        </m:e>
                        <m:sub>
                          <m:r>
                            <a:rPr lang="es-CL" i="1">
                              <a:latin typeface="Cambria Math" panose="02040503050406030204" pitchFamily="18" charset="0"/>
                            </a:rPr>
                            <m:t>𝑖</m:t>
                          </m:r>
                        </m:sub>
                      </m:sSub>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𝐋</m:t>
                          </m:r>
                        </m:e>
                        <m:sub>
                          <m:r>
                            <a:rPr lang="es-CL" i="1">
                              <a:latin typeface="Cambria Math" panose="02040503050406030204" pitchFamily="18" charset="0"/>
                            </a:rPr>
                            <m:t>−</m:t>
                          </m:r>
                          <m:r>
                            <a:rPr lang="es-CL" i="1">
                              <a:latin typeface="Cambria Math" panose="02040503050406030204" pitchFamily="18" charset="0"/>
                            </a:rPr>
                            <m:t>𝐢</m:t>
                          </m:r>
                        </m:sub>
                      </m:sSub>
                      <m:r>
                        <a:rPr lang="es-CL" i="1">
                          <a:latin typeface="Cambria Math" panose="02040503050406030204" pitchFamily="18" charset="0"/>
                        </a:rPr>
                        <m:t>∼</m:t>
                      </m:r>
                      <m:r>
                        <a:rPr lang="es-CL" i="1">
                          <a:latin typeface="Cambria Math" panose="02040503050406030204" pitchFamily="18" charset="0"/>
                        </a:rPr>
                        <m:t>𝒩</m:t>
                      </m:r>
                      <m:d>
                        <m:dPr>
                          <m:ctrlPr>
                            <a:rPr lang="es-CL" i="1">
                              <a:latin typeface="Cambria Math" panose="02040503050406030204" pitchFamily="18" charset="0"/>
                            </a:rPr>
                          </m:ctrlPr>
                        </m:dPr>
                        <m:e>
                          <m:r>
                            <a:rPr lang="es-CL" i="1">
                              <a:latin typeface="Cambria Math" panose="02040503050406030204" pitchFamily="18" charset="0"/>
                            </a:rPr>
                            <m:t>𝛽</m:t>
                          </m:r>
                          <m:nary>
                            <m:naryPr>
                              <m:chr m:val="∑"/>
                              <m:supHide m:val="on"/>
                              <m:ctrlPr>
                                <a:rPr lang="es-CL" i="1">
                                  <a:latin typeface="Cambria Math" panose="02040503050406030204" pitchFamily="18" charset="0"/>
                                </a:rPr>
                              </m:ctrlPr>
                            </m:naryPr>
                            <m:sub>
                              <m:r>
                                <a:rPr lang="es-CL" i="1">
                                  <a:latin typeface="Cambria Math" panose="02040503050406030204" pitchFamily="18" charset="0"/>
                                </a:rPr>
                                <m:t>𝑗</m:t>
                              </m:r>
                              <m:r>
                                <a:rPr lang="es-CL" i="1">
                                  <a:latin typeface="Cambria Math" panose="02040503050406030204" pitchFamily="18" charset="0"/>
                                </a:rPr>
                                <m:t>≠</m:t>
                              </m:r>
                              <m:r>
                                <a:rPr lang="es-CL" i="1">
                                  <a:latin typeface="Cambria Math" panose="02040503050406030204" pitchFamily="18" charset="0"/>
                                </a:rPr>
                                <m:t>𝑖</m:t>
                              </m:r>
                            </m:sub>
                            <m:sup/>
                            <m:e>
                              <m:sSub>
                                <m:sSubPr>
                                  <m:ctrlPr>
                                    <a:rPr lang="es-CL" i="1">
                                      <a:latin typeface="Cambria Math" panose="02040503050406030204" pitchFamily="18" charset="0"/>
                                    </a:rPr>
                                  </m:ctrlPr>
                                </m:sSubPr>
                                <m:e>
                                  <m:r>
                                    <a:rPr lang="es-CL" i="1">
                                      <a:latin typeface="Cambria Math" panose="02040503050406030204" pitchFamily="18" charset="0"/>
                                    </a:rPr>
                                    <m:t>𝑤</m:t>
                                  </m:r>
                                </m:e>
                                <m:sub>
                                  <m:r>
                                    <a:rPr lang="es-CL" i="1">
                                      <a:latin typeface="Cambria Math" panose="02040503050406030204" pitchFamily="18" charset="0"/>
                                    </a:rPr>
                                    <m:t>𝑖𝑗</m:t>
                                  </m:r>
                                </m:sub>
                              </m:sSub>
                              <m:sSub>
                                <m:sSubPr>
                                  <m:ctrlPr>
                                    <a:rPr lang="es-CL" i="1">
                                      <a:latin typeface="Cambria Math" panose="02040503050406030204" pitchFamily="18" charset="0"/>
                                    </a:rPr>
                                  </m:ctrlPr>
                                </m:sSubPr>
                                <m:e>
                                  <m:r>
                                    <a:rPr lang="es-CL" i="1">
                                      <a:latin typeface="Cambria Math" panose="02040503050406030204" pitchFamily="18" charset="0"/>
                                    </a:rPr>
                                    <m:t>𝐿</m:t>
                                  </m:r>
                                </m:e>
                                <m:sub>
                                  <m:r>
                                    <a:rPr lang="es-CL" i="1">
                                      <a:latin typeface="Cambria Math" panose="02040503050406030204" pitchFamily="18" charset="0"/>
                                    </a:rPr>
                                    <m:t>𝑗</m:t>
                                  </m:r>
                                </m:sub>
                              </m:sSub>
                            </m:e>
                          </m:nary>
                          <m:r>
                            <a:rPr lang="es-CL" i="1">
                              <a:latin typeface="Cambria Math" panose="02040503050406030204" pitchFamily="18" charset="0"/>
                            </a:rPr>
                            <m:t>,1</m:t>
                          </m:r>
                        </m:e>
                      </m:d>
                    </m:oMath>
                  </m:oMathPara>
                </a14:m>
                <a:endParaRPr lang="es-CL" dirty="0"/>
              </a:p>
            </p:txBody>
          </p:sp>
        </mc:Choice>
        <mc:Fallback xmlns="">
          <p:sp>
            <p:nvSpPr>
              <p:cNvPr id="7" name="TextBox 6">
                <a:extLst>
                  <a:ext uri="{FF2B5EF4-FFF2-40B4-BE49-F238E27FC236}">
                    <a16:creationId xmlns:a16="http://schemas.microsoft.com/office/drawing/2014/main" id="{C1E093D8-83D2-6DDF-3A43-D2AE618D03DB}"/>
                  </a:ext>
                </a:extLst>
              </p:cNvPr>
              <p:cNvSpPr txBox="1">
                <a:spLocks noRot="1" noChangeAspect="1" noMove="1" noResize="1" noEditPoints="1" noAdjustHandles="1" noChangeArrowheads="1" noChangeShapeType="1" noTextEdit="1"/>
              </p:cNvSpPr>
              <p:nvPr/>
            </p:nvSpPr>
            <p:spPr>
              <a:xfrm>
                <a:off x="6313336" y="2206487"/>
                <a:ext cx="2780312" cy="715902"/>
              </a:xfrm>
              <a:prstGeom prst="rect">
                <a:avLst/>
              </a:prstGeom>
              <a:blipFill>
                <a:blip r:embed="rId3"/>
                <a:stretch>
                  <a:fillRect b="-855"/>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8441A351-C3B9-9084-EE2D-F26B554E8E8D}"/>
                  </a:ext>
                </a:extLst>
              </p:cNvPr>
              <p:cNvSpPr txBox="1"/>
              <p:nvPr/>
            </p:nvSpPr>
            <p:spPr>
              <a:xfrm>
                <a:off x="1184744" y="2425938"/>
                <a:ext cx="11725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𝛽</m:t>
                      </m:r>
                      <m:r>
                        <a:rPr lang="en-US" sz="2400" b="0" i="1" smtClean="0">
                          <a:latin typeface="Cambria Math" panose="02040503050406030204" pitchFamily="18" charset="0"/>
                        </a:rPr>
                        <m:t>=100</m:t>
                      </m:r>
                    </m:oMath>
                  </m:oMathPara>
                </a14:m>
                <a:endParaRPr lang="es-CL" sz="2400" dirty="0"/>
              </a:p>
            </p:txBody>
          </p:sp>
        </mc:Choice>
        <mc:Fallback xmlns="">
          <p:sp>
            <p:nvSpPr>
              <p:cNvPr id="9" name="TextBox 8">
                <a:extLst>
                  <a:ext uri="{FF2B5EF4-FFF2-40B4-BE49-F238E27FC236}">
                    <a16:creationId xmlns:a16="http://schemas.microsoft.com/office/drawing/2014/main" id="{8441A351-C3B9-9084-EE2D-F26B554E8E8D}"/>
                  </a:ext>
                </a:extLst>
              </p:cNvPr>
              <p:cNvSpPr txBox="1">
                <a:spLocks noRot="1" noChangeAspect="1" noMove="1" noResize="1" noEditPoints="1" noAdjustHandles="1" noChangeArrowheads="1" noChangeShapeType="1" noTextEdit="1"/>
              </p:cNvSpPr>
              <p:nvPr/>
            </p:nvSpPr>
            <p:spPr>
              <a:xfrm>
                <a:off x="1184744" y="2425938"/>
                <a:ext cx="1172500" cy="369332"/>
              </a:xfrm>
              <a:prstGeom prst="rect">
                <a:avLst/>
              </a:prstGeom>
              <a:blipFill>
                <a:blip r:embed="rId4"/>
                <a:stretch>
                  <a:fillRect l="-8808" r="-6218" b="-36066"/>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E46D2FF-891C-EF2F-3072-8294D897A828}"/>
                  </a:ext>
                </a:extLst>
              </p:cNvPr>
              <p:cNvSpPr txBox="1"/>
              <p:nvPr/>
            </p:nvSpPr>
            <p:spPr>
              <a:xfrm>
                <a:off x="3861596" y="2461331"/>
                <a:ext cx="1065100"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𝛽</m:t>
                      </m:r>
                      <m:r>
                        <a:rPr lang="en-US" sz="2400" b="0" i="1" smtClean="0">
                          <a:latin typeface="Cambria Math" panose="02040503050406030204" pitchFamily="18" charset="0"/>
                        </a:rPr>
                        <m:t>=0.1</m:t>
                      </m:r>
                    </m:oMath>
                  </m:oMathPara>
                </a14:m>
                <a:endParaRPr lang="es-CL" sz="2400" dirty="0"/>
              </a:p>
            </p:txBody>
          </p:sp>
        </mc:Choice>
        <mc:Fallback xmlns="">
          <p:sp>
            <p:nvSpPr>
              <p:cNvPr id="10" name="TextBox 9">
                <a:extLst>
                  <a:ext uri="{FF2B5EF4-FFF2-40B4-BE49-F238E27FC236}">
                    <a16:creationId xmlns:a16="http://schemas.microsoft.com/office/drawing/2014/main" id="{5E46D2FF-891C-EF2F-3072-8294D897A828}"/>
                  </a:ext>
                </a:extLst>
              </p:cNvPr>
              <p:cNvSpPr txBox="1">
                <a:spLocks noRot="1" noChangeAspect="1" noMove="1" noResize="1" noEditPoints="1" noAdjustHandles="1" noChangeArrowheads="1" noChangeShapeType="1" noTextEdit="1"/>
              </p:cNvSpPr>
              <p:nvPr/>
            </p:nvSpPr>
            <p:spPr>
              <a:xfrm>
                <a:off x="3861596" y="2461331"/>
                <a:ext cx="1065100" cy="369332"/>
              </a:xfrm>
              <a:prstGeom prst="rect">
                <a:avLst/>
              </a:prstGeom>
              <a:blipFill>
                <a:blip r:embed="rId5"/>
                <a:stretch>
                  <a:fillRect l="-9714" r="-6857" b="-3833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CD09655A-B404-5AC6-1BAE-19CC2EA248A1}"/>
                  </a:ext>
                </a:extLst>
              </p:cNvPr>
              <p:cNvSpPr txBox="1"/>
              <p:nvPr/>
            </p:nvSpPr>
            <p:spPr>
              <a:xfrm>
                <a:off x="6270407" y="3170787"/>
                <a:ext cx="2866169" cy="76482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exp</m:t>
                          </m:r>
                        </m:fName>
                        <m:e>
                          <m:d>
                            <m:dPr>
                              <m:ctrlPr>
                                <a:rPr lang="en-US" b="0" i="1" smtClean="0">
                                  <a:latin typeface="Cambria Math" panose="02040503050406030204" pitchFamily="18" charset="0"/>
                                </a:rPr>
                              </m:ctrlPr>
                            </m:dPr>
                            <m:e>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e>
                                              </m:d>
                                            </m:e>
                                          </m:d>
                                        </m:e>
                                        <m:sup>
                                          <m:r>
                                            <a:rPr lang="en-US" b="0" i="1" smtClean="0">
                                              <a:latin typeface="Cambria Math" panose="02040503050406030204" pitchFamily="18" charset="0"/>
                                            </a:rPr>
                                            <m:t>2</m:t>
                                          </m:r>
                                        </m:sup>
                                      </m:sSup>
                                    </m:e>
                                  </m:d>
                                </m:num>
                                <m:den>
                                  <m:r>
                                    <a:rPr lang="en-US" b="0" i="1" smtClean="0">
                                      <a:latin typeface="Cambria Math" panose="02040503050406030204" pitchFamily="18" charset="0"/>
                                    </a:rPr>
                                    <m:t>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𝜆</m:t>
                                      </m:r>
                                    </m:e>
                                    <m:sup>
                                      <m:r>
                                        <a:rPr lang="en-US" b="0" i="1" smtClean="0">
                                          <a:latin typeface="Cambria Math" panose="02040503050406030204" pitchFamily="18" charset="0"/>
                                        </a:rPr>
                                        <m:t>2</m:t>
                                      </m:r>
                                    </m:sup>
                                  </m:sSup>
                                </m:den>
                              </m:f>
                            </m:e>
                          </m:d>
                        </m:e>
                      </m:func>
                    </m:oMath>
                  </m:oMathPara>
                </a14:m>
                <a:endParaRPr lang="es-CL" dirty="0"/>
              </a:p>
            </p:txBody>
          </p:sp>
        </mc:Choice>
        <mc:Fallback xmlns="">
          <p:sp>
            <p:nvSpPr>
              <p:cNvPr id="14" name="TextBox 13">
                <a:extLst>
                  <a:ext uri="{FF2B5EF4-FFF2-40B4-BE49-F238E27FC236}">
                    <a16:creationId xmlns:a16="http://schemas.microsoft.com/office/drawing/2014/main" id="{CD09655A-B404-5AC6-1BAE-19CC2EA248A1}"/>
                  </a:ext>
                </a:extLst>
              </p:cNvPr>
              <p:cNvSpPr txBox="1">
                <a:spLocks noRot="1" noChangeAspect="1" noMove="1" noResize="1" noEditPoints="1" noAdjustHandles="1" noChangeArrowheads="1" noChangeShapeType="1" noTextEdit="1"/>
              </p:cNvSpPr>
              <p:nvPr/>
            </p:nvSpPr>
            <p:spPr>
              <a:xfrm>
                <a:off x="6270407" y="3170787"/>
                <a:ext cx="2866169" cy="764825"/>
              </a:xfrm>
              <a:prstGeom prst="rect">
                <a:avLst/>
              </a:prstGeom>
              <a:blipFill>
                <a:blip r:embed="rId6"/>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02B4CDF8-1635-637A-4B46-887FAF0591F7}"/>
                  </a:ext>
                </a:extLst>
              </p:cNvPr>
              <p:cNvSpPr txBox="1"/>
              <p:nvPr/>
            </p:nvSpPr>
            <p:spPr>
              <a:xfrm>
                <a:off x="9811910" y="2218699"/>
                <a:ext cx="147136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𝐩</m:t>
                          </m:r>
                        </m:e>
                        <m:sub>
                          <m:r>
                            <a:rPr lang="es-CL" i="1">
                              <a:latin typeface="Cambria Math" panose="02040503050406030204" pitchFamily="18" charset="0"/>
                            </a:rPr>
                            <m:t>𝐢</m:t>
                          </m:r>
                        </m:sub>
                      </m:sSub>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𝐩</m:t>
                          </m:r>
                        </m:e>
                        <m:sub>
                          <m:r>
                            <a:rPr lang="es-CL" i="1">
                              <a:latin typeface="Cambria Math" panose="02040503050406030204" pitchFamily="18" charset="0"/>
                            </a:rPr>
                            <m:t>𝐢</m:t>
                          </m:r>
                          <m:r>
                            <a:rPr lang="es-CL" i="1">
                              <a:latin typeface="Cambria Math" panose="02040503050406030204" pitchFamily="18" charset="0"/>
                            </a:rPr>
                            <m:t>−</m:t>
                          </m:r>
                          <m:r>
                            <a:rPr lang="es-CL" i="1">
                              <a:latin typeface="Cambria Math" panose="02040503050406030204" pitchFamily="18" charset="0"/>
                            </a:rPr>
                            <m:t>𝟏</m:t>
                          </m:r>
                        </m:sub>
                      </m:sSub>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𝜹</m:t>
                          </m:r>
                        </m:e>
                        <m:sub>
                          <m:r>
                            <a:rPr lang="es-CL" i="1">
                              <a:latin typeface="Cambria Math" panose="02040503050406030204" pitchFamily="18" charset="0"/>
                            </a:rPr>
                            <m:t>𝒊</m:t>
                          </m:r>
                        </m:sub>
                      </m:sSub>
                    </m:oMath>
                  </m:oMathPara>
                </a14:m>
                <a:endParaRPr lang="es-CL" dirty="0"/>
              </a:p>
            </p:txBody>
          </p:sp>
        </mc:Choice>
        <mc:Fallback xmlns="">
          <p:sp>
            <p:nvSpPr>
              <p:cNvPr id="16" name="TextBox 15">
                <a:extLst>
                  <a:ext uri="{FF2B5EF4-FFF2-40B4-BE49-F238E27FC236}">
                    <a16:creationId xmlns:a16="http://schemas.microsoft.com/office/drawing/2014/main" id="{02B4CDF8-1635-637A-4B46-887FAF0591F7}"/>
                  </a:ext>
                </a:extLst>
              </p:cNvPr>
              <p:cNvSpPr txBox="1">
                <a:spLocks noRot="1" noChangeAspect="1" noMove="1" noResize="1" noEditPoints="1" noAdjustHandles="1" noChangeArrowheads="1" noChangeShapeType="1" noTextEdit="1"/>
              </p:cNvSpPr>
              <p:nvPr/>
            </p:nvSpPr>
            <p:spPr>
              <a:xfrm>
                <a:off x="9811910" y="2218699"/>
                <a:ext cx="1471364" cy="276999"/>
              </a:xfrm>
              <a:prstGeom prst="rect">
                <a:avLst/>
              </a:prstGeom>
              <a:blipFill>
                <a:blip r:embed="rId7"/>
                <a:stretch>
                  <a:fillRect l="-4149" r="-830" b="-28889"/>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F9276E6D-FE3C-BE2B-2230-EE4EA4B9CAE1}"/>
                  </a:ext>
                </a:extLst>
              </p:cNvPr>
              <p:cNvSpPr txBox="1"/>
              <p:nvPr/>
            </p:nvSpPr>
            <p:spPr>
              <a:xfrm>
                <a:off x="9811910" y="2832180"/>
                <a:ext cx="1801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𝜹</m:t>
                          </m:r>
                        </m:e>
                        <m:sub>
                          <m:r>
                            <a:rPr lang="es-CL" i="1">
                              <a:latin typeface="Cambria Math" panose="02040503050406030204" pitchFamily="18" charset="0"/>
                            </a:rPr>
                            <m:t>𝒊</m:t>
                          </m:r>
                        </m:sub>
                      </m:sSub>
                      <m:r>
                        <a:rPr lang="es-CL" i="1">
                          <a:latin typeface="Cambria Math" panose="02040503050406030204" pitchFamily="18" charset="0"/>
                        </a:rPr>
                        <m:t>=</m:t>
                      </m:r>
                      <m:r>
                        <m:rPr>
                          <m:sty m:val="p"/>
                        </m:rPr>
                        <a:rPr lang="es-CL" i="0">
                          <a:latin typeface="Cambria Math" panose="02040503050406030204" pitchFamily="18" charset="0"/>
                        </a:rPr>
                        <m:t>Φ</m:t>
                      </m:r>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𝜹</m:t>
                          </m:r>
                        </m:e>
                        <m:sub>
                          <m:r>
                            <a:rPr lang="es-CL" i="1">
                              <a:latin typeface="Cambria Math" panose="02040503050406030204" pitchFamily="18" charset="0"/>
                            </a:rPr>
                            <m:t>𝒊</m:t>
                          </m:r>
                          <m:r>
                            <a:rPr lang="es-CL" i="1">
                              <a:latin typeface="Cambria Math" panose="02040503050406030204" pitchFamily="18" charset="0"/>
                            </a:rPr>
                            <m:t>−</m:t>
                          </m:r>
                          <m:r>
                            <a:rPr lang="es-CL" i="1">
                              <a:latin typeface="Cambria Math" panose="02040503050406030204" pitchFamily="18" charset="0"/>
                            </a:rPr>
                            <m:t>𝟏</m:t>
                          </m:r>
                        </m:sub>
                      </m:sSub>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𝝐</m:t>
                          </m:r>
                        </m:e>
                        <m:sub>
                          <m:r>
                            <a:rPr lang="es-CL" i="1">
                              <a:latin typeface="Cambria Math" panose="02040503050406030204" pitchFamily="18" charset="0"/>
                            </a:rPr>
                            <m:t>𝒊</m:t>
                          </m:r>
                        </m:sub>
                      </m:sSub>
                    </m:oMath>
                  </m:oMathPara>
                </a14:m>
                <a:endParaRPr lang="es-CL" dirty="0"/>
              </a:p>
            </p:txBody>
          </p:sp>
        </mc:Choice>
        <mc:Fallback xmlns="">
          <p:sp>
            <p:nvSpPr>
              <p:cNvPr id="17" name="TextBox 16">
                <a:extLst>
                  <a:ext uri="{FF2B5EF4-FFF2-40B4-BE49-F238E27FC236}">
                    <a16:creationId xmlns:a16="http://schemas.microsoft.com/office/drawing/2014/main" id="{F9276E6D-FE3C-BE2B-2230-EE4EA4B9CAE1}"/>
                  </a:ext>
                </a:extLst>
              </p:cNvPr>
              <p:cNvSpPr txBox="1">
                <a:spLocks noRot="1" noChangeAspect="1" noMove="1" noResize="1" noEditPoints="1" noAdjustHandles="1" noChangeArrowheads="1" noChangeShapeType="1" noTextEdit="1"/>
              </p:cNvSpPr>
              <p:nvPr/>
            </p:nvSpPr>
            <p:spPr>
              <a:xfrm>
                <a:off x="9811910" y="2832180"/>
                <a:ext cx="1801583" cy="276999"/>
              </a:xfrm>
              <a:prstGeom prst="rect">
                <a:avLst/>
              </a:prstGeom>
              <a:blipFill>
                <a:blip r:embed="rId8"/>
                <a:stretch>
                  <a:fillRect l="-3051" r="-678" b="-17778"/>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F5F1F64C-1A71-7409-461E-3ACE5FB412FE}"/>
                  </a:ext>
                </a:extLst>
              </p:cNvPr>
              <p:cNvSpPr txBox="1"/>
              <p:nvPr/>
            </p:nvSpPr>
            <p:spPr>
              <a:xfrm>
                <a:off x="9811910" y="3445661"/>
                <a:ext cx="140968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𝝐</m:t>
                          </m:r>
                        </m:e>
                        <m:sub>
                          <m:r>
                            <a:rPr lang="es-CL" i="1">
                              <a:latin typeface="Cambria Math" panose="02040503050406030204" pitchFamily="18" charset="0"/>
                            </a:rPr>
                            <m:t>𝒊</m:t>
                          </m:r>
                        </m:sub>
                      </m:sSub>
                      <m:r>
                        <a:rPr lang="es-CL" i="1">
                          <a:latin typeface="Cambria Math" panose="02040503050406030204" pitchFamily="18" charset="0"/>
                        </a:rPr>
                        <m:t>∼</m:t>
                      </m:r>
                      <m:r>
                        <a:rPr lang="es-CL" i="1">
                          <a:latin typeface="Cambria Math" panose="02040503050406030204" pitchFamily="18" charset="0"/>
                        </a:rPr>
                        <m:t>𝒩</m:t>
                      </m:r>
                      <m:d>
                        <m:dPr>
                          <m:ctrlPr>
                            <a:rPr lang="es-CL" i="1">
                              <a:latin typeface="Cambria Math" panose="02040503050406030204" pitchFamily="18" charset="0"/>
                            </a:rPr>
                          </m:ctrlPr>
                        </m:dPr>
                        <m:e>
                          <m:r>
                            <a:rPr lang="es-CL" i="1">
                              <a:latin typeface="Cambria Math" panose="02040503050406030204" pitchFamily="18" charset="0"/>
                            </a:rPr>
                            <m:t>𝟎</m:t>
                          </m:r>
                          <m:r>
                            <a:rPr lang="es-CL" i="1">
                              <a:latin typeface="Cambria Math" panose="02040503050406030204" pitchFamily="18" charset="0"/>
                            </a:rPr>
                            <m:t>,</m:t>
                          </m:r>
                          <m:sSub>
                            <m:sSubPr>
                              <m:ctrlPr>
                                <a:rPr lang="es-CL" i="1">
                                  <a:latin typeface="Cambria Math" panose="02040503050406030204" pitchFamily="18" charset="0"/>
                                </a:rPr>
                              </m:ctrlPr>
                            </m:sSubPr>
                            <m:e>
                              <m:r>
                                <m:rPr>
                                  <m:sty m:val="p"/>
                                </m:rPr>
                                <a:rPr lang="es-CL" i="0">
                                  <a:latin typeface="Cambria Math" panose="02040503050406030204" pitchFamily="18" charset="0"/>
                                </a:rPr>
                                <m:t>Σ</m:t>
                              </m:r>
                            </m:e>
                            <m:sub>
                              <m:r>
                                <a:rPr lang="es-CL" i="1">
                                  <a:latin typeface="Cambria Math" panose="02040503050406030204" pitchFamily="18" charset="0"/>
                                </a:rPr>
                                <m:t>𝜖</m:t>
                              </m:r>
                            </m:sub>
                          </m:sSub>
                        </m:e>
                      </m:d>
                    </m:oMath>
                  </m:oMathPara>
                </a14:m>
                <a:endParaRPr lang="es-CL" dirty="0"/>
              </a:p>
            </p:txBody>
          </p:sp>
        </mc:Choice>
        <mc:Fallback xmlns="">
          <p:sp>
            <p:nvSpPr>
              <p:cNvPr id="18" name="TextBox 17">
                <a:extLst>
                  <a:ext uri="{FF2B5EF4-FFF2-40B4-BE49-F238E27FC236}">
                    <a16:creationId xmlns:a16="http://schemas.microsoft.com/office/drawing/2014/main" id="{F5F1F64C-1A71-7409-461E-3ACE5FB412FE}"/>
                  </a:ext>
                </a:extLst>
              </p:cNvPr>
              <p:cNvSpPr txBox="1">
                <a:spLocks noRot="1" noChangeAspect="1" noMove="1" noResize="1" noEditPoints="1" noAdjustHandles="1" noChangeArrowheads="1" noChangeShapeType="1" noTextEdit="1"/>
              </p:cNvSpPr>
              <p:nvPr/>
            </p:nvSpPr>
            <p:spPr>
              <a:xfrm>
                <a:off x="9811910" y="3445661"/>
                <a:ext cx="1409680" cy="276999"/>
              </a:xfrm>
              <a:prstGeom prst="rect">
                <a:avLst/>
              </a:prstGeom>
              <a:blipFill>
                <a:blip r:embed="rId9"/>
                <a:stretch>
                  <a:fillRect l="-2165" b="-17391"/>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860ADF9C-AE27-4D95-847D-CE7972514CA8}"/>
                  </a:ext>
                </a:extLst>
              </p:cNvPr>
              <p:cNvSpPr txBox="1"/>
              <p:nvPr/>
            </p:nvSpPr>
            <p:spPr>
              <a:xfrm>
                <a:off x="9811910" y="4059141"/>
                <a:ext cx="1316835" cy="5203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s-CL" i="0">
                          <a:latin typeface="Cambria Math" panose="02040503050406030204" pitchFamily="18" charset="0"/>
                        </a:rPr>
                        <m:t>Φ</m:t>
                      </m:r>
                      <m:r>
                        <a:rPr lang="es-CL" i="1">
                          <a:latin typeface="Cambria Math" panose="02040503050406030204" pitchFamily="18" charset="0"/>
                        </a:rPr>
                        <m:t>=</m:t>
                      </m:r>
                      <m:d>
                        <m:dPr>
                          <m:ctrlPr>
                            <a:rPr lang="es-CL" i="1">
                              <a:latin typeface="Cambria Math" panose="02040503050406030204" pitchFamily="18" charset="0"/>
                            </a:rPr>
                          </m:ctrlPr>
                        </m:dPr>
                        <m:e>
                          <m:m>
                            <m:mPr>
                              <m:plcHide m:val="on"/>
                              <m:mcs>
                                <m:mc>
                                  <m:mcPr>
                                    <m:count m:val="2"/>
                                    <m:mcJc m:val="center"/>
                                  </m:mcPr>
                                </m:mc>
                              </m:mcs>
                              <m:ctrlPr>
                                <a:rPr lang="es-CL" i="1">
                                  <a:latin typeface="Cambria Math" panose="02040503050406030204" pitchFamily="18" charset="0"/>
                                </a:rPr>
                              </m:ctrlPr>
                            </m:mPr>
                            <m:mr>
                              <m:e>
                                <m:r>
                                  <a:rPr lang="es-CL" i="1">
                                    <a:latin typeface="Cambria Math" panose="02040503050406030204" pitchFamily="18" charset="0"/>
                                  </a:rPr>
                                  <m:t>𝜙</m:t>
                                </m:r>
                              </m:e>
                              <m:e>
                                <m:r>
                                  <a:rPr lang="es-CL" i="1">
                                    <a:latin typeface="Cambria Math" panose="02040503050406030204" pitchFamily="18" charset="0"/>
                                  </a:rPr>
                                  <m:t>0</m:t>
                                </m:r>
                              </m:e>
                            </m:mr>
                            <m:mr>
                              <m:e>
                                <m:r>
                                  <a:rPr lang="es-CL" i="1">
                                    <a:latin typeface="Cambria Math" panose="02040503050406030204" pitchFamily="18" charset="0"/>
                                  </a:rPr>
                                  <m:t>0</m:t>
                                </m:r>
                              </m:e>
                              <m:e>
                                <m:r>
                                  <a:rPr lang="es-CL" i="1">
                                    <a:latin typeface="Cambria Math" panose="02040503050406030204" pitchFamily="18" charset="0"/>
                                  </a:rPr>
                                  <m:t>𝜙</m:t>
                                </m:r>
                              </m:e>
                            </m:mr>
                          </m:m>
                        </m:e>
                      </m:d>
                    </m:oMath>
                  </m:oMathPara>
                </a14:m>
                <a:endParaRPr lang="es-CL" dirty="0"/>
              </a:p>
            </p:txBody>
          </p:sp>
        </mc:Choice>
        <mc:Fallback xmlns="">
          <p:sp>
            <p:nvSpPr>
              <p:cNvPr id="20" name="TextBox 19">
                <a:extLst>
                  <a:ext uri="{FF2B5EF4-FFF2-40B4-BE49-F238E27FC236}">
                    <a16:creationId xmlns:a16="http://schemas.microsoft.com/office/drawing/2014/main" id="{860ADF9C-AE27-4D95-847D-CE7972514CA8}"/>
                  </a:ext>
                </a:extLst>
              </p:cNvPr>
              <p:cNvSpPr txBox="1">
                <a:spLocks noRot="1" noChangeAspect="1" noMove="1" noResize="1" noEditPoints="1" noAdjustHandles="1" noChangeArrowheads="1" noChangeShapeType="1" noTextEdit="1"/>
              </p:cNvSpPr>
              <p:nvPr/>
            </p:nvSpPr>
            <p:spPr>
              <a:xfrm>
                <a:off x="9811910" y="4059141"/>
                <a:ext cx="1316835" cy="520335"/>
              </a:xfrm>
              <a:prstGeom prst="rect">
                <a:avLst/>
              </a:prstGeom>
              <a:blipFill>
                <a:blip r:embed="rId10"/>
                <a:stretch>
                  <a:fillRect/>
                </a:stretch>
              </a:blipFill>
            </p:spPr>
            <p:txBody>
              <a:bodyPr/>
              <a:lstStyle/>
              <a:p>
                <a:r>
                  <a:rPr lang="es-CL">
                    <a:noFill/>
                  </a:rPr>
                  <a:t> </a:t>
                </a:r>
              </a:p>
            </p:txBody>
          </p:sp>
        </mc:Fallback>
      </mc:AlternateContent>
      <p:sp>
        <p:nvSpPr>
          <p:cNvPr id="21" name="TextBox 20">
            <a:extLst>
              <a:ext uri="{FF2B5EF4-FFF2-40B4-BE49-F238E27FC236}">
                <a16:creationId xmlns:a16="http://schemas.microsoft.com/office/drawing/2014/main" id="{BDD476E9-C756-3F5D-05BB-1FBD1DFD3B7D}"/>
              </a:ext>
            </a:extLst>
          </p:cNvPr>
          <p:cNvSpPr txBox="1"/>
          <p:nvPr/>
        </p:nvSpPr>
        <p:spPr>
          <a:xfrm>
            <a:off x="7231567" y="1667504"/>
            <a:ext cx="943848" cy="369332"/>
          </a:xfrm>
          <a:prstGeom prst="rect">
            <a:avLst/>
          </a:prstGeom>
          <a:noFill/>
        </p:spPr>
        <p:txBody>
          <a:bodyPr wrap="none" rtlCol="0">
            <a:spAutoFit/>
          </a:bodyPr>
          <a:lstStyle/>
          <a:p>
            <a:r>
              <a:rPr lang="en-US" dirty="0"/>
              <a:t>Reward</a:t>
            </a:r>
            <a:endParaRPr lang="es-CL" dirty="0"/>
          </a:p>
        </p:txBody>
      </p:sp>
      <p:sp>
        <p:nvSpPr>
          <p:cNvPr id="22" name="TextBox 21">
            <a:extLst>
              <a:ext uri="{FF2B5EF4-FFF2-40B4-BE49-F238E27FC236}">
                <a16:creationId xmlns:a16="http://schemas.microsoft.com/office/drawing/2014/main" id="{5F4ADDA6-E4E9-2490-52F8-7E91B80D4A88}"/>
              </a:ext>
            </a:extLst>
          </p:cNvPr>
          <p:cNvSpPr txBox="1"/>
          <p:nvPr/>
        </p:nvSpPr>
        <p:spPr>
          <a:xfrm>
            <a:off x="10032189" y="1667504"/>
            <a:ext cx="989886" cy="369332"/>
          </a:xfrm>
          <a:prstGeom prst="rect">
            <a:avLst/>
          </a:prstGeom>
          <a:noFill/>
        </p:spPr>
        <p:txBody>
          <a:bodyPr wrap="none" rtlCol="0">
            <a:spAutoFit/>
          </a:bodyPr>
          <a:lstStyle/>
          <a:p>
            <a:r>
              <a:rPr lang="en-US" dirty="0"/>
              <a:t>Position</a:t>
            </a:r>
            <a:endParaRPr lang="es-CL" dirty="0"/>
          </a:p>
        </p:txBody>
      </p:sp>
      <p:sp>
        <p:nvSpPr>
          <p:cNvPr id="23" name="TextBox 22">
            <a:extLst>
              <a:ext uri="{FF2B5EF4-FFF2-40B4-BE49-F238E27FC236}">
                <a16:creationId xmlns:a16="http://schemas.microsoft.com/office/drawing/2014/main" id="{517AA140-124E-04DB-DC09-3EE140016017}"/>
              </a:ext>
            </a:extLst>
          </p:cNvPr>
          <p:cNvSpPr txBox="1"/>
          <p:nvPr/>
        </p:nvSpPr>
        <p:spPr>
          <a:xfrm>
            <a:off x="6270407" y="4257922"/>
            <a:ext cx="2735249" cy="646331"/>
          </a:xfrm>
          <a:prstGeom prst="rect">
            <a:avLst/>
          </a:prstGeom>
          <a:noFill/>
        </p:spPr>
        <p:txBody>
          <a:bodyPr wrap="square" rtlCol="0">
            <a:spAutoFit/>
          </a:bodyPr>
          <a:lstStyle/>
          <a:p>
            <a:r>
              <a:rPr lang="en-US" dirty="0"/>
              <a:t>Truncate for </a:t>
            </a:r>
            <a:r>
              <a:rPr lang="en-US" i="1" dirty="0"/>
              <a:t>n</a:t>
            </a:r>
            <a:r>
              <a:rPr lang="en-US" dirty="0"/>
              <a:t> highest ranked rewards</a:t>
            </a:r>
            <a:endParaRPr lang="es-CL" dirty="0"/>
          </a:p>
        </p:txBody>
      </p:sp>
      <p:sp>
        <p:nvSpPr>
          <p:cNvPr id="3" name="TextBox 2">
            <a:extLst>
              <a:ext uri="{FF2B5EF4-FFF2-40B4-BE49-F238E27FC236}">
                <a16:creationId xmlns:a16="http://schemas.microsoft.com/office/drawing/2014/main" id="{1BFC663C-CE06-A7DC-D53D-7C05ED9430BD}"/>
              </a:ext>
            </a:extLst>
          </p:cNvPr>
          <p:cNvSpPr txBox="1"/>
          <p:nvPr/>
        </p:nvSpPr>
        <p:spPr>
          <a:xfrm>
            <a:off x="1091096" y="5720575"/>
            <a:ext cx="1359796" cy="461665"/>
          </a:xfrm>
          <a:prstGeom prst="rect">
            <a:avLst/>
          </a:prstGeom>
          <a:noFill/>
        </p:spPr>
        <p:txBody>
          <a:bodyPr wrap="none" rtlCol="0">
            <a:spAutoFit/>
          </a:bodyPr>
          <a:lstStyle/>
          <a:p>
            <a:r>
              <a:rPr lang="en-US" sz="2400" dirty="0"/>
              <a:t>Low RPE</a:t>
            </a:r>
            <a:endParaRPr lang="es-CL" sz="2400" dirty="0"/>
          </a:p>
        </p:txBody>
      </p:sp>
      <p:sp>
        <p:nvSpPr>
          <p:cNvPr id="4" name="TextBox 3">
            <a:extLst>
              <a:ext uri="{FF2B5EF4-FFF2-40B4-BE49-F238E27FC236}">
                <a16:creationId xmlns:a16="http://schemas.microsoft.com/office/drawing/2014/main" id="{9974CF3E-A7AD-A7D2-9B18-E8D4A03BA093}"/>
              </a:ext>
            </a:extLst>
          </p:cNvPr>
          <p:cNvSpPr txBox="1"/>
          <p:nvPr/>
        </p:nvSpPr>
        <p:spPr>
          <a:xfrm>
            <a:off x="3714248" y="5685182"/>
            <a:ext cx="1410451" cy="461665"/>
          </a:xfrm>
          <a:prstGeom prst="rect">
            <a:avLst/>
          </a:prstGeom>
          <a:noFill/>
        </p:spPr>
        <p:txBody>
          <a:bodyPr wrap="none" rtlCol="0">
            <a:spAutoFit/>
          </a:bodyPr>
          <a:lstStyle/>
          <a:p>
            <a:r>
              <a:rPr lang="en-US" sz="2400" dirty="0"/>
              <a:t>High RPE</a:t>
            </a:r>
            <a:endParaRPr lang="es-CL" sz="2400" dirty="0"/>
          </a:p>
        </p:txBody>
      </p:sp>
    </p:spTree>
    <p:extLst>
      <p:ext uri="{BB962C8B-B14F-4D97-AF65-F5344CB8AC3E}">
        <p14:creationId xmlns:p14="http://schemas.microsoft.com/office/powerpoint/2010/main" val="13634558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FE423-77CD-3F2D-9C80-A4703ADDC5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A8D988-5898-5D62-C436-9B7ACF3C1FCE}"/>
              </a:ext>
            </a:extLst>
          </p:cNvPr>
          <p:cNvSpPr>
            <a:spLocks noGrp="1"/>
          </p:cNvSpPr>
          <p:nvPr>
            <p:ph type="title"/>
          </p:nvPr>
        </p:nvSpPr>
        <p:spPr>
          <a:xfrm>
            <a:off x="838200" y="341941"/>
            <a:ext cx="10515600" cy="1325563"/>
          </a:xfrm>
        </p:spPr>
        <p:txBody>
          <a:bodyPr/>
          <a:lstStyle/>
          <a:p>
            <a:r>
              <a:rPr lang="en-US" dirty="0"/>
              <a:t>Experimental design (abstract)</a:t>
            </a:r>
            <a:endParaRPr lang="es-CL" dirty="0"/>
          </a:p>
        </p:txBody>
      </p:sp>
      <p:sp>
        <p:nvSpPr>
          <p:cNvPr id="4" name="Rectangle 3">
            <a:extLst>
              <a:ext uri="{FF2B5EF4-FFF2-40B4-BE49-F238E27FC236}">
                <a16:creationId xmlns:a16="http://schemas.microsoft.com/office/drawing/2014/main" id="{76D13206-C652-4341-B203-0D8827B80610}"/>
              </a:ext>
            </a:extLst>
          </p:cNvPr>
          <p:cNvSpPr/>
          <p:nvPr/>
        </p:nvSpPr>
        <p:spPr>
          <a:xfrm>
            <a:off x="117868" y="3318261"/>
            <a:ext cx="1893508" cy="10381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t>+</a:t>
            </a:r>
            <a:endParaRPr lang="es-CL" sz="4400" dirty="0"/>
          </a:p>
        </p:txBody>
      </p:sp>
      <p:grpSp>
        <p:nvGrpSpPr>
          <p:cNvPr id="23" name="Group 22">
            <a:extLst>
              <a:ext uri="{FF2B5EF4-FFF2-40B4-BE49-F238E27FC236}">
                <a16:creationId xmlns:a16="http://schemas.microsoft.com/office/drawing/2014/main" id="{E9D22D84-7034-B607-395C-B119F247297E}"/>
              </a:ext>
            </a:extLst>
          </p:cNvPr>
          <p:cNvGrpSpPr/>
          <p:nvPr/>
        </p:nvGrpSpPr>
        <p:grpSpPr>
          <a:xfrm>
            <a:off x="2126109" y="3318261"/>
            <a:ext cx="1893508" cy="1038119"/>
            <a:chOff x="2707106" y="2660023"/>
            <a:chExt cx="2546684" cy="1325563"/>
          </a:xfrm>
        </p:grpSpPr>
        <p:sp>
          <p:nvSpPr>
            <p:cNvPr id="5" name="Rectangle 4">
              <a:extLst>
                <a:ext uri="{FF2B5EF4-FFF2-40B4-BE49-F238E27FC236}">
                  <a16:creationId xmlns:a16="http://schemas.microsoft.com/office/drawing/2014/main" id="{2F361B31-F2C5-662C-5912-C6EDA21558BC}"/>
                </a:ext>
              </a:extLst>
            </p:cNvPr>
            <p:cNvSpPr/>
            <p:nvPr/>
          </p:nvSpPr>
          <p:spPr>
            <a:xfrm>
              <a:off x="2707106" y="2660023"/>
              <a:ext cx="2546684" cy="13255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sz="4400" dirty="0"/>
            </a:p>
          </p:txBody>
        </p:sp>
        <p:pic>
          <p:nvPicPr>
            <p:cNvPr id="7" name="Picture 6">
              <a:extLst>
                <a:ext uri="{FF2B5EF4-FFF2-40B4-BE49-F238E27FC236}">
                  <a16:creationId xmlns:a16="http://schemas.microsoft.com/office/drawing/2014/main" id="{F513A556-E9AA-BA8B-D93D-C505A2566A2F}"/>
                </a:ext>
              </a:extLst>
            </p:cNvPr>
            <p:cNvPicPr>
              <a:picLocks noChangeAspect="1"/>
            </p:cNvPicPr>
            <p:nvPr/>
          </p:nvPicPr>
          <p:blipFill>
            <a:blip r:embed="rId2"/>
            <a:stretch>
              <a:fillRect/>
            </a:stretch>
          </p:blipFill>
          <p:spPr>
            <a:xfrm>
              <a:off x="2904802" y="2784566"/>
              <a:ext cx="1038370" cy="1076475"/>
            </a:xfrm>
            <a:prstGeom prst="rect">
              <a:avLst/>
            </a:prstGeom>
          </p:spPr>
        </p:pic>
        <p:pic>
          <p:nvPicPr>
            <p:cNvPr id="9" name="Picture 8">
              <a:extLst>
                <a:ext uri="{FF2B5EF4-FFF2-40B4-BE49-F238E27FC236}">
                  <a16:creationId xmlns:a16="http://schemas.microsoft.com/office/drawing/2014/main" id="{BF212E4A-DF06-1B85-3C31-9327C4D86562}"/>
                </a:ext>
              </a:extLst>
            </p:cNvPr>
            <p:cNvPicPr>
              <a:picLocks noChangeAspect="1"/>
            </p:cNvPicPr>
            <p:nvPr/>
          </p:nvPicPr>
          <p:blipFill>
            <a:blip r:embed="rId3"/>
            <a:stretch>
              <a:fillRect/>
            </a:stretch>
          </p:blipFill>
          <p:spPr>
            <a:xfrm>
              <a:off x="4076700" y="2827435"/>
              <a:ext cx="981212" cy="990738"/>
            </a:xfrm>
            <a:prstGeom prst="rect">
              <a:avLst/>
            </a:prstGeom>
          </p:spPr>
        </p:pic>
      </p:grpSp>
      <p:sp>
        <p:nvSpPr>
          <p:cNvPr id="10" name="Rectangle 9">
            <a:extLst>
              <a:ext uri="{FF2B5EF4-FFF2-40B4-BE49-F238E27FC236}">
                <a16:creationId xmlns:a16="http://schemas.microsoft.com/office/drawing/2014/main" id="{AD92D615-EF8C-02A2-B16E-DC09B4006E3A}"/>
              </a:ext>
            </a:extLst>
          </p:cNvPr>
          <p:cNvSpPr/>
          <p:nvPr/>
        </p:nvSpPr>
        <p:spPr>
          <a:xfrm>
            <a:off x="4134350" y="3309145"/>
            <a:ext cx="1893508" cy="10381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t>+</a:t>
            </a:r>
            <a:endParaRPr lang="es-CL" sz="4400" dirty="0"/>
          </a:p>
        </p:txBody>
      </p:sp>
      <p:grpSp>
        <p:nvGrpSpPr>
          <p:cNvPr id="22" name="Group 21">
            <a:extLst>
              <a:ext uri="{FF2B5EF4-FFF2-40B4-BE49-F238E27FC236}">
                <a16:creationId xmlns:a16="http://schemas.microsoft.com/office/drawing/2014/main" id="{D0EA4CD6-7198-25AE-E0A6-D3A885680D18}"/>
              </a:ext>
            </a:extLst>
          </p:cNvPr>
          <p:cNvGrpSpPr/>
          <p:nvPr/>
        </p:nvGrpSpPr>
        <p:grpSpPr>
          <a:xfrm>
            <a:off x="6142591" y="3309147"/>
            <a:ext cx="1893508" cy="1038119"/>
            <a:chOff x="6565232" y="4598693"/>
            <a:chExt cx="2546684" cy="1325563"/>
          </a:xfrm>
        </p:grpSpPr>
        <p:sp>
          <p:nvSpPr>
            <p:cNvPr id="11" name="Rectangle 10">
              <a:extLst>
                <a:ext uri="{FF2B5EF4-FFF2-40B4-BE49-F238E27FC236}">
                  <a16:creationId xmlns:a16="http://schemas.microsoft.com/office/drawing/2014/main" id="{FD11A5A3-1300-3CEC-D3C6-83F8EB91F99B}"/>
                </a:ext>
              </a:extLst>
            </p:cNvPr>
            <p:cNvSpPr/>
            <p:nvPr/>
          </p:nvSpPr>
          <p:spPr>
            <a:xfrm>
              <a:off x="6565232" y="4598693"/>
              <a:ext cx="2546684" cy="13255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sz="4400" dirty="0"/>
            </a:p>
          </p:txBody>
        </p:sp>
        <p:pic>
          <p:nvPicPr>
            <p:cNvPr id="12" name="Picture 11">
              <a:extLst>
                <a:ext uri="{FF2B5EF4-FFF2-40B4-BE49-F238E27FC236}">
                  <a16:creationId xmlns:a16="http://schemas.microsoft.com/office/drawing/2014/main" id="{A3141138-E0F3-1DB1-A715-117BC6D8E87A}"/>
                </a:ext>
              </a:extLst>
            </p:cNvPr>
            <p:cNvPicPr>
              <a:picLocks noChangeAspect="1"/>
            </p:cNvPicPr>
            <p:nvPr/>
          </p:nvPicPr>
          <p:blipFill>
            <a:blip r:embed="rId2"/>
            <a:stretch>
              <a:fillRect/>
            </a:stretch>
          </p:blipFill>
          <p:spPr>
            <a:xfrm>
              <a:off x="6762928" y="4723236"/>
              <a:ext cx="1038370" cy="1076475"/>
            </a:xfrm>
            <a:prstGeom prst="rect">
              <a:avLst/>
            </a:prstGeom>
          </p:spPr>
        </p:pic>
        <p:pic>
          <p:nvPicPr>
            <p:cNvPr id="13" name="Picture 12">
              <a:extLst>
                <a:ext uri="{FF2B5EF4-FFF2-40B4-BE49-F238E27FC236}">
                  <a16:creationId xmlns:a16="http://schemas.microsoft.com/office/drawing/2014/main" id="{2CFA722D-F745-15D8-C3DC-5C9CFD05B2A0}"/>
                </a:ext>
              </a:extLst>
            </p:cNvPr>
            <p:cNvPicPr>
              <a:picLocks noChangeAspect="1"/>
            </p:cNvPicPr>
            <p:nvPr/>
          </p:nvPicPr>
          <p:blipFill>
            <a:blip r:embed="rId3"/>
            <a:stretch>
              <a:fillRect/>
            </a:stretch>
          </p:blipFill>
          <p:spPr>
            <a:xfrm>
              <a:off x="7934826" y="4766105"/>
              <a:ext cx="981212" cy="990738"/>
            </a:xfrm>
            <a:prstGeom prst="rect">
              <a:avLst/>
            </a:prstGeom>
          </p:spPr>
        </p:pic>
      </p:grpSp>
      <p:grpSp>
        <p:nvGrpSpPr>
          <p:cNvPr id="21" name="Group 20">
            <a:extLst>
              <a:ext uri="{FF2B5EF4-FFF2-40B4-BE49-F238E27FC236}">
                <a16:creationId xmlns:a16="http://schemas.microsoft.com/office/drawing/2014/main" id="{FEF087D0-C5DD-EA6A-B583-3368B3136558}"/>
              </a:ext>
            </a:extLst>
          </p:cNvPr>
          <p:cNvGrpSpPr/>
          <p:nvPr/>
        </p:nvGrpSpPr>
        <p:grpSpPr>
          <a:xfrm>
            <a:off x="8150832" y="3318261"/>
            <a:ext cx="1893508" cy="1038119"/>
            <a:chOff x="9484894" y="4292139"/>
            <a:chExt cx="2546684" cy="1325563"/>
          </a:xfrm>
        </p:grpSpPr>
        <p:sp>
          <p:nvSpPr>
            <p:cNvPr id="17" name="Rectangle 16">
              <a:extLst>
                <a:ext uri="{FF2B5EF4-FFF2-40B4-BE49-F238E27FC236}">
                  <a16:creationId xmlns:a16="http://schemas.microsoft.com/office/drawing/2014/main" id="{F5210F2A-C161-DA39-E695-8CC33A379E4F}"/>
                </a:ext>
              </a:extLst>
            </p:cNvPr>
            <p:cNvSpPr/>
            <p:nvPr/>
          </p:nvSpPr>
          <p:spPr>
            <a:xfrm>
              <a:off x="9484894" y="4292139"/>
              <a:ext cx="2546684" cy="13255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sz="4400" dirty="0"/>
            </a:p>
          </p:txBody>
        </p:sp>
        <p:pic>
          <p:nvPicPr>
            <p:cNvPr id="18" name="Picture 17">
              <a:extLst>
                <a:ext uri="{FF2B5EF4-FFF2-40B4-BE49-F238E27FC236}">
                  <a16:creationId xmlns:a16="http://schemas.microsoft.com/office/drawing/2014/main" id="{CE25C4D3-6586-CEB8-C78A-FE660EC4846E}"/>
                </a:ext>
              </a:extLst>
            </p:cNvPr>
            <p:cNvPicPr>
              <a:picLocks noChangeAspect="1"/>
            </p:cNvPicPr>
            <p:nvPr/>
          </p:nvPicPr>
          <p:blipFill>
            <a:blip r:embed="rId3"/>
            <a:stretch>
              <a:fillRect/>
            </a:stretch>
          </p:blipFill>
          <p:spPr>
            <a:xfrm>
              <a:off x="10854488" y="4459551"/>
              <a:ext cx="981212" cy="990738"/>
            </a:xfrm>
            <a:prstGeom prst="rect">
              <a:avLst/>
            </a:prstGeom>
          </p:spPr>
        </p:pic>
      </p:grpSp>
      <p:grpSp>
        <p:nvGrpSpPr>
          <p:cNvPr id="20" name="Group 19">
            <a:extLst>
              <a:ext uri="{FF2B5EF4-FFF2-40B4-BE49-F238E27FC236}">
                <a16:creationId xmlns:a16="http://schemas.microsoft.com/office/drawing/2014/main" id="{62EF085D-8261-0ABB-F07A-D194771C4C17}"/>
              </a:ext>
            </a:extLst>
          </p:cNvPr>
          <p:cNvGrpSpPr/>
          <p:nvPr/>
        </p:nvGrpSpPr>
        <p:grpSpPr>
          <a:xfrm>
            <a:off x="10159071" y="3318261"/>
            <a:ext cx="1893508" cy="1038119"/>
            <a:chOff x="10387956" y="2303795"/>
            <a:chExt cx="2546684" cy="1325563"/>
          </a:xfrm>
        </p:grpSpPr>
        <p:sp>
          <p:nvSpPr>
            <p:cNvPr id="14" name="Rectangle 13">
              <a:extLst>
                <a:ext uri="{FF2B5EF4-FFF2-40B4-BE49-F238E27FC236}">
                  <a16:creationId xmlns:a16="http://schemas.microsoft.com/office/drawing/2014/main" id="{193639D0-D380-A4C9-9E06-9DDD06E8D098}"/>
                </a:ext>
              </a:extLst>
            </p:cNvPr>
            <p:cNvSpPr/>
            <p:nvPr/>
          </p:nvSpPr>
          <p:spPr>
            <a:xfrm>
              <a:off x="10387956" y="2303795"/>
              <a:ext cx="2546684" cy="1325563"/>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s-CL" sz="4400" dirty="0"/>
            </a:p>
          </p:txBody>
        </p:sp>
        <p:pic>
          <p:nvPicPr>
            <p:cNvPr id="16" name="Picture 15">
              <a:extLst>
                <a:ext uri="{FF2B5EF4-FFF2-40B4-BE49-F238E27FC236}">
                  <a16:creationId xmlns:a16="http://schemas.microsoft.com/office/drawing/2014/main" id="{9BAAC010-179D-FA49-5CE6-73A3F5E089D4}"/>
                </a:ext>
              </a:extLst>
            </p:cNvPr>
            <p:cNvPicPr>
              <a:picLocks noChangeAspect="1"/>
            </p:cNvPicPr>
            <p:nvPr/>
          </p:nvPicPr>
          <p:blipFill>
            <a:blip r:embed="rId3"/>
            <a:stretch>
              <a:fillRect/>
            </a:stretch>
          </p:blipFill>
          <p:spPr>
            <a:xfrm>
              <a:off x="11757550" y="2471207"/>
              <a:ext cx="981212" cy="990738"/>
            </a:xfrm>
            <a:prstGeom prst="rect">
              <a:avLst/>
            </a:prstGeom>
          </p:spPr>
        </p:pic>
        <p:sp>
          <p:nvSpPr>
            <p:cNvPr id="19" name="Oval 18">
              <a:extLst>
                <a:ext uri="{FF2B5EF4-FFF2-40B4-BE49-F238E27FC236}">
                  <a16:creationId xmlns:a16="http://schemas.microsoft.com/office/drawing/2014/main" id="{5A5CFA17-2160-B683-E4B1-90619A666DF2}"/>
                </a:ext>
              </a:extLst>
            </p:cNvPr>
            <p:cNvSpPr/>
            <p:nvPr/>
          </p:nvSpPr>
          <p:spPr>
            <a:xfrm>
              <a:off x="11790956" y="2547545"/>
              <a:ext cx="914400" cy="914400"/>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solidFill>
                    <a:sysClr val="windowText" lastClr="000000"/>
                  </a:solidFill>
                </a:rPr>
                <a:t>0/1</a:t>
              </a:r>
              <a:endParaRPr lang="es-CL" sz="1400" dirty="0">
                <a:solidFill>
                  <a:sysClr val="windowText" lastClr="000000"/>
                </a:solidFill>
              </a:endParaRPr>
            </a:p>
          </p:txBody>
        </p:sp>
      </p:grpSp>
      <p:sp>
        <p:nvSpPr>
          <p:cNvPr id="24" name="TextBox 23">
            <a:extLst>
              <a:ext uri="{FF2B5EF4-FFF2-40B4-BE49-F238E27FC236}">
                <a16:creationId xmlns:a16="http://schemas.microsoft.com/office/drawing/2014/main" id="{D1C821C7-5B79-F3A7-DD8B-AE00F09B3B26}"/>
              </a:ext>
            </a:extLst>
          </p:cNvPr>
          <p:cNvSpPr txBox="1"/>
          <p:nvPr/>
        </p:nvSpPr>
        <p:spPr>
          <a:xfrm>
            <a:off x="498601" y="4356380"/>
            <a:ext cx="1132041" cy="369332"/>
          </a:xfrm>
          <a:prstGeom prst="rect">
            <a:avLst/>
          </a:prstGeom>
          <a:noFill/>
        </p:spPr>
        <p:txBody>
          <a:bodyPr wrap="none" rtlCol="0">
            <a:spAutoFit/>
          </a:bodyPr>
          <a:lstStyle/>
          <a:p>
            <a:r>
              <a:rPr lang="en-US" dirty="0"/>
              <a:t>ITI 5-5.5s</a:t>
            </a:r>
            <a:endParaRPr lang="es-CL" dirty="0"/>
          </a:p>
        </p:txBody>
      </p:sp>
      <p:sp>
        <p:nvSpPr>
          <p:cNvPr id="25" name="TextBox 24">
            <a:extLst>
              <a:ext uri="{FF2B5EF4-FFF2-40B4-BE49-F238E27FC236}">
                <a16:creationId xmlns:a16="http://schemas.microsoft.com/office/drawing/2014/main" id="{DA1D5E44-F3EC-ED06-4013-699698A4BB3D}"/>
              </a:ext>
            </a:extLst>
          </p:cNvPr>
          <p:cNvSpPr txBox="1"/>
          <p:nvPr/>
        </p:nvSpPr>
        <p:spPr>
          <a:xfrm>
            <a:off x="2839002" y="4356378"/>
            <a:ext cx="412292" cy="369332"/>
          </a:xfrm>
          <a:prstGeom prst="rect">
            <a:avLst/>
          </a:prstGeom>
          <a:noFill/>
        </p:spPr>
        <p:txBody>
          <a:bodyPr wrap="none" rtlCol="0">
            <a:spAutoFit/>
          </a:bodyPr>
          <a:lstStyle/>
          <a:p>
            <a:r>
              <a:rPr lang="en-US" dirty="0"/>
              <a:t>5s</a:t>
            </a:r>
            <a:endParaRPr lang="es-CL" dirty="0"/>
          </a:p>
        </p:txBody>
      </p:sp>
      <p:sp>
        <p:nvSpPr>
          <p:cNvPr id="26" name="TextBox 25">
            <a:extLst>
              <a:ext uri="{FF2B5EF4-FFF2-40B4-BE49-F238E27FC236}">
                <a16:creationId xmlns:a16="http://schemas.microsoft.com/office/drawing/2014/main" id="{A223CA18-A849-99CE-0177-4F1603828E84}"/>
              </a:ext>
            </a:extLst>
          </p:cNvPr>
          <p:cNvSpPr txBox="1"/>
          <p:nvPr/>
        </p:nvSpPr>
        <p:spPr>
          <a:xfrm>
            <a:off x="4684200" y="4356378"/>
            <a:ext cx="793807" cy="369332"/>
          </a:xfrm>
          <a:prstGeom prst="rect">
            <a:avLst/>
          </a:prstGeom>
          <a:noFill/>
        </p:spPr>
        <p:txBody>
          <a:bodyPr wrap="none" rtlCol="0">
            <a:spAutoFit/>
          </a:bodyPr>
          <a:lstStyle/>
          <a:p>
            <a:r>
              <a:rPr lang="en-US" dirty="0"/>
              <a:t>1-1.5s</a:t>
            </a:r>
            <a:endParaRPr lang="es-CL" dirty="0"/>
          </a:p>
        </p:txBody>
      </p:sp>
      <p:sp>
        <p:nvSpPr>
          <p:cNvPr id="27" name="TextBox 26">
            <a:extLst>
              <a:ext uri="{FF2B5EF4-FFF2-40B4-BE49-F238E27FC236}">
                <a16:creationId xmlns:a16="http://schemas.microsoft.com/office/drawing/2014/main" id="{2483A270-E77E-A6C3-FB35-D260EAFE0348}"/>
              </a:ext>
            </a:extLst>
          </p:cNvPr>
          <p:cNvSpPr txBox="1"/>
          <p:nvPr/>
        </p:nvSpPr>
        <p:spPr>
          <a:xfrm>
            <a:off x="6764006" y="4356378"/>
            <a:ext cx="585417" cy="369332"/>
          </a:xfrm>
          <a:prstGeom prst="rect">
            <a:avLst/>
          </a:prstGeom>
          <a:noFill/>
        </p:spPr>
        <p:txBody>
          <a:bodyPr wrap="none" rtlCol="0">
            <a:spAutoFit/>
          </a:bodyPr>
          <a:lstStyle/>
          <a:p>
            <a:r>
              <a:rPr lang="en-US" dirty="0"/>
              <a:t>&gt;5s</a:t>
            </a:r>
            <a:endParaRPr lang="es-CL" dirty="0"/>
          </a:p>
        </p:txBody>
      </p:sp>
      <p:sp>
        <p:nvSpPr>
          <p:cNvPr id="28" name="TextBox 27">
            <a:extLst>
              <a:ext uri="{FF2B5EF4-FFF2-40B4-BE49-F238E27FC236}">
                <a16:creationId xmlns:a16="http://schemas.microsoft.com/office/drawing/2014/main" id="{4146A1D1-2296-7BC1-0AC2-97F1A415D308}"/>
              </a:ext>
            </a:extLst>
          </p:cNvPr>
          <p:cNvSpPr txBox="1"/>
          <p:nvPr/>
        </p:nvSpPr>
        <p:spPr>
          <a:xfrm>
            <a:off x="8804877" y="4356378"/>
            <a:ext cx="617477" cy="369332"/>
          </a:xfrm>
          <a:prstGeom prst="rect">
            <a:avLst/>
          </a:prstGeom>
          <a:noFill/>
        </p:spPr>
        <p:txBody>
          <a:bodyPr wrap="none" rtlCol="0">
            <a:spAutoFit/>
          </a:bodyPr>
          <a:lstStyle/>
          <a:p>
            <a:r>
              <a:rPr lang="en-US" dirty="0"/>
              <a:t>2-3s</a:t>
            </a:r>
            <a:endParaRPr lang="es-CL" dirty="0"/>
          </a:p>
        </p:txBody>
      </p:sp>
      <p:sp>
        <p:nvSpPr>
          <p:cNvPr id="29" name="TextBox 28">
            <a:extLst>
              <a:ext uri="{FF2B5EF4-FFF2-40B4-BE49-F238E27FC236}">
                <a16:creationId xmlns:a16="http://schemas.microsoft.com/office/drawing/2014/main" id="{2E99B753-F53F-67BC-4255-782575296F96}"/>
              </a:ext>
            </a:extLst>
          </p:cNvPr>
          <p:cNvSpPr txBox="1"/>
          <p:nvPr/>
        </p:nvSpPr>
        <p:spPr>
          <a:xfrm>
            <a:off x="10805324" y="4347264"/>
            <a:ext cx="793807" cy="369332"/>
          </a:xfrm>
          <a:prstGeom prst="rect">
            <a:avLst/>
          </a:prstGeom>
          <a:noFill/>
        </p:spPr>
        <p:txBody>
          <a:bodyPr wrap="none" rtlCol="0">
            <a:spAutoFit/>
          </a:bodyPr>
          <a:lstStyle/>
          <a:p>
            <a:r>
              <a:rPr lang="en-US" dirty="0"/>
              <a:t>3-3.5s</a:t>
            </a:r>
            <a:endParaRPr lang="es-CL" dirty="0"/>
          </a:p>
        </p:txBody>
      </p:sp>
      <p:sp>
        <p:nvSpPr>
          <p:cNvPr id="30" name="TextBox 29">
            <a:extLst>
              <a:ext uri="{FF2B5EF4-FFF2-40B4-BE49-F238E27FC236}">
                <a16:creationId xmlns:a16="http://schemas.microsoft.com/office/drawing/2014/main" id="{B1E0B71E-94E0-BBFB-640A-0911A8DC9980}"/>
              </a:ext>
            </a:extLst>
          </p:cNvPr>
          <p:cNvSpPr txBox="1"/>
          <p:nvPr/>
        </p:nvSpPr>
        <p:spPr>
          <a:xfrm>
            <a:off x="6759347" y="3264704"/>
            <a:ext cx="674736" cy="369332"/>
          </a:xfrm>
          <a:prstGeom prst="rect">
            <a:avLst/>
          </a:prstGeom>
          <a:noFill/>
        </p:spPr>
        <p:txBody>
          <a:bodyPr wrap="none" rtlCol="0">
            <a:spAutoFit/>
          </a:bodyPr>
          <a:lstStyle/>
          <a:p>
            <a:r>
              <a:rPr lang="en-US" dirty="0">
                <a:solidFill>
                  <a:srgbClr val="FF0000"/>
                </a:solidFill>
              </a:rPr>
              <a:t>Late!</a:t>
            </a:r>
            <a:endParaRPr lang="es-CL" dirty="0">
              <a:solidFill>
                <a:srgbClr val="FF0000"/>
              </a:solidFill>
            </a:endParaRPr>
          </a:p>
        </p:txBody>
      </p:sp>
      <p:sp>
        <p:nvSpPr>
          <p:cNvPr id="31" name="TextBox 30">
            <a:extLst>
              <a:ext uri="{FF2B5EF4-FFF2-40B4-BE49-F238E27FC236}">
                <a16:creationId xmlns:a16="http://schemas.microsoft.com/office/drawing/2014/main" id="{3CF993CE-A1C7-F8A3-8C57-DA356757DE85}"/>
              </a:ext>
            </a:extLst>
          </p:cNvPr>
          <p:cNvSpPr txBox="1"/>
          <p:nvPr/>
        </p:nvSpPr>
        <p:spPr>
          <a:xfrm>
            <a:off x="4134350" y="4769453"/>
            <a:ext cx="1893508" cy="369332"/>
          </a:xfrm>
          <a:prstGeom prst="rect">
            <a:avLst/>
          </a:prstGeom>
          <a:noFill/>
        </p:spPr>
        <p:txBody>
          <a:bodyPr wrap="square" rtlCol="0">
            <a:spAutoFit/>
          </a:bodyPr>
          <a:lstStyle/>
          <a:p>
            <a:r>
              <a:rPr lang="en-US" dirty="0"/>
              <a:t>Joystick input</a:t>
            </a:r>
          </a:p>
        </p:txBody>
      </p:sp>
      <p:sp>
        <p:nvSpPr>
          <p:cNvPr id="33" name="TextBox 32">
            <a:extLst>
              <a:ext uri="{FF2B5EF4-FFF2-40B4-BE49-F238E27FC236}">
                <a16:creationId xmlns:a16="http://schemas.microsoft.com/office/drawing/2014/main" id="{D8375EE5-2FCC-7DAE-59BD-89B2E0AF9AF1}"/>
              </a:ext>
            </a:extLst>
          </p:cNvPr>
          <p:cNvSpPr txBox="1"/>
          <p:nvPr/>
        </p:nvSpPr>
        <p:spPr>
          <a:xfrm>
            <a:off x="117867" y="4769453"/>
            <a:ext cx="1893508" cy="646331"/>
          </a:xfrm>
          <a:prstGeom prst="rect">
            <a:avLst/>
          </a:prstGeom>
          <a:noFill/>
        </p:spPr>
        <p:txBody>
          <a:bodyPr wrap="square" rtlCol="0">
            <a:spAutoFit/>
          </a:bodyPr>
          <a:lstStyle/>
          <a:p>
            <a:r>
              <a:rPr lang="en-US" i="1" dirty="0"/>
              <a:t>Saccades/ERP</a:t>
            </a:r>
            <a:r>
              <a:rPr lang="en-US" dirty="0"/>
              <a:t> measurement</a:t>
            </a:r>
            <a:endParaRPr lang="en-US" i="1" dirty="0"/>
          </a:p>
        </p:txBody>
      </p:sp>
      <p:sp>
        <p:nvSpPr>
          <p:cNvPr id="39" name="Rectangle 38">
            <a:extLst>
              <a:ext uri="{FF2B5EF4-FFF2-40B4-BE49-F238E27FC236}">
                <a16:creationId xmlns:a16="http://schemas.microsoft.com/office/drawing/2014/main" id="{7C2EE158-C64A-F053-7F5E-A680894A9C03}"/>
              </a:ext>
            </a:extLst>
          </p:cNvPr>
          <p:cNvSpPr/>
          <p:nvPr/>
        </p:nvSpPr>
        <p:spPr>
          <a:xfrm>
            <a:off x="117867" y="2221263"/>
            <a:ext cx="1893508" cy="1038119"/>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4400" dirty="0"/>
              <a:t>+</a:t>
            </a:r>
            <a:endParaRPr lang="es-CL" sz="4400" dirty="0"/>
          </a:p>
        </p:txBody>
      </p:sp>
      <p:sp>
        <p:nvSpPr>
          <p:cNvPr id="40" name="TextBox 39">
            <a:extLst>
              <a:ext uri="{FF2B5EF4-FFF2-40B4-BE49-F238E27FC236}">
                <a16:creationId xmlns:a16="http://schemas.microsoft.com/office/drawing/2014/main" id="{39EBA0E1-5E05-5F70-EEBD-1371E4FD7B62}"/>
              </a:ext>
            </a:extLst>
          </p:cNvPr>
          <p:cNvSpPr txBox="1"/>
          <p:nvPr/>
        </p:nvSpPr>
        <p:spPr>
          <a:xfrm>
            <a:off x="2159633" y="2551835"/>
            <a:ext cx="3896067" cy="369332"/>
          </a:xfrm>
          <a:prstGeom prst="rect">
            <a:avLst/>
          </a:prstGeom>
          <a:noFill/>
        </p:spPr>
        <p:txBody>
          <a:bodyPr wrap="none" rtlCol="0">
            <a:spAutoFit/>
          </a:bodyPr>
          <a:lstStyle/>
          <a:p>
            <a:r>
              <a:rPr lang="en-US" dirty="0"/>
              <a:t>Baseline recording, during calibration</a:t>
            </a:r>
            <a:endParaRPr lang="es-CL" dirty="0"/>
          </a:p>
        </p:txBody>
      </p:sp>
      <p:sp>
        <p:nvSpPr>
          <p:cNvPr id="42" name="TextBox 41">
            <a:extLst>
              <a:ext uri="{FF2B5EF4-FFF2-40B4-BE49-F238E27FC236}">
                <a16:creationId xmlns:a16="http://schemas.microsoft.com/office/drawing/2014/main" id="{3BB5E723-1F38-3CDA-791A-8ED7B07B08A3}"/>
              </a:ext>
            </a:extLst>
          </p:cNvPr>
          <p:cNvSpPr txBox="1"/>
          <p:nvPr/>
        </p:nvSpPr>
        <p:spPr>
          <a:xfrm>
            <a:off x="-1" y="6488668"/>
            <a:ext cx="3673503" cy="369332"/>
          </a:xfrm>
          <a:prstGeom prst="rect">
            <a:avLst/>
          </a:prstGeom>
          <a:noFill/>
        </p:spPr>
        <p:txBody>
          <a:bodyPr wrap="square">
            <a:spAutoFit/>
          </a:bodyPr>
          <a:lstStyle/>
          <a:p>
            <a:pPr algn="ctr"/>
            <a:r>
              <a:rPr lang="es-CL" dirty="0" err="1"/>
              <a:t>Modified</a:t>
            </a:r>
            <a:r>
              <a:rPr lang="es-CL" dirty="0"/>
              <a:t> </a:t>
            </a:r>
            <a:r>
              <a:rPr lang="es-CL" dirty="0" err="1"/>
              <a:t>from</a:t>
            </a:r>
            <a:r>
              <a:rPr lang="es-CL" dirty="0"/>
              <a:t> (</a:t>
            </a:r>
            <a:r>
              <a:rPr lang="es-CL" dirty="0" err="1"/>
              <a:t>Stojić</a:t>
            </a:r>
            <a:r>
              <a:rPr lang="es-CL" dirty="0"/>
              <a:t> et al., 2020)</a:t>
            </a:r>
          </a:p>
        </p:txBody>
      </p:sp>
    </p:spTree>
    <p:extLst>
      <p:ext uri="{BB962C8B-B14F-4D97-AF65-F5344CB8AC3E}">
        <p14:creationId xmlns:p14="http://schemas.microsoft.com/office/powerpoint/2010/main" val="23303412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C8E1BC-8587-F25F-B84B-40A850A9FC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79DB260-D5A8-584A-44A6-055687C33891}"/>
              </a:ext>
            </a:extLst>
          </p:cNvPr>
          <p:cNvSpPr>
            <a:spLocks noGrp="1"/>
          </p:cNvSpPr>
          <p:nvPr>
            <p:ph type="title"/>
          </p:nvPr>
        </p:nvSpPr>
        <p:spPr>
          <a:xfrm>
            <a:off x="838200" y="341941"/>
            <a:ext cx="10515600" cy="1325563"/>
          </a:xfrm>
        </p:spPr>
        <p:txBody>
          <a:bodyPr/>
          <a:lstStyle/>
          <a:p>
            <a:r>
              <a:rPr lang="en-US" dirty="0"/>
              <a:t>Task parametrization (abstract)</a:t>
            </a:r>
            <a:endParaRPr lang="es-CL" dirty="0"/>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A061EF8D-2C1E-2F44-BF82-5D1B3272C231}"/>
                  </a:ext>
                </a:extLst>
              </p:cNvPr>
              <p:cNvSpPr txBox="1"/>
              <p:nvPr/>
            </p:nvSpPr>
            <p:spPr>
              <a:xfrm>
                <a:off x="4602609" y="2450829"/>
                <a:ext cx="2252603" cy="62831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smtClean="0">
                              <a:latin typeface="Cambria Math" panose="02040503050406030204" pitchFamily="18" charset="0"/>
                            </a:rPr>
                          </m:ctrlPr>
                        </m:sSubPr>
                        <m:e>
                          <m:r>
                            <a:rPr lang="es-CL" i="1">
                              <a:latin typeface="Cambria Math" panose="02040503050406030204" pitchFamily="18" charset="0"/>
                            </a:rPr>
                            <m:t>𝑙</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e>
                      </m:d>
                      <m:r>
                        <a:rPr lang="es-CL" i="1">
                          <a:latin typeface="Cambria Math" panose="02040503050406030204" pitchFamily="18" charset="0"/>
                        </a:rPr>
                        <m:t>=</m:t>
                      </m:r>
                      <m:func>
                        <m:funcPr>
                          <m:ctrlPr>
                            <a:rPr lang="es-CL" i="1">
                              <a:latin typeface="Cambria Math" panose="02040503050406030204" pitchFamily="18" charset="0"/>
                            </a:rPr>
                          </m:ctrlPr>
                        </m:funcPr>
                        <m:fName>
                          <m:r>
                            <m:rPr>
                              <m:sty m:val="p"/>
                            </m:rPr>
                            <a:rPr lang="es-CL" i="0">
                              <a:latin typeface="Cambria Math" panose="02040503050406030204" pitchFamily="18" charset="0"/>
                            </a:rPr>
                            <m:t>ln</m:t>
                          </m:r>
                        </m:fName>
                        <m:e>
                          <m:d>
                            <m:dPr>
                              <m:ctrlPr>
                                <a:rPr lang="es-CL" i="1">
                                  <a:latin typeface="Cambria Math" panose="02040503050406030204" pitchFamily="18" charset="0"/>
                                </a:rPr>
                              </m:ctrlPr>
                            </m:dPr>
                            <m:e>
                              <m:f>
                                <m:fPr>
                                  <m:ctrlPr>
                                    <a:rPr lang="es-CL" i="1">
                                      <a:latin typeface="Cambria Math" panose="02040503050406030204" pitchFamily="18" charset="0"/>
                                    </a:rPr>
                                  </m:ctrlPr>
                                </m:fPr>
                                <m:num>
                                  <m:sSub>
                                    <m:sSubPr>
                                      <m:ctrlPr>
                                        <a:rPr lang="es-CL" i="1">
                                          <a:latin typeface="Cambria Math" panose="02040503050406030204" pitchFamily="18" charset="0"/>
                                        </a:rPr>
                                      </m:ctrlPr>
                                    </m:sSubPr>
                                    <m:e>
                                      <m:r>
                                        <a:rPr lang="es-CL" i="1">
                                          <a:latin typeface="Cambria Math" panose="02040503050406030204" pitchFamily="18" charset="0"/>
                                        </a:rPr>
                                        <m:t>𝑝</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e>
                                  </m:d>
                                </m:num>
                                <m:den>
                                  <m:r>
                                    <a:rPr lang="es-CL" i="1">
                                      <a:latin typeface="Cambria Math" panose="02040503050406030204" pitchFamily="18" charset="0"/>
                                    </a:rPr>
                                    <m:t>1−</m:t>
                                  </m:r>
                                  <m:sSub>
                                    <m:sSubPr>
                                      <m:ctrlPr>
                                        <a:rPr lang="es-CL" i="1">
                                          <a:latin typeface="Cambria Math" panose="02040503050406030204" pitchFamily="18" charset="0"/>
                                        </a:rPr>
                                      </m:ctrlPr>
                                    </m:sSubPr>
                                    <m:e>
                                      <m:r>
                                        <a:rPr lang="es-CL" i="1">
                                          <a:latin typeface="Cambria Math" panose="02040503050406030204" pitchFamily="18" charset="0"/>
                                        </a:rPr>
                                        <m:t>𝑝</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e>
                                  </m:d>
                                </m:den>
                              </m:f>
                            </m:e>
                          </m:d>
                        </m:e>
                      </m:func>
                    </m:oMath>
                  </m:oMathPara>
                </a14:m>
                <a:endParaRPr lang="es-CL" dirty="0"/>
              </a:p>
            </p:txBody>
          </p:sp>
        </mc:Choice>
        <mc:Fallback xmlns="">
          <p:sp>
            <p:nvSpPr>
              <p:cNvPr id="45" name="TextBox 44">
                <a:extLst>
                  <a:ext uri="{FF2B5EF4-FFF2-40B4-BE49-F238E27FC236}">
                    <a16:creationId xmlns:a16="http://schemas.microsoft.com/office/drawing/2014/main" id="{A061EF8D-2C1E-2F44-BF82-5D1B3272C231}"/>
                  </a:ext>
                </a:extLst>
              </p:cNvPr>
              <p:cNvSpPr txBox="1">
                <a:spLocks noRot="1" noChangeAspect="1" noMove="1" noResize="1" noEditPoints="1" noAdjustHandles="1" noChangeArrowheads="1" noChangeShapeType="1" noTextEdit="1"/>
              </p:cNvSpPr>
              <p:nvPr/>
            </p:nvSpPr>
            <p:spPr>
              <a:xfrm>
                <a:off x="4602609" y="2450829"/>
                <a:ext cx="2252603" cy="628314"/>
              </a:xfrm>
              <a:prstGeom prst="rect">
                <a:avLst/>
              </a:prstGeom>
              <a:blipFill>
                <a:blip r:embed="rId3"/>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FBC9F0F-B2AD-DA87-DB45-0B8C87E222C0}"/>
                  </a:ext>
                </a:extLst>
              </p:cNvPr>
              <p:cNvSpPr txBox="1"/>
              <p:nvPr/>
            </p:nvSpPr>
            <p:spPr>
              <a:xfrm>
                <a:off x="4602609" y="4581458"/>
                <a:ext cx="2551532" cy="55996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𝑝</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r>
                            <a:rPr lang="es-CL" i="1">
                              <a:latin typeface="Cambria Math" panose="02040503050406030204" pitchFamily="18" charset="0"/>
                            </a:rPr>
                            <m:t>+1</m:t>
                          </m:r>
                        </m:e>
                      </m:d>
                      <m:r>
                        <a:rPr lang="es-CL" i="1">
                          <a:latin typeface="Cambria Math" panose="02040503050406030204" pitchFamily="18" charset="0"/>
                        </a:rPr>
                        <m:t>=</m:t>
                      </m:r>
                      <m:f>
                        <m:fPr>
                          <m:ctrlPr>
                            <a:rPr lang="es-CL" i="1">
                              <a:latin typeface="Cambria Math" panose="02040503050406030204" pitchFamily="18" charset="0"/>
                            </a:rPr>
                          </m:ctrlPr>
                        </m:fPr>
                        <m:num>
                          <m:r>
                            <a:rPr lang="es-CL" i="1">
                              <a:latin typeface="Cambria Math" panose="02040503050406030204" pitchFamily="18" charset="0"/>
                            </a:rPr>
                            <m:t>1</m:t>
                          </m:r>
                        </m:num>
                        <m:den>
                          <m:r>
                            <a:rPr lang="es-CL" i="1">
                              <a:latin typeface="Cambria Math" panose="02040503050406030204" pitchFamily="18" charset="0"/>
                            </a:rPr>
                            <m:t>1+</m:t>
                          </m:r>
                          <m:sSup>
                            <m:sSupPr>
                              <m:ctrlPr>
                                <a:rPr lang="es-CL" i="1">
                                  <a:latin typeface="Cambria Math" panose="02040503050406030204" pitchFamily="18" charset="0"/>
                                </a:rPr>
                              </m:ctrlPr>
                            </m:sSupPr>
                            <m:e>
                              <m:r>
                                <a:rPr lang="es-CL" i="1">
                                  <a:latin typeface="Cambria Math" panose="02040503050406030204" pitchFamily="18" charset="0"/>
                                </a:rPr>
                                <m:t>𝑒</m:t>
                              </m:r>
                            </m:e>
                            <m:sup>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𝑙</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r>
                                    <a:rPr lang="es-CL" i="1">
                                      <a:latin typeface="Cambria Math" panose="02040503050406030204" pitchFamily="18" charset="0"/>
                                    </a:rPr>
                                    <m:t>+1</m:t>
                                  </m:r>
                                </m:e>
                              </m:d>
                            </m:sup>
                          </m:sSup>
                        </m:den>
                      </m:f>
                    </m:oMath>
                  </m:oMathPara>
                </a14:m>
                <a:endParaRPr lang="es-CL" dirty="0"/>
              </a:p>
            </p:txBody>
          </p:sp>
        </mc:Choice>
        <mc:Fallback xmlns="">
          <p:sp>
            <p:nvSpPr>
              <p:cNvPr id="47" name="TextBox 46">
                <a:extLst>
                  <a:ext uri="{FF2B5EF4-FFF2-40B4-BE49-F238E27FC236}">
                    <a16:creationId xmlns:a16="http://schemas.microsoft.com/office/drawing/2014/main" id="{BFBC9F0F-B2AD-DA87-DB45-0B8C87E222C0}"/>
                  </a:ext>
                </a:extLst>
              </p:cNvPr>
              <p:cNvSpPr txBox="1">
                <a:spLocks noRot="1" noChangeAspect="1" noMove="1" noResize="1" noEditPoints="1" noAdjustHandles="1" noChangeArrowheads="1" noChangeShapeType="1" noTextEdit="1"/>
              </p:cNvSpPr>
              <p:nvPr/>
            </p:nvSpPr>
            <p:spPr>
              <a:xfrm>
                <a:off x="4602609" y="4581458"/>
                <a:ext cx="2551532" cy="559961"/>
              </a:xfrm>
              <a:prstGeom prst="rect">
                <a:avLst/>
              </a:prstGeom>
              <a:blipFill>
                <a:blip r:embed="rId4"/>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CB49D467-FD68-1F80-B67C-2B08B3F1BE8F}"/>
                  </a:ext>
                </a:extLst>
              </p:cNvPr>
              <p:cNvSpPr txBox="1"/>
              <p:nvPr/>
            </p:nvSpPr>
            <p:spPr>
              <a:xfrm>
                <a:off x="4602609" y="5429676"/>
                <a:ext cx="2533514" cy="41453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𝑅</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𝑡</m:t>
                          </m:r>
                        </m:e>
                      </m:d>
                      <m:r>
                        <a:rPr lang="es-CL" i="1">
                          <a:latin typeface="Cambria Math" panose="02040503050406030204" pitchFamily="18" charset="0"/>
                        </a:rPr>
                        <m:t>∼</m:t>
                      </m:r>
                      <m:r>
                        <m:rPr>
                          <m:nor/>
                        </m:rPr>
                        <a:rPr lang="es-CL" i="0">
                          <a:latin typeface="Cambria Math" panose="02040503050406030204" pitchFamily="18" charset="0"/>
                        </a:rPr>
                        <m:t>Bernoulli</m:t>
                      </m:r>
                      <m:d>
                        <m:dPr>
                          <m:ctrlPr>
                            <a:rPr lang="es-CL" i="1">
                              <a:latin typeface="Cambria Math" panose="02040503050406030204" pitchFamily="18" charset="0"/>
                            </a:rPr>
                          </m:ctrlPr>
                        </m:dPr>
                        <m:e>
                          <m:sSub>
                            <m:sSubPr>
                              <m:ctrlPr>
                                <a:rPr lang="es-CL" i="1">
                                  <a:latin typeface="Cambria Math" panose="02040503050406030204" pitchFamily="18" charset="0"/>
                                </a:rPr>
                              </m:ctrlPr>
                            </m:sSubPr>
                            <m:e>
                              <m:r>
                                <a:rPr lang="es-CL" i="1">
                                  <a:latin typeface="Cambria Math" panose="02040503050406030204" pitchFamily="18" charset="0"/>
                                </a:rPr>
                                <m:t>𝑝</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𝑡</m:t>
                              </m:r>
                            </m:e>
                          </m:d>
                        </m:e>
                      </m:d>
                    </m:oMath>
                  </m:oMathPara>
                </a14:m>
                <a:endParaRPr lang="es-CL" dirty="0"/>
              </a:p>
            </p:txBody>
          </p:sp>
        </mc:Choice>
        <mc:Fallback xmlns="">
          <p:sp>
            <p:nvSpPr>
              <p:cNvPr id="48" name="TextBox 47">
                <a:extLst>
                  <a:ext uri="{FF2B5EF4-FFF2-40B4-BE49-F238E27FC236}">
                    <a16:creationId xmlns:a16="http://schemas.microsoft.com/office/drawing/2014/main" id="{CB49D467-FD68-1F80-B67C-2B08B3F1BE8F}"/>
                  </a:ext>
                </a:extLst>
              </p:cNvPr>
              <p:cNvSpPr txBox="1">
                <a:spLocks noRot="1" noChangeAspect="1" noMove="1" noResize="1" noEditPoints="1" noAdjustHandles="1" noChangeArrowheads="1" noChangeShapeType="1" noTextEdit="1"/>
              </p:cNvSpPr>
              <p:nvPr/>
            </p:nvSpPr>
            <p:spPr>
              <a:xfrm>
                <a:off x="4602609" y="5429676"/>
                <a:ext cx="2533514" cy="414537"/>
              </a:xfrm>
              <a:prstGeom prst="rect">
                <a:avLst/>
              </a:prstGeom>
              <a:blipFill>
                <a:blip r:embed="rId5"/>
                <a:stretch>
                  <a:fillRect l="-1683" b="-5882"/>
                </a:stretch>
              </a:blipFill>
            </p:spPr>
            <p:txBody>
              <a:bodyPr/>
              <a:lstStyle/>
              <a:p>
                <a:r>
                  <a:rPr lang="es-CL">
                    <a:noFill/>
                  </a:rPr>
                  <a:t> </a:t>
                </a:r>
              </a:p>
            </p:txBody>
          </p:sp>
        </mc:Fallback>
      </mc:AlternateContent>
      <p:sp>
        <p:nvSpPr>
          <p:cNvPr id="49" name="TextBox 48">
            <a:extLst>
              <a:ext uri="{FF2B5EF4-FFF2-40B4-BE49-F238E27FC236}">
                <a16:creationId xmlns:a16="http://schemas.microsoft.com/office/drawing/2014/main" id="{9A107ABA-8884-2F65-496F-E9B3D3FC796B}"/>
              </a:ext>
            </a:extLst>
          </p:cNvPr>
          <p:cNvSpPr txBox="1"/>
          <p:nvPr/>
        </p:nvSpPr>
        <p:spPr>
          <a:xfrm>
            <a:off x="5792381" y="1680097"/>
            <a:ext cx="943848" cy="369332"/>
          </a:xfrm>
          <a:prstGeom prst="rect">
            <a:avLst/>
          </a:prstGeom>
          <a:noFill/>
        </p:spPr>
        <p:txBody>
          <a:bodyPr wrap="none" rtlCol="0">
            <a:spAutoFit/>
          </a:bodyPr>
          <a:lstStyle/>
          <a:p>
            <a:r>
              <a:rPr lang="en-US" dirty="0"/>
              <a:t>Reward</a:t>
            </a:r>
            <a:endParaRPr lang="es-CL" dirty="0"/>
          </a:p>
        </p:txBody>
      </p:sp>
      <p:sp>
        <p:nvSpPr>
          <p:cNvPr id="50" name="TextBox 49">
            <a:extLst>
              <a:ext uri="{FF2B5EF4-FFF2-40B4-BE49-F238E27FC236}">
                <a16:creationId xmlns:a16="http://schemas.microsoft.com/office/drawing/2014/main" id="{A769B2EC-EBB0-26AE-52D5-8F0B9E1E0B35}"/>
              </a:ext>
            </a:extLst>
          </p:cNvPr>
          <p:cNvSpPr txBox="1"/>
          <p:nvPr/>
        </p:nvSpPr>
        <p:spPr>
          <a:xfrm>
            <a:off x="10739855" y="1680097"/>
            <a:ext cx="989886" cy="369332"/>
          </a:xfrm>
          <a:prstGeom prst="rect">
            <a:avLst/>
          </a:prstGeom>
          <a:noFill/>
        </p:spPr>
        <p:txBody>
          <a:bodyPr wrap="none" rtlCol="0">
            <a:spAutoFit/>
          </a:bodyPr>
          <a:lstStyle/>
          <a:p>
            <a:r>
              <a:rPr lang="en-US" dirty="0"/>
              <a:t>Position</a:t>
            </a:r>
            <a:endParaRPr lang="es-CL" dirty="0"/>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EA66677D-2261-5DB2-5167-394E00FC5189}"/>
                  </a:ext>
                </a:extLst>
              </p:cNvPr>
              <p:cNvSpPr txBox="1"/>
              <p:nvPr/>
            </p:nvSpPr>
            <p:spPr>
              <a:xfrm>
                <a:off x="11179874" y="2450829"/>
                <a:ext cx="347851"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m:t>
                      </m:r>
                    </m:oMath>
                  </m:oMathPara>
                </a14:m>
                <a:endParaRPr lang="es-CL" sz="3200" dirty="0"/>
              </a:p>
            </p:txBody>
          </p:sp>
        </mc:Choice>
        <mc:Fallback xmlns="">
          <p:sp>
            <p:nvSpPr>
              <p:cNvPr id="51" name="TextBox 50">
                <a:extLst>
                  <a:ext uri="{FF2B5EF4-FFF2-40B4-BE49-F238E27FC236}">
                    <a16:creationId xmlns:a16="http://schemas.microsoft.com/office/drawing/2014/main" id="{EA66677D-2261-5DB2-5167-394E00FC5189}"/>
                  </a:ext>
                </a:extLst>
              </p:cNvPr>
              <p:cNvSpPr txBox="1">
                <a:spLocks noRot="1" noChangeAspect="1" noMove="1" noResize="1" noEditPoints="1" noAdjustHandles="1" noChangeArrowheads="1" noChangeShapeType="1" noTextEdit="1"/>
              </p:cNvSpPr>
              <p:nvPr/>
            </p:nvSpPr>
            <p:spPr>
              <a:xfrm>
                <a:off x="11179874" y="2450829"/>
                <a:ext cx="347851" cy="492443"/>
              </a:xfrm>
              <a:prstGeom prst="rect">
                <a:avLst/>
              </a:prstGeom>
              <a:blipFill>
                <a:blip r:embed="rId6"/>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9E182703-DD86-86BD-4876-DCC70D39C2B8}"/>
                  </a:ext>
                </a:extLst>
              </p:cNvPr>
              <p:cNvSpPr txBox="1"/>
              <p:nvPr/>
            </p:nvSpPr>
            <p:spPr>
              <a:xfrm>
                <a:off x="4602609" y="3367399"/>
                <a:ext cx="5067373" cy="33823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𝛿</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r>
                            <a:rPr lang="es-CL" i="1">
                              <a:latin typeface="Cambria Math" panose="02040503050406030204" pitchFamily="18" charset="0"/>
                            </a:rPr>
                            <m:t>+1</m:t>
                          </m:r>
                        </m:e>
                      </m:d>
                      <m:r>
                        <a:rPr lang="es-CL" i="1">
                          <a:latin typeface="Cambria Math" panose="02040503050406030204" pitchFamily="18" charset="0"/>
                        </a:rPr>
                        <m:t>=</m:t>
                      </m:r>
                      <m:r>
                        <a:rPr lang="es-CL" i="1">
                          <a:latin typeface="Cambria Math" panose="02040503050406030204" pitchFamily="18" charset="0"/>
                        </a:rPr>
                        <m:t>𝜙</m:t>
                      </m:r>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𝛿</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e>
                      </m:d>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𝜖</m:t>
                          </m:r>
                        </m:e>
                        <m:sub>
                          <m:r>
                            <a:rPr lang="es-CL" i="1">
                              <a:latin typeface="Cambria Math" panose="02040503050406030204" pitchFamily="18" charset="0"/>
                            </a:rPr>
                            <m:t>𝑗</m:t>
                          </m:r>
                        </m:sub>
                      </m:sSub>
                      <m:r>
                        <a:rPr lang="es-CL" i="1">
                          <a:latin typeface="Cambria Math" panose="02040503050406030204" pitchFamily="18" charset="0"/>
                        </a:rPr>
                        <m:t>, </m:t>
                      </m:r>
                      <m:r>
                        <m:rPr>
                          <m:nor/>
                        </m:rPr>
                        <a:rPr lang="es-CL" i="0">
                          <a:latin typeface="Cambria Math" panose="02040503050406030204" pitchFamily="18" charset="0"/>
                        </a:rPr>
                        <m:t>where</m:t>
                      </m:r>
                      <m:r>
                        <a:rPr lang="es-CL" i="1">
                          <a:latin typeface="Cambria Math" panose="02040503050406030204" pitchFamily="18" charset="0"/>
                        </a:rPr>
                        <m:t> </m:t>
                      </m:r>
                      <m:sSub>
                        <m:sSubPr>
                          <m:ctrlPr>
                            <a:rPr lang="es-CL" i="1">
                              <a:latin typeface="Cambria Math" panose="02040503050406030204" pitchFamily="18" charset="0"/>
                            </a:rPr>
                          </m:ctrlPr>
                        </m:sSubPr>
                        <m:e>
                          <m:r>
                            <a:rPr lang="es-CL" i="1">
                              <a:latin typeface="Cambria Math" panose="02040503050406030204" pitchFamily="18" charset="0"/>
                            </a:rPr>
                            <m:t>𝜖</m:t>
                          </m:r>
                        </m:e>
                        <m:sub>
                          <m:r>
                            <a:rPr lang="es-CL" i="1">
                              <a:latin typeface="Cambria Math" panose="02040503050406030204" pitchFamily="18" charset="0"/>
                            </a:rPr>
                            <m:t>𝑗</m:t>
                          </m:r>
                        </m:sub>
                      </m:sSub>
                      <m:r>
                        <a:rPr lang="es-CL" i="1">
                          <a:latin typeface="Cambria Math" panose="02040503050406030204" pitchFamily="18" charset="0"/>
                        </a:rPr>
                        <m:t>∼</m:t>
                      </m:r>
                      <m:r>
                        <a:rPr lang="es-CL" i="1">
                          <a:latin typeface="Cambria Math" panose="02040503050406030204" pitchFamily="18" charset="0"/>
                        </a:rPr>
                        <m:t>𝒩</m:t>
                      </m:r>
                      <m:d>
                        <m:dPr>
                          <m:ctrlPr>
                            <a:rPr lang="es-CL" i="1">
                              <a:latin typeface="Cambria Math" panose="02040503050406030204" pitchFamily="18" charset="0"/>
                            </a:rPr>
                          </m:ctrlPr>
                        </m:dPr>
                        <m:e>
                          <m:r>
                            <a:rPr lang="es-CL" i="1">
                              <a:latin typeface="Cambria Math" panose="02040503050406030204" pitchFamily="18" charset="0"/>
                            </a:rPr>
                            <m:t>0,</m:t>
                          </m:r>
                          <m:sSubSup>
                            <m:sSubSupPr>
                              <m:ctrlPr>
                                <a:rPr lang="es-CL" i="1">
                                  <a:latin typeface="Cambria Math" panose="02040503050406030204" pitchFamily="18" charset="0"/>
                                </a:rPr>
                              </m:ctrlPr>
                            </m:sSubSupPr>
                            <m:e>
                              <m:r>
                                <a:rPr lang="es-CL" i="1">
                                  <a:latin typeface="Cambria Math" panose="02040503050406030204" pitchFamily="18" charset="0"/>
                                </a:rPr>
                                <m:t>𝜎</m:t>
                              </m:r>
                            </m:e>
                            <m:sub>
                              <m:r>
                                <a:rPr lang="es-CL" i="1">
                                  <a:latin typeface="Cambria Math" panose="02040503050406030204" pitchFamily="18" charset="0"/>
                                </a:rPr>
                                <m:t>𝑝</m:t>
                              </m:r>
                            </m:sub>
                            <m:sup>
                              <m:r>
                                <a:rPr lang="es-CL" i="1">
                                  <a:latin typeface="Cambria Math" panose="02040503050406030204" pitchFamily="18" charset="0"/>
                                </a:rPr>
                                <m:t>2</m:t>
                              </m:r>
                            </m:sup>
                          </m:sSubSup>
                        </m:e>
                      </m:d>
                    </m:oMath>
                  </m:oMathPara>
                </a14:m>
                <a:endParaRPr lang="es-CL" dirty="0"/>
              </a:p>
            </p:txBody>
          </p:sp>
        </mc:Choice>
        <mc:Fallback xmlns="">
          <p:sp>
            <p:nvSpPr>
              <p:cNvPr id="52" name="TextBox 51">
                <a:extLst>
                  <a:ext uri="{FF2B5EF4-FFF2-40B4-BE49-F238E27FC236}">
                    <a16:creationId xmlns:a16="http://schemas.microsoft.com/office/drawing/2014/main" id="{9E182703-DD86-86BD-4876-DCC70D39C2B8}"/>
                  </a:ext>
                </a:extLst>
              </p:cNvPr>
              <p:cNvSpPr txBox="1">
                <a:spLocks noRot="1" noChangeAspect="1" noMove="1" noResize="1" noEditPoints="1" noAdjustHandles="1" noChangeArrowheads="1" noChangeShapeType="1" noTextEdit="1"/>
              </p:cNvSpPr>
              <p:nvPr/>
            </p:nvSpPr>
            <p:spPr>
              <a:xfrm>
                <a:off x="4602609" y="3367399"/>
                <a:ext cx="5067373" cy="338234"/>
              </a:xfrm>
              <a:prstGeom prst="rect">
                <a:avLst/>
              </a:prstGeom>
              <a:blipFill>
                <a:blip r:embed="rId7"/>
                <a:stretch>
                  <a:fillRect l="-1324" t="-14286" b="-3214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04553222-A610-A6E2-79D7-0F597D7F683A}"/>
                  </a:ext>
                </a:extLst>
              </p:cNvPr>
              <p:cNvSpPr txBox="1"/>
              <p:nvPr/>
            </p:nvSpPr>
            <p:spPr>
              <a:xfrm>
                <a:off x="4602609" y="3993889"/>
                <a:ext cx="2898708"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𝑙</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r>
                            <a:rPr lang="es-CL" i="1">
                              <a:latin typeface="Cambria Math" panose="02040503050406030204" pitchFamily="18" charset="0"/>
                            </a:rPr>
                            <m:t>+1</m:t>
                          </m:r>
                        </m:e>
                      </m:d>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𝑙</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e>
                      </m:d>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𝛿</m:t>
                          </m:r>
                        </m:e>
                        <m:sub>
                          <m:r>
                            <a:rPr lang="es-CL" i="1">
                              <a:latin typeface="Cambria Math" panose="02040503050406030204" pitchFamily="18" charset="0"/>
                            </a:rPr>
                            <m:t>𝑗</m:t>
                          </m:r>
                        </m:sub>
                      </m:sSub>
                      <m:d>
                        <m:dPr>
                          <m:ctrlPr>
                            <a:rPr lang="es-CL" i="1">
                              <a:latin typeface="Cambria Math" panose="02040503050406030204" pitchFamily="18" charset="0"/>
                            </a:rPr>
                          </m:ctrlPr>
                        </m:dPr>
                        <m:e>
                          <m:r>
                            <a:rPr lang="es-CL" i="1">
                              <a:latin typeface="Cambria Math" panose="02040503050406030204" pitchFamily="18" charset="0"/>
                            </a:rPr>
                            <m:t>𝑏</m:t>
                          </m:r>
                          <m:r>
                            <a:rPr lang="es-CL" i="1">
                              <a:latin typeface="Cambria Math" panose="02040503050406030204" pitchFamily="18" charset="0"/>
                            </a:rPr>
                            <m:t>+1</m:t>
                          </m:r>
                        </m:e>
                      </m:d>
                    </m:oMath>
                  </m:oMathPara>
                </a14:m>
                <a:endParaRPr lang="es-CL" dirty="0"/>
              </a:p>
            </p:txBody>
          </p:sp>
        </mc:Choice>
        <mc:Fallback xmlns="">
          <p:sp>
            <p:nvSpPr>
              <p:cNvPr id="53" name="TextBox 52">
                <a:extLst>
                  <a:ext uri="{FF2B5EF4-FFF2-40B4-BE49-F238E27FC236}">
                    <a16:creationId xmlns:a16="http://schemas.microsoft.com/office/drawing/2014/main" id="{04553222-A610-A6E2-79D7-0F597D7F683A}"/>
                  </a:ext>
                </a:extLst>
              </p:cNvPr>
              <p:cNvSpPr txBox="1">
                <a:spLocks noRot="1" noChangeAspect="1" noMove="1" noResize="1" noEditPoints="1" noAdjustHandles="1" noChangeArrowheads="1" noChangeShapeType="1" noTextEdit="1"/>
              </p:cNvSpPr>
              <p:nvPr/>
            </p:nvSpPr>
            <p:spPr>
              <a:xfrm>
                <a:off x="4602609" y="3993889"/>
                <a:ext cx="2898708" cy="299313"/>
              </a:xfrm>
              <a:prstGeom prst="rect">
                <a:avLst/>
              </a:prstGeom>
              <a:blipFill>
                <a:blip r:embed="rId8"/>
                <a:stretch>
                  <a:fillRect l="-1261" b="-24490"/>
                </a:stretch>
              </a:blipFill>
            </p:spPr>
            <p:txBody>
              <a:bodyPr/>
              <a:lstStyle/>
              <a:p>
                <a:r>
                  <a:rPr lang="es-CL">
                    <a:noFill/>
                  </a:rPr>
                  <a:t> </a:t>
                </a:r>
              </a:p>
            </p:txBody>
          </p:sp>
        </mc:Fallback>
      </mc:AlternateContent>
      <p:pic>
        <p:nvPicPr>
          <p:cNvPr id="57" name="Picture 56">
            <a:extLst>
              <a:ext uri="{FF2B5EF4-FFF2-40B4-BE49-F238E27FC236}">
                <a16:creationId xmlns:a16="http://schemas.microsoft.com/office/drawing/2014/main" id="{9B4264F8-FDAB-26C2-8306-42BC5FBE0277}"/>
              </a:ext>
            </a:extLst>
          </p:cNvPr>
          <p:cNvPicPr>
            <a:picLocks noChangeAspect="1"/>
          </p:cNvPicPr>
          <p:nvPr/>
        </p:nvPicPr>
        <p:blipFill>
          <a:blip r:embed="rId9"/>
          <a:stretch>
            <a:fillRect/>
          </a:stretch>
        </p:blipFill>
        <p:spPr>
          <a:xfrm>
            <a:off x="1178805" y="1728328"/>
            <a:ext cx="2534453" cy="2394022"/>
          </a:xfrm>
          <a:prstGeom prst="rect">
            <a:avLst/>
          </a:prstGeom>
        </p:spPr>
      </p:pic>
      <p:pic>
        <p:nvPicPr>
          <p:cNvPr id="59" name="Picture 58">
            <a:extLst>
              <a:ext uri="{FF2B5EF4-FFF2-40B4-BE49-F238E27FC236}">
                <a16:creationId xmlns:a16="http://schemas.microsoft.com/office/drawing/2014/main" id="{74A8E746-5EA8-92D9-6401-D88417242024}"/>
              </a:ext>
            </a:extLst>
          </p:cNvPr>
          <p:cNvPicPr>
            <a:picLocks noChangeAspect="1"/>
          </p:cNvPicPr>
          <p:nvPr/>
        </p:nvPicPr>
        <p:blipFill>
          <a:blip r:embed="rId10"/>
          <a:stretch>
            <a:fillRect/>
          </a:stretch>
        </p:blipFill>
        <p:spPr>
          <a:xfrm>
            <a:off x="1131098" y="4321129"/>
            <a:ext cx="2898708" cy="2506991"/>
          </a:xfrm>
          <a:prstGeom prst="rect">
            <a:avLst/>
          </a:prstGeom>
        </p:spPr>
      </p:pic>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7A3C3794-A77B-393B-22D3-0CCE067B8D06}"/>
                  </a:ext>
                </a:extLst>
              </p:cNvPr>
              <p:cNvSpPr txBox="1"/>
              <p:nvPr/>
            </p:nvSpPr>
            <p:spPr>
              <a:xfrm>
                <a:off x="65221" y="2646030"/>
                <a:ext cx="92275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𝜙</m:t>
                      </m:r>
                      <m:r>
                        <a:rPr lang="en-US" sz="2400" b="0" i="1" smtClean="0">
                          <a:latin typeface="Cambria Math" panose="02040503050406030204" pitchFamily="18" charset="0"/>
                        </a:rPr>
                        <m:t>= 1</m:t>
                      </m:r>
                    </m:oMath>
                  </m:oMathPara>
                </a14:m>
                <a:endParaRPr lang="es-CL" sz="2400" dirty="0"/>
              </a:p>
            </p:txBody>
          </p:sp>
        </mc:Choice>
        <mc:Fallback xmlns="">
          <p:sp>
            <p:nvSpPr>
              <p:cNvPr id="60" name="TextBox 59">
                <a:extLst>
                  <a:ext uri="{FF2B5EF4-FFF2-40B4-BE49-F238E27FC236}">
                    <a16:creationId xmlns:a16="http://schemas.microsoft.com/office/drawing/2014/main" id="{7A3C3794-A77B-393B-22D3-0CCE067B8D06}"/>
                  </a:ext>
                </a:extLst>
              </p:cNvPr>
              <p:cNvSpPr txBox="1">
                <a:spLocks noRot="1" noChangeAspect="1" noMove="1" noResize="1" noEditPoints="1" noAdjustHandles="1" noChangeArrowheads="1" noChangeShapeType="1" noTextEdit="1"/>
              </p:cNvSpPr>
              <p:nvPr/>
            </p:nvSpPr>
            <p:spPr>
              <a:xfrm>
                <a:off x="65221" y="2646030"/>
                <a:ext cx="922753" cy="369332"/>
              </a:xfrm>
              <a:prstGeom prst="rect">
                <a:avLst/>
              </a:prstGeom>
              <a:blipFill>
                <a:blip r:embed="rId11"/>
                <a:stretch>
                  <a:fillRect l="-11258" r="-7285" b="-36066"/>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4B070B77-F526-6803-ABBB-E90E51EE0320}"/>
                  </a:ext>
                </a:extLst>
              </p:cNvPr>
              <p:cNvSpPr txBox="1"/>
              <p:nvPr/>
            </p:nvSpPr>
            <p:spPr>
              <a:xfrm>
                <a:off x="33817" y="5316378"/>
                <a:ext cx="108645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𝜙</m:t>
                      </m:r>
                      <m:r>
                        <a:rPr lang="en-US" sz="2400" b="0" i="1" smtClean="0">
                          <a:latin typeface="Cambria Math" panose="02040503050406030204" pitchFamily="18" charset="0"/>
                        </a:rPr>
                        <m:t>=0.1</m:t>
                      </m:r>
                    </m:oMath>
                  </m:oMathPara>
                </a14:m>
                <a:endParaRPr lang="es-CL" sz="2400" dirty="0"/>
              </a:p>
            </p:txBody>
          </p:sp>
        </mc:Choice>
        <mc:Fallback xmlns="">
          <p:sp>
            <p:nvSpPr>
              <p:cNvPr id="61" name="TextBox 60">
                <a:extLst>
                  <a:ext uri="{FF2B5EF4-FFF2-40B4-BE49-F238E27FC236}">
                    <a16:creationId xmlns:a16="http://schemas.microsoft.com/office/drawing/2014/main" id="{4B070B77-F526-6803-ABBB-E90E51EE0320}"/>
                  </a:ext>
                </a:extLst>
              </p:cNvPr>
              <p:cNvSpPr txBox="1">
                <a:spLocks noRot="1" noChangeAspect="1" noMove="1" noResize="1" noEditPoints="1" noAdjustHandles="1" noChangeArrowheads="1" noChangeShapeType="1" noTextEdit="1"/>
              </p:cNvSpPr>
              <p:nvPr/>
            </p:nvSpPr>
            <p:spPr>
              <a:xfrm>
                <a:off x="33817" y="5316378"/>
                <a:ext cx="1086451" cy="369332"/>
              </a:xfrm>
              <a:prstGeom prst="rect">
                <a:avLst/>
              </a:prstGeom>
              <a:blipFill>
                <a:blip r:embed="rId12"/>
                <a:stretch>
                  <a:fillRect l="-9551" r="-6180" b="-36066"/>
                </a:stretch>
              </a:blipFill>
            </p:spPr>
            <p:txBody>
              <a:bodyPr/>
              <a:lstStyle/>
              <a:p>
                <a:r>
                  <a:rPr lang="es-CL">
                    <a:noFill/>
                  </a:rPr>
                  <a:t> </a:t>
                </a:r>
              </a:p>
            </p:txBody>
          </p:sp>
        </mc:Fallback>
      </mc:AlternateContent>
      <p:sp>
        <p:nvSpPr>
          <p:cNvPr id="3" name="TextBox 2">
            <a:extLst>
              <a:ext uri="{FF2B5EF4-FFF2-40B4-BE49-F238E27FC236}">
                <a16:creationId xmlns:a16="http://schemas.microsoft.com/office/drawing/2014/main" id="{0A29AE97-BE1F-459B-261C-49A3DC220036}"/>
              </a:ext>
            </a:extLst>
          </p:cNvPr>
          <p:cNvSpPr txBox="1"/>
          <p:nvPr/>
        </p:nvSpPr>
        <p:spPr>
          <a:xfrm>
            <a:off x="1957788" y="1421559"/>
            <a:ext cx="1359796" cy="461665"/>
          </a:xfrm>
          <a:prstGeom prst="rect">
            <a:avLst/>
          </a:prstGeom>
          <a:noFill/>
        </p:spPr>
        <p:txBody>
          <a:bodyPr wrap="none" rtlCol="0">
            <a:spAutoFit/>
          </a:bodyPr>
          <a:lstStyle/>
          <a:p>
            <a:r>
              <a:rPr lang="en-US" sz="2400" dirty="0"/>
              <a:t>Low RPE</a:t>
            </a:r>
            <a:endParaRPr lang="es-CL" sz="2400" dirty="0"/>
          </a:p>
        </p:txBody>
      </p:sp>
      <p:sp>
        <p:nvSpPr>
          <p:cNvPr id="4" name="TextBox 3">
            <a:extLst>
              <a:ext uri="{FF2B5EF4-FFF2-40B4-BE49-F238E27FC236}">
                <a16:creationId xmlns:a16="http://schemas.microsoft.com/office/drawing/2014/main" id="{1673140B-73D9-E200-2688-8A9026B1DABB}"/>
              </a:ext>
            </a:extLst>
          </p:cNvPr>
          <p:cNvSpPr txBox="1"/>
          <p:nvPr/>
        </p:nvSpPr>
        <p:spPr>
          <a:xfrm>
            <a:off x="1932460" y="4061526"/>
            <a:ext cx="1410451" cy="461665"/>
          </a:xfrm>
          <a:prstGeom prst="rect">
            <a:avLst/>
          </a:prstGeom>
          <a:noFill/>
        </p:spPr>
        <p:txBody>
          <a:bodyPr wrap="none" rtlCol="0">
            <a:spAutoFit/>
          </a:bodyPr>
          <a:lstStyle/>
          <a:p>
            <a:r>
              <a:rPr lang="en-US" sz="2400" dirty="0"/>
              <a:t>High RPE</a:t>
            </a:r>
            <a:endParaRPr lang="es-CL" sz="2400" dirty="0"/>
          </a:p>
        </p:txBody>
      </p:sp>
    </p:spTree>
    <p:extLst>
      <p:ext uri="{BB962C8B-B14F-4D97-AF65-F5344CB8AC3E}">
        <p14:creationId xmlns:p14="http://schemas.microsoft.com/office/powerpoint/2010/main" val="33947974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9223A1DA-B103-4131-9FFA-A1D1DDDA9230}"/>
              </a:ext>
            </a:extLst>
          </p:cNvPr>
          <p:cNvSpPr/>
          <p:nvPr/>
        </p:nvSpPr>
        <p:spPr>
          <a:xfrm>
            <a:off x="324111" y="2205217"/>
            <a:ext cx="4865034" cy="40604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 name="Title 1">
            <a:extLst>
              <a:ext uri="{FF2B5EF4-FFF2-40B4-BE49-F238E27FC236}">
                <a16:creationId xmlns:a16="http://schemas.microsoft.com/office/drawing/2014/main" id="{BEA3C826-2A94-2203-406F-29FE3E73FC3A}"/>
              </a:ext>
            </a:extLst>
          </p:cNvPr>
          <p:cNvSpPr>
            <a:spLocks noGrp="1"/>
          </p:cNvSpPr>
          <p:nvPr>
            <p:ph type="title"/>
          </p:nvPr>
        </p:nvSpPr>
        <p:spPr/>
        <p:txBody>
          <a:bodyPr/>
          <a:lstStyle/>
          <a:p>
            <a:r>
              <a:rPr lang="en-US" dirty="0"/>
              <a:t>Behavioral variables definition</a:t>
            </a:r>
            <a:endParaRPr lang="es-CL" dirty="0"/>
          </a:p>
        </p:txBody>
      </p:sp>
      <p:sp>
        <p:nvSpPr>
          <p:cNvPr id="3" name="TextBox 2">
            <a:extLst>
              <a:ext uri="{FF2B5EF4-FFF2-40B4-BE49-F238E27FC236}">
                <a16:creationId xmlns:a16="http://schemas.microsoft.com/office/drawing/2014/main" id="{62010B3D-784D-69FD-5A4E-9056550D925A}"/>
              </a:ext>
            </a:extLst>
          </p:cNvPr>
          <p:cNvSpPr txBox="1"/>
          <p:nvPr/>
        </p:nvSpPr>
        <p:spPr>
          <a:xfrm>
            <a:off x="1254197" y="1681121"/>
            <a:ext cx="3136693" cy="369332"/>
          </a:xfrm>
          <a:prstGeom prst="rect">
            <a:avLst/>
          </a:prstGeom>
          <a:noFill/>
        </p:spPr>
        <p:txBody>
          <a:bodyPr wrap="none" rtlCol="0">
            <a:spAutoFit/>
          </a:bodyPr>
          <a:lstStyle/>
          <a:p>
            <a:r>
              <a:rPr lang="en-US" dirty="0"/>
              <a:t>Decision variability (physical)</a:t>
            </a:r>
            <a:endParaRPr lang="es-CL" dirty="0"/>
          </a:p>
        </p:txBody>
      </p:sp>
      <p:pic>
        <p:nvPicPr>
          <p:cNvPr id="5" name="Graphic 4" descr="Deciduous tree outline">
            <a:extLst>
              <a:ext uri="{FF2B5EF4-FFF2-40B4-BE49-F238E27FC236}">
                <a16:creationId xmlns:a16="http://schemas.microsoft.com/office/drawing/2014/main" id="{DE9AC277-F1E3-4786-8D63-00F5AFADA4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97197" y="4008850"/>
            <a:ext cx="914400" cy="914400"/>
          </a:xfrm>
          <a:prstGeom prst="rect">
            <a:avLst/>
          </a:prstGeom>
        </p:spPr>
      </p:pic>
      <p:pic>
        <p:nvPicPr>
          <p:cNvPr id="7" name="Graphic 6" descr="Walk outline">
            <a:extLst>
              <a:ext uri="{FF2B5EF4-FFF2-40B4-BE49-F238E27FC236}">
                <a16:creationId xmlns:a16="http://schemas.microsoft.com/office/drawing/2014/main" id="{B0C1F006-12B5-F180-7ABF-E227F8AF22B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653824" y="4008850"/>
            <a:ext cx="914400" cy="914400"/>
          </a:xfrm>
          <a:prstGeom prst="rect">
            <a:avLst/>
          </a:prstGeom>
        </p:spPr>
      </p:pic>
      <p:pic>
        <p:nvPicPr>
          <p:cNvPr id="8" name="Graphic 7" descr="Deciduous tree outline">
            <a:extLst>
              <a:ext uri="{FF2B5EF4-FFF2-40B4-BE49-F238E27FC236}">
                <a16:creationId xmlns:a16="http://schemas.microsoft.com/office/drawing/2014/main" id="{DFC81337-94D5-0061-10BE-E2654242B17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010451" y="4008850"/>
            <a:ext cx="914400" cy="914400"/>
          </a:xfrm>
          <a:prstGeom prst="rect">
            <a:avLst/>
          </a:prstGeom>
        </p:spPr>
      </p:pic>
      <p:pic>
        <p:nvPicPr>
          <p:cNvPr id="9" name="Graphic 8" descr="Walk outline">
            <a:extLst>
              <a:ext uri="{FF2B5EF4-FFF2-40B4-BE49-F238E27FC236}">
                <a16:creationId xmlns:a16="http://schemas.microsoft.com/office/drawing/2014/main" id="{84031157-AE90-280F-3062-7F2085F536A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211597" y="4008850"/>
            <a:ext cx="914400" cy="914400"/>
          </a:xfrm>
          <a:prstGeom prst="rect">
            <a:avLst/>
          </a:prstGeom>
        </p:spPr>
      </p:pic>
      <p:pic>
        <p:nvPicPr>
          <p:cNvPr id="10" name="Graphic 9" descr="Walk outline">
            <a:extLst>
              <a:ext uri="{FF2B5EF4-FFF2-40B4-BE49-F238E27FC236}">
                <a16:creationId xmlns:a16="http://schemas.microsoft.com/office/drawing/2014/main" id="{FCC86101-D1EE-C340-D6EE-5EC340D31383}"/>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71508" y="4008850"/>
            <a:ext cx="914400" cy="914400"/>
          </a:xfrm>
          <a:prstGeom prst="rect">
            <a:avLst/>
          </a:prstGeom>
        </p:spPr>
      </p:pic>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EB72D9C-3863-4AA7-86C5-93A9615D5E3B}"/>
                  </a:ext>
                </a:extLst>
              </p:cNvPr>
              <p:cNvSpPr txBox="1"/>
              <p:nvPr/>
            </p:nvSpPr>
            <p:spPr>
              <a:xfrm>
                <a:off x="804684" y="4922825"/>
                <a:ext cx="420012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a:latin typeface="Cambria Math" panose="02040503050406030204" pitchFamily="18" charset="0"/>
                        </a:rPr>
                        <m:t>𝐴</m:t>
                      </m:r>
                      <m:d>
                        <m:dPr>
                          <m:ctrlPr>
                            <a:rPr lang="es-CL" i="1">
                              <a:latin typeface="Cambria Math" panose="02040503050406030204" pitchFamily="18" charset="0"/>
                            </a:rPr>
                          </m:ctrlPr>
                        </m:dPr>
                        <m:e>
                          <m:r>
                            <a:rPr lang="es-CL" i="1">
                              <a:latin typeface="Cambria Math" panose="02040503050406030204" pitchFamily="18" charset="0"/>
                            </a:rPr>
                            <m:t>𝑖</m:t>
                          </m:r>
                        </m:e>
                      </m:d>
                      <m:r>
                        <a:rPr lang="es-CL" i="1">
                          <a:latin typeface="Cambria Math" panose="02040503050406030204" pitchFamily="18" charset="0"/>
                        </a:rPr>
                        <m:t>←</m:t>
                      </m:r>
                      <m:r>
                        <m:rPr>
                          <m:lit/>
                        </m:rPr>
                        <a:rPr lang="es-CL" i="1">
                          <a:latin typeface="Cambria Math" panose="02040503050406030204" pitchFamily="18" charset="0"/>
                        </a:rPr>
                        <m:t>{</m:t>
                      </m:r>
                      <m:r>
                        <a:rPr lang="es-CL" i="1">
                          <a:latin typeface="Cambria Math" panose="02040503050406030204" pitchFamily="18" charset="0"/>
                        </a:rPr>
                        <m:t>𝑘</m:t>
                      </m:r>
                      <m:r>
                        <a:rPr lang="es-CL" i="1">
                          <a:latin typeface="Cambria Math" panose="02040503050406030204" pitchFamily="18" charset="0"/>
                        </a:rPr>
                        <m:t>∣</m:t>
                      </m:r>
                      <m:r>
                        <a:rPr lang="es-CL" i="1">
                          <a:latin typeface="Cambria Math" panose="02040503050406030204" pitchFamily="18" charset="0"/>
                        </a:rPr>
                        <m:t>𝑘</m:t>
                      </m:r>
                      <m:r>
                        <a:rPr lang="es-CL" i="1">
                          <a:latin typeface="Cambria Math" panose="02040503050406030204" pitchFamily="18" charset="0"/>
                        </a:rPr>
                        <m:t>∈</m:t>
                      </m:r>
                      <m:r>
                        <m:rPr>
                          <m:lit/>
                        </m:rPr>
                        <a:rPr lang="es-CL" i="1">
                          <a:latin typeface="Cambria Math" panose="02040503050406030204" pitchFamily="18" charset="0"/>
                        </a:rPr>
                        <m:t>{</m:t>
                      </m:r>
                      <m:r>
                        <a:rPr lang="es-CL" i="1">
                          <a:latin typeface="Cambria Math" panose="02040503050406030204" pitchFamily="18" charset="0"/>
                        </a:rPr>
                        <m:t>1,…,</m:t>
                      </m:r>
                      <m:r>
                        <a:rPr lang="es-CL" i="1">
                          <a:latin typeface="Cambria Math" panose="02040503050406030204" pitchFamily="18" charset="0"/>
                        </a:rPr>
                        <m:t>𝑁</m:t>
                      </m:r>
                      <m:r>
                        <m:rPr>
                          <m:lit/>
                        </m:rPr>
                        <a:rPr lang="es-CL" i="1">
                          <a:latin typeface="Cambria Math" panose="02040503050406030204" pitchFamily="18" charset="0"/>
                        </a:rPr>
                        <m:t>}</m:t>
                      </m:r>
                      <m:r>
                        <m:rPr>
                          <m:nor/>
                        </m:rPr>
                        <a:rPr lang="es-CL" i="0">
                          <a:latin typeface="Cambria Math" panose="02040503050406030204" pitchFamily="18" charset="0"/>
                        </a:rPr>
                        <m:t> </m:t>
                      </m:r>
                      <m:r>
                        <m:rPr>
                          <m:nor/>
                        </m:rPr>
                        <a:rPr lang="es-CL" i="0">
                          <a:latin typeface="Cambria Math" panose="02040503050406030204" pitchFamily="18" charset="0"/>
                        </a:rPr>
                        <m:t>and</m:t>
                      </m:r>
                      <m:r>
                        <m:rPr>
                          <m:nor/>
                        </m:rPr>
                        <a:rPr lang="es-CL" i="0">
                          <a:latin typeface="Cambria Math" panose="02040503050406030204" pitchFamily="18" charset="0"/>
                        </a:rPr>
                        <m:t> </m:t>
                      </m:r>
                      <m:r>
                        <a:rPr lang="es-CL" i="1">
                          <a:latin typeface="Cambria Math" panose="02040503050406030204" pitchFamily="18" charset="0"/>
                        </a:rPr>
                        <m:t>𝑘</m:t>
                      </m:r>
                      <m:r>
                        <a:rPr lang="es-CL" i="1">
                          <a:latin typeface="Cambria Math" panose="02040503050406030204" pitchFamily="18" charset="0"/>
                        </a:rPr>
                        <m:t>∉</m:t>
                      </m:r>
                      <m:r>
                        <a:rPr lang="es-CL" i="1">
                          <a:latin typeface="Cambria Math" panose="02040503050406030204" pitchFamily="18" charset="0"/>
                        </a:rPr>
                        <m:t>𝑉𝑖𝑠𝑖𝑡𝑒𝑑</m:t>
                      </m:r>
                      <m:r>
                        <m:rPr>
                          <m:lit/>
                        </m:rPr>
                        <a:rPr lang="es-CL" i="1">
                          <a:latin typeface="Cambria Math" panose="02040503050406030204" pitchFamily="18" charset="0"/>
                        </a:rPr>
                        <m:t>}</m:t>
                      </m:r>
                    </m:oMath>
                  </m:oMathPara>
                </a14:m>
                <a:endParaRPr lang="es-CL" dirty="0"/>
              </a:p>
            </p:txBody>
          </p:sp>
        </mc:Choice>
        <mc:Fallback xmlns="">
          <p:sp>
            <p:nvSpPr>
              <p:cNvPr id="11" name="TextBox 10">
                <a:extLst>
                  <a:ext uri="{FF2B5EF4-FFF2-40B4-BE49-F238E27FC236}">
                    <a16:creationId xmlns:a16="http://schemas.microsoft.com/office/drawing/2014/main" id="{9EB72D9C-3863-4AA7-86C5-93A9615D5E3B}"/>
                  </a:ext>
                </a:extLst>
              </p:cNvPr>
              <p:cNvSpPr txBox="1">
                <a:spLocks noRot="1" noChangeAspect="1" noMove="1" noResize="1" noEditPoints="1" noAdjustHandles="1" noChangeArrowheads="1" noChangeShapeType="1" noTextEdit="1"/>
              </p:cNvSpPr>
              <p:nvPr/>
            </p:nvSpPr>
            <p:spPr>
              <a:xfrm>
                <a:off x="804684" y="4922825"/>
                <a:ext cx="4200124" cy="276999"/>
              </a:xfrm>
              <a:prstGeom prst="rect">
                <a:avLst/>
              </a:prstGeom>
              <a:blipFill>
                <a:blip r:embed="rId10"/>
                <a:stretch>
                  <a:fillRect l="-871" t="-2222" r="-1742" b="-40000"/>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585839A-13B7-4FD0-DE95-4E3F14B74675}"/>
                  </a:ext>
                </a:extLst>
              </p:cNvPr>
              <p:cNvSpPr txBox="1"/>
              <p:nvPr/>
            </p:nvSpPr>
            <p:spPr>
              <a:xfrm>
                <a:off x="4026741" y="3754933"/>
                <a:ext cx="138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𝑗</m:t>
                      </m:r>
                    </m:oMath>
                  </m:oMathPara>
                </a14:m>
                <a:endParaRPr lang="es-CL" dirty="0"/>
              </a:p>
            </p:txBody>
          </p:sp>
        </mc:Choice>
        <mc:Fallback xmlns="">
          <p:sp>
            <p:nvSpPr>
              <p:cNvPr id="12" name="TextBox 11">
                <a:extLst>
                  <a:ext uri="{FF2B5EF4-FFF2-40B4-BE49-F238E27FC236}">
                    <a16:creationId xmlns:a16="http://schemas.microsoft.com/office/drawing/2014/main" id="{1585839A-13B7-4FD0-DE95-4E3F14B74675}"/>
                  </a:ext>
                </a:extLst>
              </p:cNvPr>
              <p:cNvSpPr txBox="1">
                <a:spLocks noRot="1" noChangeAspect="1" noMove="1" noResize="1" noEditPoints="1" noAdjustHandles="1" noChangeArrowheads="1" noChangeShapeType="1" noTextEdit="1"/>
              </p:cNvSpPr>
              <p:nvPr/>
            </p:nvSpPr>
            <p:spPr>
              <a:xfrm>
                <a:off x="4026741" y="3754933"/>
                <a:ext cx="138628" cy="276999"/>
              </a:xfrm>
              <a:prstGeom prst="rect">
                <a:avLst/>
              </a:prstGeom>
              <a:blipFill>
                <a:blip r:embed="rId11"/>
                <a:stretch>
                  <a:fillRect l="-63636" r="-63636" b="-37778"/>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CFAA4270-8E02-0D80-439E-D27902EE6022}"/>
                  </a:ext>
                </a:extLst>
              </p:cNvPr>
              <p:cNvSpPr txBox="1"/>
              <p:nvPr/>
            </p:nvSpPr>
            <p:spPr>
              <a:xfrm>
                <a:off x="689268" y="3754934"/>
                <a:ext cx="1154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1" smtClean="0">
                          <a:latin typeface="Cambria Math" panose="02040503050406030204" pitchFamily="18" charset="0"/>
                        </a:rPr>
                        <m:t>i</m:t>
                      </m:r>
                    </m:oMath>
                  </m:oMathPara>
                </a14:m>
                <a:endParaRPr lang="es-CL" dirty="0"/>
              </a:p>
            </p:txBody>
          </p:sp>
        </mc:Choice>
        <mc:Fallback xmlns="">
          <p:sp>
            <p:nvSpPr>
              <p:cNvPr id="13" name="TextBox 12">
                <a:extLst>
                  <a:ext uri="{FF2B5EF4-FFF2-40B4-BE49-F238E27FC236}">
                    <a16:creationId xmlns:a16="http://schemas.microsoft.com/office/drawing/2014/main" id="{CFAA4270-8E02-0D80-439E-D27902EE6022}"/>
                  </a:ext>
                </a:extLst>
              </p:cNvPr>
              <p:cNvSpPr txBox="1">
                <a:spLocks noRot="1" noChangeAspect="1" noMove="1" noResize="1" noEditPoints="1" noAdjustHandles="1" noChangeArrowheads="1" noChangeShapeType="1" noTextEdit="1"/>
              </p:cNvSpPr>
              <p:nvPr/>
            </p:nvSpPr>
            <p:spPr>
              <a:xfrm>
                <a:off x="689268" y="3754934"/>
                <a:ext cx="115416" cy="276999"/>
              </a:xfrm>
              <a:prstGeom prst="rect">
                <a:avLst/>
              </a:prstGeom>
              <a:blipFill>
                <a:blip r:embed="rId12"/>
                <a:stretch>
                  <a:fillRect l="-47368" r="-52632" b="-8889"/>
                </a:stretch>
              </a:blipFill>
            </p:spPr>
            <p:txBody>
              <a:bodyPr/>
              <a:lstStyle/>
              <a:p>
                <a:r>
                  <a:rPr lang="es-CL">
                    <a:noFill/>
                  </a:rPr>
                  <a:t> </a:t>
                </a:r>
              </a:p>
            </p:txBody>
          </p:sp>
        </mc:Fallback>
      </mc:AlternateContent>
      <p:pic>
        <p:nvPicPr>
          <p:cNvPr id="19" name="Picture 18">
            <a:extLst>
              <a:ext uri="{FF2B5EF4-FFF2-40B4-BE49-F238E27FC236}">
                <a16:creationId xmlns:a16="http://schemas.microsoft.com/office/drawing/2014/main" id="{84D42C47-E0D4-A078-D338-DDF50CE256BA}"/>
              </a:ext>
            </a:extLst>
          </p:cNvPr>
          <p:cNvPicPr>
            <a:picLocks noChangeAspect="1"/>
          </p:cNvPicPr>
          <p:nvPr/>
        </p:nvPicPr>
        <p:blipFill>
          <a:blip r:embed="rId13"/>
          <a:stretch>
            <a:fillRect/>
          </a:stretch>
        </p:blipFill>
        <p:spPr>
          <a:xfrm>
            <a:off x="771508" y="5294224"/>
            <a:ext cx="3162741" cy="543001"/>
          </a:xfrm>
          <a:prstGeom prst="rect">
            <a:avLst/>
          </a:prstGeom>
        </p:spPr>
      </p:pic>
      <p:pic>
        <p:nvPicPr>
          <p:cNvPr id="20" name="Graphic 19" descr="Deciduous tree outline">
            <a:extLst>
              <a:ext uri="{FF2B5EF4-FFF2-40B4-BE49-F238E27FC236}">
                <a16:creationId xmlns:a16="http://schemas.microsoft.com/office/drawing/2014/main" id="{F861F9C6-48FC-62AF-48DD-ABF8B7FC0C4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620364" y="4008850"/>
            <a:ext cx="914400" cy="914400"/>
          </a:xfrm>
          <a:prstGeom prst="rect">
            <a:avLst/>
          </a:prstGeom>
        </p:spPr>
      </p:pic>
      <p:pic>
        <p:nvPicPr>
          <p:cNvPr id="21" name="Graphic 20" descr="Deciduous tree outline">
            <a:extLst>
              <a:ext uri="{FF2B5EF4-FFF2-40B4-BE49-F238E27FC236}">
                <a16:creationId xmlns:a16="http://schemas.microsoft.com/office/drawing/2014/main" id="{E94259C8-CC7A-F704-21B0-8923A03CACE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274745" y="4008850"/>
            <a:ext cx="914400" cy="914400"/>
          </a:xfrm>
          <a:prstGeom prst="rect">
            <a:avLst/>
          </a:prstGeom>
        </p:spPr>
      </p:pic>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4D7F56E2-C075-E856-AB49-3AD013C20BE6}"/>
                  </a:ext>
                </a:extLst>
              </p:cNvPr>
              <p:cNvSpPr txBox="1"/>
              <p:nvPr/>
            </p:nvSpPr>
            <p:spPr>
              <a:xfrm>
                <a:off x="1468264" y="3272816"/>
                <a:ext cx="1709827" cy="3667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𝐶</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 </m:t>
                          </m:r>
                          <m:r>
                            <a:rPr lang="en-US" sz="1600" b="0" i="1" smtClean="0">
                              <a:latin typeface="Cambria Math" panose="02040503050406030204" pitchFamily="18" charset="0"/>
                            </a:rPr>
                            <m:t>𝑗</m:t>
                          </m:r>
                        </m:e>
                      </m:d>
                      <m:r>
                        <a:rPr lang="en-US" sz="1600" b="0" i="1" smtClean="0">
                          <a:latin typeface="Cambria Math" panose="02040503050406030204" pitchFamily="18" charset="0"/>
                        </a:rPr>
                        <m:t>=</m:t>
                      </m:r>
                      <m:d>
                        <m:dPr>
                          <m:begChr m:val="|"/>
                          <m:endChr m:val="|"/>
                          <m:ctrlPr>
                            <a:rPr lang="en-US" sz="1600" b="0" i="1" smtClean="0">
                              <a:latin typeface="Cambria Math" panose="02040503050406030204" pitchFamily="18" charset="0"/>
                            </a:rPr>
                          </m:ctrlPr>
                        </m:dPr>
                        <m:e>
                          <m:d>
                            <m:dPr>
                              <m:begChr m:val="|"/>
                              <m:endChr m:val="|"/>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𝑖</m:t>
                                  </m:r>
                                </m:sub>
                              </m:sSub>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𝑝</m:t>
                                  </m:r>
                                </m:e>
                                <m:sub>
                                  <m:r>
                                    <a:rPr lang="en-US" sz="1600" b="0" i="1" smtClean="0">
                                      <a:latin typeface="Cambria Math" panose="02040503050406030204" pitchFamily="18" charset="0"/>
                                    </a:rPr>
                                    <m:t>𝑗</m:t>
                                  </m:r>
                                </m:sub>
                              </m:sSub>
                            </m:e>
                          </m:d>
                        </m:e>
                      </m:d>
                    </m:oMath>
                  </m:oMathPara>
                </a14:m>
                <a:endParaRPr lang="es-CL" sz="1600" dirty="0"/>
              </a:p>
            </p:txBody>
          </p:sp>
        </mc:Choice>
        <mc:Fallback xmlns="">
          <p:sp>
            <p:nvSpPr>
              <p:cNvPr id="22" name="TextBox 21">
                <a:extLst>
                  <a:ext uri="{FF2B5EF4-FFF2-40B4-BE49-F238E27FC236}">
                    <a16:creationId xmlns:a16="http://schemas.microsoft.com/office/drawing/2014/main" id="{4D7F56E2-C075-E856-AB49-3AD013C20BE6}"/>
                  </a:ext>
                </a:extLst>
              </p:cNvPr>
              <p:cNvSpPr txBox="1">
                <a:spLocks noRot="1" noChangeAspect="1" noMove="1" noResize="1" noEditPoints="1" noAdjustHandles="1" noChangeArrowheads="1" noChangeShapeType="1" noTextEdit="1"/>
              </p:cNvSpPr>
              <p:nvPr/>
            </p:nvSpPr>
            <p:spPr>
              <a:xfrm>
                <a:off x="1468264" y="3272816"/>
                <a:ext cx="1709827" cy="366703"/>
              </a:xfrm>
              <a:prstGeom prst="rect">
                <a:avLst/>
              </a:prstGeom>
              <a:blipFill>
                <a:blip r:embed="rId14"/>
                <a:stretch>
                  <a:fillRect l="-2500" b="-8333"/>
                </a:stretch>
              </a:blipFill>
            </p:spPr>
            <p:txBody>
              <a:bodyPr/>
              <a:lstStyle/>
              <a:p>
                <a:r>
                  <a:rPr lang="es-CL">
                    <a:noFill/>
                  </a:rPr>
                  <a:t> </a:t>
                </a:r>
              </a:p>
            </p:txBody>
          </p:sp>
        </mc:Fallback>
      </mc:AlternateContent>
      <p:cxnSp>
        <p:nvCxnSpPr>
          <p:cNvPr id="24" name="Connector: Elbow 23">
            <a:extLst>
              <a:ext uri="{FF2B5EF4-FFF2-40B4-BE49-F238E27FC236}">
                <a16:creationId xmlns:a16="http://schemas.microsoft.com/office/drawing/2014/main" id="{D184C762-96AF-CF4D-E085-24A02DEDA1C5}"/>
              </a:ext>
            </a:extLst>
          </p:cNvPr>
          <p:cNvCxnSpPr>
            <a:stCxn id="22" idx="1"/>
            <a:endCxn id="13" idx="0"/>
          </p:cNvCxnSpPr>
          <p:nvPr/>
        </p:nvCxnSpPr>
        <p:spPr>
          <a:xfrm rot="10800000" flipV="1">
            <a:off x="746976" y="3456168"/>
            <a:ext cx="721288" cy="298766"/>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6" name="Connector: Elbow 25">
            <a:extLst>
              <a:ext uri="{FF2B5EF4-FFF2-40B4-BE49-F238E27FC236}">
                <a16:creationId xmlns:a16="http://schemas.microsoft.com/office/drawing/2014/main" id="{A5E05ADA-DF8E-ABE2-3EFC-69A0DF0B1B58}"/>
              </a:ext>
            </a:extLst>
          </p:cNvPr>
          <p:cNvCxnSpPr>
            <a:stCxn id="22" idx="3"/>
            <a:endCxn id="12" idx="0"/>
          </p:cNvCxnSpPr>
          <p:nvPr/>
        </p:nvCxnSpPr>
        <p:spPr>
          <a:xfrm>
            <a:off x="3178091" y="3456168"/>
            <a:ext cx="917964" cy="298765"/>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27E7CA36-47E5-98C8-F40E-958EDCFFEBE1}"/>
                  </a:ext>
                </a:extLst>
              </p:cNvPr>
              <p:cNvSpPr txBox="1"/>
              <p:nvPr/>
            </p:nvSpPr>
            <p:spPr>
              <a:xfrm>
                <a:off x="804684" y="5931625"/>
                <a:ext cx="2017860" cy="24622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𝑄</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 </m:t>
                          </m:r>
                          <m:r>
                            <a:rPr lang="en-US" sz="1600" b="0" i="1" smtClean="0">
                              <a:latin typeface="Cambria Math" panose="02040503050406030204" pitchFamily="18" charset="0"/>
                            </a:rPr>
                            <m:t>𝑗</m:t>
                          </m:r>
                        </m:e>
                      </m:d>
                      <m:r>
                        <a:rPr lang="en-US" sz="1600" b="0" i="1" smtClean="0">
                          <a:latin typeface="Cambria Math" panose="02040503050406030204" pitchFamily="18" charset="0"/>
                        </a:rPr>
                        <m:t>=</m:t>
                      </m:r>
                      <m:r>
                        <a:rPr lang="en-US" sz="1600" b="0" i="1" smtClean="0">
                          <a:latin typeface="Cambria Math" panose="02040503050406030204" pitchFamily="18" charset="0"/>
                        </a:rPr>
                        <m:t>𝑈</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𝑗</m:t>
                          </m:r>
                        </m:e>
                      </m:d>
                      <m:r>
                        <a:rPr lang="en-US" sz="1600" b="0" i="1" smtClean="0">
                          <a:latin typeface="Cambria Math" panose="02040503050406030204" pitchFamily="18" charset="0"/>
                        </a:rPr>
                        <m:t>−</m:t>
                      </m:r>
                      <m:r>
                        <a:rPr lang="en-US" sz="1600" b="0" i="1" smtClean="0">
                          <a:latin typeface="Cambria Math" panose="02040503050406030204" pitchFamily="18" charset="0"/>
                        </a:rPr>
                        <m:t>𝐶</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𝑖</m:t>
                          </m:r>
                          <m:r>
                            <a:rPr lang="en-US" sz="1600" b="0" i="1" smtClean="0">
                              <a:latin typeface="Cambria Math" panose="02040503050406030204" pitchFamily="18" charset="0"/>
                            </a:rPr>
                            <m:t>, </m:t>
                          </m:r>
                          <m:r>
                            <a:rPr lang="en-US" sz="1600" b="0" i="1" smtClean="0">
                              <a:latin typeface="Cambria Math" panose="02040503050406030204" pitchFamily="18" charset="0"/>
                            </a:rPr>
                            <m:t>𝑗</m:t>
                          </m:r>
                        </m:e>
                      </m:d>
                    </m:oMath>
                  </m:oMathPara>
                </a14:m>
                <a:endParaRPr lang="es-CL" sz="1600" dirty="0"/>
              </a:p>
            </p:txBody>
          </p:sp>
        </mc:Choice>
        <mc:Fallback xmlns="">
          <p:sp>
            <p:nvSpPr>
              <p:cNvPr id="29" name="TextBox 28">
                <a:extLst>
                  <a:ext uri="{FF2B5EF4-FFF2-40B4-BE49-F238E27FC236}">
                    <a16:creationId xmlns:a16="http://schemas.microsoft.com/office/drawing/2014/main" id="{27E7CA36-47E5-98C8-F40E-958EDCFFEBE1}"/>
                  </a:ext>
                </a:extLst>
              </p:cNvPr>
              <p:cNvSpPr txBox="1">
                <a:spLocks noRot="1" noChangeAspect="1" noMove="1" noResize="1" noEditPoints="1" noAdjustHandles="1" noChangeArrowheads="1" noChangeShapeType="1" noTextEdit="1"/>
              </p:cNvSpPr>
              <p:nvPr/>
            </p:nvSpPr>
            <p:spPr>
              <a:xfrm>
                <a:off x="804684" y="5931625"/>
                <a:ext cx="2017860" cy="246221"/>
              </a:xfrm>
              <a:prstGeom prst="rect">
                <a:avLst/>
              </a:prstGeom>
              <a:blipFill>
                <a:blip r:embed="rId15"/>
                <a:stretch>
                  <a:fillRect l="-2719" b="-35000"/>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3C3ABE6-35EE-9DEB-3F1B-68294393EC80}"/>
                  </a:ext>
                </a:extLst>
              </p:cNvPr>
              <p:cNvSpPr txBox="1"/>
              <p:nvPr/>
            </p:nvSpPr>
            <p:spPr>
              <a:xfrm>
                <a:off x="1029309" y="2197791"/>
                <a:ext cx="3061799" cy="71526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smtClean="0">
                          <a:latin typeface="Cambria Math" panose="02040503050406030204" pitchFamily="18" charset="0"/>
                        </a:rPr>
                        <m:t>𝜋</m:t>
                      </m:r>
                      <m:d>
                        <m:dPr>
                          <m:ctrlPr>
                            <a:rPr lang="es-CL" i="1" smtClean="0">
                              <a:latin typeface="Cambria Math" panose="02040503050406030204" pitchFamily="18" charset="0"/>
                            </a:rPr>
                          </m:ctrlPr>
                        </m:dPr>
                        <m:e>
                          <m:r>
                            <a:rPr lang="es-CL" i="1">
                              <a:latin typeface="Cambria Math" panose="02040503050406030204" pitchFamily="18" charset="0"/>
                            </a:rPr>
                            <m:t>𝑗</m:t>
                          </m:r>
                        </m:e>
                        <m:e>
                          <m:r>
                            <a:rPr lang="es-CL" i="1">
                              <a:latin typeface="Cambria Math" panose="02040503050406030204" pitchFamily="18" charset="0"/>
                            </a:rPr>
                            <m:t>𝑖</m:t>
                          </m:r>
                        </m:e>
                      </m:d>
                      <m:r>
                        <a:rPr lang="es-CL" i="1">
                          <a:latin typeface="Cambria Math" panose="02040503050406030204" pitchFamily="18" charset="0"/>
                        </a:rPr>
                        <m:t>=</m:t>
                      </m:r>
                      <m:f>
                        <m:fPr>
                          <m:ctrlPr>
                            <a:rPr lang="es-CL" b="0" i="1" smtClean="0">
                              <a:latin typeface="Cambria Math" panose="02040503050406030204" pitchFamily="18" charset="0"/>
                            </a:rPr>
                          </m:ctrlPr>
                        </m:fPr>
                        <m:num>
                          <m:sSup>
                            <m:sSupPr>
                              <m:ctrlPr>
                                <a:rPr lang="es-CL" i="1">
                                  <a:latin typeface="Cambria Math" panose="02040503050406030204" pitchFamily="18" charset="0"/>
                                </a:rPr>
                              </m:ctrlPr>
                            </m:sSupPr>
                            <m:e>
                              <m:r>
                                <a:rPr lang="es-CL" i="1">
                                  <a:latin typeface="Cambria Math" panose="02040503050406030204" pitchFamily="18" charset="0"/>
                                </a:rPr>
                                <m:t>𝑒</m:t>
                              </m:r>
                            </m:e>
                            <m:sup>
                              <m:r>
                                <a:rPr lang="es-CL" i="1">
                                  <a:latin typeface="Cambria Math" panose="02040503050406030204" pitchFamily="18" charset="0"/>
                                </a:rPr>
                                <m:t>𝑄</m:t>
                              </m:r>
                              <m:d>
                                <m:dPr>
                                  <m:ctrlPr>
                                    <a:rPr lang="es-CL" i="1">
                                      <a:latin typeface="Cambria Math" panose="02040503050406030204" pitchFamily="18" charset="0"/>
                                    </a:rPr>
                                  </m:ctrlPr>
                                </m:dPr>
                                <m:e>
                                  <m:r>
                                    <a:rPr lang="es-CL" i="1">
                                      <a:latin typeface="Cambria Math" panose="02040503050406030204" pitchFamily="18" charset="0"/>
                                    </a:rPr>
                                    <m:t>𝑖</m:t>
                                  </m:r>
                                  <m:r>
                                    <a:rPr lang="es-CL" i="1">
                                      <a:latin typeface="Cambria Math" panose="02040503050406030204" pitchFamily="18" charset="0"/>
                                    </a:rPr>
                                    <m:t>,</m:t>
                                  </m:r>
                                  <m:r>
                                    <a:rPr lang="es-CL" i="1">
                                      <a:latin typeface="Cambria Math" panose="02040503050406030204" pitchFamily="18" charset="0"/>
                                    </a:rPr>
                                    <m:t>𝑗</m:t>
                                  </m:r>
                                </m:e>
                              </m:d>
                              <m:r>
                                <m:rPr>
                                  <m:lit/>
                                </m:rPr>
                                <a:rPr lang="es-CL" i="1">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𝝉</m:t>
                                  </m:r>
                                </m:e>
                                <m:sub>
                                  <m:r>
                                    <a:rPr lang="en-US" b="0" i="1" smtClean="0">
                                      <a:solidFill>
                                        <a:srgbClr val="C00000"/>
                                      </a:solidFill>
                                      <a:latin typeface="Cambria Math" panose="02040503050406030204" pitchFamily="18" charset="0"/>
                                    </a:rPr>
                                    <m:t>𝑝h𝑦𝑠𝑖𝑐𝑎𝑙</m:t>
                                  </m:r>
                                </m:sub>
                              </m:sSub>
                            </m:sup>
                          </m:sSup>
                        </m:num>
                        <m:den>
                          <m:nary>
                            <m:naryPr>
                              <m:chr m:val="∑"/>
                              <m:supHide m:val="on"/>
                              <m:ctrlPr>
                                <a:rPr lang="es-CL" b="0" i="1" smtClean="0">
                                  <a:latin typeface="Cambria Math" panose="02040503050406030204" pitchFamily="18" charset="0"/>
                                </a:rPr>
                              </m:ctrlPr>
                            </m:naryPr>
                            <m:sub>
                              <m:r>
                                <a:rPr lang="es-CL" i="1">
                                  <a:latin typeface="Cambria Math" panose="02040503050406030204" pitchFamily="18" charset="0"/>
                                </a:rPr>
                                <m:t>𝑘</m:t>
                              </m:r>
                              <m:r>
                                <a:rPr lang="es-CL" i="1">
                                  <a:latin typeface="Cambria Math" panose="02040503050406030204" pitchFamily="18" charset="0"/>
                                </a:rPr>
                                <m:t>∈</m:t>
                              </m:r>
                              <m:r>
                                <a:rPr lang="es-CL" i="1">
                                  <a:latin typeface="Cambria Math" panose="02040503050406030204" pitchFamily="18" charset="0"/>
                                </a:rPr>
                                <m:t>𝐴</m:t>
                              </m:r>
                              <m:d>
                                <m:dPr>
                                  <m:ctrlPr>
                                    <a:rPr lang="es-CL" i="1">
                                      <a:latin typeface="Cambria Math" panose="02040503050406030204" pitchFamily="18" charset="0"/>
                                    </a:rPr>
                                  </m:ctrlPr>
                                </m:dPr>
                                <m:e>
                                  <m:r>
                                    <a:rPr lang="es-CL" i="1">
                                      <a:latin typeface="Cambria Math" panose="02040503050406030204" pitchFamily="18" charset="0"/>
                                    </a:rPr>
                                    <m:t>𝑖</m:t>
                                  </m:r>
                                </m:e>
                              </m:d>
                            </m:sub>
                            <m:sup/>
                            <m:e>
                              <m:sSup>
                                <m:sSupPr>
                                  <m:ctrlPr>
                                    <a:rPr lang="es-CL" i="1">
                                      <a:latin typeface="Cambria Math" panose="02040503050406030204" pitchFamily="18" charset="0"/>
                                    </a:rPr>
                                  </m:ctrlPr>
                                </m:sSupPr>
                                <m:e>
                                  <m:r>
                                    <a:rPr lang="es-CL" i="1">
                                      <a:latin typeface="Cambria Math" panose="02040503050406030204" pitchFamily="18" charset="0"/>
                                    </a:rPr>
                                    <m:t>𝑒</m:t>
                                  </m:r>
                                </m:e>
                                <m:sup>
                                  <m:r>
                                    <a:rPr lang="es-CL" i="1">
                                      <a:latin typeface="Cambria Math" panose="02040503050406030204" pitchFamily="18" charset="0"/>
                                    </a:rPr>
                                    <m:t>𝑄</m:t>
                                  </m:r>
                                  <m:d>
                                    <m:dPr>
                                      <m:ctrlPr>
                                        <a:rPr lang="es-CL" i="1">
                                          <a:latin typeface="Cambria Math" panose="02040503050406030204" pitchFamily="18" charset="0"/>
                                        </a:rPr>
                                      </m:ctrlPr>
                                    </m:dPr>
                                    <m:e>
                                      <m:r>
                                        <a:rPr lang="es-CL" i="1">
                                          <a:latin typeface="Cambria Math" panose="02040503050406030204" pitchFamily="18" charset="0"/>
                                        </a:rPr>
                                        <m:t>𝑖</m:t>
                                      </m:r>
                                      <m:r>
                                        <a:rPr lang="es-CL" i="1">
                                          <a:latin typeface="Cambria Math" panose="02040503050406030204" pitchFamily="18" charset="0"/>
                                        </a:rPr>
                                        <m:t>,</m:t>
                                      </m:r>
                                      <m:r>
                                        <a:rPr lang="es-CL" i="1">
                                          <a:latin typeface="Cambria Math" panose="02040503050406030204" pitchFamily="18" charset="0"/>
                                        </a:rPr>
                                        <m:t>𝑘</m:t>
                                      </m:r>
                                    </m:e>
                                  </m:d>
                                  <m:r>
                                    <m:rPr>
                                      <m:lit/>
                                    </m:rPr>
                                    <a:rPr lang="es-CL" i="1">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solidFill>
                                            <a:srgbClr val="C00000"/>
                                          </a:solidFill>
                                          <a:latin typeface="Cambria Math" panose="02040503050406030204" pitchFamily="18" charset="0"/>
                                        </a:rPr>
                                        <m:t>𝝉</m:t>
                                      </m:r>
                                    </m:e>
                                    <m:sub>
                                      <m:r>
                                        <a:rPr lang="en-US" b="0" i="1" smtClean="0">
                                          <a:solidFill>
                                            <a:srgbClr val="C00000"/>
                                          </a:solidFill>
                                          <a:latin typeface="Cambria Math" panose="02040503050406030204" pitchFamily="18" charset="0"/>
                                        </a:rPr>
                                        <m:t>𝑝h𝑦𝑠𝑖𝑐𝑎𝑙</m:t>
                                      </m:r>
                                    </m:sub>
                                  </m:sSub>
                                </m:sup>
                              </m:sSup>
                            </m:e>
                          </m:nary>
                        </m:den>
                      </m:f>
                    </m:oMath>
                  </m:oMathPara>
                </a14:m>
                <a:endParaRPr lang="es-CL" dirty="0"/>
              </a:p>
            </p:txBody>
          </p:sp>
        </mc:Choice>
        <mc:Fallback xmlns="">
          <p:sp>
            <p:nvSpPr>
              <p:cNvPr id="30" name="TextBox 29">
                <a:extLst>
                  <a:ext uri="{FF2B5EF4-FFF2-40B4-BE49-F238E27FC236}">
                    <a16:creationId xmlns:a16="http://schemas.microsoft.com/office/drawing/2014/main" id="{73C3ABE6-35EE-9DEB-3F1B-68294393EC80}"/>
                  </a:ext>
                </a:extLst>
              </p:cNvPr>
              <p:cNvSpPr txBox="1">
                <a:spLocks noRot="1" noChangeAspect="1" noMove="1" noResize="1" noEditPoints="1" noAdjustHandles="1" noChangeArrowheads="1" noChangeShapeType="1" noTextEdit="1"/>
              </p:cNvSpPr>
              <p:nvPr/>
            </p:nvSpPr>
            <p:spPr>
              <a:xfrm>
                <a:off x="1029309" y="2197791"/>
                <a:ext cx="3061799" cy="715260"/>
              </a:xfrm>
              <a:prstGeom prst="rect">
                <a:avLst/>
              </a:prstGeom>
              <a:blipFill>
                <a:blip r:embed="rId16"/>
                <a:stretch>
                  <a:fillRect/>
                </a:stretch>
              </a:blipFill>
            </p:spPr>
            <p:txBody>
              <a:bodyPr/>
              <a:lstStyle/>
              <a:p>
                <a:r>
                  <a:rPr lang="es-CL">
                    <a:noFill/>
                  </a:rPr>
                  <a:t> </a:t>
                </a:r>
              </a:p>
            </p:txBody>
          </p:sp>
        </mc:Fallback>
      </mc:AlternateContent>
      <p:sp>
        <p:nvSpPr>
          <p:cNvPr id="31" name="Rectangle 30">
            <a:extLst>
              <a:ext uri="{FF2B5EF4-FFF2-40B4-BE49-F238E27FC236}">
                <a16:creationId xmlns:a16="http://schemas.microsoft.com/office/drawing/2014/main" id="{99E4C961-DF58-B825-8EBE-322192CA9B41}"/>
              </a:ext>
            </a:extLst>
          </p:cNvPr>
          <p:cNvSpPr/>
          <p:nvPr/>
        </p:nvSpPr>
        <p:spPr>
          <a:xfrm>
            <a:off x="6400148" y="2205217"/>
            <a:ext cx="4865034" cy="4060411"/>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32" name="TextBox 31">
            <a:extLst>
              <a:ext uri="{FF2B5EF4-FFF2-40B4-BE49-F238E27FC236}">
                <a16:creationId xmlns:a16="http://schemas.microsoft.com/office/drawing/2014/main" id="{6CC6284B-C36B-2A33-C028-0822C714E05D}"/>
              </a:ext>
            </a:extLst>
          </p:cNvPr>
          <p:cNvSpPr txBox="1"/>
          <p:nvPr/>
        </p:nvSpPr>
        <p:spPr>
          <a:xfrm>
            <a:off x="7264318" y="1681121"/>
            <a:ext cx="3133294" cy="369332"/>
          </a:xfrm>
          <a:prstGeom prst="rect">
            <a:avLst/>
          </a:prstGeom>
          <a:noFill/>
        </p:spPr>
        <p:txBody>
          <a:bodyPr wrap="none" rtlCol="0">
            <a:spAutoFit/>
          </a:bodyPr>
          <a:lstStyle/>
          <a:p>
            <a:r>
              <a:rPr lang="en-US" dirty="0"/>
              <a:t>Decision variability (abstract)</a:t>
            </a:r>
            <a:endParaRPr lang="es-CL" dirty="0"/>
          </a:p>
        </p:txBody>
      </p:sp>
      <p:pic>
        <p:nvPicPr>
          <p:cNvPr id="33" name="Picture 32">
            <a:extLst>
              <a:ext uri="{FF2B5EF4-FFF2-40B4-BE49-F238E27FC236}">
                <a16:creationId xmlns:a16="http://schemas.microsoft.com/office/drawing/2014/main" id="{9D556518-63AA-682C-3F97-E76415705B4A}"/>
              </a:ext>
            </a:extLst>
          </p:cNvPr>
          <p:cNvPicPr>
            <a:picLocks noChangeAspect="1"/>
          </p:cNvPicPr>
          <p:nvPr/>
        </p:nvPicPr>
        <p:blipFill>
          <a:blip r:embed="rId17"/>
          <a:stretch>
            <a:fillRect/>
          </a:stretch>
        </p:blipFill>
        <p:spPr>
          <a:xfrm>
            <a:off x="6615378" y="3813899"/>
            <a:ext cx="772048" cy="843045"/>
          </a:xfrm>
          <a:prstGeom prst="rect">
            <a:avLst/>
          </a:prstGeom>
        </p:spPr>
      </p:pic>
      <p:pic>
        <p:nvPicPr>
          <p:cNvPr id="34" name="Picture 33">
            <a:extLst>
              <a:ext uri="{FF2B5EF4-FFF2-40B4-BE49-F238E27FC236}">
                <a16:creationId xmlns:a16="http://schemas.microsoft.com/office/drawing/2014/main" id="{3185ACEE-5F88-1DF9-72DB-CE049351DAFC}"/>
              </a:ext>
            </a:extLst>
          </p:cNvPr>
          <p:cNvPicPr>
            <a:picLocks noChangeAspect="1"/>
          </p:cNvPicPr>
          <p:nvPr/>
        </p:nvPicPr>
        <p:blipFill>
          <a:blip r:embed="rId18"/>
          <a:stretch>
            <a:fillRect/>
          </a:stretch>
        </p:blipFill>
        <p:spPr>
          <a:xfrm>
            <a:off x="10324476" y="3858983"/>
            <a:ext cx="729550" cy="775900"/>
          </a:xfrm>
          <a:prstGeom prst="rect">
            <a:avLst/>
          </a:prstGeom>
        </p:spPr>
      </p:pic>
      <p:pic>
        <p:nvPicPr>
          <p:cNvPr id="36" name="Graphic 35" descr="Right pointing backhand index with solid fill">
            <a:extLst>
              <a:ext uri="{FF2B5EF4-FFF2-40B4-BE49-F238E27FC236}">
                <a16:creationId xmlns:a16="http://schemas.microsoft.com/office/drawing/2014/main" id="{03D4313D-B2A8-0332-392C-CB069B088EC4}"/>
              </a:ext>
            </a:extLst>
          </p:cNvPr>
          <p:cNvPicPr>
            <a:picLocks noChangeAspect="1"/>
          </p:cNvPicPr>
          <p:nvPr/>
        </p:nvPicPr>
        <p:blipFill>
          <a:blip r:embed="rId19">
            <a:extLst>
              <a:ext uri="{96DAC541-7B7A-43D3-8B79-37D633B846F1}">
                <asvg:svgBlip xmlns:asvg="http://schemas.microsoft.com/office/drawing/2016/SVG/main" r:embed="rId20"/>
              </a:ext>
            </a:extLst>
          </a:blip>
          <a:stretch>
            <a:fillRect/>
          </a:stretch>
        </p:blipFill>
        <p:spPr>
          <a:xfrm rot="16200000">
            <a:off x="7911558" y="3813899"/>
            <a:ext cx="914400" cy="914400"/>
          </a:xfrm>
          <a:prstGeom prst="rect">
            <a:avLst/>
          </a:prstGeom>
        </p:spPr>
      </p:pic>
      <p:pic>
        <p:nvPicPr>
          <p:cNvPr id="37" name="Graphic 36" descr="Right pointing backhand index with solid fill">
            <a:extLst>
              <a:ext uri="{FF2B5EF4-FFF2-40B4-BE49-F238E27FC236}">
                <a16:creationId xmlns:a16="http://schemas.microsoft.com/office/drawing/2014/main" id="{C1AC9AA7-898E-271B-CB7C-A12B459CE301}"/>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rot="16200000">
            <a:off x="8378312" y="3813899"/>
            <a:ext cx="914400" cy="914400"/>
          </a:xfrm>
          <a:prstGeom prst="rect">
            <a:avLst/>
          </a:prstGeom>
        </p:spPr>
      </p:pic>
      <p:pic>
        <p:nvPicPr>
          <p:cNvPr id="38" name="Graphic 37" descr="Right pointing backhand index with solid fill">
            <a:extLst>
              <a:ext uri="{FF2B5EF4-FFF2-40B4-BE49-F238E27FC236}">
                <a16:creationId xmlns:a16="http://schemas.microsoft.com/office/drawing/2014/main" id="{8DA3B02E-BA19-40B4-71B0-94F4F7BF47D8}"/>
              </a:ext>
            </a:extLst>
          </p:cNvPr>
          <p:cNvPicPr>
            <a:picLocks noChangeAspect="1"/>
          </p:cNvPicPr>
          <p:nvPr/>
        </p:nvPicPr>
        <p:blipFill>
          <a:blip r:embed="rId23">
            <a:extLst>
              <a:ext uri="{96DAC541-7B7A-43D3-8B79-37D633B846F1}">
                <asvg:svgBlip xmlns:asvg="http://schemas.microsoft.com/office/drawing/2016/SVG/main" r:embed="rId24"/>
              </a:ext>
            </a:extLst>
          </a:blip>
          <a:stretch>
            <a:fillRect/>
          </a:stretch>
        </p:blipFill>
        <p:spPr>
          <a:xfrm rot="16200000">
            <a:off x="8845067" y="3836407"/>
            <a:ext cx="914400" cy="914400"/>
          </a:xfrm>
          <a:prstGeom prst="rect">
            <a:avLst/>
          </a:prstGeom>
        </p:spPr>
      </p:pic>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DECCE530-CF6C-A72B-9E07-C1716CE0297F}"/>
                  </a:ext>
                </a:extLst>
              </p:cNvPr>
              <p:cNvSpPr txBox="1"/>
              <p:nvPr/>
            </p:nvSpPr>
            <p:spPr>
              <a:xfrm>
                <a:off x="10619937" y="3629014"/>
                <a:ext cx="13862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𝑗</m:t>
                      </m:r>
                    </m:oMath>
                  </m:oMathPara>
                </a14:m>
                <a:endParaRPr lang="es-CL" dirty="0"/>
              </a:p>
            </p:txBody>
          </p:sp>
        </mc:Choice>
        <mc:Fallback xmlns="">
          <p:sp>
            <p:nvSpPr>
              <p:cNvPr id="39" name="TextBox 38">
                <a:extLst>
                  <a:ext uri="{FF2B5EF4-FFF2-40B4-BE49-F238E27FC236}">
                    <a16:creationId xmlns:a16="http://schemas.microsoft.com/office/drawing/2014/main" id="{DECCE530-CF6C-A72B-9E07-C1716CE0297F}"/>
                  </a:ext>
                </a:extLst>
              </p:cNvPr>
              <p:cNvSpPr txBox="1">
                <a:spLocks noRot="1" noChangeAspect="1" noMove="1" noResize="1" noEditPoints="1" noAdjustHandles="1" noChangeArrowheads="1" noChangeShapeType="1" noTextEdit="1"/>
              </p:cNvSpPr>
              <p:nvPr/>
            </p:nvSpPr>
            <p:spPr>
              <a:xfrm>
                <a:off x="10619937" y="3629014"/>
                <a:ext cx="138628" cy="276999"/>
              </a:xfrm>
              <a:prstGeom prst="rect">
                <a:avLst/>
              </a:prstGeom>
              <a:blipFill>
                <a:blip r:embed="rId25"/>
                <a:stretch>
                  <a:fillRect l="-60870" r="-56522" b="-3478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3E00D64D-8656-FD70-7C3F-0E6B8ED3CCCE}"/>
                  </a:ext>
                </a:extLst>
              </p:cNvPr>
              <p:cNvSpPr txBox="1"/>
              <p:nvPr/>
            </p:nvSpPr>
            <p:spPr>
              <a:xfrm>
                <a:off x="6935672" y="3629015"/>
                <a:ext cx="11541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1" smtClean="0">
                          <a:latin typeface="Cambria Math" panose="02040503050406030204" pitchFamily="18" charset="0"/>
                        </a:rPr>
                        <m:t>i</m:t>
                      </m:r>
                    </m:oMath>
                  </m:oMathPara>
                </a14:m>
                <a:endParaRPr lang="es-CL" dirty="0"/>
              </a:p>
            </p:txBody>
          </p:sp>
        </mc:Choice>
        <mc:Fallback xmlns="">
          <p:sp>
            <p:nvSpPr>
              <p:cNvPr id="40" name="TextBox 39">
                <a:extLst>
                  <a:ext uri="{FF2B5EF4-FFF2-40B4-BE49-F238E27FC236}">
                    <a16:creationId xmlns:a16="http://schemas.microsoft.com/office/drawing/2014/main" id="{3E00D64D-8656-FD70-7C3F-0E6B8ED3CCCE}"/>
                  </a:ext>
                </a:extLst>
              </p:cNvPr>
              <p:cNvSpPr txBox="1">
                <a:spLocks noRot="1" noChangeAspect="1" noMove="1" noResize="1" noEditPoints="1" noAdjustHandles="1" noChangeArrowheads="1" noChangeShapeType="1" noTextEdit="1"/>
              </p:cNvSpPr>
              <p:nvPr/>
            </p:nvSpPr>
            <p:spPr>
              <a:xfrm>
                <a:off x="6935672" y="3629015"/>
                <a:ext cx="115416" cy="276999"/>
              </a:xfrm>
              <a:prstGeom prst="rect">
                <a:avLst/>
              </a:prstGeom>
              <a:blipFill>
                <a:blip r:embed="rId26"/>
                <a:stretch>
                  <a:fillRect l="-52632" r="-47368" b="-8696"/>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C3C144E2-BCDD-8308-A918-39EC4EBC45E9}"/>
                  </a:ext>
                </a:extLst>
              </p:cNvPr>
              <p:cNvSpPr txBox="1"/>
              <p:nvPr/>
            </p:nvSpPr>
            <p:spPr>
              <a:xfrm>
                <a:off x="7335813" y="2229926"/>
                <a:ext cx="2963055" cy="68416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smtClean="0">
                          <a:latin typeface="Cambria Math" panose="02040503050406030204" pitchFamily="18" charset="0"/>
                        </a:rPr>
                        <m:t>𝜋</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r>
                        <a:rPr lang="es-CL" i="1">
                          <a:latin typeface="Cambria Math" panose="02040503050406030204" pitchFamily="18" charset="0"/>
                        </a:rPr>
                        <m:t>=</m:t>
                      </m:r>
                      <m:f>
                        <m:fPr>
                          <m:ctrlPr>
                            <a:rPr lang="es-CL" b="0" i="1" smtClean="0">
                              <a:latin typeface="Cambria Math" panose="02040503050406030204" pitchFamily="18" charset="0"/>
                            </a:rPr>
                          </m:ctrlPr>
                        </m:fPr>
                        <m:num>
                          <m:sSup>
                            <m:sSupPr>
                              <m:ctrlPr>
                                <a:rPr lang="es-CL" i="1">
                                  <a:latin typeface="Cambria Math" panose="02040503050406030204" pitchFamily="18" charset="0"/>
                                </a:rPr>
                              </m:ctrlPr>
                            </m:sSupPr>
                            <m:e>
                              <m:r>
                                <a:rPr lang="es-CL" i="1">
                                  <a:latin typeface="Cambria Math" panose="02040503050406030204" pitchFamily="18" charset="0"/>
                                </a:rPr>
                                <m:t>𝑒</m:t>
                              </m:r>
                            </m:e>
                            <m:sup>
                              <m:r>
                                <a:rPr lang="es-CL" i="1">
                                  <a:latin typeface="Cambria Math" panose="02040503050406030204" pitchFamily="18" charset="0"/>
                                </a:rPr>
                                <m:t>𝑄</m:t>
                              </m:r>
                              <m:d>
                                <m:dPr>
                                  <m:ctrlPr>
                                    <a:rPr lang="es-CL" i="1">
                                      <a:latin typeface="Cambria Math" panose="02040503050406030204" pitchFamily="18" charset="0"/>
                                    </a:rPr>
                                  </m:ctrlPr>
                                </m:dPr>
                                <m:e>
                                  <m:r>
                                    <a:rPr lang="es-CL" i="1">
                                      <a:latin typeface="Cambria Math" panose="02040503050406030204" pitchFamily="18" charset="0"/>
                                    </a:rPr>
                                    <m:t>𝑖</m:t>
                                  </m:r>
                                  <m:r>
                                    <a:rPr lang="es-CL" i="1">
                                      <a:latin typeface="Cambria Math" panose="02040503050406030204" pitchFamily="18" charset="0"/>
                                    </a:rPr>
                                    <m:t>,</m:t>
                                  </m:r>
                                  <m:r>
                                    <a:rPr lang="es-CL" i="1">
                                      <a:latin typeface="Cambria Math" panose="02040503050406030204" pitchFamily="18" charset="0"/>
                                    </a:rPr>
                                    <m:t>𝑗</m:t>
                                  </m:r>
                                </m:e>
                              </m:d>
                              <m:r>
                                <m:rPr>
                                  <m:lit/>
                                </m:rPr>
                                <a:rPr lang="es-CL" i="1">
                                  <a:latin typeface="Cambria Math" panose="02040503050406030204" pitchFamily="18" charset="0"/>
                                </a:rPr>
                                <m:t>/</m:t>
                              </m:r>
                              <m:sSub>
                                <m:sSubPr>
                                  <m:ctrlPr>
                                    <a:rPr lang="en-US" b="0" i="1" smtClean="0">
                                      <a:solidFill>
                                        <a:srgbClr val="C00000"/>
                                      </a:solidFill>
                                      <a:latin typeface="Cambria Math" panose="02040503050406030204" pitchFamily="18" charset="0"/>
                                    </a:rPr>
                                  </m:ctrlPr>
                                </m:sSubPr>
                                <m:e>
                                  <m:r>
                                    <a:rPr lang="en-US" b="1" i="1" smtClean="0">
                                      <a:solidFill>
                                        <a:srgbClr val="C00000"/>
                                      </a:solidFill>
                                      <a:latin typeface="Cambria Math" panose="02040503050406030204" pitchFamily="18" charset="0"/>
                                    </a:rPr>
                                    <m:t>𝝉</m:t>
                                  </m:r>
                                </m:e>
                                <m:sub>
                                  <m:r>
                                    <a:rPr lang="en-US" b="0" i="1" smtClean="0">
                                      <a:solidFill>
                                        <a:srgbClr val="C00000"/>
                                      </a:solidFill>
                                      <a:latin typeface="Cambria Math" panose="02040503050406030204" pitchFamily="18" charset="0"/>
                                    </a:rPr>
                                    <m:t>𝑎𝑏𝑠𝑡𝑟𝑎𝑐𝑡</m:t>
                                  </m:r>
                                </m:sub>
                              </m:sSub>
                            </m:sup>
                          </m:sSup>
                        </m:num>
                        <m:den>
                          <m:nary>
                            <m:naryPr>
                              <m:chr m:val="∑"/>
                              <m:supHide m:val="on"/>
                              <m:ctrlPr>
                                <a:rPr lang="es-CL" b="0" i="1" smtClean="0">
                                  <a:latin typeface="Cambria Math" panose="02040503050406030204" pitchFamily="18" charset="0"/>
                                </a:rPr>
                              </m:ctrlPr>
                            </m:naryPr>
                            <m:sub>
                              <m:r>
                                <a:rPr lang="es-CL" i="1">
                                  <a:latin typeface="Cambria Math" panose="02040503050406030204" pitchFamily="18" charset="0"/>
                                </a:rPr>
                                <m:t>𝑘</m:t>
                              </m:r>
                              <m:r>
                                <a:rPr lang="es-CL" i="1">
                                  <a:latin typeface="Cambria Math" panose="02040503050406030204" pitchFamily="18" charset="0"/>
                                </a:rPr>
                                <m:t>∈</m:t>
                              </m:r>
                              <m:r>
                                <a:rPr lang="es-CL" i="1">
                                  <a:latin typeface="Cambria Math" panose="02040503050406030204" pitchFamily="18" charset="0"/>
                                </a:rPr>
                                <m:t>𝐴</m:t>
                              </m:r>
                              <m:d>
                                <m:dPr>
                                  <m:ctrlPr>
                                    <a:rPr lang="es-CL" i="1">
                                      <a:latin typeface="Cambria Math" panose="02040503050406030204" pitchFamily="18" charset="0"/>
                                    </a:rPr>
                                  </m:ctrlPr>
                                </m:dPr>
                                <m:e>
                                  <m:r>
                                    <a:rPr lang="es-CL" i="1">
                                      <a:latin typeface="Cambria Math" panose="02040503050406030204" pitchFamily="18" charset="0"/>
                                    </a:rPr>
                                    <m:t>𝑖</m:t>
                                  </m:r>
                                </m:e>
                              </m:d>
                            </m:sub>
                            <m:sup/>
                            <m:e>
                              <m:sSup>
                                <m:sSupPr>
                                  <m:ctrlPr>
                                    <a:rPr lang="es-CL" i="1">
                                      <a:latin typeface="Cambria Math" panose="02040503050406030204" pitchFamily="18" charset="0"/>
                                    </a:rPr>
                                  </m:ctrlPr>
                                </m:sSupPr>
                                <m:e>
                                  <m:r>
                                    <a:rPr lang="es-CL" i="1">
                                      <a:latin typeface="Cambria Math" panose="02040503050406030204" pitchFamily="18" charset="0"/>
                                    </a:rPr>
                                    <m:t>𝑒</m:t>
                                  </m:r>
                                </m:e>
                                <m:sup>
                                  <m:r>
                                    <a:rPr lang="es-CL" i="1">
                                      <a:latin typeface="Cambria Math" panose="02040503050406030204" pitchFamily="18" charset="0"/>
                                    </a:rPr>
                                    <m:t>𝑄</m:t>
                                  </m:r>
                                  <m:d>
                                    <m:dPr>
                                      <m:ctrlPr>
                                        <a:rPr lang="es-CL" i="1">
                                          <a:latin typeface="Cambria Math" panose="02040503050406030204" pitchFamily="18" charset="0"/>
                                        </a:rPr>
                                      </m:ctrlPr>
                                    </m:dPr>
                                    <m:e>
                                      <m:r>
                                        <a:rPr lang="es-CL" i="1">
                                          <a:latin typeface="Cambria Math" panose="02040503050406030204" pitchFamily="18" charset="0"/>
                                        </a:rPr>
                                        <m:t>𝑖</m:t>
                                      </m:r>
                                      <m:r>
                                        <a:rPr lang="es-CL" i="1">
                                          <a:latin typeface="Cambria Math" panose="02040503050406030204" pitchFamily="18" charset="0"/>
                                        </a:rPr>
                                        <m:t>,</m:t>
                                      </m:r>
                                      <m:r>
                                        <a:rPr lang="es-CL" i="1">
                                          <a:latin typeface="Cambria Math" panose="02040503050406030204" pitchFamily="18" charset="0"/>
                                        </a:rPr>
                                        <m:t>𝑘</m:t>
                                      </m:r>
                                    </m:e>
                                  </m:d>
                                  <m:r>
                                    <m:rPr>
                                      <m:lit/>
                                    </m:rPr>
                                    <a:rPr lang="es-CL" i="1">
                                      <a:latin typeface="Cambria Math" panose="02040503050406030204" pitchFamily="18" charset="0"/>
                                    </a:rPr>
                                    <m:t>/</m:t>
                                  </m:r>
                                  <m:sSub>
                                    <m:sSubPr>
                                      <m:ctrlPr>
                                        <a:rPr lang="en-US" b="0" i="1" smtClean="0">
                                          <a:latin typeface="Cambria Math" panose="02040503050406030204" pitchFamily="18" charset="0"/>
                                        </a:rPr>
                                      </m:ctrlPr>
                                    </m:sSubPr>
                                    <m:e>
                                      <m:r>
                                        <a:rPr lang="en-US" b="1" i="1" smtClean="0">
                                          <a:solidFill>
                                            <a:srgbClr val="C00000"/>
                                          </a:solidFill>
                                          <a:latin typeface="Cambria Math" panose="02040503050406030204" pitchFamily="18" charset="0"/>
                                        </a:rPr>
                                        <m:t>𝝉</m:t>
                                      </m:r>
                                    </m:e>
                                    <m:sub>
                                      <m:r>
                                        <a:rPr lang="en-US" b="0" i="1" smtClean="0">
                                          <a:solidFill>
                                            <a:srgbClr val="C00000"/>
                                          </a:solidFill>
                                          <a:latin typeface="Cambria Math" panose="02040503050406030204" pitchFamily="18" charset="0"/>
                                        </a:rPr>
                                        <m:t>𝑎𝑏𝑠𝑡𝑟𝑎𝑐𝑡</m:t>
                                      </m:r>
                                    </m:sub>
                                  </m:sSub>
                                </m:sup>
                              </m:sSup>
                            </m:e>
                          </m:nary>
                        </m:den>
                      </m:f>
                    </m:oMath>
                  </m:oMathPara>
                </a14:m>
                <a:endParaRPr lang="es-CL" dirty="0"/>
              </a:p>
            </p:txBody>
          </p:sp>
        </mc:Choice>
        <mc:Fallback xmlns="">
          <p:sp>
            <p:nvSpPr>
              <p:cNvPr id="41" name="TextBox 40">
                <a:extLst>
                  <a:ext uri="{FF2B5EF4-FFF2-40B4-BE49-F238E27FC236}">
                    <a16:creationId xmlns:a16="http://schemas.microsoft.com/office/drawing/2014/main" id="{C3C144E2-BCDD-8308-A918-39EC4EBC45E9}"/>
                  </a:ext>
                </a:extLst>
              </p:cNvPr>
              <p:cNvSpPr txBox="1">
                <a:spLocks noRot="1" noChangeAspect="1" noMove="1" noResize="1" noEditPoints="1" noAdjustHandles="1" noChangeArrowheads="1" noChangeShapeType="1" noTextEdit="1"/>
              </p:cNvSpPr>
              <p:nvPr/>
            </p:nvSpPr>
            <p:spPr>
              <a:xfrm>
                <a:off x="7335813" y="2229926"/>
                <a:ext cx="2963055" cy="684162"/>
              </a:xfrm>
              <a:prstGeom prst="rect">
                <a:avLst/>
              </a:prstGeom>
              <a:blipFill>
                <a:blip r:embed="rId27"/>
                <a:stretch>
                  <a:fillRect/>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C1D776EF-0CDC-DCA7-BE7A-69424DA95FFE}"/>
                  </a:ext>
                </a:extLst>
              </p:cNvPr>
              <p:cNvSpPr txBox="1"/>
              <p:nvPr/>
            </p:nvSpPr>
            <p:spPr>
              <a:xfrm>
                <a:off x="7818408" y="4827778"/>
                <a:ext cx="21430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smtClean="0">
                          <a:latin typeface="Cambria Math" panose="02040503050406030204" pitchFamily="18" charset="0"/>
                        </a:rPr>
                        <m:t>𝐴</m:t>
                      </m:r>
                      <m:d>
                        <m:dPr>
                          <m:ctrlPr>
                            <a:rPr lang="es-CL" i="1">
                              <a:latin typeface="Cambria Math" panose="02040503050406030204" pitchFamily="18" charset="0"/>
                            </a:rPr>
                          </m:ctrlPr>
                        </m:dPr>
                        <m:e>
                          <m:r>
                            <a:rPr lang="es-CL" i="1">
                              <a:latin typeface="Cambria Math" panose="02040503050406030204" pitchFamily="18" charset="0"/>
                            </a:rPr>
                            <m:t>𝑖</m:t>
                          </m:r>
                        </m:e>
                      </m:d>
                      <m:r>
                        <a:rPr lang="es-CL" i="1">
                          <a:latin typeface="Cambria Math" panose="02040503050406030204" pitchFamily="18" charset="0"/>
                        </a:rPr>
                        <m:t>←</m:t>
                      </m:r>
                      <m:r>
                        <m:rPr>
                          <m:lit/>
                        </m:rPr>
                        <a:rPr lang="es-CL" i="1">
                          <a:latin typeface="Cambria Math" panose="02040503050406030204" pitchFamily="18" charset="0"/>
                        </a:rPr>
                        <m:t>{</m:t>
                      </m:r>
                      <m:r>
                        <a:rPr lang="es-CL" i="1">
                          <a:latin typeface="Cambria Math" panose="02040503050406030204" pitchFamily="18" charset="0"/>
                        </a:rPr>
                        <m:t>𝑘</m:t>
                      </m:r>
                      <m:r>
                        <a:rPr lang="es-CL" i="1">
                          <a:latin typeface="Cambria Math" panose="02040503050406030204" pitchFamily="18" charset="0"/>
                        </a:rPr>
                        <m:t>∣</m:t>
                      </m:r>
                      <m:r>
                        <a:rPr lang="es-CL" i="1">
                          <a:latin typeface="Cambria Math" panose="02040503050406030204" pitchFamily="18" charset="0"/>
                        </a:rPr>
                        <m:t>𝑘</m:t>
                      </m:r>
                      <m:r>
                        <a:rPr lang="es-CL" i="1">
                          <a:latin typeface="Cambria Math" panose="02040503050406030204" pitchFamily="18" charset="0"/>
                        </a:rPr>
                        <m:t>∈</m:t>
                      </m:r>
                      <m:r>
                        <m:rPr>
                          <m:lit/>
                        </m:rPr>
                        <a:rPr lang="es-CL" i="1">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r>
                        <m:rPr>
                          <m:lit/>
                        </m:rPr>
                        <a:rPr lang="es-CL" i="1">
                          <a:latin typeface="Cambria Math" panose="02040503050406030204" pitchFamily="18" charset="0"/>
                        </a:rPr>
                        <m:t>}</m:t>
                      </m:r>
                      <m:r>
                        <a:rPr lang="en-US" b="0" i="1" smtClean="0">
                          <a:latin typeface="Cambria Math" panose="02040503050406030204" pitchFamily="18" charset="0"/>
                        </a:rPr>
                        <m:t>}</m:t>
                      </m:r>
                    </m:oMath>
                  </m:oMathPara>
                </a14:m>
                <a:endParaRPr lang="es-CL" dirty="0"/>
              </a:p>
            </p:txBody>
          </p:sp>
        </mc:Choice>
        <mc:Fallback xmlns="">
          <p:sp>
            <p:nvSpPr>
              <p:cNvPr id="42" name="TextBox 41">
                <a:extLst>
                  <a:ext uri="{FF2B5EF4-FFF2-40B4-BE49-F238E27FC236}">
                    <a16:creationId xmlns:a16="http://schemas.microsoft.com/office/drawing/2014/main" id="{C1D776EF-0CDC-DCA7-BE7A-69424DA95FFE}"/>
                  </a:ext>
                </a:extLst>
              </p:cNvPr>
              <p:cNvSpPr txBox="1">
                <a:spLocks noRot="1" noChangeAspect="1" noMove="1" noResize="1" noEditPoints="1" noAdjustHandles="1" noChangeArrowheads="1" noChangeShapeType="1" noTextEdit="1"/>
              </p:cNvSpPr>
              <p:nvPr/>
            </p:nvSpPr>
            <p:spPr>
              <a:xfrm>
                <a:off x="7818408" y="4827778"/>
                <a:ext cx="2143087" cy="276999"/>
              </a:xfrm>
              <a:prstGeom prst="rect">
                <a:avLst/>
              </a:prstGeom>
              <a:blipFill>
                <a:blip r:embed="rId28"/>
                <a:stretch>
                  <a:fillRect l="-2279" t="-2222" r="-3704" b="-40000"/>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E838D9AA-D5A0-DB5D-2E7B-A92E5BC27513}"/>
                  </a:ext>
                </a:extLst>
              </p:cNvPr>
              <p:cNvSpPr txBox="1"/>
              <p:nvPr/>
            </p:nvSpPr>
            <p:spPr>
              <a:xfrm>
                <a:off x="7818408" y="5888615"/>
                <a:ext cx="234179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s-CL" i="1" smtClean="0">
                          <a:latin typeface="Cambria Math" panose="02040503050406030204" pitchFamily="18" charset="0"/>
                        </a:rPr>
                        <m:t>𝑄</m:t>
                      </m:r>
                      <m:d>
                        <m:dPr>
                          <m:ctrlPr>
                            <a:rPr lang="es-CL" i="1">
                              <a:latin typeface="Cambria Math" panose="02040503050406030204" pitchFamily="18" charset="0"/>
                            </a:rPr>
                          </m:ctrlPr>
                        </m:dPr>
                        <m:e>
                          <m:sSub>
                            <m:sSubPr>
                              <m:ctrlPr>
                                <a:rPr lang="es-CL" i="1">
                                  <a:latin typeface="Cambria Math" panose="02040503050406030204" pitchFamily="18" charset="0"/>
                                </a:rPr>
                              </m:ctrlPr>
                            </m:sSubPr>
                            <m:e>
                              <m:r>
                                <a:rPr lang="es-CL" i="1">
                                  <a:latin typeface="Cambria Math" panose="02040503050406030204" pitchFamily="18" charset="0"/>
                                </a:rPr>
                                <m:t>𝐴</m:t>
                              </m:r>
                            </m:e>
                            <m:sub>
                              <m:r>
                                <a:rPr lang="es-CL" i="1">
                                  <a:latin typeface="Cambria Math" panose="02040503050406030204" pitchFamily="18" charset="0"/>
                                </a:rPr>
                                <m:t>𝑡</m:t>
                              </m:r>
                            </m:sub>
                          </m:sSub>
                        </m:e>
                      </m:d>
                      <m:r>
                        <a:rPr lang="es-CL" i="1">
                          <a:latin typeface="Cambria Math" panose="02040503050406030204" pitchFamily="18" charset="0"/>
                        </a:rPr>
                        <m:t>←</m:t>
                      </m:r>
                      <m:r>
                        <a:rPr lang="es-CL" i="1">
                          <a:latin typeface="Cambria Math" panose="02040503050406030204" pitchFamily="18" charset="0"/>
                        </a:rPr>
                        <m:t>𝑄</m:t>
                      </m:r>
                      <m:d>
                        <m:dPr>
                          <m:ctrlPr>
                            <a:rPr lang="es-CL" i="1">
                              <a:latin typeface="Cambria Math" panose="02040503050406030204" pitchFamily="18" charset="0"/>
                            </a:rPr>
                          </m:ctrlPr>
                        </m:dPr>
                        <m:e>
                          <m:sSub>
                            <m:sSubPr>
                              <m:ctrlPr>
                                <a:rPr lang="es-CL" i="1">
                                  <a:latin typeface="Cambria Math" panose="02040503050406030204" pitchFamily="18" charset="0"/>
                                </a:rPr>
                              </m:ctrlPr>
                            </m:sSubPr>
                            <m:e>
                              <m:r>
                                <a:rPr lang="es-CL" i="1">
                                  <a:latin typeface="Cambria Math" panose="02040503050406030204" pitchFamily="18" charset="0"/>
                                </a:rPr>
                                <m:t>𝐴</m:t>
                              </m:r>
                            </m:e>
                            <m:sub>
                              <m:r>
                                <a:rPr lang="es-CL" i="1">
                                  <a:latin typeface="Cambria Math" panose="02040503050406030204" pitchFamily="18" charset="0"/>
                                </a:rPr>
                                <m:t>𝑡</m:t>
                              </m:r>
                            </m:sub>
                          </m:sSub>
                        </m:e>
                      </m:d>
                      <m:r>
                        <a:rPr lang="es-CL" i="1">
                          <a:latin typeface="Cambria Math" panose="02040503050406030204" pitchFamily="18" charset="0"/>
                        </a:rPr>
                        <m:t>+</m:t>
                      </m:r>
                      <m:r>
                        <a:rPr lang="es-CL" i="1">
                          <a:latin typeface="Cambria Math" panose="02040503050406030204" pitchFamily="18" charset="0"/>
                        </a:rPr>
                        <m:t>𝛼</m:t>
                      </m:r>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𝛿</m:t>
                          </m:r>
                        </m:e>
                        <m:sub>
                          <m:r>
                            <a:rPr lang="es-CL" i="1">
                              <a:latin typeface="Cambria Math" panose="02040503050406030204" pitchFamily="18" charset="0"/>
                            </a:rPr>
                            <m:t>𝑡</m:t>
                          </m:r>
                        </m:sub>
                      </m:sSub>
                    </m:oMath>
                  </m:oMathPara>
                </a14:m>
                <a:endParaRPr lang="es-CL" dirty="0"/>
              </a:p>
            </p:txBody>
          </p:sp>
        </mc:Choice>
        <mc:Fallback xmlns="">
          <p:sp>
            <p:nvSpPr>
              <p:cNvPr id="43" name="TextBox 42">
                <a:extLst>
                  <a:ext uri="{FF2B5EF4-FFF2-40B4-BE49-F238E27FC236}">
                    <a16:creationId xmlns:a16="http://schemas.microsoft.com/office/drawing/2014/main" id="{E838D9AA-D5A0-DB5D-2E7B-A92E5BC27513}"/>
                  </a:ext>
                </a:extLst>
              </p:cNvPr>
              <p:cNvSpPr txBox="1">
                <a:spLocks noRot="1" noChangeAspect="1" noMove="1" noResize="1" noEditPoints="1" noAdjustHandles="1" noChangeArrowheads="1" noChangeShapeType="1" noTextEdit="1"/>
              </p:cNvSpPr>
              <p:nvPr/>
            </p:nvSpPr>
            <p:spPr>
              <a:xfrm>
                <a:off x="7818408" y="5888615"/>
                <a:ext cx="2341795" cy="276999"/>
              </a:xfrm>
              <a:prstGeom prst="rect">
                <a:avLst/>
              </a:prstGeom>
              <a:blipFill>
                <a:blip r:embed="rId29"/>
                <a:stretch>
                  <a:fillRect l="-2865" b="-3333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916C34B0-F0FF-9574-11B4-EBDDD86DBA00}"/>
                  </a:ext>
                </a:extLst>
              </p:cNvPr>
              <p:cNvSpPr txBox="1"/>
              <p:nvPr/>
            </p:nvSpPr>
            <p:spPr>
              <a:xfrm>
                <a:off x="7818408" y="5358197"/>
                <a:ext cx="16724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s-CL" i="1">
                              <a:latin typeface="Cambria Math" panose="02040503050406030204" pitchFamily="18" charset="0"/>
                            </a:rPr>
                          </m:ctrlPr>
                        </m:sSubPr>
                        <m:e>
                          <m:r>
                            <a:rPr lang="es-CL" i="1">
                              <a:latin typeface="Cambria Math" panose="02040503050406030204" pitchFamily="18" charset="0"/>
                            </a:rPr>
                            <m:t>𝛿</m:t>
                          </m:r>
                        </m:e>
                        <m:sub>
                          <m:r>
                            <a:rPr lang="es-CL" i="1">
                              <a:latin typeface="Cambria Math" panose="02040503050406030204" pitchFamily="18" charset="0"/>
                            </a:rPr>
                            <m:t>𝑡</m:t>
                          </m:r>
                        </m:sub>
                      </m:sSub>
                      <m:r>
                        <a:rPr lang="es-CL" i="1">
                          <a:latin typeface="Cambria Math" panose="02040503050406030204" pitchFamily="18" charset="0"/>
                        </a:rPr>
                        <m:t>←</m:t>
                      </m:r>
                      <m:sSub>
                        <m:sSubPr>
                          <m:ctrlPr>
                            <a:rPr lang="es-CL" i="1">
                              <a:latin typeface="Cambria Math" panose="02040503050406030204" pitchFamily="18" charset="0"/>
                            </a:rPr>
                          </m:ctrlPr>
                        </m:sSubPr>
                        <m:e>
                          <m:r>
                            <a:rPr lang="es-CL" i="1">
                              <a:latin typeface="Cambria Math" panose="02040503050406030204" pitchFamily="18" charset="0"/>
                            </a:rPr>
                            <m:t>𝑅</m:t>
                          </m:r>
                        </m:e>
                        <m:sub>
                          <m:r>
                            <a:rPr lang="es-CL" i="1">
                              <a:latin typeface="Cambria Math" panose="02040503050406030204" pitchFamily="18" charset="0"/>
                            </a:rPr>
                            <m:t>𝑡</m:t>
                          </m:r>
                        </m:sub>
                      </m:sSub>
                      <m:r>
                        <a:rPr lang="es-CL" i="1">
                          <a:latin typeface="Cambria Math" panose="02040503050406030204" pitchFamily="18" charset="0"/>
                        </a:rPr>
                        <m:t>−</m:t>
                      </m:r>
                      <m:r>
                        <a:rPr lang="es-CL" i="1">
                          <a:latin typeface="Cambria Math" panose="02040503050406030204" pitchFamily="18" charset="0"/>
                        </a:rPr>
                        <m:t>𝑄</m:t>
                      </m:r>
                      <m:d>
                        <m:dPr>
                          <m:ctrlPr>
                            <a:rPr lang="es-CL" i="1">
                              <a:latin typeface="Cambria Math" panose="02040503050406030204" pitchFamily="18" charset="0"/>
                            </a:rPr>
                          </m:ctrlPr>
                        </m:dPr>
                        <m:e>
                          <m:sSub>
                            <m:sSubPr>
                              <m:ctrlPr>
                                <a:rPr lang="es-CL" i="1">
                                  <a:latin typeface="Cambria Math" panose="02040503050406030204" pitchFamily="18" charset="0"/>
                                </a:rPr>
                              </m:ctrlPr>
                            </m:sSubPr>
                            <m:e>
                              <m:r>
                                <a:rPr lang="es-CL" i="1">
                                  <a:latin typeface="Cambria Math" panose="02040503050406030204" pitchFamily="18" charset="0"/>
                                </a:rPr>
                                <m:t>𝐴</m:t>
                              </m:r>
                            </m:e>
                            <m:sub>
                              <m:r>
                                <a:rPr lang="es-CL" i="1">
                                  <a:latin typeface="Cambria Math" panose="02040503050406030204" pitchFamily="18" charset="0"/>
                                </a:rPr>
                                <m:t>𝑡</m:t>
                              </m:r>
                            </m:sub>
                          </m:sSub>
                        </m:e>
                      </m:d>
                    </m:oMath>
                  </m:oMathPara>
                </a14:m>
                <a:endParaRPr lang="es-CL" dirty="0"/>
              </a:p>
            </p:txBody>
          </p:sp>
        </mc:Choice>
        <mc:Fallback xmlns="">
          <p:sp>
            <p:nvSpPr>
              <p:cNvPr id="45" name="TextBox 44">
                <a:extLst>
                  <a:ext uri="{FF2B5EF4-FFF2-40B4-BE49-F238E27FC236}">
                    <a16:creationId xmlns:a16="http://schemas.microsoft.com/office/drawing/2014/main" id="{916C34B0-F0FF-9574-11B4-EBDDD86DBA00}"/>
                  </a:ext>
                </a:extLst>
              </p:cNvPr>
              <p:cNvSpPr txBox="1">
                <a:spLocks noRot="1" noChangeAspect="1" noMove="1" noResize="1" noEditPoints="1" noAdjustHandles="1" noChangeArrowheads="1" noChangeShapeType="1" noTextEdit="1"/>
              </p:cNvSpPr>
              <p:nvPr/>
            </p:nvSpPr>
            <p:spPr>
              <a:xfrm>
                <a:off x="7818408" y="5358197"/>
                <a:ext cx="1672445" cy="276999"/>
              </a:xfrm>
              <a:prstGeom prst="rect">
                <a:avLst/>
              </a:prstGeom>
              <a:blipFill>
                <a:blip r:embed="rId30"/>
                <a:stretch>
                  <a:fillRect l="-3285" b="-3333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993B206C-D936-05CC-E12E-523F2A3260A3}"/>
                  </a:ext>
                </a:extLst>
              </p:cNvPr>
              <p:cNvSpPr txBox="1"/>
              <p:nvPr/>
            </p:nvSpPr>
            <p:spPr>
              <a:xfrm>
                <a:off x="7702735" y="3248986"/>
                <a:ext cx="2543837" cy="39100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𝐶𝑜𝑠</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𝑡</m:t>
                          </m:r>
                        </m:sub>
                      </m:sSub>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max</m:t>
                              </m:r>
                            </m:e>
                            <m:lim>
                              <m:r>
                                <a:rPr lang="en-US" b="0" i="1" smtClean="0">
                                  <a:latin typeface="Cambria Math" panose="02040503050406030204" pitchFamily="18" charset="0"/>
                                </a:rPr>
                                <m:t>𝑄</m:t>
                              </m:r>
                            </m:lim>
                          </m:limLow>
                        </m:fName>
                        <m:e>
                          <m:r>
                            <a:rPr lang="en-US" b="0" i="1" smtClean="0">
                              <a:latin typeface="Cambria Math" panose="02040503050406030204" pitchFamily="18" charset="0"/>
                            </a:rPr>
                            <m:t>𝐾</m:t>
                          </m:r>
                        </m:e>
                      </m:func>
                      <m:r>
                        <a:rPr lang="en-US" b="0" i="1" smtClean="0">
                          <a:latin typeface="Cambria Math" panose="02040503050406030204" pitchFamily="18" charset="0"/>
                        </a:rPr>
                        <m:t> − </m:t>
                      </m:r>
                      <m:r>
                        <a:rPr lang="en-US" b="0" i="1" smtClean="0">
                          <a:latin typeface="Cambria Math" panose="02040503050406030204" pitchFamily="18" charset="0"/>
                        </a:rPr>
                        <m:t>𝑄</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𝑡</m:t>
                              </m:r>
                            </m:sub>
                          </m:sSub>
                        </m:e>
                      </m:d>
                    </m:oMath>
                  </m:oMathPara>
                </a14:m>
                <a:endParaRPr lang="es-CL" dirty="0"/>
              </a:p>
            </p:txBody>
          </p:sp>
        </mc:Choice>
        <mc:Fallback xmlns="">
          <p:sp>
            <p:nvSpPr>
              <p:cNvPr id="48" name="TextBox 47">
                <a:extLst>
                  <a:ext uri="{FF2B5EF4-FFF2-40B4-BE49-F238E27FC236}">
                    <a16:creationId xmlns:a16="http://schemas.microsoft.com/office/drawing/2014/main" id="{993B206C-D936-05CC-E12E-523F2A3260A3}"/>
                  </a:ext>
                </a:extLst>
              </p:cNvPr>
              <p:cNvSpPr txBox="1">
                <a:spLocks noRot="1" noChangeAspect="1" noMove="1" noResize="1" noEditPoints="1" noAdjustHandles="1" noChangeArrowheads="1" noChangeShapeType="1" noTextEdit="1"/>
              </p:cNvSpPr>
              <p:nvPr/>
            </p:nvSpPr>
            <p:spPr>
              <a:xfrm>
                <a:off x="7702735" y="3248986"/>
                <a:ext cx="2543837" cy="391004"/>
              </a:xfrm>
              <a:prstGeom prst="rect">
                <a:avLst/>
              </a:prstGeom>
              <a:blipFill>
                <a:blip r:embed="rId31"/>
                <a:stretch>
                  <a:fillRect l="-1918" b="-17188"/>
                </a:stretch>
              </a:blipFill>
            </p:spPr>
            <p:txBody>
              <a:bodyPr/>
              <a:lstStyle/>
              <a:p>
                <a:r>
                  <a:rPr lang="es-CL">
                    <a:noFill/>
                  </a:rPr>
                  <a:t> </a:t>
                </a:r>
              </a:p>
            </p:txBody>
          </p:sp>
        </mc:Fallback>
      </mc:AlternateContent>
      <p:cxnSp>
        <p:nvCxnSpPr>
          <p:cNvPr id="50" name="Connector: Elbow 49">
            <a:extLst>
              <a:ext uri="{FF2B5EF4-FFF2-40B4-BE49-F238E27FC236}">
                <a16:creationId xmlns:a16="http://schemas.microsoft.com/office/drawing/2014/main" id="{41A93C25-7D4A-C0F5-CEEF-7A9C76674B4C}"/>
              </a:ext>
            </a:extLst>
          </p:cNvPr>
          <p:cNvCxnSpPr>
            <a:endCxn id="40" idx="0"/>
          </p:cNvCxnSpPr>
          <p:nvPr/>
        </p:nvCxnSpPr>
        <p:spPr>
          <a:xfrm rot="10800000" flipV="1">
            <a:off x="6993381" y="3428999"/>
            <a:ext cx="709355" cy="200015"/>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2" name="Connector: Elbow 51">
            <a:extLst>
              <a:ext uri="{FF2B5EF4-FFF2-40B4-BE49-F238E27FC236}">
                <a16:creationId xmlns:a16="http://schemas.microsoft.com/office/drawing/2014/main" id="{A3467042-A19F-FA17-0367-5AB3B2768F70}"/>
              </a:ext>
            </a:extLst>
          </p:cNvPr>
          <p:cNvCxnSpPr>
            <a:stCxn id="48" idx="3"/>
            <a:endCxn id="39" idx="0"/>
          </p:cNvCxnSpPr>
          <p:nvPr/>
        </p:nvCxnSpPr>
        <p:spPr>
          <a:xfrm>
            <a:off x="10246572" y="3444488"/>
            <a:ext cx="442679" cy="184526"/>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92157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C1AB7-05F6-98A0-0DCF-1E6453675A97}"/>
            </a:ext>
          </a:extLst>
        </p:cNvPr>
        <p:cNvGrpSpPr/>
        <p:nvPr/>
      </p:nvGrpSpPr>
      <p:grpSpPr>
        <a:xfrm>
          <a:off x="0" y="0"/>
          <a:ext cx="0" cy="0"/>
          <a:chOff x="0" y="0"/>
          <a:chExt cx="0" cy="0"/>
        </a:xfrm>
      </p:grpSpPr>
      <p:sp>
        <p:nvSpPr>
          <p:cNvPr id="15" name="Rectangle 14">
            <a:extLst>
              <a:ext uri="{FF2B5EF4-FFF2-40B4-BE49-F238E27FC236}">
                <a16:creationId xmlns:a16="http://schemas.microsoft.com/office/drawing/2014/main" id="{DE21BB7E-FDFA-76DA-5D86-FEA4B1B4CE89}"/>
              </a:ext>
            </a:extLst>
          </p:cNvPr>
          <p:cNvSpPr/>
          <p:nvPr/>
        </p:nvSpPr>
        <p:spPr>
          <a:xfrm>
            <a:off x="242575" y="1606727"/>
            <a:ext cx="10847465" cy="4967332"/>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lang="en-US" sz="2400" dirty="0">
                <a:solidFill>
                  <a:schemeClr val="tx1"/>
                </a:solidFill>
              </a:rPr>
              <a:t>RPE signal</a:t>
            </a:r>
            <a:endParaRPr lang="es-CL" sz="2400" dirty="0">
              <a:solidFill>
                <a:schemeClr val="tx1"/>
              </a:solidFill>
            </a:endParaRPr>
          </a:p>
        </p:txBody>
      </p:sp>
      <p:sp>
        <p:nvSpPr>
          <p:cNvPr id="2" name="Title 1">
            <a:extLst>
              <a:ext uri="{FF2B5EF4-FFF2-40B4-BE49-F238E27FC236}">
                <a16:creationId xmlns:a16="http://schemas.microsoft.com/office/drawing/2014/main" id="{133E0790-194C-0B99-5480-435249762498}"/>
              </a:ext>
            </a:extLst>
          </p:cNvPr>
          <p:cNvSpPr>
            <a:spLocks noGrp="1"/>
          </p:cNvSpPr>
          <p:nvPr>
            <p:ph type="title"/>
          </p:nvPr>
        </p:nvSpPr>
        <p:spPr/>
        <p:txBody>
          <a:bodyPr/>
          <a:lstStyle/>
          <a:p>
            <a:r>
              <a:rPr lang="en-US" dirty="0"/>
              <a:t>Biological variables definition</a:t>
            </a:r>
            <a:endParaRPr lang="es-CL"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73841D2-0364-E347-FC48-2E115A4560B7}"/>
                  </a:ext>
                </a:extLst>
              </p:cNvPr>
              <p:cNvSpPr txBox="1"/>
              <p:nvPr/>
            </p:nvSpPr>
            <p:spPr>
              <a:xfrm>
                <a:off x="159517" y="2123644"/>
                <a:ext cx="11013575" cy="312650"/>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𝜇</m:t>
                      </m:r>
                      <m:r>
                        <a:rPr lang="en-US" b="0" i="1" smtClean="0">
                          <a:latin typeface="Cambria Math" panose="02040503050406030204" pitchFamily="18" charset="0"/>
                        </a:rPr>
                        <m:t>𝑉</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𝑇𝑖𝑚𝑒</m:t>
                          </m:r>
                          <m:r>
                            <a:rPr lang="en-US" b="0" i="1" smtClean="0">
                              <a:latin typeface="Cambria Math" panose="02040503050406030204" pitchFamily="18" charset="0"/>
                            </a:rPr>
                            <m:t>, </m:t>
                          </m:r>
                          <m:r>
                            <a:rPr lang="en-US" b="0" i="1" smtClean="0">
                              <a:latin typeface="Cambria Math" panose="02040503050406030204" pitchFamily="18" charset="0"/>
                            </a:rPr>
                            <m:t>𝑅𝑃𝐸</m:t>
                          </m:r>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𝐷𝑜𝑚𝑎𝑖𝑛</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𝑇𝑖𝑚𝑒</m:t>
                          </m:r>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𝐷𝑜𝑚𝑎𝑖𝑛</m:t>
                          </m:r>
                        </m:e>
                      </m:d>
                      <m:r>
                        <a:rPr lang="en-US" b="0" i="1" smtClean="0">
                          <a:latin typeface="Cambria Math" panose="02040503050406030204" pitchFamily="18" charset="0"/>
                        </a:rPr>
                        <m:t>+</m:t>
                      </m:r>
                      <m:d>
                        <m:dPr>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r>
                                <a:rPr lang="en-US" b="0" i="1" smtClean="0">
                                  <a:latin typeface="Cambria Math" panose="02040503050406030204" pitchFamily="18" charset="0"/>
                                </a:rPr>
                                <m:t>𝑇𝑖𝑚𝑒</m:t>
                              </m:r>
                            </m:e>
                          </m:d>
                        </m:e>
                      </m:d>
                      <m:r>
                        <a:rPr lang="en-US" b="0" i="1" smtClean="0">
                          <a:latin typeface="Cambria Math" panose="02040503050406030204" pitchFamily="18" charset="0"/>
                        </a:rPr>
                        <m:t>𝑃𝑎𝑟𝑡𝑖𝑐𝑖𝑝𝑎𝑛𝑡</m:t>
                      </m:r>
                      <m:r>
                        <a:rPr lang="en-US" b="0" i="1" smtClean="0">
                          <a:latin typeface="Cambria Math" panose="02040503050406030204" pitchFamily="18" charset="0"/>
                        </a:rPr>
                        <m:t>)+(</m:t>
                      </m:r>
                      <m:r>
                        <a:rPr lang="en-US" b="0" i="1" smtClean="0">
                          <a:latin typeface="Cambria Math" panose="02040503050406030204" pitchFamily="18" charset="0"/>
                        </a:rPr>
                        <m:t>𝑅𝑃𝐸</m:t>
                      </m:r>
                      <m:r>
                        <a:rPr lang="en-US" b="0" i="1" smtClean="0">
                          <a:latin typeface="Cambria Math" panose="02040503050406030204" pitchFamily="18" charset="0"/>
                        </a:rPr>
                        <m:t>|</m:t>
                      </m:r>
                      <m:r>
                        <a:rPr lang="en-US" b="0" i="1" smtClean="0">
                          <a:latin typeface="Cambria Math" panose="02040503050406030204" pitchFamily="18" charset="0"/>
                        </a:rPr>
                        <m:t>𝑃𝑎𝑟𝑡𝑖𝑐𝑖𝑝𝑎𝑛𝑡</m:t>
                      </m:r>
                      <m:r>
                        <a:rPr lang="en-US" b="0" i="1" smtClean="0">
                          <a:latin typeface="Cambria Math" panose="02040503050406030204" pitchFamily="18" charset="0"/>
                        </a:rPr>
                        <m:t>)</m:t>
                      </m:r>
                    </m:oMath>
                  </m:oMathPara>
                </a14:m>
                <a:endParaRPr lang="es-CL" dirty="0"/>
              </a:p>
            </p:txBody>
          </p:sp>
        </mc:Choice>
        <mc:Fallback xmlns="">
          <p:sp>
            <p:nvSpPr>
              <p:cNvPr id="14" name="TextBox 13">
                <a:extLst>
                  <a:ext uri="{FF2B5EF4-FFF2-40B4-BE49-F238E27FC236}">
                    <a16:creationId xmlns:a16="http://schemas.microsoft.com/office/drawing/2014/main" id="{673841D2-0364-E347-FC48-2E115A4560B7}"/>
                  </a:ext>
                </a:extLst>
              </p:cNvPr>
              <p:cNvSpPr txBox="1">
                <a:spLocks noRot="1" noChangeAspect="1" noMove="1" noResize="1" noEditPoints="1" noAdjustHandles="1" noChangeArrowheads="1" noChangeShapeType="1" noTextEdit="1"/>
              </p:cNvSpPr>
              <p:nvPr/>
            </p:nvSpPr>
            <p:spPr>
              <a:xfrm>
                <a:off x="159517" y="2123644"/>
                <a:ext cx="11013575" cy="312650"/>
              </a:xfrm>
              <a:prstGeom prst="rect">
                <a:avLst/>
              </a:prstGeom>
              <a:blipFill>
                <a:blip r:embed="rId2"/>
                <a:stretch>
                  <a:fillRect b="-25000"/>
                </a:stretch>
              </a:blipFill>
            </p:spPr>
            <p:txBody>
              <a:bodyPr/>
              <a:lstStyle/>
              <a:p>
                <a:r>
                  <a:rPr lang="es-CL">
                    <a:noFill/>
                  </a:rPr>
                  <a:t> </a:t>
                </a:r>
              </a:p>
            </p:txBody>
          </p:sp>
        </mc:Fallback>
      </mc:AlternateContent>
      <p:pic>
        <p:nvPicPr>
          <p:cNvPr id="23" name="Picture 22" descr="A diagram of different types of eyes&#10;&#10;AI-generated content may be incorrect.">
            <a:extLst>
              <a:ext uri="{FF2B5EF4-FFF2-40B4-BE49-F238E27FC236}">
                <a16:creationId xmlns:a16="http://schemas.microsoft.com/office/drawing/2014/main" id="{B1E1A71A-3E55-BC44-AA00-99F3DBAFA91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3850" y="4937365"/>
            <a:ext cx="2679197" cy="1587672"/>
          </a:xfrm>
          <a:prstGeom prst="rect">
            <a:avLst/>
          </a:prstGeom>
        </p:spPr>
      </p:pic>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57E3E59-C415-EFB9-1669-437453CD4401}"/>
                  </a:ext>
                </a:extLst>
              </p:cNvPr>
              <p:cNvSpPr txBox="1"/>
              <p:nvPr/>
            </p:nvSpPr>
            <p:spPr>
              <a:xfrm>
                <a:off x="3424322" y="5471578"/>
                <a:ext cx="2254527" cy="51924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𝑠𝑎𝑐𝑐𝑎𝑑𝑒𝑠</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𝑠𝑎𝑐𝑐𝑎𝑑𝑒𝑠</m:t>
                              </m:r>
                            </m:sub>
                          </m:sSub>
                        </m:num>
                        <m:den>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𝑠𝑎𝑐𝑐𝑎𝑑𝑒𝑠</m:t>
                              </m:r>
                            </m:sub>
                          </m:sSub>
                        </m:den>
                      </m:f>
                    </m:oMath>
                  </m:oMathPara>
                </a14:m>
                <a:endParaRPr lang="es-CL" dirty="0"/>
              </a:p>
            </p:txBody>
          </p:sp>
        </mc:Choice>
        <mc:Fallback xmlns="">
          <p:sp>
            <p:nvSpPr>
              <p:cNvPr id="4" name="TextBox 3">
                <a:extLst>
                  <a:ext uri="{FF2B5EF4-FFF2-40B4-BE49-F238E27FC236}">
                    <a16:creationId xmlns:a16="http://schemas.microsoft.com/office/drawing/2014/main" id="{757E3E59-C415-EFB9-1669-437453CD4401}"/>
                  </a:ext>
                </a:extLst>
              </p:cNvPr>
              <p:cNvSpPr txBox="1">
                <a:spLocks noRot="1" noChangeAspect="1" noMove="1" noResize="1" noEditPoints="1" noAdjustHandles="1" noChangeArrowheads="1" noChangeShapeType="1" noTextEdit="1"/>
              </p:cNvSpPr>
              <p:nvPr/>
            </p:nvSpPr>
            <p:spPr>
              <a:xfrm>
                <a:off x="3424322" y="5471578"/>
                <a:ext cx="2254527" cy="519245"/>
              </a:xfrm>
              <a:prstGeom prst="rect">
                <a:avLst/>
              </a:prstGeom>
              <a:blipFill>
                <a:blip r:embed="rId4"/>
                <a:stretch>
                  <a:fillRect/>
                </a:stretch>
              </a:blipFill>
            </p:spPr>
            <p:txBody>
              <a:bodyPr/>
              <a:lstStyle/>
              <a:p>
                <a:r>
                  <a:rPr lang="es-CL">
                    <a:noFill/>
                  </a:rPr>
                  <a:t> </a:t>
                </a:r>
              </a:p>
            </p:txBody>
          </p:sp>
        </mc:Fallback>
      </mc:AlternateContent>
      <p:sp>
        <p:nvSpPr>
          <p:cNvPr id="61" name="TextBox 60">
            <a:extLst>
              <a:ext uri="{FF2B5EF4-FFF2-40B4-BE49-F238E27FC236}">
                <a16:creationId xmlns:a16="http://schemas.microsoft.com/office/drawing/2014/main" id="{9C3F53F3-2A4E-61EB-B66B-9C8FBCC0B09C}"/>
              </a:ext>
            </a:extLst>
          </p:cNvPr>
          <p:cNvSpPr txBox="1"/>
          <p:nvPr/>
        </p:nvSpPr>
        <p:spPr>
          <a:xfrm>
            <a:off x="3336000" y="3077190"/>
            <a:ext cx="7466039" cy="923330"/>
          </a:xfrm>
          <a:prstGeom prst="rect">
            <a:avLst/>
          </a:prstGeom>
          <a:noFill/>
        </p:spPr>
        <p:txBody>
          <a:bodyPr wrap="square">
            <a:spAutoFit/>
          </a:bodyPr>
          <a:lstStyle/>
          <a:p>
            <a:r>
              <a:rPr lang="en-US" dirty="0"/>
              <a:t>"Does the computational RPE effectively modulate the ERP waveform, and can we specifically see this effect within the canonical 200–350 </a:t>
            </a:r>
            <a:r>
              <a:rPr lang="en-US" dirty="0" err="1"/>
              <a:t>ms</a:t>
            </a:r>
            <a:r>
              <a:rPr lang="en-US" dirty="0"/>
              <a:t> time window of the FRN?"</a:t>
            </a:r>
            <a:endParaRPr lang="es-CL" dirty="0"/>
          </a:p>
        </p:txBody>
      </p:sp>
      <p:pic>
        <p:nvPicPr>
          <p:cNvPr id="65" name="Picture 64">
            <a:extLst>
              <a:ext uri="{FF2B5EF4-FFF2-40B4-BE49-F238E27FC236}">
                <a16:creationId xmlns:a16="http://schemas.microsoft.com/office/drawing/2014/main" id="{0B81DEB4-A78C-12D9-CA15-F2478E83A218}"/>
              </a:ext>
            </a:extLst>
          </p:cNvPr>
          <p:cNvPicPr>
            <a:picLocks noChangeAspect="1"/>
          </p:cNvPicPr>
          <p:nvPr/>
        </p:nvPicPr>
        <p:blipFill>
          <a:blip r:embed="rId5"/>
          <a:stretch>
            <a:fillRect/>
          </a:stretch>
        </p:blipFill>
        <p:spPr>
          <a:xfrm>
            <a:off x="398055" y="2578319"/>
            <a:ext cx="2679198" cy="1854240"/>
          </a:xfrm>
          <a:prstGeom prst="rect">
            <a:avLst/>
          </a:prstGeom>
        </p:spPr>
      </p:pic>
      <p:sp>
        <p:nvSpPr>
          <p:cNvPr id="66" name="TextBox 65">
            <a:extLst>
              <a:ext uri="{FF2B5EF4-FFF2-40B4-BE49-F238E27FC236}">
                <a16:creationId xmlns:a16="http://schemas.microsoft.com/office/drawing/2014/main" id="{9A303C80-B89F-DE91-DECB-F4373E48AB0A}"/>
              </a:ext>
            </a:extLst>
          </p:cNvPr>
          <p:cNvSpPr txBox="1"/>
          <p:nvPr/>
        </p:nvSpPr>
        <p:spPr>
          <a:xfrm>
            <a:off x="3401805" y="4505216"/>
            <a:ext cx="4528997" cy="461665"/>
          </a:xfrm>
          <a:prstGeom prst="rect">
            <a:avLst/>
          </a:prstGeom>
          <a:noFill/>
        </p:spPr>
        <p:txBody>
          <a:bodyPr wrap="none" rtlCol="0">
            <a:spAutoFit/>
          </a:bodyPr>
          <a:lstStyle/>
          <a:p>
            <a:r>
              <a:rPr lang="en-US" sz="2400" dirty="0"/>
              <a:t>Spontaneous behavior variability</a:t>
            </a:r>
            <a:endParaRPr lang="es-CL" sz="2400" dirty="0"/>
          </a:p>
        </p:txBody>
      </p:sp>
      <p:cxnSp>
        <p:nvCxnSpPr>
          <p:cNvPr id="68" name="Straight Connector 67">
            <a:extLst>
              <a:ext uri="{FF2B5EF4-FFF2-40B4-BE49-F238E27FC236}">
                <a16:creationId xmlns:a16="http://schemas.microsoft.com/office/drawing/2014/main" id="{2FD47950-D80D-166F-B794-C5078B9498D8}"/>
              </a:ext>
            </a:extLst>
          </p:cNvPr>
          <p:cNvCxnSpPr>
            <a:cxnSpLocks/>
          </p:cNvCxnSpPr>
          <p:nvPr/>
        </p:nvCxnSpPr>
        <p:spPr>
          <a:xfrm>
            <a:off x="242575" y="4493516"/>
            <a:ext cx="10847465" cy="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24404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A2C168-5BD3-79C5-C77D-C0D0C3D049EA}"/>
            </a:ext>
          </a:extLst>
        </p:cNvPr>
        <p:cNvGrpSpPr/>
        <p:nvPr/>
      </p:nvGrpSpPr>
      <p:grpSpPr>
        <a:xfrm>
          <a:off x="0" y="0"/>
          <a:ext cx="0" cy="0"/>
          <a:chOff x="0" y="0"/>
          <a:chExt cx="0" cy="0"/>
        </a:xfrm>
      </p:grpSpPr>
      <p:sp>
        <p:nvSpPr>
          <p:cNvPr id="19" name="Rectangle 18">
            <a:extLst>
              <a:ext uri="{FF2B5EF4-FFF2-40B4-BE49-F238E27FC236}">
                <a16:creationId xmlns:a16="http://schemas.microsoft.com/office/drawing/2014/main" id="{88EFB861-12BA-33F6-7720-E91652D915FD}"/>
              </a:ext>
            </a:extLst>
          </p:cNvPr>
          <p:cNvSpPr/>
          <p:nvPr/>
        </p:nvSpPr>
        <p:spPr>
          <a:xfrm>
            <a:off x="506335" y="4341262"/>
            <a:ext cx="10847465" cy="2445734"/>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t"/>
          <a:lstStyle/>
          <a:p>
            <a:pPr algn="ctr"/>
            <a:r>
              <a:rPr lang="en-US" sz="3600" dirty="0">
                <a:solidFill>
                  <a:schemeClr val="tx1"/>
                </a:solidFill>
              </a:rPr>
              <a:t>Step II</a:t>
            </a:r>
            <a:endParaRPr lang="es-CL" sz="3600" dirty="0">
              <a:solidFill>
                <a:schemeClr val="tx1"/>
              </a:solidFill>
            </a:endParaRPr>
          </a:p>
        </p:txBody>
      </p:sp>
      <p:sp>
        <p:nvSpPr>
          <p:cNvPr id="18" name="Rectangle 17">
            <a:extLst>
              <a:ext uri="{FF2B5EF4-FFF2-40B4-BE49-F238E27FC236}">
                <a16:creationId xmlns:a16="http://schemas.microsoft.com/office/drawing/2014/main" id="{9C22F16D-4430-E80E-2995-55108074119C}"/>
              </a:ext>
            </a:extLst>
          </p:cNvPr>
          <p:cNvSpPr/>
          <p:nvPr/>
        </p:nvSpPr>
        <p:spPr>
          <a:xfrm>
            <a:off x="506335" y="1442172"/>
            <a:ext cx="10847465" cy="2824749"/>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t"/>
          <a:lstStyle/>
          <a:p>
            <a:pPr algn="ctr"/>
            <a:r>
              <a:rPr lang="en-US" sz="3600" dirty="0">
                <a:solidFill>
                  <a:schemeClr val="tx1"/>
                </a:solidFill>
              </a:rPr>
              <a:t>Step I</a:t>
            </a:r>
            <a:endParaRPr lang="es-CL" sz="3600" dirty="0">
              <a:solidFill>
                <a:schemeClr val="tx1"/>
              </a:solidFill>
            </a:endParaRPr>
          </a:p>
        </p:txBody>
      </p:sp>
      <p:sp>
        <p:nvSpPr>
          <p:cNvPr id="2" name="Title 1">
            <a:extLst>
              <a:ext uri="{FF2B5EF4-FFF2-40B4-BE49-F238E27FC236}">
                <a16:creationId xmlns:a16="http://schemas.microsoft.com/office/drawing/2014/main" id="{4CE9DB1F-010F-E580-A704-823F3E004CED}"/>
              </a:ext>
            </a:extLst>
          </p:cNvPr>
          <p:cNvSpPr>
            <a:spLocks noGrp="1"/>
          </p:cNvSpPr>
          <p:nvPr>
            <p:ph type="title"/>
          </p:nvPr>
        </p:nvSpPr>
        <p:spPr/>
        <p:txBody>
          <a:bodyPr/>
          <a:lstStyle/>
          <a:p>
            <a:r>
              <a:rPr lang="en-US" dirty="0"/>
              <a:t>Model definition</a:t>
            </a:r>
            <a:endParaRPr lang="es-CL"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C0E1E92-0EAC-806C-26CA-E4AE9DCEA8B3}"/>
                  </a:ext>
                </a:extLst>
              </p:cNvPr>
              <p:cNvSpPr txBox="1"/>
              <p:nvPr/>
            </p:nvSpPr>
            <p:spPr>
              <a:xfrm>
                <a:off x="1789612" y="5541249"/>
                <a:ext cx="9188413"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Θ</m:t>
                      </m:r>
                      <m:r>
                        <a:rPr lang="en-US" b="0" i="0" smtClean="0">
                          <a:latin typeface="Cambria Math" panose="02040503050406030204" pitchFamily="18" charset="0"/>
                        </a:rPr>
                        <m:t> ~ </m:t>
                      </m:r>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CV</m:t>
                          </m:r>
                        </m:e>
                        <m:sub>
                          <m:r>
                            <m:rPr>
                              <m:sty m:val="p"/>
                            </m:rPr>
                            <a:rPr lang="en-US" b="0" i="0" smtClean="0">
                              <a:latin typeface="Cambria Math" panose="02040503050406030204" pitchFamily="18" charset="0"/>
                            </a:rPr>
                            <m:t>saccades</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𝑡𝑦𝑝𝑒</m:t>
                          </m:r>
                        </m:sub>
                      </m:sSub>
                      <m:r>
                        <a:rPr lang="en-US" b="0" i="1" smtClean="0">
                          <a:latin typeface="Cambria Math" panose="02040503050406030204" pitchFamily="18" charset="0"/>
                        </a:rPr>
                        <m:t>⋅</m:t>
                      </m:r>
                      <m:r>
                        <a:rPr lang="en-US" b="0" i="1" smtClean="0">
                          <a:latin typeface="Cambria Math" panose="02040503050406030204" pitchFamily="18" charset="0"/>
                        </a:rPr>
                        <m:t>𝐷𝑜𝑚𝑎𝑖𝑛</m:t>
                      </m:r>
                      <m:r>
                        <a:rPr lang="en-US" b="0" i="1" smtClean="0">
                          <a:latin typeface="Cambria Math" panose="02040503050406030204" pitchFamily="18" charset="0"/>
                        </a:rPr>
                        <m:t>+</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𝑠𝑎𝑐𝑐𝑎𝑑𝑒𝑠</m:t>
                              </m:r>
                            </m:sub>
                          </m:sSub>
                          <m:r>
                            <a:rPr lang="en-US" b="0" i="1" smtClean="0">
                              <a:latin typeface="Cambria Math" panose="02040503050406030204" pitchFamily="18" charset="0"/>
                            </a:rPr>
                            <m:t> </m:t>
                          </m:r>
                        </m:e>
                      </m:d>
                      <m:r>
                        <a:rPr lang="en-US" b="0" i="1" smtClean="0">
                          <a:latin typeface="Cambria Math" panose="02040503050406030204" pitchFamily="18" charset="0"/>
                        </a:rPr>
                        <m:t>𝑃𝑎𝑟𝑡𝑖𝑐𝑖𝑝𝑎𝑛𝑡</m:t>
                      </m:r>
                      <m:r>
                        <a:rPr lang="en-US" b="0" i="1" smtClean="0">
                          <a:latin typeface="Cambria Math" panose="02040503050406030204" pitchFamily="18" charset="0"/>
                        </a:rPr>
                        <m:t>)+(1| </m:t>
                      </m:r>
                      <m:r>
                        <a:rPr lang="en-US" b="0" i="1" smtClean="0">
                          <a:latin typeface="Cambria Math" panose="02040503050406030204" pitchFamily="18" charset="0"/>
                        </a:rPr>
                        <m:t>𝐷𝑜𝑚𝑎𝑖𝑛</m:t>
                      </m:r>
                      <m:r>
                        <a:rPr lang="en-US" b="0" i="1" smtClean="0">
                          <a:latin typeface="Cambria Math" panose="02040503050406030204" pitchFamily="18" charset="0"/>
                        </a:rPr>
                        <m:t>:</m:t>
                      </m:r>
                      <m:r>
                        <a:rPr lang="en-US" b="0" i="1" smtClean="0">
                          <a:latin typeface="Cambria Math" panose="02040503050406030204" pitchFamily="18" charset="0"/>
                        </a:rPr>
                        <m:t>𝑃𝑎𝑟𝑡𝑖𝑐𝑖𝑝𝑎𝑛𝑡</m:t>
                      </m:r>
                      <m:r>
                        <a:rPr lang="en-US" b="0" i="1" smtClean="0">
                          <a:latin typeface="Cambria Math" panose="02040503050406030204" pitchFamily="18" charset="0"/>
                        </a:rPr>
                        <m:t>)</m:t>
                      </m:r>
                    </m:oMath>
                  </m:oMathPara>
                </a14:m>
                <a:endParaRPr lang="en-US" b="0" dirty="0"/>
              </a:p>
            </p:txBody>
          </p:sp>
        </mc:Choice>
        <mc:Fallback xmlns="">
          <p:sp>
            <p:nvSpPr>
              <p:cNvPr id="5" name="TextBox 4">
                <a:extLst>
                  <a:ext uri="{FF2B5EF4-FFF2-40B4-BE49-F238E27FC236}">
                    <a16:creationId xmlns:a16="http://schemas.microsoft.com/office/drawing/2014/main" id="{E4A36E20-7673-4F78-87F4-FBB49F02BE23}"/>
                  </a:ext>
                </a:extLst>
              </p:cNvPr>
              <p:cNvSpPr txBox="1">
                <a:spLocks noRot="1" noChangeAspect="1" noMove="1" noResize="1" noEditPoints="1" noAdjustHandles="1" noChangeArrowheads="1" noChangeShapeType="1" noTextEdit="1"/>
              </p:cNvSpPr>
              <p:nvPr/>
            </p:nvSpPr>
            <p:spPr>
              <a:xfrm>
                <a:off x="1789612" y="5541249"/>
                <a:ext cx="9188413" cy="298928"/>
              </a:xfrm>
              <a:prstGeom prst="rect">
                <a:avLst/>
              </a:prstGeom>
              <a:blipFill>
                <a:blip r:embed="rId2"/>
                <a:stretch>
                  <a:fillRect l="-199" r="-464" b="-26531"/>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B50CCAF-D420-E597-662A-439E9BD3A760}"/>
                  </a:ext>
                </a:extLst>
              </p:cNvPr>
              <p:cNvSpPr txBox="1"/>
              <p:nvPr/>
            </p:nvSpPr>
            <p:spPr>
              <a:xfrm>
                <a:off x="1940108" y="3002118"/>
                <a:ext cx="7238726" cy="276999"/>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1</m:t>
                          </m:r>
                        </m:e>
                      </m:d>
                      <m:r>
                        <a:rPr lang="en-US" b="0" i="1" smtClean="0">
                          <a:latin typeface="Cambria Math" panose="02040503050406030204" pitchFamily="18" charset="0"/>
                        </a:rPr>
                        <m:t> </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𝑠𝑎𝑐𝑐𝑎𝑑𝑒𝑠</m:t>
                          </m:r>
                        </m:sub>
                      </m:sSub>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𝑅𝑃𝐸</m:t>
                          </m:r>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𝐷𝑜𝑚𝑎𝑖𝑛</m:t>
                          </m:r>
                        </m:e>
                      </m:d>
                      <m:r>
                        <a:rPr lang="en-US" b="0" i="1" smtClean="0">
                          <a:latin typeface="Cambria Math" panose="02040503050406030204" pitchFamily="18" charset="0"/>
                        </a:rPr>
                        <m:t>+(1|</m:t>
                      </m:r>
                      <m:r>
                        <a:rPr lang="en-US" b="0" i="1" smtClean="0">
                          <a:latin typeface="Cambria Math" panose="02040503050406030204" pitchFamily="18" charset="0"/>
                        </a:rPr>
                        <m:t>𝑅𝑃𝐸</m:t>
                      </m:r>
                      <m:r>
                        <a:rPr lang="en-US" b="0" i="1" smtClean="0">
                          <a:latin typeface="Cambria Math" panose="02040503050406030204" pitchFamily="18" charset="0"/>
                        </a:rPr>
                        <m:t>)</m:t>
                      </m:r>
                    </m:oMath>
                  </m:oMathPara>
                </a14:m>
                <a:endParaRPr lang="es-CL" dirty="0"/>
              </a:p>
            </p:txBody>
          </p:sp>
        </mc:Choice>
        <mc:Fallback xmlns="">
          <p:sp>
            <p:nvSpPr>
              <p:cNvPr id="8" name="TextBox 7">
                <a:extLst>
                  <a:ext uri="{FF2B5EF4-FFF2-40B4-BE49-F238E27FC236}">
                    <a16:creationId xmlns:a16="http://schemas.microsoft.com/office/drawing/2014/main" id="{9B50CCAF-D420-E597-662A-439E9BD3A760}"/>
                  </a:ext>
                </a:extLst>
              </p:cNvPr>
              <p:cNvSpPr txBox="1">
                <a:spLocks noRot="1" noChangeAspect="1" noMove="1" noResize="1" noEditPoints="1" noAdjustHandles="1" noChangeArrowheads="1" noChangeShapeType="1" noTextEdit="1"/>
              </p:cNvSpPr>
              <p:nvPr/>
            </p:nvSpPr>
            <p:spPr>
              <a:xfrm>
                <a:off x="1940108" y="3002118"/>
                <a:ext cx="7238726" cy="276999"/>
              </a:xfrm>
              <a:prstGeom prst="rect">
                <a:avLst/>
              </a:prstGeom>
              <a:blipFill>
                <a:blip r:embed="rId3"/>
                <a:stretch>
                  <a:fillRect b="-3478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0CD0C03-1FA0-0262-A1B1-36CE6409E1FE}"/>
                  </a:ext>
                </a:extLst>
              </p:cNvPr>
              <p:cNvSpPr txBox="1"/>
              <p:nvPr/>
            </p:nvSpPr>
            <p:spPr>
              <a:xfrm>
                <a:off x="1805592" y="6111838"/>
                <a:ext cx="2435474" cy="29892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𝑎𝑏𝑠𝑡𝑟𝑎𝑐𝑡</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𝑝h𝑦𝑠𝑖𝑐𝑎𝑙</m:t>
                          </m:r>
                        </m:sub>
                      </m:sSub>
                      <m:r>
                        <a:rPr lang="en-US" b="0" i="1" smtClean="0">
                          <a:latin typeface="Cambria Math" panose="02040503050406030204" pitchFamily="18" charset="0"/>
                        </a:rPr>
                        <m:t>}</m:t>
                      </m:r>
                    </m:oMath>
                  </m:oMathPara>
                </a14:m>
                <a:endParaRPr lang="es-CL" dirty="0"/>
              </a:p>
            </p:txBody>
          </p:sp>
        </mc:Choice>
        <mc:Fallback xmlns="">
          <p:sp>
            <p:nvSpPr>
              <p:cNvPr id="9" name="TextBox 8">
                <a:extLst>
                  <a:ext uri="{FF2B5EF4-FFF2-40B4-BE49-F238E27FC236}">
                    <a16:creationId xmlns:a16="http://schemas.microsoft.com/office/drawing/2014/main" id="{2B566B75-3ABE-7E6D-1F73-35BCC2A2EC10}"/>
                  </a:ext>
                </a:extLst>
              </p:cNvPr>
              <p:cNvSpPr txBox="1">
                <a:spLocks noRot="1" noChangeAspect="1" noMove="1" noResize="1" noEditPoints="1" noAdjustHandles="1" noChangeArrowheads="1" noChangeShapeType="1" noTextEdit="1"/>
              </p:cNvSpPr>
              <p:nvPr/>
            </p:nvSpPr>
            <p:spPr>
              <a:xfrm>
                <a:off x="1805592" y="6111838"/>
                <a:ext cx="2435474" cy="298928"/>
              </a:xfrm>
              <a:prstGeom prst="rect">
                <a:avLst/>
              </a:prstGeom>
              <a:blipFill>
                <a:blip r:embed="rId4"/>
                <a:stretch>
                  <a:fillRect l="-1750" t="-2041" r="-3250" b="-28571"/>
                </a:stretch>
              </a:blipFill>
            </p:spPr>
            <p:txBody>
              <a:bodyPr/>
              <a:lstStyle/>
              <a:p>
                <a:r>
                  <a:rPr lang="es-CL">
                    <a:noFill/>
                  </a:rPr>
                  <a:t> </a:t>
                </a:r>
              </a:p>
            </p:txBody>
          </p:sp>
        </mc:Fallback>
      </mc:AlternateContent>
      <p:sp>
        <p:nvSpPr>
          <p:cNvPr id="20" name="Rectangle 19">
            <a:extLst>
              <a:ext uri="{FF2B5EF4-FFF2-40B4-BE49-F238E27FC236}">
                <a16:creationId xmlns:a16="http://schemas.microsoft.com/office/drawing/2014/main" id="{50C74DB3-FD82-1F95-F04E-26942C6BED42}"/>
              </a:ext>
            </a:extLst>
          </p:cNvPr>
          <p:cNvSpPr/>
          <p:nvPr/>
        </p:nvSpPr>
        <p:spPr>
          <a:xfrm>
            <a:off x="1789612" y="4603875"/>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Variability controller</a:t>
            </a:r>
            <a:endParaRPr lang="es-CL" dirty="0">
              <a:solidFill>
                <a:schemeClr val="tx1"/>
              </a:solidFill>
            </a:endParaRPr>
          </a:p>
        </p:txBody>
      </p:sp>
      <p:sp>
        <p:nvSpPr>
          <p:cNvPr id="21" name="Rectangle 20">
            <a:extLst>
              <a:ext uri="{FF2B5EF4-FFF2-40B4-BE49-F238E27FC236}">
                <a16:creationId xmlns:a16="http://schemas.microsoft.com/office/drawing/2014/main" id="{8C54E6FF-5FF6-DE34-03CF-D91644629913}"/>
              </a:ext>
            </a:extLst>
          </p:cNvPr>
          <p:cNvSpPr/>
          <p:nvPr/>
        </p:nvSpPr>
        <p:spPr>
          <a:xfrm>
            <a:off x="4445678" y="4603875"/>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Spontaneous behavior</a:t>
            </a:r>
            <a:endParaRPr lang="es-CL" dirty="0">
              <a:solidFill>
                <a:schemeClr val="tx1"/>
              </a:solidFill>
            </a:endParaRPr>
          </a:p>
        </p:txBody>
      </p:sp>
      <p:cxnSp>
        <p:nvCxnSpPr>
          <p:cNvPr id="22" name="Straight Arrow Connector 21">
            <a:extLst>
              <a:ext uri="{FF2B5EF4-FFF2-40B4-BE49-F238E27FC236}">
                <a16:creationId xmlns:a16="http://schemas.microsoft.com/office/drawing/2014/main" id="{BBD0BF4B-856D-F079-1C97-37A829F8FED5}"/>
              </a:ext>
            </a:extLst>
          </p:cNvPr>
          <p:cNvCxnSpPr>
            <a:stCxn id="20" idx="3"/>
            <a:endCxn id="21" idx="1"/>
          </p:cNvCxnSpPr>
          <p:nvPr/>
        </p:nvCxnSpPr>
        <p:spPr>
          <a:xfrm>
            <a:off x="3781312" y="4943387"/>
            <a:ext cx="66436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4" name="Rectangle 23">
            <a:extLst>
              <a:ext uri="{FF2B5EF4-FFF2-40B4-BE49-F238E27FC236}">
                <a16:creationId xmlns:a16="http://schemas.microsoft.com/office/drawing/2014/main" id="{CCADB6D6-F95A-D826-803F-32FAE2FEC5CD}"/>
              </a:ext>
            </a:extLst>
          </p:cNvPr>
          <p:cNvSpPr/>
          <p:nvPr/>
        </p:nvSpPr>
        <p:spPr>
          <a:xfrm>
            <a:off x="6794429" y="4464964"/>
            <a:ext cx="1991700" cy="415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Physical</a:t>
            </a:r>
            <a:endParaRPr lang="es-CL" dirty="0">
              <a:solidFill>
                <a:schemeClr val="tx1"/>
              </a:solidFill>
            </a:endParaRPr>
          </a:p>
        </p:txBody>
      </p:sp>
      <p:sp>
        <p:nvSpPr>
          <p:cNvPr id="25" name="Rectangle 24">
            <a:extLst>
              <a:ext uri="{FF2B5EF4-FFF2-40B4-BE49-F238E27FC236}">
                <a16:creationId xmlns:a16="http://schemas.microsoft.com/office/drawing/2014/main" id="{11E0FDB9-D620-59EB-B2AB-ED5E51CC7588}"/>
              </a:ext>
            </a:extLst>
          </p:cNvPr>
          <p:cNvSpPr/>
          <p:nvPr/>
        </p:nvSpPr>
        <p:spPr>
          <a:xfrm>
            <a:off x="6794429" y="4990658"/>
            <a:ext cx="1991700" cy="415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Abstract</a:t>
            </a:r>
            <a:endParaRPr lang="es-CL" dirty="0">
              <a:solidFill>
                <a:schemeClr val="tx1"/>
              </a:solidFill>
            </a:endParaRPr>
          </a:p>
        </p:txBody>
      </p:sp>
      <p:cxnSp>
        <p:nvCxnSpPr>
          <p:cNvPr id="27" name="Connector: Elbow 26">
            <a:extLst>
              <a:ext uri="{FF2B5EF4-FFF2-40B4-BE49-F238E27FC236}">
                <a16:creationId xmlns:a16="http://schemas.microsoft.com/office/drawing/2014/main" id="{BB253F85-2BA1-782C-7D4C-3AB9FCBFFE24}"/>
              </a:ext>
            </a:extLst>
          </p:cNvPr>
          <p:cNvCxnSpPr>
            <a:cxnSpLocks/>
            <a:stCxn id="21" idx="3"/>
          </p:cNvCxnSpPr>
          <p:nvPr/>
        </p:nvCxnSpPr>
        <p:spPr>
          <a:xfrm flipV="1">
            <a:off x="6437378" y="4672808"/>
            <a:ext cx="357051" cy="270579"/>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42467749-B4A4-357B-346E-38AA1AEA6C23}"/>
              </a:ext>
            </a:extLst>
          </p:cNvPr>
          <p:cNvCxnSpPr>
            <a:endCxn id="25" idx="1"/>
          </p:cNvCxnSpPr>
          <p:nvPr/>
        </p:nvCxnSpPr>
        <p:spPr>
          <a:xfrm>
            <a:off x="6437378" y="4943387"/>
            <a:ext cx="357051" cy="255115"/>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A9DD6785-2031-4C30-F568-7931C215CFEB}"/>
                  </a:ext>
                </a:extLst>
              </p:cNvPr>
              <p:cNvSpPr txBox="1"/>
              <p:nvPr/>
            </p:nvSpPr>
            <p:spPr>
              <a:xfrm>
                <a:off x="1940108" y="3404813"/>
                <a:ext cx="6846021" cy="298415"/>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2</m:t>
                          </m:r>
                        </m:e>
                      </m:d>
                      <m:r>
                        <a:rPr lang="en-US" b="0" i="1" smtClean="0">
                          <a:latin typeface="Cambria Math" panose="02040503050406030204" pitchFamily="18" charset="0"/>
                        </a:rPr>
                        <m:t> </m:t>
                      </m:r>
                      <m:r>
                        <a:rPr lang="en-US" b="0" i="1" smtClean="0">
                          <a:latin typeface="Cambria Math" panose="02040503050406030204" pitchFamily="18" charset="0"/>
                        </a:rPr>
                        <m:t>𝐹𝑅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𝑚𝑒𝑎𝑛</m:t>
                          </m:r>
                          <m:r>
                            <a:rPr lang="en-US" b="0" i="1" smtClean="0">
                              <a:latin typeface="Cambria Math" panose="02040503050406030204" pitchFamily="18" charset="0"/>
                            </a:rPr>
                            <m:t> </m:t>
                          </m:r>
                          <m:r>
                            <a:rPr lang="en-US" b="0" i="1" smtClean="0">
                              <a:latin typeface="Cambria Math" panose="02040503050406030204" pitchFamily="18" charset="0"/>
                            </a:rPr>
                            <m:t>𝑎𝑚𝑝𝑙𝑖𝑡𝑢𝑑𝑒</m:t>
                          </m:r>
                        </m:sub>
                      </m:sSub>
                      <m:r>
                        <a:rPr lang="en-US" b="0" i="1" smtClean="0">
                          <a:latin typeface="Cambria Math" panose="02040503050406030204" pitchFamily="18" charset="0"/>
                        </a:rPr>
                        <m:t>~ </m:t>
                      </m:r>
                      <m:r>
                        <a:rPr lang="en-US" b="0" i="1" smtClean="0">
                          <a:latin typeface="Cambria Math" panose="02040503050406030204" pitchFamily="18" charset="0"/>
                        </a:rPr>
                        <m:t>𝑅𝑃𝐸</m:t>
                      </m:r>
                      <m:r>
                        <a:rPr lang="en-US" b="0" i="1" smtClean="0">
                          <a:latin typeface="Cambria Math" panose="02040503050406030204" pitchFamily="18" charset="0"/>
                        </a:rPr>
                        <m:t>⋅</m:t>
                      </m:r>
                      <m:r>
                        <a:rPr lang="en-US" b="0" i="1" smtClean="0">
                          <a:latin typeface="Cambria Math" panose="02040503050406030204" pitchFamily="18" charset="0"/>
                        </a:rPr>
                        <m:t>𝐷𝑜𝑚𝑎𝑖𝑛</m:t>
                      </m:r>
                      <m:r>
                        <a:rPr lang="en-US" b="0" i="1" smtClean="0">
                          <a:latin typeface="Cambria Math" panose="02040503050406030204" pitchFamily="18" charset="0"/>
                        </a:rPr>
                        <m:t>+</m:t>
                      </m:r>
                      <m:d>
                        <m:dPr>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𝑅𝑃𝐸</m:t>
                          </m:r>
                          <m:r>
                            <a:rPr lang="en-US" b="0" i="1" smtClean="0">
                              <a:latin typeface="Cambria Math" panose="02040503050406030204" pitchFamily="18" charset="0"/>
                            </a:rPr>
                            <m:t> </m:t>
                          </m:r>
                        </m:e>
                      </m:d>
                      <m:r>
                        <a:rPr lang="en-US" b="0" i="1" smtClean="0">
                          <a:latin typeface="Cambria Math" panose="02040503050406030204" pitchFamily="18" charset="0"/>
                        </a:rPr>
                        <m:t> </m:t>
                      </m:r>
                      <m:r>
                        <a:rPr lang="en-US" b="0" i="1" smtClean="0">
                          <a:latin typeface="Cambria Math" panose="02040503050406030204" pitchFamily="18" charset="0"/>
                        </a:rPr>
                        <m:t>𝑃𝑎𝑟𝑡𝑖𝑐𝑖𝑝𝑎𝑛𝑡</m:t>
                      </m:r>
                      <m:r>
                        <a:rPr lang="en-US" b="0" i="1" smtClean="0">
                          <a:latin typeface="Cambria Math" panose="02040503050406030204" pitchFamily="18" charset="0"/>
                        </a:rPr>
                        <m:t>)</m:t>
                      </m:r>
                    </m:oMath>
                  </m:oMathPara>
                </a14:m>
                <a:endParaRPr lang="es-CL" dirty="0"/>
              </a:p>
            </p:txBody>
          </p:sp>
        </mc:Choice>
        <mc:Fallback xmlns="">
          <p:sp>
            <p:nvSpPr>
              <p:cNvPr id="33" name="TextBox 32">
                <a:extLst>
                  <a:ext uri="{FF2B5EF4-FFF2-40B4-BE49-F238E27FC236}">
                    <a16:creationId xmlns:a16="http://schemas.microsoft.com/office/drawing/2014/main" id="{B2A8EC2B-BEBE-D32A-7CC8-27D4695B1CC5}"/>
                  </a:ext>
                </a:extLst>
              </p:cNvPr>
              <p:cNvSpPr txBox="1">
                <a:spLocks noRot="1" noChangeAspect="1" noMove="1" noResize="1" noEditPoints="1" noAdjustHandles="1" noChangeArrowheads="1" noChangeShapeType="1" noTextEdit="1"/>
              </p:cNvSpPr>
              <p:nvPr/>
            </p:nvSpPr>
            <p:spPr>
              <a:xfrm>
                <a:off x="1940108" y="3404813"/>
                <a:ext cx="6846021" cy="298415"/>
              </a:xfrm>
              <a:prstGeom prst="rect">
                <a:avLst/>
              </a:prstGeom>
              <a:blipFill>
                <a:blip r:embed="rId5"/>
                <a:stretch>
                  <a:fillRect t="-2083" b="-29167"/>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C4DD81A4-758D-2322-47BD-0A8998111443}"/>
                  </a:ext>
                </a:extLst>
              </p:cNvPr>
              <p:cNvSpPr txBox="1"/>
              <p:nvPr/>
            </p:nvSpPr>
            <p:spPr>
              <a:xfrm>
                <a:off x="1940108" y="3796330"/>
                <a:ext cx="9351589" cy="318164"/>
              </a:xfrm>
              <a:prstGeom prst="rect">
                <a:avLst/>
              </a:prstGeom>
              <a:noFill/>
            </p:spPr>
            <p:txBody>
              <a:bodyPr wrap="square" lIns="0" tIns="0" rIns="0" bIns="0" rtlCol="0">
                <a:spAutoFit/>
              </a:bodyPr>
              <a:lstStyle/>
              <a:p>
                <a:pPr/>
                <a14:m>
                  <m:oMathPara xmlns:m="http://schemas.openxmlformats.org/officeDocument/2006/math">
                    <m:oMathParaPr>
                      <m:jc m:val="left"/>
                    </m:oMathParaPr>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3</m:t>
                          </m:r>
                        </m:e>
                      </m:d>
                      <m:r>
                        <a:rPr lang="en-US" b="0" i="1" smtClean="0">
                          <a:latin typeface="Cambria Math" panose="02040503050406030204" pitchFamily="18" charset="0"/>
                        </a:rPr>
                        <m:t> </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𝑠𝑎𝑐𝑐𝑎𝑑𝑒𝑠</m:t>
                          </m:r>
                        </m:sub>
                      </m:sSub>
                      <m:r>
                        <a:rPr lang="en-US" b="0" i="1" smtClean="0">
                          <a:latin typeface="Cambria Math" panose="02040503050406030204" pitchFamily="18" charset="0"/>
                        </a:rPr>
                        <m:t> ~ </m:t>
                      </m:r>
                      <m:d>
                        <m:dPr>
                          <m:ctrlPr>
                            <a:rPr lang="en-US" b="0" i="1" smtClean="0">
                              <a:latin typeface="Cambria Math" panose="02040503050406030204" pitchFamily="18" charset="0"/>
                            </a:rPr>
                          </m:ctrlPr>
                        </m:dPr>
                        <m:e>
                          <m:r>
                            <a:rPr lang="en-US" b="0" i="1" smtClean="0">
                              <a:latin typeface="Cambria Math" panose="02040503050406030204" pitchFamily="18" charset="0"/>
                            </a:rPr>
                            <m:t>𝐹𝑅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𝑎𝑚𝑝𝑙𝑖𝑡𝑢𝑑𝑒</m:t>
                              </m:r>
                            </m:sub>
                          </m:sSub>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𝐷𝑜𝑚𝑎𝑖𝑛</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𝑅𝑃𝐸</m:t>
                          </m:r>
                          <m:r>
                            <a:rPr lang="en-US" b="0" i="1" smtClean="0">
                              <a:latin typeface="Cambria Math" panose="02040503050406030204" pitchFamily="18" charset="0"/>
                            </a:rPr>
                            <m:t>, </m:t>
                          </m:r>
                          <m:r>
                            <a:rPr lang="en-US" b="0" i="1" smtClean="0">
                              <a:latin typeface="Cambria Math" panose="02040503050406030204" pitchFamily="18" charset="0"/>
                            </a:rPr>
                            <m:t>𝑏𝑦</m:t>
                          </m:r>
                          <m:r>
                            <a:rPr lang="en-US" b="0" i="1" smtClean="0">
                              <a:latin typeface="Cambria Math" panose="02040503050406030204" pitchFamily="18" charset="0"/>
                            </a:rPr>
                            <m:t>=</m:t>
                          </m:r>
                          <m:r>
                            <a:rPr lang="en-US" b="0" i="1" smtClean="0">
                              <a:latin typeface="Cambria Math" panose="02040503050406030204" pitchFamily="18" charset="0"/>
                            </a:rPr>
                            <m:t>𝐷𝑜𝑚𝑎𝑖𝑛</m:t>
                          </m:r>
                        </m:e>
                      </m:d>
                    </m:oMath>
                  </m:oMathPara>
                </a14:m>
                <a:endParaRPr lang="es-CL" dirty="0"/>
              </a:p>
            </p:txBody>
          </p:sp>
        </mc:Choice>
        <mc:Fallback xmlns="">
          <p:sp>
            <p:nvSpPr>
              <p:cNvPr id="34" name="TextBox 33">
                <a:extLst>
                  <a:ext uri="{FF2B5EF4-FFF2-40B4-BE49-F238E27FC236}">
                    <a16:creationId xmlns:a16="http://schemas.microsoft.com/office/drawing/2014/main" id="{C4DD81A4-758D-2322-47BD-0A8998111443}"/>
                  </a:ext>
                </a:extLst>
              </p:cNvPr>
              <p:cNvSpPr txBox="1">
                <a:spLocks noRot="1" noChangeAspect="1" noMove="1" noResize="1" noEditPoints="1" noAdjustHandles="1" noChangeArrowheads="1" noChangeShapeType="1" noTextEdit="1"/>
              </p:cNvSpPr>
              <p:nvPr/>
            </p:nvSpPr>
            <p:spPr>
              <a:xfrm>
                <a:off x="1940108" y="3796330"/>
                <a:ext cx="9351589" cy="318164"/>
              </a:xfrm>
              <a:prstGeom prst="rect">
                <a:avLst/>
              </a:prstGeom>
              <a:blipFill>
                <a:blip r:embed="rId6"/>
                <a:stretch>
                  <a:fillRect b="-25000"/>
                </a:stretch>
              </a:blipFill>
            </p:spPr>
            <p:txBody>
              <a:bodyPr/>
              <a:lstStyle/>
              <a:p>
                <a:r>
                  <a:rPr lang="es-CL">
                    <a:noFill/>
                  </a:rPr>
                  <a:t> </a:t>
                </a:r>
              </a:p>
            </p:txBody>
          </p:sp>
        </mc:Fallback>
      </mc:AlternateContent>
      <p:pic>
        <p:nvPicPr>
          <p:cNvPr id="35" name="Picture 34" descr="A black tangled line and a circular object&#10;&#10;AI-generated content may be incorrect.">
            <a:extLst>
              <a:ext uri="{FF2B5EF4-FFF2-40B4-BE49-F238E27FC236}">
                <a16:creationId xmlns:a16="http://schemas.microsoft.com/office/drawing/2014/main" id="{FB104843-0E8F-2085-5AF0-44C3EE58C8F2}"/>
              </a:ext>
            </a:extLst>
          </p:cNvPr>
          <p:cNvPicPr>
            <a:picLocks noChangeAspect="1"/>
          </p:cNvPicPr>
          <p:nvPr/>
        </p:nvPicPr>
        <p:blipFill>
          <a:blip r:embed="rId7">
            <a:extLst>
              <a:ext uri="{28A0092B-C50C-407E-A947-70E740481C1C}">
                <a14:useLocalDpi xmlns:a14="http://schemas.microsoft.com/office/drawing/2010/main" val="0"/>
              </a:ext>
            </a:extLst>
          </a:blip>
          <a:srcRect b="6357"/>
          <a:stretch>
            <a:fillRect/>
          </a:stretch>
        </p:blipFill>
        <p:spPr>
          <a:xfrm>
            <a:off x="2449286" y="2041254"/>
            <a:ext cx="1922408" cy="940405"/>
          </a:xfrm>
          <a:prstGeom prst="rect">
            <a:avLst/>
          </a:prstGeom>
        </p:spPr>
      </p:pic>
      <p:sp>
        <p:nvSpPr>
          <p:cNvPr id="36" name="Rectangle 35">
            <a:extLst>
              <a:ext uri="{FF2B5EF4-FFF2-40B4-BE49-F238E27FC236}">
                <a16:creationId xmlns:a16="http://schemas.microsoft.com/office/drawing/2014/main" id="{CB5C16FB-34E3-E6C1-787D-D6C2E7F70854}"/>
              </a:ext>
            </a:extLst>
          </p:cNvPr>
          <p:cNvSpPr/>
          <p:nvPr/>
        </p:nvSpPr>
        <p:spPr>
          <a:xfrm>
            <a:off x="5036059" y="2171944"/>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Variability controller</a:t>
            </a:r>
            <a:endParaRPr lang="es-CL" dirty="0">
              <a:solidFill>
                <a:schemeClr val="tx1"/>
              </a:solidFill>
            </a:endParaRPr>
          </a:p>
        </p:txBody>
      </p:sp>
      <p:sp>
        <p:nvSpPr>
          <p:cNvPr id="37" name="Rectangle 36">
            <a:extLst>
              <a:ext uri="{FF2B5EF4-FFF2-40B4-BE49-F238E27FC236}">
                <a16:creationId xmlns:a16="http://schemas.microsoft.com/office/drawing/2014/main" id="{FE3FF62B-5891-561D-6DE4-26A89414FD26}"/>
              </a:ext>
            </a:extLst>
          </p:cNvPr>
          <p:cNvSpPr/>
          <p:nvPr/>
        </p:nvSpPr>
        <p:spPr>
          <a:xfrm>
            <a:off x="7692125" y="2171944"/>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Spontaneous behavior</a:t>
            </a:r>
            <a:endParaRPr lang="es-CL" dirty="0">
              <a:solidFill>
                <a:schemeClr val="tx1"/>
              </a:solidFill>
            </a:endParaRPr>
          </a:p>
        </p:txBody>
      </p:sp>
      <p:cxnSp>
        <p:nvCxnSpPr>
          <p:cNvPr id="38" name="Straight Arrow Connector 37">
            <a:extLst>
              <a:ext uri="{FF2B5EF4-FFF2-40B4-BE49-F238E27FC236}">
                <a16:creationId xmlns:a16="http://schemas.microsoft.com/office/drawing/2014/main" id="{67D5844B-BC89-FA36-1E84-A06C8FB75CE2}"/>
              </a:ext>
            </a:extLst>
          </p:cNvPr>
          <p:cNvCxnSpPr>
            <a:stCxn id="35" idx="3"/>
            <a:endCxn id="36" idx="1"/>
          </p:cNvCxnSpPr>
          <p:nvPr/>
        </p:nvCxnSpPr>
        <p:spPr>
          <a:xfrm flipV="1">
            <a:off x="4371694" y="2511456"/>
            <a:ext cx="664365"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0BA8ED2B-27C9-5301-F1FF-B17A1EACB300}"/>
              </a:ext>
            </a:extLst>
          </p:cNvPr>
          <p:cNvCxnSpPr>
            <a:stCxn id="36" idx="3"/>
            <a:endCxn id="37" idx="1"/>
          </p:cNvCxnSpPr>
          <p:nvPr/>
        </p:nvCxnSpPr>
        <p:spPr>
          <a:xfrm>
            <a:off x="7027759" y="2511456"/>
            <a:ext cx="66436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2E09A256-344C-2AE3-CF73-DB8369A3C58E}"/>
              </a:ext>
            </a:extLst>
          </p:cNvPr>
          <p:cNvSpPr txBox="1"/>
          <p:nvPr/>
        </p:nvSpPr>
        <p:spPr>
          <a:xfrm>
            <a:off x="2831793" y="1516512"/>
            <a:ext cx="2584938" cy="369332"/>
          </a:xfrm>
          <a:prstGeom prst="rect">
            <a:avLst/>
          </a:prstGeom>
          <a:noFill/>
        </p:spPr>
        <p:txBody>
          <a:bodyPr wrap="none" rtlCol="0">
            <a:spAutoFit/>
          </a:bodyPr>
          <a:lstStyle/>
          <a:p>
            <a:r>
              <a:rPr lang="en-US" dirty="0"/>
              <a:t>Reward prediction error</a:t>
            </a:r>
            <a:endParaRPr lang="es-CL" dirty="0"/>
          </a:p>
        </p:txBody>
      </p:sp>
      <p:cxnSp>
        <p:nvCxnSpPr>
          <p:cNvPr id="41" name="Connector: Elbow 40">
            <a:extLst>
              <a:ext uri="{FF2B5EF4-FFF2-40B4-BE49-F238E27FC236}">
                <a16:creationId xmlns:a16="http://schemas.microsoft.com/office/drawing/2014/main" id="{573F8746-2984-5B02-B00A-D574AD94C268}"/>
              </a:ext>
            </a:extLst>
          </p:cNvPr>
          <p:cNvCxnSpPr>
            <a:stCxn id="40" idx="3"/>
            <a:endCxn id="36" idx="0"/>
          </p:cNvCxnSpPr>
          <p:nvPr/>
        </p:nvCxnSpPr>
        <p:spPr>
          <a:xfrm>
            <a:off x="5416731" y="1701178"/>
            <a:ext cx="615178" cy="470766"/>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65C7FAD7-5AB7-380E-A0BF-DCC52ABA55BE}"/>
              </a:ext>
            </a:extLst>
          </p:cNvPr>
          <p:cNvCxnSpPr>
            <a:cxnSpLocks/>
            <a:stCxn id="40" idx="1"/>
            <a:endCxn id="35" idx="1"/>
          </p:cNvCxnSpPr>
          <p:nvPr/>
        </p:nvCxnSpPr>
        <p:spPr>
          <a:xfrm rot="10800000" flipV="1">
            <a:off x="2449287" y="1701177"/>
            <a:ext cx="382507" cy="810279"/>
          </a:xfrm>
          <a:prstGeom prst="bentConnector3">
            <a:avLst>
              <a:gd name="adj1" fmla="val 159764"/>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4" name="Arrow: Left 3">
            <a:extLst>
              <a:ext uri="{FF2B5EF4-FFF2-40B4-BE49-F238E27FC236}">
                <a16:creationId xmlns:a16="http://schemas.microsoft.com/office/drawing/2014/main" id="{C5F28157-81D1-3731-4E08-61F06DD9D6F7}"/>
              </a:ext>
            </a:extLst>
          </p:cNvPr>
          <p:cNvSpPr/>
          <p:nvPr/>
        </p:nvSpPr>
        <p:spPr>
          <a:xfrm>
            <a:off x="8961120" y="3713096"/>
            <a:ext cx="2218414" cy="484632"/>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Positive control</a:t>
            </a:r>
            <a:endParaRPr lang="es-CL" dirty="0">
              <a:solidFill>
                <a:schemeClr val="tx1"/>
              </a:solidFill>
            </a:endParaRPr>
          </a:p>
        </p:txBody>
      </p:sp>
    </p:spTree>
    <p:extLst>
      <p:ext uri="{BB962C8B-B14F-4D97-AF65-F5344CB8AC3E}">
        <p14:creationId xmlns:p14="http://schemas.microsoft.com/office/powerpoint/2010/main" val="38812412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E4A8E-02A2-1AFE-690F-7640602C3A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11490A-002B-1120-5EF3-30B60506A161}"/>
              </a:ext>
            </a:extLst>
          </p:cNvPr>
          <p:cNvSpPr>
            <a:spLocks noGrp="1"/>
          </p:cNvSpPr>
          <p:nvPr>
            <p:ph type="title"/>
          </p:nvPr>
        </p:nvSpPr>
        <p:spPr/>
        <p:txBody>
          <a:bodyPr/>
          <a:lstStyle/>
          <a:p>
            <a:r>
              <a:rPr lang="en-US" dirty="0"/>
              <a:t>Analysis definition</a:t>
            </a:r>
            <a:endParaRPr lang="es-CL" dirty="0"/>
          </a:p>
        </p:txBody>
      </p:sp>
      <p:sp>
        <p:nvSpPr>
          <p:cNvPr id="3" name="Rectangle 2">
            <a:extLst>
              <a:ext uri="{FF2B5EF4-FFF2-40B4-BE49-F238E27FC236}">
                <a16:creationId xmlns:a16="http://schemas.microsoft.com/office/drawing/2014/main" id="{A9B4DAB8-6031-3129-389B-A5E3F857F19F}"/>
              </a:ext>
            </a:extLst>
          </p:cNvPr>
          <p:cNvSpPr/>
          <p:nvPr/>
        </p:nvSpPr>
        <p:spPr>
          <a:xfrm>
            <a:off x="506335" y="1442173"/>
            <a:ext cx="10847465" cy="142763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t"/>
          <a:lstStyle/>
          <a:p>
            <a:pPr algn="ctr"/>
            <a:r>
              <a:rPr lang="en-US" sz="2800" dirty="0">
                <a:solidFill>
                  <a:schemeClr val="tx1"/>
                </a:solidFill>
              </a:rPr>
              <a:t>Analysis I</a:t>
            </a:r>
            <a:endParaRPr lang="es-CL" sz="2800" dirty="0">
              <a:solidFill>
                <a:schemeClr val="tx1"/>
              </a:solidFill>
            </a:endParaRPr>
          </a:p>
        </p:txBody>
      </p:sp>
      <p:sp>
        <p:nvSpPr>
          <p:cNvPr id="4" name="TextBox 3">
            <a:extLst>
              <a:ext uri="{FF2B5EF4-FFF2-40B4-BE49-F238E27FC236}">
                <a16:creationId xmlns:a16="http://schemas.microsoft.com/office/drawing/2014/main" id="{2419FD75-A2DA-2ADB-7E76-A95417743D9A}"/>
              </a:ext>
            </a:extLst>
          </p:cNvPr>
          <p:cNvSpPr txBox="1"/>
          <p:nvPr/>
        </p:nvSpPr>
        <p:spPr>
          <a:xfrm>
            <a:off x="2112396" y="1679257"/>
            <a:ext cx="7967207" cy="1015663"/>
          </a:xfrm>
          <a:prstGeom prst="rect">
            <a:avLst/>
          </a:prstGeom>
          <a:noFill/>
        </p:spPr>
        <p:txBody>
          <a:bodyPr wrap="square" rtlCol="0">
            <a:spAutoFit/>
          </a:bodyPr>
          <a:lstStyle/>
          <a:p>
            <a:pPr marL="342900" indent="-342900">
              <a:buFont typeface="Arial" panose="020B0604020202020204" pitchFamily="34" charset="0"/>
              <a:buChar char="•"/>
            </a:pPr>
            <a:r>
              <a:rPr lang="en-US" sz="2000" dirty="0"/>
              <a:t>RL model or FRN derived RPE as independent variable</a:t>
            </a:r>
          </a:p>
          <a:p>
            <a:pPr marL="342900" indent="-342900">
              <a:buFont typeface="Arial" panose="020B0604020202020204" pitchFamily="34" charset="0"/>
              <a:buChar char="•"/>
            </a:pPr>
            <a:r>
              <a:rPr lang="en-US" sz="2000" dirty="0"/>
              <a:t>Per domain (physical, abstract)</a:t>
            </a:r>
          </a:p>
          <a:p>
            <a:pPr marL="342900" indent="-342900">
              <a:buFont typeface="Arial" panose="020B0604020202020204" pitchFamily="34" charset="0"/>
              <a:buChar char="•"/>
            </a:pPr>
            <a:r>
              <a:rPr lang="en-US" sz="2000" dirty="0"/>
              <a:t>Per controls</a:t>
            </a:r>
            <a:endParaRPr lang="es-CL" sz="2000" dirty="0"/>
          </a:p>
        </p:txBody>
      </p:sp>
      <p:sp>
        <p:nvSpPr>
          <p:cNvPr id="6" name="Rectangle 5">
            <a:extLst>
              <a:ext uri="{FF2B5EF4-FFF2-40B4-BE49-F238E27FC236}">
                <a16:creationId xmlns:a16="http://schemas.microsoft.com/office/drawing/2014/main" id="{29FB95A9-D8B2-88A3-C619-DA623E0FB5CA}"/>
              </a:ext>
            </a:extLst>
          </p:cNvPr>
          <p:cNvSpPr/>
          <p:nvPr/>
        </p:nvSpPr>
        <p:spPr>
          <a:xfrm>
            <a:off x="506334" y="3056542"/>
            <a:ext cx="10847465" cy="142763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t"/>
          <a:lstStyle/>
          <a:p>
            <a:pPr algn="ctr"/>
            <a:r>
              <a:rPr lang="en-US" sz="2800" dirty="0">
                <a:solidFill>
                  <a:schemeClr val="tx1"/>
                </a:solidFill>
              </a:rPr>
              <a:t>Analysis II</a:t>
            </a:r>
            <a:endParaRPr lang="es-CL" sz="2800" dirty="0">
              <a:solidFill>
                <a:schemeClr val="tx1"/>
              </a:solidFill>
            </a:endParaRPr>
          </a:p>
        </p:txBody>
      </p:sp>
      <p:sp>
        <p:nvSpPr>
          <p:cNvPr id="7" name="TextBox 6">
            <a:extLst>
              <a:ext uri="{FF2B5EF4-FFF2-40B4-BE49-F238E27FC236}">
                <a16:creationId xmlns:a16="http://schemas.microsoft.com/office/drawing/2014/main" id="{953416C2-CC98-84E4-0452-C6C9877BF36A}"/>
              </a:ext>
            </a:extLst>
          </p:cNvPr>
          <p:cNvSpPr txBox="1"/>
          <p:nvPr/>
        </p:nvSpPr>
        <p:spPr>
          <a:xfrm>
            <a:off x="2112395" y="3160738"/>
            <a:ext cx="9241403"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RPE taken a categorial variable with two level (low, high)</a:t>
            </a:r>
          </a:p>
          <a:p>
            <a:pPr marL="342900" indent="-342900">
              <a:buFont typeface="Arial" panose="020B0604020202020204" pitchFamily="34" charset="0"/>
              <a:buChar char="•"/>
            </a:pPr>
            <a:r>
              <a:rPr lang="en-US" sz="2000" dirty="0"/>
              <a:t>Per domain (physical, abstract)</a:t>
            </a:r>
          </a:p>
          <a:p>
            <a:pPr marL="342900" indent="-342900">
              <a:buFont typeface="Arial" panose="020B0604020202020204" pitchFamily="34" charset="0"/>
              <a:buChar char="•"/>
            </a:pPr>
            <a:r>
              <a:rPr lang="en-US" sz="2000" dirty="0"/>
              <a:t>RL model or FRN derived RPE as dependent ~ RPE categorical (positive control)</a:t>
            </a:r>
          </a:p>
          <a:p>
            <a:pPr marL="342900" indent="-342900">
              <a:buFont typeface="Arial" panose="020B0604020202020204" pitchFamily="34" charset="0"/>
              <a:buChar char="•"/>
            </a:pPr>
            <a:r>
              <a:rPr lang="en-US" sz="2000" dirty="0"/>
              <a:t>Per controls</a:t>
            </a:r>
            <a:endParaRPr lang="es-CL" sz="2000" dirty="0"/>
          </a:p>
        </p:txBody>
      </p:sp>
      <p:sp>
        <p:nvSpPr>
          <p:cNvPr id="10" name="Rectangle 9">
            <a:extLst>
              <a:ext uri="{FF2B5EF4-FFF2-40B4-BE49-F238E27FC236}">
                <a16:creationId xmlns:a16="http://schemas.microsoft.com/office/drawing/2014/main" id="{CAC2B23D-ED9C-B2A9-8108-8CEA929B5884}"/>
              </a:ext>
            </a:extLst>
          </p:cNvPr>
          <p:cNvSpPr/>
          <p:nvPr/>
        </p:nvSpPr>
        <p:spPr>
          <a:xfrm>
            <a:off x="506334" y="4670911"/>
            <a:ext cx="10847465" cy="1427635"/>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t"/>
          <a:lstStyle/>
          <a:p>
            <a:pPr algn="ctr"/>
            <a:r>
              <a:rPr lang="en-US" sz="2800" dirty="0">
                <a:solidFill>
                  <a:schemeClr val="tx1"/>
                </a:solidFill>
              </a:rPr>
              <a:t>Analysis III</a:t>
            </a:r>
            <a:endParaRPr lang="es-CL" sz="2800" dirty="0">
              <a:solidFill>
                <a:schemeClr val="tx1"/>
              </a:solidFill>
            </a:endParaRPr>
          </a:p>
        </p:txBody>
      </p:sp>
      <p:sp>
        <p:nvSpPr>
          <p:cNvPr id="11" name="TextBox 10">
            <a:extLst>
              <a:ext uri="{FF2B5EF4-FFF2-40B4-BE49-F238E27FC236}">
                <a16:creationId xmlns:a16="http://schemas.microsoft.com/office/drawing/2014/main" id="{9C88F074-4E05-D0CE-43D5-886E17BC63F2}"/>
              </a:ext>
            </a:extLst>
          </p:cNvPr>
          <p:cNvSpPr txBox="1"/>
          <p:nvPr/>
        </p:nvSpPr>
        <p:spPr>
          <a:xfrm>
            <a:off x="2112395" y="4754429"/>
            <a:ext cx="7967207" cy="1323439"/>
          </a:xfrm>
          <a:prstGeom prst="rect">
            <a:avLst/>
          </a:prstGeom>
          <a:noFill/>
        </p:spPr>
        <p:txBody>
          <a:bodyPr wrap="square" rtlCol="0">
            <a:spAutoFit/>
          </a:bodyPr>
          <a:lstStyle/>
          <a:p>
            <a:pPr marL="342900" indent="-342900">
              <a:buFont typeface="Arial" panose="020B0604020202020204" pitchFamily="34" charset="0"/>
              <a:buChar char="•"/>
            </a:pPr>
            <a:r>
              <a:rPr lang="en-US" sz="2000" dirty="0"/>
              <a:t>RL model or FRN derived RPE as independent within RPE categorial two-levels (low, high)</a:t>
            </a:r>
          </a:p>
          <a:p>
            <a:pPr marL="342900" indent="-342900">
              <a:buFont typeface="Arial" panose="020B0604020202020204" pitchFamily="34" charset="0"/>
              <a:buChar char="•"/>
            </a:pPr>
            <a:r>
              <a:rPr lang="en-US" sz="2000" dirty="0"/>
              <a:t>Per domain (physical, abstract)</a:t>
            </a:r>
          </a:p>
          <a:p>
            <a:pPr marL="342900" indent="-342900">
              <a:buFont typeface="Arial" panose="020B0604020202020204" pitchFamily="34" charset="0"/>
              <a:buChar char="•"/>
            </a:pPr>
            <a:r>
              <a:rPr lang="en-US" sz="2000" dirty="0"/>
              <a:t>Per controls </a:t>
            </a:r>
            <a:endParaRPr lang="es-CL" sz="2000" dirty="0"/>
          </a:p>
        </p:txBody>
      </p:sp>
    </p:spTree>
    <p:extLst>
      <p:ext uri="{BB962C8B-B14F-4D97-AF65-F5344CB8AC3E}">
        <p14:creationId xmlns:p14="http://schemas.microsoft.com/office/powerpoint/2010/main" val="3943998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F2CB8-D576-603A-8165-E982A9050D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7D977F-E8BC-E4D5-3FEE-B4D0EAF55849}"/>
              </a:ext>
            </a:extLst>
          </p:cNvPr>
          <p:cNvSpPr>
            <a:spLocks noGrp="1"/>
          </p:cNvSpPr>
          <p:nvPr>
            <p:ph type="title"/>
          </p:nvPr>
        </p:nvSpPr>
        <p:spPr/>
        <p:txBody>
          <a:bodyPr/>
          <a:lstStyle/>
          <a:p>
            <a:r>
              <a:rPr lang="en-US" dirty="0"/>
              <a:t>Experimental setup</a:t>
            </a:r>
            <a:endParaRPr lang="es-CL" dirty="0"/>
          </a:p>
        </p:txBody>
      </p:sp>
      <p:pic>
        <p:nvPicPr>
          <p:cNvPr id="4" name="Picture 3">
            <a:extLst>
              <a:ext uri="{FF2B5EF4-FFF2-40B4-BE49-F238E27FC236}">
                <a16:creationId xmlns:a16="http://schemas.microsoft.com/office/drawing/2014/main" id="{742C8DD3-283E-0434-4162-6AEAB3FE2220}"/>
              </a:ext>
            </a:extLst>
          </p:cNvPr>
          <p:cNvPicPr>
            <a:picLocks noChangeAspect="1"/>
          </p:cNvPicPr>
          <p:nvPr/>
        </p:nvPicPr>
        <p:blipFill>
          <a:blip r:embed="rId2"/>
          <a:srcRect t="39719" b="39509"/>
          <a:stretch>
            <a:fillRect/>
          </a:stretch>
        </p:blipFill>
        <p:spPr>
          <a:xfrm>
            <a:off x="214895" y="2577481"/>
            <a:ext cx="11762209" cy="2358190"/>
          </a:xfrm>
          <a:prstGeom prst="rect">
            <a:avLst/>
          </a:prstGeom>
        </p:spPr>
      </p:pic>
    </p:spTree>
    <p:extLst>
      <p:ext uri="{BB962C8B-B14F-4D97-AF65-F5344CB8AC3E}">
        <p14:creationId xmlns:p14="http://schemas.microsoft.com/office/powerpoint/2010/main" val="18777162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16E2E5-0F69-F6D6-56A1-905C2A5C38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81855B-6B21-2B62-13AC-67EA0AA09F77}"/>
              </a:ext>
            </a:extLst>
          </p:cNvPr>
          <p:cNvSpPr>
            <a:spLocks noGrp="1"/>
          </p:cNvSpPr>
          <p:nvPr>
            <p:ph type="title"/>
          </p:nvPr>
        </p:nvSpPr>
        <p:spPr/>
        <p:txBody>
          <a:bodyPr/>
          <a:lstStyle/>
          <a:p>
            <a:r>
              <a:rPr lang="en-US" noProof="0" dirty="0"/>
              <a:t>Conceptual model</a:t>
            </a:r>
          </a:p>
        </p:txBody>
      </p:sp>
      <p:sp>
        <p:nvSpPr>
          <p:cNvPr id="3" name="Rectangle 2">
            <a:extLst>
              <a:ext uri="{FF2B5EF4-FFF2-40B4-BE49-F238E27FC236}">
                <a16:creationId xmlns:a16="http://schemas.microsoft.com/office/drawing/2014/main" id="{54A049F9-FD8D-5C31-89C2-4915F42D561F}"/>
              </a:ext>
            </a:extLst>
          </p:cNvPr>
          <p:cNvSpPr/>
          <p:nvPr/>
        </p:nvSpPr>
        <p:spPr>
          <a:xfrm>
            <a:off x="1691447" y="2329632"/>
            <a:ext cx="3071622" cy="9920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Exploitation</a:t>
            </a:r>
          </a:p>
          <a:p>
            <a:pPr algn="ctr"/>
            <a:r>
              <a:rPr lang="en-US" dirty="0">
                <a:solidFill>
                  <a:schemeClr val="tx1"/>
                </a:solidFill>
              </a:rPr>
              <a:t>Leverage current knowledge.</a:t>
            </a:r>
          </a:p>
          <a:p>
            <a:pPr algn="ctr"/>
            <a:r>
              <a:rPr lang="en-US" dirty="0">
                <a:solidFill>
                  <a:schemeClr val="tx1"/>
                </a:solidFill>
              </a:rPr>
              <a:t>Maximize immediate returns.</a:t>
            </a:r>
            <a:endParaRPr lang="es-CL" dirty="0">
              <a:solidFill>
                <a:schemeClr val="tx1"/>
              </a:solidFill>
            </a:endParaRPr>
          </a:p>
        </p:txBody>
      </p:sp>
      <p:sp>
        <p:nvSpPr>
          <p:cNvPr id="5" name="Rectangle 4">
            <a:extLst>
              <a:ext uri="{FF2B5EF4-FFF2-40B4-BE49-F238E27FC236}">
                <a16:creationId xmlns:a16="http://schemas.microsoft.com/office/drawing/2014/main" id="{884BAFFB-D2E3-7B28-3BE2-C3D567A3D648}"/>
              </a:ext>
            </a:extLst>
          </p:cNvPr>
          <p:cNvSpPr/>
          <p:nvPr/>
        </p:nvSpPr>
        <p:spPr>
          <a:xfrm>
            <a:off x="7807918" y="2329631"/>
            <a:ext cx="3071622" cy="99209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Exploration</a:t>
            </a:r>
          </a:p>
          <a:p>
            <a:pPr algn="ctr"/>
            <a:r>
              <a:rPr lang="en-US" dirty="0">
                <a:solidFill>
                  <a:schemeClr val="tx1"/>
                </a:solidFill>
              </a:rPr>
              <a:t>Gather new info.</a:t>
            </a:r>
          </a:p>
          <a:p>
            <a:pPr algn="ctr"/>
            <a:r>
              <a:rPr lang="en-US" dirty="0">
                <a:solidFill>
                  <a:schemeClr val="tx1"/>
                </a:solidFill>
              </a:rPr>
              <a:t>Improve future returns.</a:t>
            </a:r>
          </a:p>
        </p:txBody>
      </p:sp>
      <p:sp>
        <p:nvSpPr>
          <p:cNvPr id="6" name="Rectangle 5">
            <a:extLst>
              <a:ext uri="{FF2B5EF4-FFF2-40B4-BE49-F238E27FC236}">
                <a16:creationId xmlns:a16="http://schemas.microsoft.com/office/drawing/2014/main" id="{055A97CD-9A18-F56F-B7E9-8AA8216A4BDD}"/>
              </a:ext>
            </a:extLst>
          </p:cNvPr>
          <p:cNvSpPr/>
          <p:nvPr/>
        </p:nvSpPr>
        <p:spPr>
          <a:xfrm>
            <a:off x="4998631" y="3569353"/>
            <a:ext cx="2613983" cy="62747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Adaptive behavior under uncertainty</a:t>
            </a:r>
            <a:endParaRPr lang="es-CL" dirty="0">
              <a:solidFill>
                <a:schemeClr val="tx1"/>
              </a:solidFill>
            </a:endParaRPr>
          </a:p>
        </p:txBody>
      </p:sp>
      <p:sp>
        <p:nvSpPr>
          <p:cNvPr id="7" name="Rectangle 6">
            <a:extLst>
              <a:ext uri="{FF2B5EF4-FFF2-40B4-BE49-F238E27FC236}">
                <a16:creationId xmlns:a16="http://schemas.microsoft.com/office/drawing/2014/main" id="{334DCC4E-B858-1D81-F0A6-847A4DC3E3DD}"/>
              </a:ext>
            </a:extLst>
          </p:cNvPr>
          <p:cNvSpPr/>
          <p:nvPr/>
        </p:nvSpPr>
        <p:spPr>
          <a:xfrm>
            <a:off x="1691447" y="5049956"/>
            <a:ext cx="2099481" cy="4477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Physical foraging</a:t>
            </a:r>
            <a:endParaRPr lang="es-CL" dirty="0">
              <a:solidFill>
                <a:schemeClr val="tx1"/>
              </a:solidFill>
            </a:endParaRPr>
          </a:p>
        </p:txBody>
      </p:sp>
      <p:sp>
        <p:nvSpPr>
          <p:cNvPr id="8" name="Rectangle 7">
            <a:extLst>
              <a:ext uri="{FF2B5EF4-FFF2-40B4-BE49-F238E27FC236}">
                <a16:creationId xmlns:a16="http://schemas.microsoft.com/office/drawing/2014/main" id="{DD2037E0-1F89-8595-663C-78A251581898}"/>
              </a:ext>
            </a:extLst>
          </p:cNvPr>
          <p:cNvSpPr/>
          <p:nvPr/>
        </p:nvSpPr>
        <p:spPr>
          <a:xfrm>
            <a:off x="8780059" y="5049956"/>
            <a:ext cx="2099481" cy="44778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Abstract foraging</a:t>
            </a:r>
            <a:endParaRPr lang="es-CL" dirty="0">
              <a:solidFill>
                <a:schemeClr val="tx1"/>
              </a:solidFill>
            </a:endParaRPr>
          </a:p>
        </p:txBody>
      </p:sp>
      <p:sp>
        <p:nvSpPr>
          <p:cNvPr id="9" name="TextBox 8">
            <a:extLst>
              <a:ext uri="{FF2B5EF4-FFF2-40B4-BE49-F238E27FC236}">
                <a16:creationId xmlns:a16="http://schemas.microsoft.com/office/drawing/2014/main" id="{E688A66B-D1ED-83B0-FF60-32B902B6C00E}"/>
              </a:ext>
            </a:extLst>
          </p:cNvPr>
          <p:cNvSpPr txBox="1"/>
          <p:nvPr/>
        </p:nvSpPr>
        <p:spPr>
          <a:xfrm>
            <a:off x="4003825" y="1686944"/>
            <a:ext cx="4299831" cy="461665"/>
          </a:xfrm>
          <a:prstGeom prst="rect">
            <a:avLst/>
          </a:prstGeom>
          <a:noFill/>
        </p:spPr>
        <p:txBody>
          <a:bodyPr wrap="none" rtlCol="0">
            <a:spAutoFit/>
          </a:bodyPr>
          <a:lstStyle/>
          <a:p>
            <a:pPr algn="ctr"/>
            <a:r>
              <a:rPr lang="en-US" sz="2400" dirty="0"/>
              <a:t>Postulate I: universal algorithm</a:t>
            </a:r>
            <a:endParaRPr lang="es-CL" sz="2400" dirty="0"/>
          </a:p>
        </p:txBody>
      </p:sp>
      <p:sp>
        <p:nvSpPr>
          <p:cNvPr id="10" name="TextBox 9">
            <a:extLst>
              <a:ext uri="{FF2B5EF4-FFF2-40B4-BE49-F238E27FC236}">
                <a16:creationId xmlns:a16="http://schemas.microsoft.com/office/drawing/2014/main" id="{1381D9A5-76B9-1BD5-412C-C517E6D30526}"/>
              </a:ext>
            </a:extLst>
          </p:cNvPr>
          <p:cNvSpPr txBox="1"/>
          <p:nvPr/>
        </p:nvSpPr>
        <p:spPr>
          <a:xfrm>
            <a:off x="4737847" y="5308101"/>
            <a:ext cx="3070071" cy="369332"/>
          </a:xfrm>
          <a:prstGeom prst="rect">
            <a:avLst/>
          </a:prstGeom>
          <a:noFill/>
        </p:spPr>
        <p:txBody>
          <a:bodyPr wrap="none" rtlCol="0">
            <a:spAutoFit/>
          </a:bodyPr>
          <a:lstStyle/>
          <a:p>
            <a:pPr algn="ctr"/>
            <a:r>
              <a:rPr lang="en-US" dirty="0"/>
              <a:t>Shared structure, parameters</a:t>
            </a:r>
            <a:endParaRPr lang="es-CL" dirty="0"/>
          </a:p>
        </p:txBody>
      </p:sp>
      <p:sp>
        <p:nvSpPr>
          <p:cNvPr id="11" name="TextBox 10">
            <a:extLst>
              <a:ext uri="{FF2B5EF4-FFF2-40B4-BE49-F238E27FC236}">
                <a16:creationId xmlns:a16="http://schemas.microsoft.com/office/drawing/2014/main" id="{0B2161F9-6A14-EFF7-EFB2-5F5FF796EDBE}"/>
              </a:ext>
            </a:extLst>
          </p:cNvPr>
          <p:cNvSpPr txBox="1"/>
          <p:nvPr/>
        </p:nvSpPr>
        <p:spPr>
          <a:xfrm>
            <a:off x="4526583" y="4661771"/>
            <a:ext cx="3569823" cy="461665"/>
          </a:xfrm>
          <a:prstGeom prst="rect">
            <a:avLst/>
          </a:prstGeom>
          <a:noFill/>
        </p:spPr>
        <p:txBody>
          <a:bodyPr wrap="none" rtlCol="0">
            <a:spAutoFit/>
          </a:bodyPr>
          <a:lstStyle/>
          <a:p>
            <a:pPr algn="ctr"/>
            <a:r>
              <a:rPr lang="en-US" sz="2400" dirty="0"/>
              <a:t>Postulate II: isomorphism</a:t>
            </a:r>
            <a:endParaRPr lang="es-CL" sz="2400" dirty="0"/>
          </a:p>
        </p:txBody>
      </p:sp>
      <p:cxnSp>
        <p:nvCxnSpPr>
          <p:cNvPr id="13" name="Connector: Elbow 12">
            <a:extLst>
              <a:ext uri="{FF2B5EF4-FFF2-40B4-BE49-F238E27FC236}">
                <a16:creationId xmlns:a16="http://schemas.microsoft.com/office/drawing/2014/main" id="{7E2D75B6-A902-BC5E-08A0-9078B77F61CA}"/>
              </a:ext>
            </a:extLst>
          </p:cNvPr>
          <p:cNvCxnSpPr>
            <a:stCxn id="3" idx="2"/>
            <a:endCxn id="6" idx="1"/>
          </p:cNvCxnSpPr>
          <p:nvPr/>
        </p:nvCxnSpPr>
        <p:spPr>
          <a:xfrm rot="16200000" flipH="1">
            <a:off x="3832262" y="2716722"/>
            <a:ext cx="561365" cy="1771373"/>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Connector: Elbow 14">
            <a:extLst>
              <a:ext uri="{FF2B5EF4-FFF2-40B4-BE49-F238E27FC236}">
                <a16:creationId xmlns:a16="http://schemas.microsoft.com/office/drawing/2014/main" id="{97BAD2D3-11E3-A067-B339-FD742ACAB14F}"/>
              </a:ext>
            </a:extLst>
          </p:cNvPr>
          <p:cNvCxnSpPr>
            <a:stCxn id="5" idx="2"/>
            <a:endCxn id="6" idx="3"/>
          </p:cNvCxnSpPr>
          <p:nvPr/>
        </p:nvCxnSpPr>
        <p:spPr>
          <a:xfrm rot="5400000">
            <a:off x="8197489" y="2736852"/>
            <a:ext cx="561366" cy="1731115"/>
          </a:xfrm>
          <a:prstGeom prst="bentConnector2">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Connector: Elbow 16">
            <a:extLst>
              <a:ext uri="{FF2B5EF4-FFF2-40B4-BE49-F238E27FC236}">
                <a16:creationId xmlns:a16="http://schemas.microsoft.com/office/drawing/2014/main" id="{A98B0000-5B07-E7C1-D6C3-A4E6831F4375}"/>
              </a:ext>
            </a:extLst>
          </p:cNvPr>
          <p:cNvCxnSpPr>
            <a:stCxn id="6" idx="2"/>
            <a:endCxn id="7" idx="0"/>
          </p:cNvCxnSpPr>
          <p:nvPr/>
        </p:nvCxnSpPr>
        <p:spPr>
          <a:xfrm rot="5400000">
            <a:off x="4096843" y="2841176"/>
            <a:ext cx="853126" cy="3564435"/>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9" name="Connector: Elbow 18">
            <a:extLst>
              <a:ext uri="{FF2B5EF4-FFF2-40B4-BE49-F238E27FC236}">
                <a16:creationId xmlns:a16="http://schemas.microsoft.com/office/drawing/2014/main" id="{F84727D1-C4C7-A65A-8790-82D21E5647A7}"/>
              </a:ext>
            </a:extLst>
          </p:cNvPr>
          <p:cNvCxnSpPr>
            <a:stCxn id="6" idx="2"/>
            <a:endCxn id="8" idx="0"/>
          </p:cNvCxnSpPr>
          <p:nvPr/>
        </p:nvCxnSpPr>
        <p:spPr>
          <a:xfrm rot="16200000" flipH="1">
            <a:off x="7641148" y="2861304"/>
            <a:ext cx="853126" cy="3524177"/>
          </a:xfrm>
          <a:prstGeom prst="bentConnector3">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22" name="Rectangle 21">
            <a:extLst>
              <a:ext uri="{FF2B5EF4-FFF2-40B4-BE49-F238E27FC236}">
                <a16:creationId xmlns:a16="http://schemas.microsoft.com/office/drawing/2014/main" id="{0118EBEA-180E-9F4A-785A-91D320FEEDF8}"/>
              </a:ext>
            </a:extLst>
          </p:cNvPr>
          <p:cNvSpPr/>
          <p:nvPr/>
        </p:nvSpPr>
        <p:spPr>
          <a:xfrm>
            <a:off x="1583140" y="4391214"/>
            <a:ext cx="9430603" cy="1533845"/>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23" name="Rectangle 22">
            <a:extLst>
              <a:ext uri="{FF2B5EF4-FFF2-40B4-BE49-F238E27FC236}">
                <a16:creationId xmlns:a16="http://schemas.microsoft.com/office/drawing/2014/main" id="{4CCB1774-D51F-B415-DEAD-AB4E9FA37F73}"/>
              </a:ext>
            </a:extLst>
          </p:cNvPr>
          <p:cNvSpPr/>
          <p:nvPr/>
        </p:nvSpPr>
        <p:spPr>
          <a:xfrm>
            <a:off x="1590320" y="1690688"/>
            <a:ext cx="9430603" cy="2627046"/>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30727038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73447-9E9B-CFDF-8162-1ADAA34ACA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628917-B4AC-9F88-6AC4-96ACD224C2FC}"/>
              </a:ext>
            </a:extLst>
          </p:cNvPr>
          <p:cNvSpPr>
            <a:spLocks noGrp="1"/>
          </p:cNvSpPr>
          <p:nvPr>
            <p:ph type="title"/>
          </p:nvPr>
        </p:nvSpPr>
        <p:spPr/>
        <p:txBody>
          <a:bodyPr/>
          <a:lstStyle/>
          <a:p>
            <a:r>
              <a:rPr lang="en-US" dirty="0"/>
              <a:t>Hypothesis</a:t>
            </a:r>
            <a:endParaRPr lang="es-CL" dirty="0"/>
          </a:p>
        </p:txBody>
      </p:sp>
      <p:sp>
        <p:nvSpPr>
          <p:cNvPr id="21" name="Rectangle 20">
            <a:extLst>
              <a:ext uri="{FF2B5EF4-FFF2-40B4-BE49-F238E27FC236}">
                <a16:creationId xmlns:a16="http://schemas.microsoft.com/office/drawing/2014/main" id="{CACF6129-4DF9-5BF4-D828-E39D49F8EC57}"/>
              </a:ext>
            </a:extLst>
          </p:cNvPr>
          <p:cNvSpPr/>
          <p:nvPr/>
        </p:nvSpPr>
        <p:spPr>
          <a:xfrm>
            <a:off x="5932098" y="3329512"/>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Spontaneous behavior</a:t>
            </a:r>
            <a:endParaRPr lang="es-CL" dirty="0">
              <a:solidFill>
                <a:schemeClr val="tx1"/>
              </a:solidFill>
            </a:endParaRPr>
          </a:p>
        </p:txBody>
      </p:sp>
      <p:sp>
        <p:nvSpPr>
          <p:cNvPr id="24" name="Rectangle 23">
            <a:extLst>
              <a:ext uri="{FF2B5EF4-FFF2-40B4-BE49-F238E27FC236}">
                <a16:creationId xmlns:a16="http://schemas.microsoft.com/office/drawing/2014/main" id="{6150D665-A332-A933-4444-3455D3AEF0DB}"/>
              </a:ext>
            </a:extLst>
          </p:cNvPr>
          <p:cNvSpPr/>
          <p:nvPr/>
        </p:nvSpPr>
        <p:spPr>
          <a:xfrm>
            <a:off x="8840409" y="3190601"/>
            <a:ext cx="1991700" cy="415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Physical</a:t>
            </a:r>
            <a:endParaRPr lang="es-CL" dirty="0">
              <a:solidFill>
                <a:schemeClr val="tx1"/>
              </a:solidFill>
            </a:endParaRPr>
          </a:p>
        </p:txBody>
      </p:sp>
      <p:sp>
        <p:nvSpPr>
          <p:cNvPr id="25" name="Rectangle 24">
            <a:extLst>
              <a:ext uri="{FF2B5EF4-FFF2-40B4-BE49-F238E27FC236}">
                <a16:creationId xmlns:a16="http://schemas.microsoft.com/office/drawing/2014/main" id="{9ACB0A93-7A08-63FE-9F40-23577E453CE1}"/>
              </a:ext>
            </a:extLst>
          </p:cNvPr>
          <p:cNvSpPr/>
          <p:nvPr/>
        </p:nvSpPr>
        <p:spPr>
          <a:xfrm>
            <a:off x="8840409" y="3716295"/>
            <a:ext cx="1991700" cy="415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Abstract</a:t>
            </a:r>
            <a:endParaRPr lang="es-CL" dirty="0">
              <a:solidFill>
                <a:schemeClr val="tx1"/>
              </a:solidFill>
            </a:endParaRPr>
          </a:p>
        </p:txBody>
      </p:sp>
      <p:cxnSp>
        <p:nvCxnSpPr>
          <p:cNvPr id="27" name="Connector: Elbow 26">
            <a:extLst>
              <a:ext uri="{FF2B5EF4-FFF2-40B4-BE49-F238E27FC236}">
                <a16:creationId xmlns:a16="http://schemas.microsoft.com/office/drawing/2014/main" id="{1508EE86-5AAF-81BC-8CE6-2E89E4E8F511}"/>
              </a:ext>
            </a:extLst>
          </p:cNvPr>
          <p:cNvCxnSpPr>
            <a:cxnSpLocks/>
            <a:stCxn id="21" idx="3"/>
            <a:endCxn id="24" idx="1"/>
          </p:cNvCxnSpPr>
          <p:nvPr/>
        </p:nvCxnSpPr>
        <p:spPr>
          <a:xfrm flipV="1">
            <a:off x="7923798" y="3398445"/>
            <a:ext cx="916611" cy="270579"/>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29" name="Connector: Elbow 28">
            <a:extLst>
              <a:ext uri="{FF2B5EF4-FFF2-40B4-BE49-F238E27FC236}">
                <a16:creationId xmlns:a16="http://schemas.microsoft.com/office/drawing/2014/main" id="{66BD4D22-BC6D-EDDF-1546-06B580369411}"/>
              </a:ext>
            </a:extLst>
          </p:cNvPr>
          <p:cNvCxnSpPr>
            <a:cxnSpLocks/>
            <a:stCxn id="21" idx="3"/>
            <a:endCxn id="25" idx="1"/>
          </p:cNvCxnSpPr>
          <p:nvPr/>
        </p:nvCxnSpPr>
        <p:spPr>
          <a:xfrm>
            <a:off x="7923798" y="3669024"/>
            <a:ext cx="916611" cy="255115"/>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pic>
        <p:nvPicPr>
          <p:cNvPr id="35" name="Picture 34" descr="A black tangled line and a circular object&#10;&#10;AI-generated content may be incorrect.">
            <a:extLst>
              <a:ext uri="{FF2B5EF4-FFF2-40B4-BE49-F238E27FC236}">
                <a16:creationId xmlns:a16="http://schemas.microsoft.com/office/drawing/2014/main" id="{1B56318E-1D46-4435-7F08-122185D2CA1B}"/>
              </a:ext>
            </a:extLst>
          </p:cNvPr>
          <p:cNvPicPr>
            <a:picLocks noChangeAspect="1"/>
          </p:cNvPicPr>
          <p:nvPr/>
        </p:nvPicPr>
        <p:blipFill>
          <a:blip r:embed="rId2">
            <a:extLst>
              <a:ext uri="{28A0092B-C50C-407E-A947-70E740481C1C}">
                <a14:useLocalDpi xmlns:a14="http://schemas.microsoft.com/office/drawing/2010/main" val="0"/>
              </a:ext>
            </a:extLst>
          </a:blip>
          <a:srcRect b="6357"/>
          <a:stretch>
            <a:fillRect/>
          </a:stretch>
        </p:blipFill>
        <p:spPr>
          <a:xfrm>
            <a:off x="689260" y="3190601"/>
            <a:ext cx="1922408" cy="940405"/>
          </a:xfrm>
          <a:prstGeom prst="rect">
            <a:avLst/>
          </a:prstGeom>
        </p:spPr>
      </p:pic>
      <p:sp>
        <p:nvSpPr>
          <p:cNvPr id="36" name="Rectangle 35">
            <a:extLst>
              <a:ext uri="{FF2B5EF4-FFF2-40B4-BE49-F238E27FC236}">
                <a16:creationId xmlns:a16="http://schemas.microsoft.com/office/drawing/2014/main" id="{30D77633-4F96-0A4C-F07E-B5071BA6A4D6}"/>
              </a:ext>
            </a:extLst>
          </p:cNvPr>
          <p:cNvSpPr/>
          <p:nvPr/>
        </p:nvSpPr>
        <p:spPr>
          <a:xfrm>
            <a:off x="3276033" y="3321291"/>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Variability controller</a:t>
            </a:r>
            <a:endParaRPr lang="es-CL" dirty="0">
              <a:solidFill>
                <a:schemeClr val="tx1"/>
              </a:solidFill>
            </a:endParaRPr>
          </a:p>
        </p:txBody>
      </p:sp>
      <p:cxnSp>
        <p:nvCxnSpPr>
          <p:cNvPr id="38" name="Straight Arrow Connector 37">
            <a:extLst>
              <a:ext uri="{FF2B5EF4-FFF2-40B4-BE49-F238E27FC236}">
                <a16:creationId xmlns:a16="http://schemas.microsoft.com/office/drawing/2014/main" id="{B9ABC89B-928F-7F35-8C22-3B6358AECE1F}"/>
              </a:ext>
            </a:extLst>
          </p:cNvPr>
          <p:cNvCxnSpPr>
            <a:stCxn id="35" idx="3"/>
            <a:endCxn id="36" idx="1"/>
          </p:cNvCxnSpPr>
          <p:nvPr/>
        </p:nvCxnSpPr>
        <p:spPr>
          <a:xfrm flipV="1">
            <a:off x="2611668" y="3660803"/>
            <a:ext cx="664365"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D77206F-6585-8709-D674-0259BC7B63BD}"/>
              </a:ext>
            </a:extLst>
          </p:cNvPr>
          <p:cNvCxnSpPr>
            <a:cxnSpLocks/>
            <a:stCxn id="36" idx="3"/>
          </p:cNvCxnSpPr>
          <p:nvPr/>
        </p:nvCxnSpPr>
        <p:spPr>
          <a:xfrm>
            <a:off x="5267733" y="3660803"/>
            <a:ext cx="66436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2CAEFE37-E5CC-C901-D0EC-43BDE3C8F1BA}"/>
              </a:ext>
            </a:extLst>
          </p:cNvPr>
          <p:cNvSpPr txBox="1"/>
          <p:nvPr/>
        </p:nvSpPr>
        <p:spPr>
          <a:xfrm>
            <a:off x="2829210" y="2716858"/>
            <a:ext cx="2584938" cy="369332"/>
          </a:xfrm>
          <a:prstGeom prst="rect">
            <a:avLst/>
          </a:prstGeom>
          <a:noFill/>
        </p:spPr>
        <p:txBody>
          <a:bodyPr wrap="none" rtlCol="0">
            <a:spAutoFit/>
          </a:bodyPr>
          <a:lstStyle/>
          <a:p>
            <a:r>
              <a:rPr lang="en-US" dirty="0"/>
              <a:t>Reward prediction error</a:t>
            </a:r>
            <a:endParaRPr lang="es-CL" dirty="0"/>
          </a:p>
        </p:txBody>
      </p:sp>
      <p:cxnSp>
        <p:nvCxnSpPr>
          <p:cNvPr id="41" name="Connector: Elbow 40">
            <a:extLst>
              <a:ext uri="{FF2B5EF4-FFF2-40B4-BE49-F238E27FC236}">
                <a16:creationId xmlns:a16="http://schemas.microsoft.com/office/drawing/2014/main" id="{89448FD7-9D52-D880-4238-319B945585DF}"/>
              </a:ext>
            </a:extLst>
          </p:cNvPr>
          <p:cNvCxnSpPr>
            <a:cxnSpLocks/>
            <a:stCxn id="40" idx="3"/>
            <a:endCxn id="21" idx="0"/>
          </p:cNvCxnSpPr>
          <p:nvPr/>
        </p:nvCxnSpPr>
        <p:spPr>
          <a:xfrm>
            <a:off x="5414148" y="2901524"/>
            <a:ext cx="1513800" cy="427988"/>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2" name="Connector: Elbow 41">
            <a:extLst>
              <a:ext uri="{FF2B5EF4-FFF2-40B4-BE49-F238E27FC236}">
                <a16:creationId xmlns:a16="http://schemas.microsoft.com/office/drawing/2014/main" id="{D6266996-777E-9292-B4E1-6C0B6D6CAEF8}"/>
              </a:ext>
            </a:extLst>
          </p:cNvPr>
          <p:cNvCxnSpPr>
            <a:cxnSpLocks/>
            <a:stCxn id="40" idx="1"/>
            <a:endCxn id="35" idx="1"/>
          </p:cNvCxnSpPr>
          <p:nvPr/>
        </p:nvCxnSpPr>
        <p:spPr>
          <a:xfrm rot="10800000" flipV="1">
            <a:off x="689260" y="2901524"/>
            <a:ext cx="2139950" cy="759280"/>
          </a:xfrm>
          <a:prstGeom prst="bentConnector3">
            <a:avLst>
              <a:gd name="adj1" fmla="val 110682"/>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00C5B8E-E711-9F6E-EF73-96CF84C44D02}"/>
                  </a:ext>
                </a:extLst>
              </p:cNvPr>
              <p:cNvSpPr txBox="1"/>
              <p:nvPr/>
            </p:nvSpPr>
            <p:spPr>
              <a:xfrm>
                <a:off x="1879711" y="4344352"/>
                <a:ext cx="2392172" cy="369332"/>
              </a:xfrm>
              <a:prstGeom prst="rect">
                <a:avLst/>
              </a:prstGeom>
              <a:noFill/>
            </p:spPr>
            <p:txBody>
              <a:bodyPr wrap="square">
                <a:spAutoFit/>
              </a:bodyPr>
              <a:lstStyle/>
              <a:p>
                <a:pPr marL="0" indent="0">
                  <a:buNone/>
                </a:pPr>
                <a14:m>
                  <m:oMathPara xmlns:m="http://schemas.openxmlformats.org/officeDocument/2006/math">
                    <m:oMathParaPr>
                      <m:jc m:val="centerGroup"/>
                    </m:oMathParaPr>
                    <m:oMath xmlns:m="http://schemas.openxmlformats.org/officeDocument/2006/math">
                      <m:r>
                        <a:rPr lang="en-US" b="0" i="1" smtClean="0">
                          <a:solidFill>
                            <a:srgbClr val="7030A0"/>
                          </a:solidFill>
                          <a:latin typeface="Cambria Math" panose="02040503050406030204" pitchFamily="18" charset="0"/>
                        </a:rPr>
                        <m:t>𝐶</m:t>
                      </m:r>
                      <m:sSub>
                        <m:sSubPr>
                          <m:ctrlPr>
                            <a:rPr lang="en-US" b="0" i="1" smtClean="0">
                              <a:solidFill>
                                <a:srgbClr val="7030A0"/>
                              </a:solidFill>
                              <a:latin typeface="Cambria Math" panose="02040503050406030204" pitchFamily="18" charset="0"/>
                            </a:rPr>
                          </m:ctrlPr>
                        </m:sSubPr>
                        <m:e>
                          <m:r>
                            <a:rPr lang="en-US" b="0" i="1" smtClean="0">
                              <a:solidFill>
                                <a:srgbClr val="7030A0"/>
                              </a:solidFill>
                              <a:latin typeface="Cambria Math" panose="02040503050406030204" pitchFamily="18" charset="0"/>
                            </a:rPr>
                            <m:t>𝑉</m:t>
                          </m:r>
                        </m:e>
                        <m:sub>
                          <m:r>
                            <a:rPr lang="en-US" b="0" i="1" smtClean="0">
                              <a:solidFill>
                                <a:srgbClr val="7030A0"/>
                              </a:solidFill>
                              <a:latin typeface="Cambria Math" panose="02040503050406030204" pitchFamily="18" charset="0"/>
                            </a:rPr>
                            <m:t>𝑠𝑎𝑐𝑐𝑎𝑑𝑒𝑠</m:t>
                          </m:r>
                        </m:sub>
                      </m:sSub>
                      <m:r>
                        <a:rPr lang="en-US" b="0" i="1" smtClean="0">
                          <a:solidFill>
                            <a:srgbClr val="7030A0"/>
                          </a:solidFill>
                          <a:latin typeface="Cambria Math" panose="02040503050406030204" pitchFamily="18" charset="0"/>
                        </a:rPr>
                        <m:t>~ </m:t>
                      </m:r>
                      <m:r>
                        <a:rPr lang="en-US" b="0" i="1" smtClean="0">
                          <a:solidFill>
                            <a:srgbClr val="7030A0"/>
                          </a:solidFill>
                          <a:latin typeface="Cambria Math" panose="02040503050406030204" pitchFamily="18" charset="0"/>
                        </a:rPr>
                        <m:t>𝑓</m:t>
                      </m:r>
                      <m:d>
                        <m:dPr>
                          <m:ctrlPr>
                            <a:rPr lang="en-US" b="0" i="1" smtClean="0">
                              <a:solidFill>
                                <a:srgbClr val="7030A0"/>
                              </a:solidFill>
                              <a:latin typeface="Cambria Math" panose="02040503050406030204" pitchFamily="18" charset="0"/>
                            </a:rPr>
                          </m:ctrlPr>
                        </m:dPr>
                        <m:e>
                          <m:d>
                            <m:dPr>
                              <m:begChr m:val="|"/>
                              <m:endChr m:val="|"/>
                              <m:ctrlPr>
                                <a:rPr lang="en-US" b="0" i="1" smtClean="0">
                                  <a:solidFill>
                                    <a:srgbClr val="7030A0"/>
                                  </a:solidFill>
                                  <a:latin typeface="Cambria Math" panose="02040503050406030204" pitchFamily="18" charset="0"/>
                                </a:rPr>
                              </m:ctrlPr>
                            </m:dPr>
                            <m:e>
                              <m:r>
                                <a:rPr lang="en-US" b="0" i="1" smtClean="0">
                                  <a:solidFill>
                                    <a:srgbClr val="7030A0"/>
                                  </a:solidFill>
                                  <a:latin typeface="Cambria Math" panose="02040503050406030204" pitchFamily="18" charset="0"/>
                                </a:rPr>
                                <m:t>𝑅𝑃𝐸</m:t>
                              </m:r>
                            </m:e>
                          </m:d>
                        </m:e>
                      </m:d>
                    </m:oMath>
                  </m:oMathPara>
                </a14:m>
                <a:endParaRPr lang="en-US" dirty="0">
                  <a:solidFill>
                    <a:srgbClr val="7030A0"/>
                  </a:solidFill>
                </a:endParaRPr>
              </a:p>
            </p:txBody>
          </p:sp>
        </mc:Choice>
        <mc:Fallback xmlns="">
          <p:sp>
            <p:nvSpPr>
              <p:cNvPr id="10" name="TextBox 9">
                <a:extLst>
                  <a:ext uri="{FF2B5EF4-FFF2-40B4-BE49-F238E27FC236}">
                    <a16:creationId xmlns:a16="http://schemas.microsoft.com/office/drawing/2014/main" id="{500C5B8E-E711-9F6E-EF73-96CF84C44D02}"/>
                  </a:ext>
                </a:extLst>
              </p:cNvPr>
              <p:cNvSpPr txBox="1">
                <a:spLocks noRot="1" noChangeAspect="1" noMove="1" noResize="1" noEditPoints="1" noAdjustHandles="1" noChangeArrowheads="1" noChangeShapeType="1" noTextEdit="1"/>
              </p:cNvSpPr>
              <p:nvPr/>
            </p:nvSpPr>
            <p:spPr>
              <a:xfrm>
                <a:off x="1879711" y="4344352"/>
                <a:ext cx="2392172" cy="369332"/>
              </a:xfrm>
              <a:prstGeom prst="rect">
                <a:avLst/>
              </a:prstGeom>
              <a:blipFill>
                <a:blip r:embed="rId3"/>
                <a:stretch>
                  <a:fillRect b="-15000"/>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3098C30-C0F2-0E92-FCBD-357EDD16D4AC}"/>
                  </a:ext>
                </a:extLst>
              </p:cNvPr>
              <p:cNvSpPr txBox="1"/>
              <p:nvPr/>
            </p:nvSpPr>
            <p:spPr>
              <a:xfrm>
                <a:off x="6317310" y="4938461"/>
                <a:ext cx="3570025" cy="391261"/>
              </a:xfrm>
              <a:prstGeom prst="rect">
                <a:avLst/>
              </a:prstGeom>
              <a:noFill/>
            </p:spPr>
            <p:txBody>
              <a:bodyPr wrap="square">
                <a:spAutoFit/>
              </a:bodyPr>
              <a:lstStyle/>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𝜏</m:t>
                          </m:r>
                        </m:e>
                        <m:sub>
                          <m:r>
                            <a:rPr lang="en-US" b="0" i="1" smtClean="0">
                              <a:solidFill>
                                <a:srgbClr val="0070C0"/>
                              </a:solidFill>
                              <a:latin typeface="Cambria Math" panose="02040503050406030204" pitchFamily="18" charset="0"/>
                            </a:rPr>
                            <m:t>𝑎𝑏𝑠𝑡𝑟𝑎𝑐𝑡</m:t>
                          </m:r>
                        </m:sub>
                      </m:sSub>
                      <m:r>
                        <a:rPr lang="en-US" b="0" i="1" smtClean="0">
                          <a:solidFill>
                            <a:srgbClr val="0070C0"/>
                          </a:solidFill>
                          <a:latin typeface="Cambria Math" panose="02040503050406030204" pitchFamily="18" charset="0"/>
                        </a:rPr>
                        <m:t>∝</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𝜏</m:t>
                          </m:r>
                        </m:e>
                        <m:sub>
                          <m:r>
                            <a:rPr lang="en-US" b="0" i="1" smtClean="0">
                              <a:solidFill>
                                <a:srgbClr val="0070C0"/>
                              </a:solidFill>
                              <a:latin typeface="Cambria Math" panose="02040503050406030204" pitchFamily="18" charset="0"/>
                            </a:rPr>
                            <m:t>𝑝h𝑦𝑠𝑖𝑐𝑎𝑙</m:t>
                          </m:r>
                        </m:sub>
                      </m:sSub>
                      <m:r>
                        <a:rPr lang="en-US" b="0" i="1" smtClean="0">
                          <a:solidFill>
                            <a:srgbClr val="0070C0"/>
                          </a:solidFill>
                          <a:latin typeface="Cambria Math" panose="02040503050406030204" pitchFamily="18" charset="0"/>
                        </a:rPr>
                        <m:t>∝</m:t>
                      </m:r>
                      <m:r>
                        <a:rPr lang="en-US" b="0" i="1" smtClean="0">
                          <a:solidFill>
                            <a:srgbClr val="0070C0"/>
                          </a:solidFill>
                          <a:latin typeface="Cambria Math" panose="02040503050406030204" pitchFamily="18" charset="0"/>
                        </a:rPr>
                        <m:t>𝐶</m:t>
                      </m:r>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𝑉</m:t>
                          </m:r>
                        </m:e>
                        <m:sub>
                          <m:r>
                            <a:rPr lang="en-US" b="0" i="1" smtClean="0">
                              <a:solidFill>
                                <a:srgbClr val="0070C0"/>
                              </a:solidFill>
                              <a:latin typeface="Cambria Math" panose="02040503050406030204" pitchFamily="18" charset="0"/>
                            </a:rPr>
                            <m:t>𝑠𝑎𝑐𝑐𝑎𝑑𝑒𝑠</m:t>
                          </m:r>
                        </m:sub>
                      </m:sSub>
                    </m:oMath>
                  </m:oMathPara>
                </a14:m>
                <a:endParaRPr lang="en-US" dirty="0">
                  <a:solidFill>
                    <a:srgbClr val="0070C0"/>
                  </a:solidFill>
                </a:endParaRPr>
              </a:p>
            </p:txBody>
          </p:sp>
        </mc:Choice>
        <mc:Fallback xmlns="">
          <p:sp>
            <p:nvSpPr>
              <p:cNvPr id="12" name="TextBox 11">
                <a:extLst>
                  <a:ext uri="{FF2B5EF4-FFF2-40B4-BE49-F238E27FC236}">
                    <a16:creationId xmlns:a16="http://schemas.microsoft.com/office/drawing/2014/main" id="{03098C30-C0F2-0E92-FCBD-357EDD16D4AC}"/>
                  </a:ext>
                </a:extLst>
              </p:cNvPr>
              <p:cNvSpPr txBox="1">
                <a:spLocks noRot="1" noChangeAspect="1" noMove="1" noResize="1" noEditPoints="1" noAdjustHandles="1" noChangeArrowheads="1" noChangeShapeType="1" noTextEdit="1"/>
              </p:cNvSpPr>
              <p:nvPr/>
            </p:nvSpPr>
            <p:spPr>
              <a:xfrm>
                <a:off x="6317310" y="4938461"/>
                <a:ext cx="3570025" cy="391261"/>
              </a:xfrm>
              <a:prstGeom prst="rect">
                <a:avLst/>
              </a:prstGeom>
              <a:blipFill>
                <a:blip r:embed="rId4"/>
                <a:stretch>
                  <a:fillRect b="-7813"/>
                </a:stretch>
              </a:blipFill>
            </p:spPr>
            <p:txBody>
              <a:bodyPr/>
              <a:lstStyle/>
              <a:p>
                <a:r>
                  <a:rPr lang="es-CL">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502C9E9A-99BF-EC09-6E57-09790C54E6F8}"/>
                  </a:ext>
                </a:extLst>
              </p:cNvPr>
              <p:cNvSpPr txBox="1"/>
              <p:nvPr/>
            </p:nvSpPr>
            <p:spPr>
              <a:xfrm>
                <a:off x="8237970" y="2459071"/>
                <a:ext cx="2692086" cy="411010"/>
              </a:xfrm>
              <a:prstGeom prst="rect">
                <a:avLst/>
              </a:prstGeom>
              <a:noFill/>
            </p:spPr>
            <p:txBody>
              <a:bodyPr wrap="square">
                <a:spAutoFit/>
              </a:bodyPr>
              <a:lstStyle/>
              <a:p>
                <a:pPr marL="0" indent="0" algn="just">
                  <a:buNone/>
                </a:pPr>
                <a14:m>
                  <m:oMathPara xmlns:m="http://schemas.openxmlformats.org/officeDocument/2006/math">
                    <m:oMathParaPr>
                      <m:jc m:val="centerGroup"/>
                    </m:oMathParaPr>
                    <m:oMath xmlns:m="http://schemas.openxmlformats.org/officeDocument/2006/math">
                      <m:r>
                        <a:rPr lang="en-US" b="0" i="1" smtClean="0">
                          <a:solidFill>
                            <a:srgbClr val="C00000"/>
                          </a:solidFill>
                          <a:latin typeface="Cambria Math" panose="02040503050406030204" pitchFamily="18" charset="0"/>
                        </a:rPr>
                        <m:t>𝜌</m:t>
                      </m:r>
                      <m:d>
                        <m:dPr>
                          <m:ctrlPr>
                            <a:rPr lang="en-US" b="0" i="1" smtClean="0">
                              <a:solidFill>
                                <a:srgbClr val="C00000"/>
                              </a:solidFill>
                              <a:latin typeface="Cambria Math" panose="02040503050406030204" pitchFamily="18" charset="0"/>
                            </a:rPr>
                          </m:ctrlPr>
                        </m:dPr>
                        <m:e>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𝜏</m:t>
                              </m:r>
                            </m:e>
                            <m:sub>
                              <m:r>
                                <a:rPr lang="en-US" b="0" i="1" smtClean="0">
                                  <a:solidFill>
                                    <a:srgbClr val="C00000"/>
                                  </a:solidFill>
                                  <a:latin typeface="Cambria Math" panose="02040503050406030204" pitchFamily="18" charset="0"/>
                                </a:rPr>
                                <m:t>𝑝h𝑦𝑠𝑖𝑐𝑎𝑙</m:t>
                              </m:r>
                            </m:sub>
                          </m:sSub>
                          <m:r>
                            <a:rPr lang="en-US" b="0" i="1" smtClean="0">
                              <a:solidFill>
                                <a:srgbClr val="C00000"/>
                              </a:solidFill>
                              <a:latin typeface="Cambria Math" panose="02040503050406030204" pitchFamily="18" charset="0"/>
                            </a:rPr>
                            <m:t>, </m:t>
                          </m:r>
                          <m:sSub>
                            <m:sSubPr>
                              <m:ctrlPr>
                                <a:rPr lang="en-US" b="0" i="1" smtClean="0">
                                  <a:solidFill>
                                    <a:srgbClr val="C00000"/>
                                  </a:solidFill>
                                  <a:latin typeface="Cambria Math" panose="02040503050406030204" pitchFamily="18" charset="0"/>
                                </a:rPr>
                              </m:ctrlPr>
                            </m:sSubPr>
                            <m:e>
                              <m:r>
                                <a:rPr lang="en-US" b="0" i="1" smtClean="0">
                                  <a:solidFill>
                                    <a:srgbClr val="C00000"/>
                                  </a:solidFill>
                                  <a:latin typeface="Cambria Math" panose="02040503050406030204" pitchFamily="18" charset="0"/>
                                </a:rPr>
                                <m:t>𝜏</m:t>
                              </m:r>
                            </m:e>
                            <m:sub>
                              <m:r>
                                <a:rPr lang="en-US" b="0" i="1" smtClean="0">
                                  <a:solidFill>
                                    <a:srgbClr val="C00000"/>
                                  </a:solidFill>
                                  <a:latin typeface="Cambria Math" panose="02040503050406030204" pitchFamily="18" charset="0"/>
                                </a:rPr>
                                <m:t>𝑎𝑏𝑠𝑡𝑟𝑎𝑐𝑡</m:t>
                              </m:r>
                            </m:sub>
                          </m:sSub>
                        </m:e>
                      </m:d>
                      <m:r>
                        <a:rPr lang="en-US" b="0" i="1" smtClean="0">
                          <a:solidFill>
                            <a:srgbClr val="C00000"/>
                          </a:solidFill>
                          <a:latin typeface="Cambria Math" panose="02040503050406030204" pitchFamily="18" charset="0"/>
                        </a:rPr>
                        <m:t>&gt;0</m:t>
                      </m:r>
                    </m:oMath>
                  </m:oMathPara>
                </a14:m>
                <a:endParaRPr lang="en-US" dirty="0">
                  <a:solidFill>
                    <a:srgbClr val="C00000"/>
                  </a:solidFill>
                </a:endParaRPr>
              </a:p>
            </p:txBody>
          </p:sp>
        </mc:Choice>
        <mc:Fallback xmlns="">
          <p:sp>
            <p:nvSpPr>
              <p:cNvPr id="14" name="TextBox 13">
                <a:extLst>
                  <a:ext uri="{FF2B5EF4-FFF2-40B4-BE49-F238E27FC236}">
                    <a16:creationId xmlns:a16="http://schemas.microsoft.com/office/drawing/2014/main" id="{502C9E9A-99BF-EC09-6E57-09790C54E6F8}"/>
                  </a:ext>
                </a:extLst>
              </p:cNvPr>
              <p:cNvSpPr txBox="1">
                <a:spLocks noRot="1" noChangeAspect="1" noMove="1" noResize="1" noEditPoints="1" noAdjustHandles="1" noChangeArrowheads="1" noChangeShapeType="1" noTextEdit="1"/>
              </p:cNvSpPr>
              <p:nvPr/>
            </p:nvSpPr>
            <p:spPr>
              <a:xfrm>
                <a:off x="8237970" y="2459071"/>
                <a:ext cx="2692086" cy="411010"/>
              </a:xfrm>
              <a:prstGeom prst="rect">
                <a:avLst/>
              </a:prstGeom>
              <a:blipFill>
                <a:blip r:embed="rId5"/>
                <a:stretch>
                  <a:fillRect b="-5882"/>
                </a:stretch>
              </a:blipFill>
            </p:spPr>
            <p:txBody>
              <a:bodyPr/>
              <a:lstStyle/>
              <a:p>
                <a:r>
                  <a:rPr lang="es-CL">
                    <a:noFill/>
                  </a:rPr>
                  <a:t> </a:t>
                </a:r>
              </a:p>
            </p:txBody>
          </p:sp>
        </mc:Fallback>
      </mc:AlternateContent>
      <p:sp>
        <p:nvSpPr>
          <p:cNvPr id="15" name="Rectangle 14">
            <a:extLst>
              <a:ext uri="{FF2B5EF4-FFF2-40B4-BE49-F238E27FC236}">
                <a16:creationId xmlns:a16="http://schemas.microsoft.com/office/drawing/2014/main" id="{3A5BB71A-2D94-E8A3-34A8-40D645FEFCD6}"/>
              </a:ext>
            </a:extLst>
          </p:cNvPr>
          <p:cNvSpPr/>
          <p:nvPr/>
        </p:nvSpPr>
        <p:spPr>
          <a:xfrm>
            <a:off x="8097898" y="2417143"/>
            <a:ext cx="2972230" cy="1905280"/>
          </a:xfrm>
          <a:prstGeom prst="rect">
            <a:avLst/>
          </a:prstGeom>
          <a:noFill/>
          <a:ln w="28575">
            <a:solidFill>
              <a:srgbClr val="C0000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6" name="Rectangle 15">
            <a:extLst>
              <a:ext uri="{FF2B5EF4-FFF2-40B4-BE49-F238E27FC236}">
                <a16:creationId xmlns:a16="http://schemas.microsoft.com/office/drawing/2014/main" id="{576D6976-8147-ED59-FE9A-DC22EA77E39C}"/>
              </a:ext>
            </a:extLst>
          </p:cNvPr>
          <p:cNvSpPr/>
          <p:nvPr/>
        </p:nvSpPr>
        <p:spPr>
          <a:xfrm>
            <a:off x="5757998" y="2115404"/>
            <a:ext cx="5733417" cy="3275461"/>
          </a:xfrm>
          <a:prstGeom prst="rect">
            <a:avLst/>
          </a:prstGeom>
          <a:noFill/>
          <a:ln w="28575">
            <a:solidFill>
              <a:srgbClr val="0070C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
        <p:nvSpPr>
          <p:cNvPr id="17" name="Rectangle 16">
            <a:extLst>
              <a:ext uri="{FF2B5EF4-FFF2-40B4-BE49-F238E27FC236}">
                <a16:creationId xmlns:a16="http://schemas.microsoft.com/office/drawing/2014/main" id="{E154C37B-F716-C52E-5E02-60405C36F602}"/>
              </a:ext>
            </a:extLst>
          </p:cNvPr>
          <p:cNvSpPr/>
          <p:nvPr/>
        </p:nvSpPr>
        <p:spPr>
          <a:xfrm>
            <a:off x="398521" y="2723263"/>
            <a:ext cx="7579005" cy="2140250"/>
          </a:xfrm>
          <a:prstGeom prst="rect">
            <a:avLst/>
          </a:prstGeom>
          <a:noFill/>
          <a:ln w="28575">
            <a:solidFill>
              <a:srgbClr val="7030A0"/>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s-CL"/>
          </a:p>
        </p:txBody>
      </p:sp>
    </p:spTree>
    <p:extLst>
      <p:ext uri="{BB962C8B-B14F-4D97-AF65-F5344CB8AC3E}">
        <p14:creationId xmlns:p14="http://schemas.microsoft.com/office/powerpoint/2010/main" val="2798742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EC5BF-17A7-52BF-AB8C-9629363E840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1E58B87-B7A8-3BAB-B389-78D2A3AA8CA5}"/>
              </a:ext>
            </a:extLst>
          </p:cNvPr>
          <p:cNvSpPr>
            <a:spLocks noGrp="1"/>
          </p:cNvSpPr>
          <p:nvPr>
            <p:ph type="title"/>
          </p:nvPr>
        </p:nvSpPr>
        <p:spPr/>
        <p:txBody>
          <a:bodyPr/>
          <a:lstStyle/>
          <a:p>
            <a:r>
              <a:rPr lang="en-US" dirty="0"/>
              <a:t>Extras</a:t>
            </a:r>
            <a:endParaRPr lang="es-CL" dirty="0"/>
          </a:p>
        </p:txBody>
      </p:sp>
      <p:pic>
        <p:nvPicPr>
          <p:cNvPr id="4" name="Picture 3">
            <a:extLst>
              <a:ext uri="{FF2B5EF4-FFF2-40B4-BE49-F238E27FC236}">
                <a16:creationId xmlns:a16="http://schemas.microsoft.com/office/drawing/2014/main" id="{EE18CCE0-8A19-19C5-E39C-58B187541A49}"/>
              </a:ext>
            </a:extLst>
          </p:cNvPr>
          <p:cNvPicPr>
            <a:picLocks noChangeAspect="1"/>
          </p:cNvPicPr>
          <p:nvPr/>
        </p:nvPicPr>
        <p:blipFill>
          <a:blip r:embed="rId2"/>
          <a:stretch>
            <a:fillRect/>
          </a:stretch>
        </p:blipFill>
        <p:spPr>
          <a:xfrm>
            <a:off x="2390258" y="1557076"/>
            <a:ext cx="7411484" cy="3743847"/>
          </a:xfrm>
          <a:prstGeom prst="rect">
            <a:avLst/>
          </a:prstGeom>
        </p:spPr>
      </p:pic>
    </p:spTree>
    <p:extLst>
      <p:ext uri="{BB962C8B-B14F-4D97-AF65-F5344CB8AC3E}">
        <p14:creationId xmlns:p14="http://schemas.microsoft.com/office/powerpoint/2010/main" val="3951822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21E4D9-884E-A931-0ABF-CD565073E66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1535E6-46C2-631C-77EA-5F6FEA8E4568}"/>
              </a:ext>
            </a:extLst>
          </p:cNvPr>
          <p:cNvSpPr>
            <a:spLocks noGrp="1"/>
          </p:cNvSpPr>
          <p:nvPr>
            <p:ph type="title"/>
          </p:nvPr>
        </p:nvSpPr>
        <p:spPr/>
        <p:txBody>
          <a:bodyPr/>
          <a:lstStyle/>
          <a:p>
            <a:r>
              <a:rPr lang="en-US" dirty="0"/>
              <a:t>Extras</a:t>
            </a:r>
            <a:endParaRPr lang="es-CL" dirty="0"/>
          </a:p>
        </p:txBody>
      </p:sp>
      <p:pic>
        <p:nvPicPr>
          <p:cNvPr id="5" name="Picture 4">
            <a:extLst>
              <a:ext uri="{FF2B5EF4-FFF2-40B4-BE49-F238E27FC236}">
                <a16:creationId xmlns:a16="http://schemas.microsoft.com/office/drawing/2014/main" id="{904B6519-D348-A2B6-D5E2-F8367FC16BDD}"/>
              </a:ext>
            </a:extLst>
          </p:cNvPr>
          <p:cNvPicPr>
            <a:picLocks noChangeAspect="1"/>
          </p:cNvPicPr>
          <p:nvPr/>
        </p:nvPicPr>
        <p:blipFill>
          <a:blip r:embed="rId2"/>
          <a:stretch>
            <a:fillRect/>
          </a:stretch>
        </p:blipFill>
        <p:spPr>
          <a:xfrm>
            <a:off x="2718916" y="1558236"/>
            <a:ext cx="6754168" cy="4934639"/>
          </a:xfrm>
          <a:prstGeom prst="rect">
            <a:avLst/>
          </a:prstGeom>
        </p:spPr>
      </p:pic>
    </p:spTree>
    <p:extLst>
      <p:ext uri="{BB962C8B-B14F-4D97-AF65-F5344CB8AC3E}">
        <p14:creationId xmlns:p14="http://schemas.microsoft.com/office/powerpoint/2010/main" val="23349036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6E33E-A439-DE05-5D47-2499E098360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CBA057-7D32-592F-6559-FA4F48A8EB57}"/>
              </a:ext>
            </a:extLst>
          </p:cNvPr>
          <p:cNvSpPr>
            <a:spLocks noGrp="1"/>
          </p:cNvSpPr>
          <p:nvPr>
            <p:ph type="title"/>
          </p:nvPr>
        </p:nvSpPr>
        <p:spPr/>
        <p:txBody>
          <a:bodyPr/>
          <a:lstStyle/>
          <a:p>
            <a:r>
              <a:rPr lang="en-US" noProof="0" dirty="0"/>
              <a:t>Bio-behavioral model</a:t>
            </a:r>
          </a:p>
        </p:txBody>
      </p:sp>
      <p:sp>
        <p:nvSpPr>
          <p:cNvPr id="3" name="Rectangle 2">
            <a:extLst>
              <a:ext uri="{FF2B5EF4-FFF2-40B4-BE49-F238E27FC236}">
                <a16:creationId xmlns:a16="http://schemas.microsoft.com/office/drawing/2014/main" id="{978D30F3-AF71-C7FA-854C-15D89FDEC2BA}"/>
              </a:ext>
            </a:extLst>
          </p:cNvPr>
          <p:cNvSpPr/>
          <p:nvPr/>
        </p:nvSpPr>
        <p:spPr>
          <a:xfrm>
            <a:off x="506335" y="4138586"/>
            <a:ext cx="10847465" cy="251193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t"/>
          <a:lstStyle/>
          <a:p>
            <a:pPr algn="ctr"/>
            <a:r>
              <a:rPr lang="en-US" sz="3600" dirty="0">
                <a:solidFill>
                  <a:schemeClr val="tx1"/>
                </a:solidFill>
              </a:rPr>
              <a:t>Step II</a:t>
            </a:r>
            <a:endParaRPr lang="es-CL" sz="3600" dirty="0">
              <a:solidFill>
                <a:schemeClr val="tx1"/>
              </a:solidFill>
            </a:endParaRPr>
          </a:p>
        </p:txBody>
      </p:sp>
      <p:sp>
        <p:nvSpPr>
          <p:cNvPr id="4" name="Rectangle 3">
            <a:extLst>
              <a:ext uri="{FF2B5EF4-FFF2-40B4-BE49-F238E27FC236}">
                <a16:creationId xmlns:a16="http://schemas.microsoft.com/office/drawing/2014/main" id="{D039CB63-9540-2B0A-3F88-2443397982FE}"/>
              </a:ext>
            </a:extLst>
          </p:cNvPr>
          <p:cNvSpPr/>
          <p:nvPr/>
        </p:nvSpPr>
        <p:spPr>
          <a:xfrm>
            <a:off x="506335" y="1479869"/>
            <a:ext cx="10847465" cy="251193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vert="vert270" rtlCol="0" anchor="t"/>
          <a:lstStyle/>
          <a:p>
            <a:pPr algn="ctr"/>
            <a:r>
              <a:rPr lang="en-US" sz="3600" dirty="0">
                <a:solidFill>
                  <a:schemeClr val="tx1"/>
                </a:solidFill>
              </a:rPr>
              <a:t>Step I</a:t>
            </a:r>
            <a:endParaRPr lang="es-CL" sz="3600" dirty="0">
              <a:solidFill>
                <a:schemeClr val="tx1"/>
              </a:solidFill>
            </a:endParaRPr>
          </a:p>
        </p:txBody>
      </p:sp>
      <p:pic>
        <p:nvPicPr>
          <p:cNvPr id="7" name="Picture 6" descr="A black tangled line and a circular object&#10;&#10;AI-generated content may be incorrect.">
            <a:extLst>
              <a:ext uri="{FF2B5EF4-FFF2-40B4-BE49-F238E27FC236}">
                <a16:creationId xmlns:a16="http://schemas.microsoft.com/office/drawing/2014/main" id="{08E0C53E-897A-AA38-BC14-0F0F6ACCEC5F}"/>
              </a:ext>
            </a:extLst>
          </p:cNvPr>
          <p:cNvPicPr>
            <a:picLocks noChangeAspect="1"/>
          </p:cNvPicPr>
          <p:nvPr/>
        </p:nvPicPr>
        <p:blipFill>
          <a:blip r:embed="rId2">
            <a:extLst>
              <a:ext uri="{28A0092B-C50C-407E-A947-70E740481C1C}">
                <a14:useLocalDpi xmlns:a14="http://schemas.microsoft.com/office/drawing/2010/main" val="0"/>
              </a:ext>
            </a:extLst>
          </a:blip>
          <a:srcRect b="6357"/>
          <a:stretch>
            <a:fillRect/>
          </a:stretch>
        </p:blipFill>
        <p:spPr>
          <a:xfrm>
            <a:off x="2571206" y="2302801"/>
            <a:ext cx="1922408" cy="940405"/>
          </a:xfrm>
          <a:prstGeom prst="rect">
            <a:avLst/>
          </a:prstGeom>
        </p:spPr>
      </p:pic>
      <p:sp>
        <p:nvSpPr>
          <p:cNvPr id="8" name="Rectangle 7">
            <a:extLst>
              <a:ext uri="{FF2B5EF4-FFF2-40B4-BE49-F238E27FC236}">
                <a16:creationId xmlns:a16="http://schemas.microsoft.com/office/drawing/2014/main" id="{FD4159B5-42BA-5DA1-0CCA-95C61F4FEA02}"/>
              </a:ext>
            </a:extLst>
          </p:cNvPr>
          <p:cNvSpPr/>
          <p:nvPr/>
        </p:nvSpPr>
        <p:spPr>
          <a:xfrm>
            <a:off x="5157979" y="2433491"/>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Variability controller</a:t>
            </a:r>
            <a:endParaRPr lang="es-CL" dirty="0">
              <a:solidFill>
                <a:schemeClr val="tx1"/>
              </a:solidFill>
            </a:endParaRPr>
          </a:p>
        </p:txBody>
      </p:sp>
      <p:sp>
        <p:nvSpPr>
          <p:cNvPr id="9" name="Rectangle 8">
            <a:extLst>
              <a:ext uri="{FF2B5EF4-FFF2-40B4-BE49-F238E27FC236}">
                <a16:creationId xmlns:a16="http://schemas.microsoft.com/office/drawing/2014/main" id="{B8F8FF84-3DFC-84B2-AAEF-54D4BFE36872}"/>
              </a:ext>
            </a:extLst>
          </p:cNvPr>
          <p:cNvSpPr/>
          <p:nvPr/>
        </p:nvSpPr>
        <p:spPr>
          <a:xfrm>
            <a:off x="7814045" y="2433491"/>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Spontaneous behavior</a:t>
            </a:r>
            <a:endParaRPr lang="es-CL" dirty="0">
              <a:solidFill>
                <a:schemeClr val="tx1"/>
              </a:solidFill>
            </a:endParaRPr>
          </a:p>
        </p:txBody>
      </p:sp>
      <p:cxnSp>
        <p:nvCxnSpPr>
          <p:cNvPr id="10" name="Straight Arrow Connector 9">
            <a:extLst>
              <a:ext uri="{FF2B5EF4-FFF2-40B4-BE49-F238E27FC236}">
                <a16:creationId xmlns:a16="http://schemas.microsoft.com/office/drawing/2014/main" id="{17D245B8-FDA8-FDB1-307F-9EF7DCA027A1}"/>
              </a:ext>
            </a:extLst>
          </p:cNvPr>
          <p:cNvCxnSpPr>
            <a:stCxn id="7" idx="3"/>
            <a:endCxn id="8" idx="1"/>
          </p:cNvCxnSpPr>
          <p:nvPr/>
        </p:nvCxnSpPr>
        <p:spPr>
          <a:xfrm flipV="1">
            <a:off x="4493614" y="2773003"/>
            <a:ext cx="664365" cy="1"/>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83D52AA4-B306-FDE7-E5CF-6259ABB3AE7C}"/>
              </a:ext>
            </a:extLst>
          </p:cNvPr>
          <p:cNvCxnSpPr>
            <a:stCxn id="8" idx="3"/>
            <a:endCxn id="9" idx="1"/>
          </p:cNvCxnSpPr>
          <p:nvPr/>
        </p:nvCxnSpPr>
        <p:spPr>
          <a:xfrm>
            <a:off x="7149679" y="2773003"/>
            <a:ext cx="66436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12" name="TextBox 11">
            <a:extLst>
              <a:ext uri="{FF2B5EF4-FFF2-40B4-BE49-F238E27FC236}">
                <a16:creationId xmlns:a16="http://schemas.microsoft.com/office/drawing/2014/main" id="{F40AE5D5-8864-4070-DBEE-AA62CA757F80}"/>
              </a:ext>
            </a:extLst>
          </p:cNvPr>
          <p:cNvSpPr txBox="1"/>
          <p:nvPr/>
        </p:nvSpPr>
        <p:spPr>
          <a:xfrm>
            <a:off x="2953713" y="1778059"/>
            <a:ext cx="2584938" cy="369332"/>
          </a:xfrm>
          <a:prstGeom prst="rect">
            <a:avLst/>
          </a:prstGeom>
          <a:noFill/>
        </p:spPr>
        <p:txBody>
          <a:bodyPr wrap="none" rtlCol="0">
            <a:spAutoFit/>
          </a:bodyPr>
          <a:lstStyle/>
          <a:p>
            <a:r>
              <a:rPr lang="en-US" dirty="0"/>
              <a:t>Reward prediction error</a:t>
            </a:r>
            <a:endParaRPr lang="es-CL" dirty="0"/>
          </a:p>
        </p:txBody>
      </p:sp>
      <p:cxnSp>
        <p:nvCxnSpPr>
          <p:cNvPr id="14" name="Connector: Elbow 13">
            <a:extLst>
              <a:ext uri="{FF2B5EF4-FFF2-40B4-BE49-F238E27FC236}">
                <a16:creationId xmlns:a16="http://schemas.microsoft.com/office/drawing/2014/main" id="{16B2D0F0-C708-D608-1729-76A6496ABA17}"/>
              </a:ext>
            </a:extLst>
          </p:cNvPr>
          <p:cNvCxnSpPr>
            <a:stCxn id="12" idx="3"/>
            <a:endCxn id="8" idx="0"/>
          </p:cNvCxnSpPr>
          <p:nvPr/>
        </p:nvCxnSpPr>
        <p:spPr>
          <a:xfrm>
            <a:off x="5538651" y="1962725"/>
            <a:ext cx="615178" cy="470766"/>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6" name="Connector: Elbow 15">
            <a:extLst>
              <a:ext uri="{FF2B5EF4-FFF2-40B4-BE49-F238E27FC236}">
                <a16:creationId xmlns:a16="http://schemas.microsoft.com/office/drawing/2014/main" id="{B437D1DC-0C05-B1A0-D9D2-8AC9A7A75439}"/>
              </a:ext>
            </a:extLst>
          </p:cNvPr>
          <p:cNvCxnSpPr>
            <a:cxnSpLocks/>
            <a:stCxn id="12" idx="1"/>
            <a:endCxn id="7" idx="1"/>
          </p:cNvCxnSpPr>
          <p:nvPr/>
        </p:nvCxnSpPr>
        <p:spPr>
          <a:xfrm rot="10800000" flipV="1">
            <a:off x="2571207" y="1962724"/>
            <a:ext cx="382507" cy="810279"/>
          </a:xfrm>
          <a:prstGeom prst="bentConnector3">
            <a:avLst>
              <a:gd name="adj1" fmla="val 159764"/>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22" name="TextBox 21">
            <a:extLst>
              <a:ext uri="{FF2B5EF4-FFF2-40B4-BE49-F238E27FC236}">
                <a16:creationId xmlns:a16="http://schemas.microsoft.com/office/drawing/2014/main" id="{F3B161AC-ACA0-79AE-0247-67A6057A314A}"/>
              </a:ext>
            </a:extLst>
          </p:cNvPr>
          <p:cNvSpPr txBox="1"/>
          <p:nvPr/>
        </p:nvSpPr>
        <p:spPr>
          <a:xfrm>
            <a:off x="5157978" y="3112515"/>
            <a:ext cx="1991701" cy="276999"/>
          </a:xfrm>
          <a:prstGeom prst="rect">
            <a:avLst/>
          </a:prstGeom>
          <a:noFill/>
        </p:spPr>
        <p:txBody>
          <a:bodyPr wrap="square" rtlCol="0">
            <a:spAutoFit/>
          </a:bodyPr>
          <a:lstStyle/>
          <a:p>
            <a:r>
              <a:rPr lang="en-US" sz="1200" dirty="0"/>
              <a:t>Functional process/module</a:t>
            </a:r>
            <a:endParaRPr lang="es-CL" sz="1200" dirty="0"/>
          </a:p>
        </p:txBody>
      </p:sp>
      <p:sp>
        <p:nvSpPr>
          <p:cNvPr id="23" name="TextBox 22">
            <a:extLst>
              <a:ext uri="{FF2B5EF4-FFF2-40B4-BE49-F238E27FC236}">
                <a16:creationId xmlns:a16="http://schemas.microsoft.com/office/drawing/2014/main" id="{A07A4AF2-67DF-F5E3-0C1F-23C6088CBA0D}"/>
              </a:ext>
            </a:extLst>
          </p:cNvPr>
          <p:cNvSpPr txBox="1"/>
          <p:nvPr/>
        </p:nvSpPr>
        <p:spPr>
          <a:xfrm>
            <a:off x="7814043" y="3095485"/>
            <a:ext cx="2656067" cy="276999"/>
          </a:xfrm>
          <a:prstGeom prst="rect">
            <a:avLst/>
          </a:prstGeom>
          <a:noFill/>
        </p:spPr>
        <p:txBody>
          <a:bodyPr wrap="square" rtlCol="0">
            <a:spAutoFit/>
          </a:bodyPr>
          <a:lstStyle/>
          <a:p>
            <a:r>
              <a:rPr lang="en-US" sz="1200" dirty="0"/>
              <a:t>Noise in motor and cognitive systems</a:t>
            </a:r>
            <a:endParaRPr lang="es-CL" sz="1200" dirty="0"/>
          </a:p>
        </p:txBody>
      </p:sp>
      <p:sp>
        <p:nvSpPr>
          <p:cNvPr id="33" name="Rectangle 32">
            <a:extLst>
              <a:ext uri="{FF2B5EF4-FFF2-40B4-BE49-F238E27FC236}">
                <a16:creationId xmlns:a16="http://schemas.microsoft.com/office/drawing/2014/main" id="{6033B6B0-30A0-E5B7-1D9B-D24ECAD01551}"/>
              </a:ext>
            </a:extLst>
          </p:cNvPr>
          <p:cNvSpPr/>
          <p:nvPr/>
        </p:nvSpPr>
        <p:spPr>
          <a:xfrm>
            <a:off x="2434046" y="5105171"/>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Variability controller</a:t>
            </a:r>
            <a:endParaRPr lang="es-CL" dirty="0">
              <a:solidFill>
                <a:schemeClr val="tx1"/>
              </a:solidFill>
            </a:endParaRPr>
          </a:p>
        </p:txBody>
      </p:sp>
      <p:sp>
        <p:nvSpPr>
          <p:cNvPr id="34" name="Rectangle 33">
            <a:extLst>
              <a:ext uri="{FF2B5EF4-FFF2-40B4-BE49-F238E27FC236}">
                <a16:creationId xmlns:a16="http://schemas.microsoft.com/office/drawing/2014/main" id="{F8531D14-F70D-597D-4B4A-DF7A611999F4}"/>
              </a:ext>
            </a:extLst>
          </p:cNvPr>
          <p:cNvSpPr/>
          <p:nvPr/>
        </p:nvSpPr>
        <p:spPr>
          <a:xfrm>
            <a:off x="5090112" y="5105171"/>
            <a:ext cx="1991700" cy="6790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Spontaneous behavior</a:t>
            </a:r>
            <a:endParaRPr lang="es-CL" dirty="0">
              <a:solidFill>
                <a:schemeClr val="tx1"/>
              </a:solidFill>
            </a:endParaRPr>
          </a:p>
        </p:txBody>
      </p:sp>
      <p:cxnSp>
        <p:nvCxnSpPr>
          <p:cNvPr id="35" name="Straight Arrow Connector 34">
            <a:extLst>
              <a:ext uri="{FF2B5EF4-FFF2-40B4-BE49-F238E27FC236}">
                <a16:creationId xmlns:a16="http://schemas.microsoft.com/office/drawing/2014/main" id="{8C29E941-59D5-E19B-7387-8667129FB093}"/>
              </a:ext>
            </a:extLst>
          </p:cNvPr>
          <p:cNvCxnSpPr>
            <a:stCxn id="33" idx="3"/>
            <a:endCxn id="34" idx="1"/>
          </p:cNvCxnSpPr>
          <p:nvPr/>
        </p:nvCxnSpPr>
        <p:spPr>
          <a:xfrm>
            <a:off x="4425746" y="5444683"/>
            <a:ext cx="664366" cy="0"/>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sp>
        <p:nvSpPr>
          <p:cNvPr id="36" name="Rectangle 35">
            <a:extLst>
              <a:ext uri="{FF2B5EF4-FFF2-40B4-BE49-F238E27FC236}">
                <a16:creationId xmlns:a16="http://schemas.microsoft.com/office/drawing/2014/main" id="{37D427A0-62B8-746F-E9D2-F394C5C0232D}"/>
              </a:ext>
            </a:extLst>
          </p:cNvPr>
          <p:cNvSpPr/>
          <p:nvPr/>
        </p:nvSpPr>
        <p:spPr>
          <a:xfrm>
            <a:off x="7438863" y="4966260"/>
            <a:ext cx="1991700" cy="415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Physical</a:t>
            </a:r>
            <a:endParaRPr lang="es-CL" dirty="0">
              <a:solidFill>
                <a:schemeClr val="tx1"/>
              </a:solidFill>
            </a:endParaRPr>
          </a:p>
        </p:txBody>
      </p:sp>
      <p:sp>
        <p:nvSpPr>
          <p:cNvPr id="37" name="Rectangle 36">
            <a:extLst>
              <a:ext uri="{FF2B5EF4-FFF2-40B4-BE49-F238E27FC236}">
                <a16:creationId xmlns:a16="http://schemas.microsoft.com/office/drawing/2014/main" id="{595455D3-4D15-D19C-DA26-22117EABC4FF}"/>
              </a:ext>
            </a:extLst>
          </p:cNvPr>
          <p:cNvSpPr/>
          <p:nvPr/>
        </p:nvSpPr>
        <p:spPr>
          <a:xfrm>
            <a:off x="7438863" y="5491954"/>
            <a:ext cx="1991700" cy="41568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Abstract</a:t>
            </a:r>
            <a:endParaRPr lang="es-CL" dirty="0">
              <a:solidFill>
                <a:schemeClr val="tx1"/>
              </a:solidFill>
            </a:endParaRPr>
          </a:p>
        </p:txBody>
      </p:sp>
      <p:cxnSp>
        <p:nvCxnSpPr>
          <p:cNvPr id="38" name="Connector: Elbow 37">
            <a:extLst>
              <a:ext uri="{FF2B5EF4-FFF2-40B4-BE49-F238E27FC236}">
                <a16:creationId xmlns:a16="http://schemas.microsoft.com/office/drawing/2014/main" id="{6D7674AC-D8C6-906F-87A6-EBECE413CB74}"/>
              </a:ext>
            </a:extLst>
          </p:cNvPr>
          <p:cNvCxnSpPr>
            <a:stCxn id="34" idx="3"/>
            <a:endCxn id="36" idx="1"/>
          </p:cNvCxnSpPr>
          <p:nvPr/>
        </p:nvCxnSpPr>
        <p:spPr>
          <a:xfrm flipV="1">
            <a:off x="7081812" y="5174104"/>
            <a:ext cx="357051" cy="270579"/>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cxnSp>
        <p:nvCxnSpPr>
          <p:cNvPr id="39" name="Connector: Elbow 38">
            <a:extLst>
              <a:ext uri="{FF2B5EF4-FFF2-40B4-BE49-F238E27FC236}">
                <a16:creationId xmlns:a16="http://schemas.microsoft.com/office/drawing/2014/main" id="{1A6CB443-6EC6-1051-7F78-7749866C4C5E}"/>
              </a:ext>
            </a:extLst>
          </p:cNvPr>
          <p:cNvCxnSpPr>
            <a:endCxn id="37" idx="1"/>
          </p:cNvCxnSpPr>
          <p:nvPr/>
        </p:nvCxnSpPr>
        <p:spPr>
          <a:xfrm>
            <a:off x="7081812" y="5444683"/>
            <a:ext cx="357051" cy="255115"/>
          </a:xfrm>
          <a:prstGeom prst="bentConnector3">
            <a:avLst/>
          </a:prstGeom>
          <a:ln>
            <a:solidFill>
              <a:schemeClr val="tx2"/>
            </a:solidFill>
            <a:tailEnd type="triangle"/>
          </a:ln>
        </p:spPr>
        <p:style>
          <a:lnRef idx="2">
            <a:schemeClr val="accent1"/>
          </a:lnRef>
          <a:fillRef idx="0">
            <a:schemeClr val="accent1"/>
          </a:fillRef>
          <a:effectRef idx="1">
            <a:schemeClr val="accent1"/>
          </a:effectRef>
          <a:fontRef idx="minor">
            <a:schemeClr val="tx1"/>
          </a:fontRef>
        </p:style>
      </p:cxnSp>
      <p:sp>
        <p:nvSpPr>
          <p:cNvPr id="40" name="TextBox 39">
            <a:extLst>
              <a:ext uri="{FF2B5EF4-FFF2-40B4-BE49-F238E27FC236}">
                <a16:creationId xmlns:a16="http://schemas.microsoft.com/office/drawing/2014/main" id="{9BBE6E71-A3C3-E210-6EB3-B7C69F6DB86F}"/>
              </a:ext>
            </a:extLst>
          </p:cNvPr>
          <p:cNvSpPr txBox="1"/>
          <p:nvPr/>
        </p:nvSpPr>
        <p:spPr>
          <a:xfrm>
            <a:off x="5090112" y="5984369"/>
            <a:ext cx="4340451" cy="369332"/>
          </a:xfrm>
          <a:prstGeom prst="rect">
            <a:avLst/>
          </a:prstGeom>
          <a:noFill/>
          <a:ln>
            <a:solidFill>
              <a:schemeClr val="tx1"/>
            </a:solidFill>
          </a:ln>
        </p:spPr>
        <p:txBody>
          <a:bodyPr wrap="square" rtlCol="0">
            <a:spAutoFit/>
          </a:bodyPr>
          <a:lstStyle/>
          <a:p>
            <a:pPr algn="ctr"/>
            <a:r>
              <a:rPr lang="en-US" dirty="0"/>
              <a:t>Explore/Exploit</a:t>
            </a:r>
            <a:endParaRPr lang="es-CL" dirty="0"/>
          </a:p>
        </p:txBody>
      </p:sp>
      <p:sp>
        <p:nvSpPr>
          <p:cNvPr id="41" name="TextBox 40">
            <a:extLst>
              <a:ext uri="{FF2B5EF4-FFF2-40B4-BE49-F238E27FC236}">
                <a16:creationId xmlns:a16="http://schemas.microsoft.com/office/drawing/2014/main" id="{C2442AC5-AF78-4A7B-48F3-927AA0CBAE47}"/>
              </a:ext>
            </a:extLst>
          </p:cNvPr>
          <p:cNvSpPr txBox="1"/>
          <p:nvPr/>
        </p:nvSpPr>
        <p:spPr>
          <a:xfrm>
            <a:off x="4922135" y="4436184"/>
            <a:ext cx="2584938" cy="369332"/>
          </a:xfrm>
          <a:prstGeom prst="rect">
            <a:avLst/>
          </a:prstGeom>
          <a:noFill/>
        </p:spPr>
        <p:txBody>
          <a:bodyPr wrap="none" rtlCol="0">
            <a:spAutoFit/>
          </a:bodyPr>
          <a:lstStyle/>
          <a:p>
            <a:r>
              <a:rPr lang="en-US" dirty="0"/>
              <a:t>Reward prediction error</a:t>
            </a:r>
            <a:endParaRPr lang="es-CL" dirty="0"/>
          </a:p>
        </p:txBody>
      </p:sp>
      <p:cxnSp>
        <p:nvCxnSpPr>
          <p:cNvPr id="43" name="Connector: Elbow 42">
            <a:extLst>
              <a:ext uri="{FF2B5EF4-FFF2-40B4-BE49-F238E27FC236}">
                <a16:creationId xmlns:a16="http://schemas.microsoft.com/office/drawing/2014/main" id="{964ABE29-A6AC-2EFE-58E8-5F88D8E89A64}"/>
              </a:ext>
            </a:extLst>
          </p:cNvPr>
          <p:cNvCxnSpPr>
            <a:cxnSpLocks/>
            <a:stCxn id="36" idx="3"/>
            <a:endCxn id="41" idx="3"/>
          </p:cNvCxnSpPr>
          <p:nvPr/>
        </p:nvCxnSpPr>
        <p:spPr>
          <a:xfrm flipH="1" flipV="1">
            <a:off x="7507073" y="4620850"/>
            <a:ext cx="1923490" cy="553254"/>
          </a:xfrm>
          <a:prstGeom prst="bentConnector3">
            <a:avLst>
              <a:gd name="adj1" fmla="val -11885"/>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47" name="Connector: Elbow 46">
            <a:extLst>
              <a:ext uri="{FF2B5EF4-FFF2-40B4-BE49-F238E27FC236}">
                <a16:creationId xmlns:a16="http://schemas.microsoft.com/office/drawing/2014/main" id="{09F7F1AE-CA37-C49B-EB77-D26F7B6513A2}"/>
              </a:ext>
            </a:extLst>
          </p:cNvPr>
          <p:cNvCxnSpPr>
            <a:cxnSpLocks/>
            <a:stCxn id="41" idx="1"/>
            <a:endCxn id="33" idx="0"/>
          </p:cNvCxnSpPr>
          <p:nvPr/>
        </p:nvCxnSpPr>
        <p:spPr>
          <a:xfrm rot="10800000" flipV="1">
            <a:off x="3429897" y="4620849"/>
            <a:ext cx="1492239" cy="484321"/>
          </a:xfrm>
          <a:prstGeom prst="bentConnector2">
            <a:avLst/>
          </a:prstGeom>
          <a:ln>
            <a:solidFill>
              <a:schemeClr val="tx1"/>
            </a:solidFill>
          </a:ln>
        </p:spPr>
        <p:style>
          <a:lnRef idx="2">
            <a:schemeClr val="accent1"/>
          </a:lnRef>
          <a:fillRef idx="0">
            <a:schemeClr val="accent1"/>
          </a:fillRef>
          <a:effectRef idx="1">
            <a:schemeClr val="accent1"/>
          </a:effectRef>
          <a:fontRef idx="minor">
            <a:schemeClr val="tx1"/>
          </a:fontRef>
        </p:style>
      </p:cxnSp>
      <p:cxnSp>
        <p:nvCxnSpPr>
          <p:cNvPr id="51" name="Connector: Elbow 50">
            <a:extLst>
              <a:ext uri="{FF2B5EF4-FFF2-40B4-BE49-F238E27FC236}">
                <a16:creationId xmlns:a16="http://schemas.microsoft.com/office/drawing/2014/main" id="{5A923033-9E43-79BE-1006-62989FCE7AE8}"/>
              </a:ext>
            </a:extLst>
          </p:cNvPr>
          <p:cNvCxnSpPr>
            <a:stCxn id="37" idx="3"/>
          </p:cNvCxnSpPr>
          <p:nvPr/>
        </p:nvCxnSpPr>
        <p:spPr>
          <a:xfrm flipH="1" flipV="1">
            <a:off x="7507073" y="4620849"/>
            <a:ext cx="1923490" cy="1078949"/>
          </a:xfrm>
          <a:prstGeom prst="bentConnector3">
            <a:avLst>
              <a:gd name="adj1" fmla="val -11885"/>
            </a:avLst>
          </a:prstGeom>
          <a:ln>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96362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09C9FA-888A-DCF3-61B4-9C2121C235B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2804EF4-ACE6-B448-4B32-8A43C8458510}"/>
              </a:ext>
            </a:extLst>
          </p:cNvPr>
          <p:cNvSpPr>
            <a:spLocks noGrp="1"/>
          </p:cNvSpPr>
          <p:nvPr>
            <p:ph type="title"/>
          </p:nvPr>
        </p:nvSpPr>
        <p:spPr/>
        <p:txBody>
          <a:bodyPr/>
          <a:lstStyle/>
          <a:p>
            <a:r>
              <a:rPr lang="en-US" noProof="0" dirty="0"/>
              <a:t>Bio-behavioral model empirical evidence</a:t>
            </a:r>
          </a:p>
        </p:txBody>
      </p:sp>
      <p:pic>
        <p:nvPicPr>
          <p:cNvPr id="6" name="Picture 5">
            <a:extLst>
              <a:ext uri="{FF2B5EF4-FFF2-40B4-BE49-F238E27FC236}">
                <a16:creationId xmlns:a16="http://schemas.microsoft.com/office/drawing/2014/main" id="{460704DA-4F95-58AB-D646-E72BEC093553}"/>
              </a:ext>
            </a:extLst>
          </p:cNvPr>
          <p:cNvPicPr>
            <a:picLocks noChangeAspect="1"/>
          </p:cNvPicPr>
          <p:nvPr/>
        </p:nvPicPr>
        <p:blipFill>
          <a:blip r:embed="rId2"/>
          <a:stretch>
            <a:fillRect/>
          </a:stretch>
        </p:blipFill>
        <p:spPr>
          <a:xfrm>
            <a:off x="209006" y="2272937"/>
            <a:ext cx="3435608" cy="2722800"/>
          </a:xfrm>
          <a:prstGeom prst="rect">
            <a:avLst/>
          </a:prstGeom>
        </p:spPr>
      </p:pic>
      <p:sp>
        <p:nvSpPr>
          <p:cNvPr id="15" name="TextBox 14">
            <a:extLst>
              <a:ext uri="{FF2B5EF4-FFF2-40B4-BE49-F238E27FC236}">
                <a16:creationId xmlns:a16="http://schemas.microsoft.com/office/drawing/2014/main" id="{1B2B6BEA-5605-41C9-82B2-3B7D81143E6C}"/>
              </a:ext>
            </a:extLst>
          </p:cNvPr>
          <p:cNvSpPr txBox="1"/>
          <p:nvPr/>
        </p:nvSpPr>
        <p:spPr>
          <a:xfrm>
            <a:off x="409303" y="4995737"/>
            <a:ext cx="2847703" cy="369332"/>
          </a:xfrm>
          <a:prstGeom prst="rect">
            <a:avLst/>
          </a:prstGeom>
          <a:noFill/>
        </p:spPr>
        <p:txBody>
          <a:bodyPr wrap="square">
            <a:spAutoFit/>
          </a:bodyPr>
          <a:lstStyle/>
          <a:p>
            <a:r>
              <a:rPr lang="es-CL" dirty="0"/>
              <a:t>(</a:t>
            </a:r>
            <a:r>
              <a:rPr lang="es-CL" dirty="0" err="1"/>
              <a:t>Jepma</a:t>
            </a:r>
            <a:r>
              <a:rPr lang="es-CL" dirty="0"/>
              <a:t> et al., 2020)</a:t>
            </a:r>
          </a:p>
        </p:txBody>
      </p:sp>
      <p:pic>
        <p:nvPicPr>
          <p:cNvPr id="18" name="Picture 17">
            <a:extLst>
              <a:ext uri="{FF2B5EF4-FFF2-40B4-BE49-F238E27FC236}">
                <a16:creationId xmlns:a16="http://schemas.microsoft.com/office/drawing/2014/main" id="{97772F08-A2E3-F25C-ADAA-01361A3F7A8B}"/>
              </a:ext>
            </a:extLst>
          </p:cNvPr>
          <p:cNvPicPr>
            <a:picLocks noChangeAspect="1"/>
          </p:cNvPicPr>
          <p:nvPr/>
        </p:nvPicPr>
        <p:blipFill>
          <a:blip r:embed="rId3"/>
          <a:srcRect l="641" r="-1"/>
          <a:stretch>
            <a:fillRect/>
          </a:stretch>
        </p:blipFill>
        <p:spPr>
          <a:xfrm>
            <a:off x="3938258" y="2235013"/>
            <a:ext cx="4315483" cy="2296557"/>
          </a:xfrm>
          <a:prstGeom prst="rect">
            <a:avLst/>
          </a:prstGeom>
        </p:spPr>
      </p:pic>
      <p:sp>
        <p:nvSpPr>
          <p:cNvPr id="20" name="TextBox 19">
            <a:extLst>
              <a:ext uri="{FF2B5EF4-FFF2-40B4-BE49-F238E27FC236}">
                <a16:creationId xmlns:a16="http://schemas.microsoft.com/office/drawing/2014/main" id="{CCEC63ED-DDC2-579B-D8C8-2E43DDB9646C}"/>
              </a:ext>
            </a:extLst>
          </p:cNvPr>
          <p:cNvSpPr txBox="1"/>
          <p:nvPr/>
        </p:nvSpPr>
        <p:spPr>
          <a:xfrm>
            <a:off x="3938258" y="4995737"/>
            <a:ext cx="4315483" cy="369332"/>
          </a:xfrm>
          <a:prstGeom prst="rect">
            <a:avLst/>
          </a:prstGeom>
          <a:noFill/>
        </p:spPr>
        <p:txBody>
          <a:bodyPr wrap="square">
            <a:spAutoFit/>
          </a:bodyPr>
          <a:lstStyle/>
          <a:p>
            <a:r>
              <a:rPr lang="es-CL" dirty="0"/>
              <a:t>(Markowitz et al., 2023)</a:t>
            </a:r>
          </a:p>
        </p:txBody>
      </p:sp>
      <p:pic>
        <p:nvPicPr>
          <p:cNvPr id="24" name="Picture 23">
            <a:extLst>
              <a:ext uri="{FF2B5EF4-FFF2-40B4-BE49-F238E27FC236}">
                <a16:creationId xmlns:a16="http://schemas.microsoft.com/office/drawing/2014/main" id="{EACD513B-A405-C49D-6447-408867E7510A}"/>
              </a:ext>
            </a:extLst>
          </p:cNvPr>
          <p:cNvPicPr>
            <a:picLocks noChangeAspect="1"/>
          </p:cNvPicPr>
          <p:nvPr/>
        </p:nvPicPr>
        <p:blipFill>
          <a:blip r:embed="rId4"/>
          <a:stretch>
            <a:fillRect/>
          </a:stretch>
        </p:blipFill>
        <p:spPr>
          <a:xfrm>
            <a:off x="9063092" y="1549287"/>
            <a:ext cx="2584352" cy="2085050"/>
          </a:xfrm>
          <a:prstGeom prst="rect">
            <a:avLst/>
          </a:prstGeom>
        </p:spPr>
      </p:pic>
      <p:pic>
        <p:nvPicPr>
          <p:cNvPr id="26" name="Picture 25">
            <a:extLst>
              <a:ext uri="{FF2B5EF4-FFF2-40B4-BE49-F238E27FC236}">
                <a16:creationId xmlns:a16="http://schemas.microsoft.com/office/drawing/2014/main" id="{5272504E-BE46-4100-E203-F31ECA4D6978}"/>
              </a:ext>
            </a:extLst>
          </p:cNvPr>
          <p:cNvPicPr>
            <a:picLocks noChangeAspect="1"/>
          </p:cNvPicPr>
          <p:nvPr/>
        </p:nvPicPr>
        <p:blipFill>
          <a:blip r:embed="rId5"/>
          <a:stretch>
            <a:fillRect/>
          </a:stretch>
        </p:blipFill>
        <p:spPr>
          <a:xfrm>
            <a:off x="9063092" y="3734365"/>
            <a:ext cx="2598222" cy="2168267"/>
          </a:xfrm>
          <a:prstGeom prst="rect">
            <a:avLst/>
          </a:prstGeom>
        </p:spPr>
      </p:pic>
      <p:sp>
        <p:nvSpPr>
          <p:cNvPr id="28" name="TextBox 27">
            <a:extLst>
              <a:ext uri="{FF2B5EF4-FFF2-40B4-BE49-F238E27FC236}">
                <a16:creationId xmlns:a16="http://schemas.microsoft.com/office/drawing/2014/main" id="{9752E16B-C01F-F779-466A-68BCE4CF8E4D}"/>
              </a:ext>
            </a:extLst>
          </p:cNvPr>
          <p:cNvSpPr txBox="1"/>
          <p:nvPr/>
        </p:nvSpPr>
        <p:spPr>
          <a:xfrm>
            <a:off x="9263743" y="6002660"/>
            <a:ext cx="2090057" cy="369332"/>
          </a:xfrm>
          <a:prstGeom prst="rect">
            <a:avLst/>
          </a:prstGeom>
          <a:noFill/>
        </p:spPr>
        <p:txBody>
          <a:bodyPr wrap="square">
            <a:spAutoFit/>
          </a:bodyPr>
          <a:lstStyle/>
          <a:p>
            <a:r>
              <a:rPr lang="es-CL" dirty="0"/>
              <a:t>(</a:t>
            </a:r>
            <a:r>
              <a:rPr lang="es-CL" dirty="0" err="1"/>
              <a:t>Hills</a:t>
            </a:r>
            <a:r>
              <a:rPr lang="es-CL" dirty="0"/>
              <a:t> et al., 2008)</a:t>
            </a:r>
          </a:p>
        </p:txBody>
      </p:sp>
      <p:sp>
        <p:nvSpPr>
          <p:cNvPr id="29" name="TextBox 28">
            <a:extLst>
              <a:ext uri="{FF2B5EF4-FFF2-40B4-BE49-F238E27FC236}">
                <a16:creationId xmlns:a16="http://schemas.microsoft.com/office/drawing/2014/main" id="{EAA0E2BD-2C82-724C-95A7-D193617D0E92}"/>
              </a:ext>
            </a:extLst>
          </p:cNvPr>
          <p:cNvSpPr txBox="1"/>
          <p:nvPr/>
        </p:nvSpPr>
        <p:spPr>
          <a:xfrm rot="16200000">
            <a:off x="8382425" y="2477845"/>
            <a:ext cx="992003" cy="369332"/>
          </a:xfrm>
          <a:prstGeom prst="rect">
            <a:avLst/>
          </a:prstGeom>
          <a:noFill/>
        </p:spPr>
        <p:txBody>
          <a:bodyPr wrap="none" rtlCol="0">
            <a:spAutoFit/>
          </a:bodyPr>
          <a:lstStyle/>
          <a:p>
            <a:r>
              <a:rPr lang="en-US" u="sng" dirty="0"/>
              <a:t>Physical</a:t>
            </a:r>
            <a:endParaRPr lang="es-CL" u="sng" dirty="0"/>
          </a:p>
        </p:txBody>
      </p:sp>
      <p:sp>
        <p:nvSpPr>
          <p:cNvPr id="30" name="TextBox 29">
            <a:extLst>
              <a:ext uri="{FF2B5EF4-FFF2-40B4-BE49-F238E27FC236}">
                <a16:creationId xmlns:a16="http://schemas.microsoft.com/office/drawing/2014/main" id="{ABB1D624-50A1-977A-A9A1-F0026F784938}"/>
              </a:ext>
            </a:extLst>
          </p:cNvPr>
          <p:cNvSpPr txBox="1"/>
          <p:nvPr/>
        </p:nvSpPr>
        <p:spPr>
          <a:xfrm rot="16200000">
            <a:off x="8370532" y="4628045"/>
            <a:ext cx="1015791" cy="369332"/>
          </a:xfrm>
          <a:prstGeom prst="rect">
            <a:avLst/>
          </a:prstGeom>
          <a:noFill/>
        </p:spPr>
        <p:txBody>
          <a:bodyPr wrap="none" rtlCol="0">
            <a:spAutoFit/>
          </a:bodyPr>
          <a:lstStyle/>
          <a:p>
            <a:r>
              <a:rPr lang="en-US" u="sng" dirty="0"/>
              <a:t>Abstract</a:t>
            </a:r>
            <a:endParaRPr lang="es-CL" u="sng" dirty="0"/>
          </a:p>
        </p:txBody>
      </p:sp>
      <p:sp>
        <p:nvSpPr>
          <p:cNvPr id="3" name="TextBox 2">
            <a:extLst>
              <a:ext uri="{FF2B5EF4-FFF2-40B4-BE49-F238E27FC236}">
                <a16:creationId xmlns:a16="http://schemas.microsoft.com/office/drawing/2014/main" id="{34848548-537F-D1BB-9C67-E66A6AE3A59E}"/>
              </a:ext>
            </a:extLst>
          </p:cNvPr>
          <p:cNvSpPr txBox="1"/>
          <p:nvPr/>
        </p:nvSpPr>
        <p:spPr>
          <a:xfrm>
            <a:off x="191936" y="1811272"/>
            <a:ext cx="434734" cy="461665"/>
          </a:xfrm>
          <a:prstGeom prst="rect">
            <a:avLst/>
          </a:prstGeom>
          <a:noFill/>
        </p:spPr>
        <p:txBody>
          <a:bodyPr wrap="none" rtlCol="0" anchor="ctr">
            <a:spAutoFit/>
          </a:bodyPr>
          <a:lstStyle/>
          <a:p>
            <a:pPr algn="ctr"/>
            <a:r>
              <a:rPr lang="en-US" sz="2400" b="1" dirty="0"/>
              <a:t>A.</a:t>
            </a:r>
            <a:endParaRPr lang="es-CL" sz="2400" b="1" dirty="0"/>
          </a:p>
        </p:txBody>
      </p:sp>
      <p:sp>
        <p:nvSpPr>
          <p:cNvPr id="4" name="TextBox 3">
            <a:extLst>
              <a:ext uri="{FF2B5EF4-FFF2-40B4-BE49-F238E27FC236}">
                <a16:creationId xmlns:a16="http://schemas.microsoft.com/office/drawing/2014/main" id="{208D7F94-E3AE-9C43-5590-3873ED0B89D6}"/>
              </a:ext>
            </a:extLst>
          </p:cNvPr>
          <p:cNvSpPr txBox="1"/>
          <p:nvPr/>
        </p:nvSpPr>
        <p:spPr>
          <a:xfrm>
            <a:off x="3663286" y="1811272"/>
            <a:ext cx="431529" cy="461665"/>
          </a:xfrm>
          <a:prstGeom prst="rect">
            <a:avLst/>
          </a:prstGeom>
          <a:noFill/>
        </p:spPr>
        <p:txBody>
          <a:bodyPr wrap="none" rtlCol="0" anchor="ctr">
            <a:spAutoFit/>
          </a:bodyPr>
          <a:lstStyle/>
          <a:p>
            <a:pPr algn="ctr"/>
            <a:r>
              <a:rPr lang="en-US" sz="2400" b="1" dirty="0"/>
              <a:t>B.</a:t>
            </a:r>
            <a:endParaRPr lang="es-CL" sz="2400" b="1" dirty="0"/>
          </a:p>
        </p:txBody>
      </p:sp>
      <p:sp>
        <p:nvSpPr>
          <p:cNvPr id="5" name="TextBox 4">
            <a:extLst>
              <a:ext uri="{FF2B5EF4-FFF2-40B4-BE49-F238E27FC236}">
                <a16:creationId xmlns:a16="http://schemas.microsoft.com/office/drawing/2014/main" id="{F6370816-B71B-F646-2B0D-BC6874256A5C}"/>
              </a:ext>
            </a:extLst>
          </p:cNvPr>
          <p:cNvSpPr txBox="1"/>
          <p:nvPr/>
        </p:nvSpPr>
        <p:spPr>
          <a:xfrm>
            <a:off x="8234100" y="1811272"/>
            <a:ext cx="417102" cy="461665"/>
          </a:xfrm>
          <a:prstGeom prst="rect">
            <a:avLst/>
          </a:prstGeom>
          <a:noFill/>
        </p:spPr>
        <p:txBody>
          <a:bodyPr wrap="none" rtlCol="0" anchor="ctr">
            <a:spAutoFit/>
          </a:bodyPr>
          <a:lstStyle/>
          <a:p>
            <a:pPr algn="ctr"/>
            <a:r>
              <a:rPr lang="en-US" sz="2400" b="1" dirty="0"/>
              <a:t>C.</a:t>
            </a:r>
            <a:endParaRPr lang="es-CL" sz="2400" b="1" dirty="0"/>
          </a:p>
        </p:txBody>
      </p:sp>
    </p:spTree>
    <p:extLst>
      <p:ext uri="{BB962C8B-B14F-4D97-AF65-F5344CB8AC3E}">
        <p14:creationId xmlns:p14="http://schemas.microsoft.com/office/powerpoint/2010/main" val="14238595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9E9846-F2B0-3092-6167-B09289E27D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C392F1A-FB39-ED63-2CF8-6D363DD7CC04}"/>
              </a:ext>
            </a:extLst>
          </p:cNvPr>
          <p:cNvSpPr>
            <a:spLocks noGrp="1"/>
          </p:cNvSpPr>
          <p:nvPr>
            <p:ph type="title"/>
          </p:nvPr>
        </p:nvSpPr>
        <p:spPr/>
        <p:txBody>
          <a:bodyPr/>
          <a:lstStyle/>
          <a:p>
            <a:r>
              <a:rPr lang="en-US" noProof="0" dirty="0"/>
              <a:t>Bio-behavioral model empirical evidence</a:t>
            </a:r>
          </a:p>
        </p:txBody>
      </p:sp>
      <p:pic>
        <p:nvPicPr>
          <p:cNvPr id="32" name="Picture 31">
            <a:extLst>
              <a:ext uri="{FF2B5EF4-FFF2-40B4-BE49-F238E27FC236}">
                <a16:creationId xmlns:a16="http://schemas.microsoft.com/office/drawing/2014/main" id="{3AF2B371-4CC4-D5AD-6C4C-203214E572AF}"/>
              </a:ext>
            </a:extLst>
          </p:cNvPr>
          <p:cNvPicPr>
            <a:picLocks noChangeAspect="1"/>
          </p:cNvPicPr>
          <p:nvPr/>
        </p:nvPicPr>
        <p:blipFill>
          <a:blip r:embed="rId2"/>
          <a:stretch>
            <a:fillRect/>
          </a:stretch>
        </p:blipFill>
        <p:spPr>
          <a:xfrm>
            <a:off x="500807" y="1690688"/>
            <a:ext cx="2878119" cy="3318912"/>
          </a:xfrm>
          <a:prstGeom prst="rect">
            <a:avLst/>
          </a:prstGeom>
        </p:spPr>
      </p:pic>
      <p:pic>
        <p:nvPicPr>
          <p:cNvPr id="4" name="Picture 3" descr="A diagram of a mouse&#10;&#10;AI-generated content may be incorrect.">
            <a:extLst>
              <a:ext uri="{FF2B5EF4-FFF2-40B4-BE49-F238E27FC236}">
                <a16:creationId xmlns:a16="http://schemas.microsoft.com/office/drawing/2014/main" id="{FE32ECF9-9E06-C05A-2F4F-D625DBC8728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34300" y="1783804"/>
            <a:ext cx="3323399" cy="4271061"/>
          </a:xfrm>
          <a:prstGeom prst="rect">
            <a:avLst/>
          </a:prstGeom>
        </p:spPr>
      </p:pic>
      <p:sp>
        <p:nvSpPr>
          <p:cNvPr id="7" name="TextBox 6">
            <a:extLst>
              <a:ext uri="{FF2B5EF4-FFF2-40B4-BE49-F238E27FC236}">
                <a16:creationId xmlns:a16="http://schemas.microsoft.com/office/drawing/2014/main" id="{4E6E92A1-2436-040C-4253-34DFB81A6B1F}"/>
              </a:ext>
            </a:extLst>
          </p:cNvPr>
          <p:cNvSpPr txBox="1"/>
          <p:nvPr/>
        </p:nvSpPr>
        <p:spPr>
          <a:xfrm>
            <a:off x="4434300" y="6147981"/>
            <a:ext cx="2220686" cy="369332"/>
          </a:xfrm>
          <a:prstGeom prst="rect">
            <a:avLst/>
          </a:prstGeom>
          <a:noFill/>
        </p:spPr>
        <p:txBody>
          <a:bodyPr wrap="square">
            <a:spAutoFit/>
          </a:bodyPr>
          <a:lstStyle/>
          <a:p>
            <a:r>
              <a:rPr lang="es-CL" dirty="0"/>
              <a:t>(Wilson et al., 2018)</a:t>
            </a:r>
          </a:p>
        </p:txBody>
      </p:sp>
      <p:sp>
        <p:nvSpPr>
          <p:cNvPr id="9" name="TextBox 8">
            <a:extLst>
              <a:ext uri="{FF2B5EF4-FFF2-40B4-BE49-F238E27FC236}">
                <a16:creationId xmlns:a16="http://schemas.microsoft.com/office/drawing/2014/main" id="{DBD88284-075A-3CEB-CD65-602379A66BB0}"/>
              </a:ext>
            </a:extLst>
          </p:cNvPr>
          <p:cNvSpPr txBox="1"/>
          <p:nvPr/>
        </p:nvSpPr>
        <p:spPr>
          <a:xfrm>
            <a:off x="500807" y="6150389"/>
            <a:ext cx="2673334" cy="369332"/>
          </a:xfrm>
          <a:prstGeom prst="rect">
            <a:avLst/>
          </a:prstGeom>
          <a:noFill/>
        </p:spPr>
        <p:txBody>
          <a:bodyPr wrap="square">
            <a:spAutoFit/>
          </a:bodyPr>
          <a:lstStyle/>
          <a:p>
            <a:r>
              <a:rPr lang="es-CL" dirty="0"/>
              <a:t>(Benavidez et al., 2021)</a:t>
            </a:r>
          </a:p>
        </p:txBody>
      </p:sp>
      <p:pic>
        <p:nvPicPr>
          <p:cNvPr id="11" name="Picture 10">
            <a:extLst>
              <a:ext uri="{FF2B5EF4-FFF2-40B4-BE49-F238E27FC236}">
                <a16:creationId xmlns:a16="http://schemas.microsoft.com/office/drawing/2014/main" id="{99E5974F-7F62-A63D-7850-E835FAE80CD8}"/>
              </a:ext>
            </a:extLst>
          </p:cNvPr>
          <p:cNvPicPr>
            <a:picLocks noChangeAspect="1"/>
          </p:cNvPicPr>
          <p:nvPr/>
        </p:nvPicPr>
        <p:blipFill>
          <a:blip r:embed="rId4"/>
          <a:stretch>
            <a:fillRect/>
          </a:stretch>
        </p:blipFill>
        <p:spPr>
          <a:xfrm>
            <a:off x="8680466" y="1690688"/>
            <a:ext cx="2673334" cy="4041827"/>
          </a:xfrm>
          <a:prstGeom prst="rect">
            <a:avLst/>
          </a:prstGeom>
        </p:spPr>
      </p:pic>
      <p:sp>
        <p:nvSpPr>
          <p:cNvPr id="13" name="TextBox 12">
            <a:extLst>
              <a:ext uri="{FF2B5EF4-FFF2-40B4-BE49-F238E27FC236}">
                <a16:creationId xmlns:a16="http://schemas.microsoft.com/office/drawing/2014/main" id="{852467AB-61D8-47EF-37F4-787E6395E029}"/>
              </a:ext>
            </a:extLst>
          </p:cNvPr>
          <p:cNvSpPr txBox="1"/>
          <p:nvPr/>
        </p:nvSpPr>
        <p:spPr>
          <a:xfrm>
            <a:off x="8813074" y="6123543"/>
            <a:ext cx="2220686" cy="369332"/>
          </a:xfrm>
          <a:prstGeom prst="rect">
            <a:avLst/>
          </a:prstGeom>
          <a:noFill/>
        </p:spPr>
        <p:txBody>
          <a:bodyPr wrap="square">
            <a:spAutoFit/>
          </a:bodyPr>
          <a:lstStyle/>
          <a:p>
            <a:r>
              <a:rPr lang="es-CL" dirty="0"/>
              <a:t>(</a:t>
            </a:r>
            <a:r>
              <a:rPr lang="es-CL" dirty="0" err="1"/>
              <a:t>Savjani</a:t>
            </a:r>
            <a:r>
              <a:rPr lang="es-CL" dirty="0"/>
              <a:t> et al., 2018)</a:t>
            </a:r>
          </a:p>
        </p:txBody>
      </p:sp>
      <p:sp>
        <p:nvSpPr>
          <p:cNvPr id="3" name="TextBox 2">
            <a:extLst>
              <a:ext uri="{FF2B5EF4-FFF2-40B4-BE49-F238E27FC236}">
                <a16:creationId xmlns:a16="http://schemas.microsoft.com/office/drawing/2014/main" id="{5857D67E-799D-4EC8-322B-20AA81D7332E}"/>
              </a:ext>
            </a:extLst>
          </p:cNvPr>
          <p:cNvSpPr txBox="1"/>
          <p:nvPr/>
        </p:nvSpPr>
        <p:spPr>
          <a:xfrm>
            <a:off x="191936" y="1592907"/>
            <a:ext cx="434734" cy="461665"/>
          </a:xfrm>
          <a:prstGeom prst="rect">
            <a:avLst/>
          </a:prstGeom>
          <a:noFill/>
        </p:spPr>
        <p:txBody>
          <a:bodyPr wrap="none" rtlCol="0" anchor="ctr">
            <a:spAutoFit/>
          </a:bodyPr>
          <a:lstStyle/>
          <a:p>
            <a:pPr algn="ctr"/>
            <a:r>
              <a:rPr lang="en-US" sz="2400" b="1" dirty="0"/>
              <a:t>A.</a:t>
            </a:r>
            <a:endParaRPr lang="es-CL" sz="2400" b="1" dirty="0"/>
          </a:p>
        </p:txBody>
      </p:sp>
      <p:sp>
        <p:nvSpPr>
          <p:cNvPr id="5" name="TextBox 4">
            <a:extLst>
              <a:ext uri="{FF2B5EF4-FFF2-40B4-BE49-F238E27FC236}">
                <a16:creationId xmlns:a16="http://schemas.microsoft.com/office/drawing/2014/main" id="{9E3D16FF-6BE0-C9FF-BD23-DF000F0614BC}"/>
              </a:ext>
            </a:extLst>
          </p:cNvPr>
          <p:cNvSpPr txBox="1"/>
          <p:nvPr/>
        </p:nvSpPr>
        <p:spPr>
          <a:xfrm>
            <a:off x="3663286" y="1592907"/>
            <a:ext cx="431529" cy="461665"/>
          </a:xfrm>
          <a:prstGeom prst="rect">
            <a:avLst/>
          </a:prstGeom>
          <a:noFill/>
        </p:spPr>
        <p:txBody>
          <a:bodyPr wrap="none" rtlCol="0" anchor="ctr">
            <a:spAutoFit/>
          </a:bodyPr>
          <a:lstStyle/>
          <a:p>
            <a:pPr algn="ctr"/>
            <a:r>
              <a:rPr lang="en-US" sz="2400" b="1" dirty="0"/>
              <a:t>B.</a:t>
            </a:r>
            <a:endParaRPr lang="es-CL" sz="2400" b="1" dirty="0"/>
          </a:p>
        </p:txBody>
      </p:sp>
      <p:sp>
        <p:nvSpPr>
          <p:cNvPr id="6" name="TextBox 5">
            <a:extLst>
              <a:ext uri="{FF2B5EF4-FFF2-40B4-BE49-F238E27FC236}">
                <a16:creationId xmlns:a16="http://schemas.microsoft.com/office/drawing/2014/main" id="{C8709B4D-4F30-789F-DA21-94D15443CC60}"/>
              </a:ext>
            </a:extLst>
          </p:cNvPr>
          <p:cNvSpPr txBox="1"/>
          <p:nvPr/>
        </p:nvSpPr>
        <p:spPr>
          <a:xfrm>
            <a:off x="8234100" y="1592907"/>
            <a:ext cx="417102" cy="461665"/>
          </a:xfrm>
          <a:prstGeom prst="rect">
            <a:avLst/>
          </a:prstGeom>
          <a:noFill/>
        </p:spPr>
        <p:txBody>
          <a:bodyPr wrap="none" rtlCol="0" anchor="ctr">
            <a:spAutoFit/>
          </a:bodyPr>
          <a:lstStyle/>
          <a:p>
            <a:pPr algn="ctr"/>
            <a:r>
              <a:rPr lang="en-US" sz="2400" b="1" dirty="0"/>
              <a:t>C.</a:t>
            </a:r>
            <a:endParaRPr lang="es-CL" sz="2400" b="1" dirty="0"/>
          </a:p>
        </p:txBody>
      </p:sp>
    </p:spTree>
    <p:extLst>
      <p:ext uri="{BB962C8B-B14F-4D97-AF65-F5344CB8AC3E}">
        <p14:creationId xmlns:p14="http://schemas.microsoft.com/office/powerpoint/2010/main" val="40165984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ECB174-D8D4-E422-685F-FACBF56B8F3A}"/>
              </a:ext>
            </a:extLst>
          </p:cNvPr>
          <p:cNvSpPr>
            <a:spLocks noGrp="1"/>
          </p:cNvSpPr>
          <p:nvPr>
            <p:ph type="title"/>
          </p:nvPr>
        </p:nvSpPr>
        <p:spPr/>
        <p:txBody>
          <a:bodyPr/>
          <a:lstStyle/>
          <a:p>
            <a:r>
              <a:rPr lang="en-US" dirty="0"/>
              <a:t>Objective</a:t>
            </a:r>
            <a:endParaRPr lang="es-CL" dirty="0"/>
          </a:p>
        </p:txBody>
      </p:sp>
      <p:sp>
        <p:nvSpPr>
          <p:cNvPr id="3" name="Content Placeholder 2">
            <a:extLst>
              <a:ext uri="{FF2B5EF4-FFF2-40B4-BE49-F238E27FC236}">
                <a16:creationId xmlns:a16="http://schemas.microsoft.com/office/drawing/2014/main" id="{2CBD1E6B-A845-420B-01D9-D1E9CBEBE531}"/>
              </a:ext>
            </a:extLst>
          </p:cNvPr>
          <p:cNvSpPr>
            <a:spLocks noGrp="1"/>
          </p:cNvSpPr>
          <p:nvPr>
            <p:ph idx="1"/>
          </p:nvPr>
        </p:nvSpPr>
        <p:spPr/>
        <p:txBody>
          <a:bodyPr/>
          <a:lstStyle/>
          <a:p>
            <a:pPr marL="0" indent="0" algn="just">
              <a:buNone/>
            </a:pPr>
            <a:r>
              <a:rPr lang="en-US" dirty="0"/>
              <a:t>Determine if the computational architecture that governs the exploration-exploitation balance in abstract foraging is isomorphic to the architecture governing foraging. This is tested by analyzing whether the key behavioral and biological variables are correlated across the two domains.</a:t>
            </a:r>
          </a:p>
        </p:txBody>
      </p:sp>
    </p:spTree>
    <p:extLst>
      <p:ext uri="{BB962C8B-B14F-4D97-AF65-F5344CB8AC3E}">
        <p14:creationId xmlns:p14="http://schemas.microsoft.com/office/powerpoint/2010/main" val="10082613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D3DE8F-954C-24EB-06EA-FBE02E8EC1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E77E82-57C9-0D5A-B43F-13FA740E1EEE}"/>
              </a:ext>
            </a:extLst>
          </p:cNvPr>
          <p:cNvSpPr>
            <a:spLocks noGrp="1"/>
          </p:cNvSpPr>
          <p:nvPr>
            <p:ph type="title"/>
          </p:nvPr>
        </p:nvSpPr>
        <p:spPr/>
        <p:txBody>
          <a:bodyPr/>
          <a:lstStyle/>
          <a:p>
            <a:r>
              <a:rPr lang="en-US" dirty="0"/>
              <a:t>Hypothesis</a:t>
            </a:r>
            <a:endParaRPr lang="es-C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E738896-61F1-3B93-6DAD-AB71B988DCD0}"/>
                  </a:ext>
                </a:extLst>
              </p:cNvPr>
              <p:cNvSpPr>
                <a:spLocks noGrp="1"/>
              </p:cNvSpPr>
              <p:nvPr>
                <p:ph idx="1"/>
              </p:nvPr>
            </p:nvSpPr>
            <p:spPr/>
            <p:txBody>
              <a:bodyPr>
                <a:normAutofit lnSpcReduction="10000"/>
              </a:bodyPr>
              <a:lstStyle/>
              <a:p>
                <a:pPr marL="0" indent="0" algn="just">
                  <a:buNone/>
                </a:pPr>
                <a:r>
                  <a:rPr lang="en-US" dirty="0"/>
                  <a:t>The activity of the variability controller is a function of environmental uncertainty. This function manifests as a direct mapping between the magnitude the reward prediction error signal and the level of spontaneous behavior variability. Specifically, a larger absolute RPE signal, indicative of greater environmental uncertainty, will cause an increase in the output of the variability controller, which in turn will be measured as an increase in the coefficient of variation of saccades. The opposite is expected to happen withing a perfectly predictable environment</a:t>
                </a:r>
              </a:p>
              <a:p>
                <a:pPr marL="0" indent="0" algn="just">
                  <a:buNone/>
                </a:pPr>
                <a:endParaRPr lang="en-US" dirty="0"/>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𝑠𝑎𝑐𝑐𝑎𝑑𝑒𝑠</m:t>
                          </m:r>
                        </m:sub>
                      </m:sSub>
                      <m:r>
                        <a:rPr lang="en-US" b="0" i="1" smtClean="0">
                          <a:latin typeface="Cambria Math" panose="02040503050406030204" pitchFamily="18" charset="0"/>
                        </a:rPr>
                        <m:t>~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𝑅𝑃𝐸</m:t>
                              </m:r>
                            </m:e>
                          </m:d>
                        </m:e>
                      </m:d>
                    </m:oMath>
                  </m:oMathPara>
                </a14:m>
                <a:endParaRPr lang="en-US" dirty="0"/>
              </a:p>
            </p:txBody>
          </p:sp>
        </mc:Choice>
        <mc:Fallback xmlns="">
          <p:sp>
            <p:nvSpPr>
              <p:cNvPr id="3" name="Content Placeholder 2">
                <a:extLst>
                  <a:ext uri="{FF2B5EF4-FFF2-40B4-BE49-F238E27FC236}">
                    <a16:creationId xmlns:a16="http://schemas.microsoft.com/office/drawing/2014/main" id="{BE738896-61F1-3B93-6DAD-AB71B988DCD0}"/>
                  </a:ext>
                </a:extLst>
              </p:cNvPr>
              <p:cNvSpPr>
                <a:spLocks noGrp="1" noRot="1" noChangeAspect="1" noMove="1" noResize="1" noEditPoints="1" noAdjustHandles="1" noChangeArrowheads="1" noChangeShapeType="1" noTextEdit="1"/>
              </p:cNvSpPr>
              <p:nvPr>
                <p:ph idx="1"/>
              </p:nvPr>
            </p:nvSpPr>
            <p:spPr>
              <a:blipFill>
                <a:blip r:embed="rId2"/>
                <a:stretch>
                  <a:fillRect l="-1217" t="-3361" r="-1159"/>
                </a:stretch>
              </a:blipFill>
            </p:spPr>
            <p:txBody>
              <a:bodyPr/>
              <a:lstStyle/>
              <a:p>
                <a:r>
                  <a:rPr lang="es-CL">
                    <a:noFill/>
                  </a:rPr>
                  <a:t> </a:t>
                </a:r>
              </a:p>
            </p:txBody>
          </p:sp>
        </mc:Fallback>
      </mc:AlternateContent>
    </p:spTree>
    <p:extLst>
      <p:ext uri="{BB962C8B-B14F-4D97-AF65-F5344CB8AC3E}">
        <p14:creationId xmlns:p14="http://schemas.microsoft.com/office/powerpoint/2010/main" val="13108902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AE86F-CDE4-FB4D-19CF-B692D4186C2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50244F-B63E-43F0-C7A6-450657051C82}"/>
              </a:ext>
            </a:extLst>
          </p:cNvPr>
          <p:cNvSpPr>
            <a:spLocks noGrp="1"/>
          </p:cNvSpPr>
          <p:nvPr>
            <p:ph type="title"/>
          </p:nvPr>
        </p:nvSpPr>
        <p:spPr/>
        <p:txBody>
          <a:bodyPr/>
          <a:lstStyle/>
          <a:p>
            <a:r>
              <a:rPr lang="en-US" dirty="0"/>
              <a:t>Hypothesis</a:t>
            </a:r>
            <a:endParaRPr lang="es-C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6F3D37-EF11-D0D8-D6EC-F6C497FFDD14}"/>
                  </a:ext>
                </a:extLst>
              </p:cNvPr>
              <p:cNvSpPr>
                <a:spLocks noGrp="1"/>
              </p:cNvSpPr>
              <p:nvPr>
                <p:ph idx="1"/>
              </p:nvPr>
            </p:nvSpPr>
            <p:spPr/>
            <p:txBody>
              <a:bodyPr/>
              <a:lstStyle/>
              <a:p>
                <a:pPr marL="0" indent="0" algn="just">
                  <a:buNone/>
                </a:pPr>
                <a:r>
                  <a:rPr lang="en-US" dirty="0"/>
                  <a:t>The levels of the variability controller, as measured by the CV of saccades, modulates the exploration parameters in both the physical and abstract foraging tasks. A higher CV of saccades will be correlated with a higher value of the exploration parameter </a:t>
                </a:r>
                <a14:m>
                  <m:oMath xmlns:m="http://schemas.openxmlformats.org/officeDocument/2006/math">
                    <m:r>
                      <a:rPr lang="en-US" b="0" i="1" smtClean="0">
                        <a:latin typeface="Cambria Math" panose="02040503050406030204" pitchFamily="18" charset="0"/>
                      </a:rPr>
                      <m:t>𝜏</m:t>
                    </m:r>
                  </m:oMath>
                </a14:m>
                <a:r>
                  <a:rPr lang="en-US" dirty="0"/>
                  <a:t> in both domains. Proposing the system’s global “stochasticity setting” is the primary regulator of its local exploration-exploitation trade-off</a:t>
                </a:r>
              </a:p>
              <a:p>
                <a:pPr marL="0" indent="0" algn="just">
                  <a:buNone/>
                </a:pPr>
                <a:endParaRPr lang="en-US" dirty="0"/>
              </a:p>
              <a:p>
                <a:pPr marL="0" indent="0" algn="just">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𝑎𝑏𝑠𝑡𝑟𝑎𝑐𝑡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𝑝h𝑦𝑠𝑖𝑐𝑎𝑙</m:t>
                          </m:r>
                        </m:sub>
                      </m:sSub>
                      <m:r>
                        <a:rPr lang="en-US" b="0" i="1" smtClean="0">
                          <a:latin typeface="Cambria Math" panose="02040503050406030204" pitchFamily="18" charset="0"/>
                        </a:rPr>
                        <m:t>∝</m:t>
                      </m:r>
                      <m:r>
                        <a:rPr lang="en-US" b="0" i="1" smtClean="0">
                          <a:latin typeface="Cambria Math" panose="02040503050406030204" pitchFamily="18" charset="0"/>
                        </a:rPr>
                        <m:t>𝐶</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𝑠𝑎𝑐𝑐𝑎𝑑𝑒𝑠</m:t>
                          </m:r>
                        </m:sub>
                      </m:sSub>
                    </m:oMath>
                  </m:oMathPara>
                </a14:m>
                <a:endParaRPr lang="en-US" dirty="0"/>
              </a:p>
            </p:txBody>
          </p:sp>
        </mc:Choice>
        <mc:Fallback xmlns="">
          <p:sp>
            <p:nvSpPr>
              <p:cNvPr id="3" name="Content Placeholder 2">
                <a:extLst>
                  <a:ext uri="{FF2B5EF4-FFF2-40B4-BE49-F238E27FC236}">
                    <a16:creationId xmlns:a16="http://schemas.microsoft.com/office/drawing/2014/main" id="{E26F3D37-EF11-D0D8-D6EC-F6C497FFDD14}"/>
                  </a:ext>
                </a:extLst>
              </p:cNvPr>
              <p:cNvSpPr>
                <a:spLocks noGrp="1" noRot="1" noChangeAspect="1" noMove="1" noResize="1" noEditPoints="1" noAdjustHandles="1" noChangeArrowheads="1" noChangeShapeType="1" noTextEdit="1"/>
              </p:cNvSpPr>
              <p:nvPr>
                <p:ph idx="1"/>
              </p:nvPr>
            </p:nvSpPr>
            <p:spPr>
              <a:blipFill>
                <a:blip r:embed="rId3"/>
                <a:stretch>
                  <a:fillRect l="-1217" t="-2381" r="-1159"/>
                </a:stretch>
              </a:blipFill>
            </p:spPr>
            <p:txBody>
              <a:bodyPr/>
              <a:lstStyle/>
              <a:p>
                <a:r>
                  <a:rPr lang="es-CL">
                    <a:noFill/>
                  </a:rPr>
                  <a:t> </a:t>
                </a:r>
              </a:p>
            </p:txBody>
          </p:sp>
        </mc:Fallback>
      </mc:AlternateContent>
    </p:spTree>
    <p:extLst>
      <p:ext uri="{BB962C8B-B14F-4D97-AF65-F5344CB8AC3E}">
        <p14:creationId xmlns:p14="http://schemas.microsoft.com/office/powerpoint/2010/main" val="576579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531C3-0EB1-AB0C-9647-2768319B0F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699281-3495-A2B3-DD4D-7C0FD99C723D}"/>
              </a:ext>
            </a:extLst>
          </p:cNvPr>
          <p:cNvSpPr>
            <a:spLocks noGrp="1"/>
          </p:cNvSpPr>
          <p:nvPr>
            <p:ph type="title"/>
          </p:nvPr>
        </p:nvSpPr>
        <p:spPr/>
        <p:txBody>
          <a:bodyPr/>
          <a:lstStyle/>
          <a:p>
            <a:r>
              <a:rPr lang="en-US" dirty="0"/>
              <a:t>Hypothesis</a:t>
            </a:r>
            <a:endParaRPr lang="es-CL"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CD228B4-6415-0753-D0FC-1FF1045255EC}"/>
                  </a:ext>
                </a:extLst>
              </p:cNvPr>
              <p:cNvSpPr>
                <a:spLocks noGrp="1"/>
              </p:cNvSpPr>
              <p:nvPr>
                <p:ph idx="1"/>
              </p:nvPr>
            </p:nvSpPr>
            <p:spPr/>
            <p:txBody>
              <a:bodyPr>
                <a:normAutofit lnSpcReduction="10000"/>
              </a:bodyPr>
              <a:lstStyle/>
              <a:p>
                <a:pPr marL="0" indent="0" algn="just">
                  <a:buNone/>
                </a:pPr>
                <a:r>
                  <a:rPr lang="en-US" dirty="0"/>
                  <a:t>The computational architecture governing exploration is isomorphic across physical and abstract spaces, sharing the fundamental parameters. This means the same “stochasticity setting” parameter is applied to both physical and abstract foraging tasks. Therefore, the exploration parameters,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𝑝h𝑦𝑠𝑖𝑐𝑎𝑙</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𝑎𝑏𝑠𝑡𝑟𝑎𝑐𝑡</m:t>
                        </m:r>
                      </m:sub>
                    </m:sSub>
                  </m:oMath>
                </a14:m>
                <a:r>
                  <a:rPr lang="en-US" dirty="0"/>
                  <a:t>, as defined by the choice models for each domain, will be significantly correlated within subjects. This implies that a participant propensity for exploration is a stable, domain independent variable.</a:t>
                </a:r>
              </a:p>
              <a:p>
                <a:pPr marL="0" indent="0" algn="just">
                  <a:buNone/>
                </a:pPr>
                <a:endParaRPr lang="en-US" dirty="0"/>
              </a:p>
              <a:p>
                <a:pPr marL="0" indent="0" algn="just">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𝜌</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𝑝h𝑦𝑠𝑖𝑐𝑎𝑙</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𝑎𝑏𝑠𝑡𝑟𝑎𝑐𝑡</m:t>
                              </m:r>
                            </m:sub>
                          </m:sSub>
                        </m:e>
                      </m:d>
                      <m:r>
                        <a:rPr lang="en-US" b="0" i="1" smtClean="0">
                          <a:latin typeface="Cambria Math" panose="02040503050406030204" pitchFamily="18" charset="0"/>
                        </a:rPr>
                        <m:t>&gt;0</m:t>
                      </m:r>
                    </m:oMath>
                  </m:oMathPara>
                </a14:m>
                <a:endParaRPr lang="en-US" dirty="0"/>
              </a:p>
            </p:txBody>
          </p:sp>
        </mc:Choice>
        <mc:Fallback xmlns="">
          <p:sp>
            <p:nvSpPr>
              <p:cNvPr id="3" name="Content Placeholder 2">
                <a:extLst>
                  <a:ext uri="{FF2B5EF4-FFF2-40B4-BE49-F238E27FC236}">
                    <a16:creationId xmlns:a16="http://schemas.microsoft.com/office/drawing/2014/main" id="{9CD228B4-6415-0753-D0FC-1FF1045255EC}"/>
                  </a:ext>
                </a:extLst>
              </p:cNvPr>
              <p:cNvSpPr>
                <a:spLocks noGrp="1" noRot="1" noChangeAspect="1" noMove="1" noResize="1" noEditPoints="1" noAdjustHandles="1" noChangeArrowheads="1" noChangeShapeType="1" noTextEdit="1"/>
              </p:cNvSpPr>
              <p:nvPr>
                <p:ph idx="1"/>
              </p:nvPr>
            </p:nvSpPr>
            <p:spPr>
              <a:blipFill>
                <a:blip r:embed="rId2"/>
                <a:stretch>
                  <a:fillRect l="-1217" t="-3361" r="-1159"/>
                </a:stretch>
              </a:blipFill>
            </p:spPr>
            <p:txBody>
              <a:bodyPr/>
              <a:lstStyle/>
              <a:p>
                <a:r>
                  <a:rPr lang="es-CL">
                    <a:noFill/>
                  </a:rPr>
                  <a:t> </a:t>
                </a:r>
              </a:p>
            </p:txBody>
          </p:sp>
        </mc:Fallback>
      </mc:AlternateContent>
    </p:spTree>
    <p:extLst>
      <p:ext uri="{BB962C8B-B14F-4D97-AF65-F5344CB8AC3E}">
        <p14:creationId xmlns:p14="http://schemas.microsoft.com/office/powerpoint/2010/main" val="3378563084"/>
      </p:ext>
    </p:extLst>
  </p:cSld>
  <p:clrMapOvr>
    <a:masterClrMapping/>
  </p:clrMapOvr>
</p:sld>
</file>

<file path=ppt/theme/theme1.xml><?xml version="1.0" encoding="utf-8"?>
<a:theme xmlns:a="http://schemas.openxmlformats.org/drawingml/2006/main" name="Office Them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ath">
      <a:majorFont>
        <a:latin typeface="Cambria Math"/>
        <a:ea typeface=""/>
        <a:cs typeface=""/>
      </a:majorFont>
      <a:minorFont>
        <a:latin typeface="Cambria Math"/>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946</TotalTime>
  <Words>1080</Words>
  <Application>Microsoft Office PowerPoint</Application>
  <PresentationFormat>Widescreen</PresentationFormat>
  <Paragraphs>197</Paragraphs>
  <Slides>22</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Aptos</vt:lpstr>
      <vt:lpstr>Arial</vt:lpstr>
      <vt:lpstr>Cambria Math</vt:lpstr>
      <vt:lpstr>Office Theme</vt:lpstr>
      <vt:lpstr>A generalized problem-solving algorithm for physical and abstract spaces  Luis Luarte</vt:lpstr>
      <vt:lpstr>Conceptual model</vt:lpstr>
      <vt:lpstr>Bio-behavioral model</vt:lpstr>
      <vt:lpstr>Bio-behavioral model empirical evidence</vt:lpstr>
      <vt:lpstr>Bio-behavioral model empirical evidence</vt:lpstr>
      <vt:lpstr>Objective</vt:lpstr>
      <vt:lpstr>Hypothesis</vt:lpstr>
      <vt:lpstr>Hypothesis</vt:lpstr>
      <vt:lpstr>Hypothesis</vt:lpstr>
      <vt:lpstr>Hypothesis</vt:lpstr>
      <vt:lpstr>Experimental design (physical)</vt:lpstr>
      <vt:lpstr>Task parametrization (physical)</vt:lpstr>
      <vt:lpstr>Experimental design (abstract)</vt:lpstr>
      <vt:lpstr>Task parametrization (abstract)</vt:lpstr>
      <vt:lpstr>Behavioral variables definition</vt:lpstr>
      <vt:lpstr>Biological variables definition</vt:lpstr>
      <vt:lpstr>Model definition</vt:lpstr>
      <vt:lpstr>Analysis definition</vt:lpstr>
      <vt:lpstr>Experimental setup</vt:lpstr>
      <vt:lpstr>Hypothesis</vt:lpstr>
      <vt:lpstr>Extras</vt:lpstr>
      <vt:lpstr>Extras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Luis Nicolás Luarte Rodríguez</dc:creator>
  <cp:lastModifiedBy>Luis Nicolás Luarte Rodríguez</cp:lastModifiedBy>
  <cp:revision>16</cp:revision>
  <dcterms:created xsi:type="dcterms:W3CDTF">2025-08-24T17:03:00Z</dcterms:created>
  <dcterms:modified xsi:type="dcterms:W3CDTF">2025-09-22T18:02:25Z</dcterms:modified>
</cp:coreProperties>
</file>