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DF32-2FD0-8965-600A-7371593C9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B288C-D882-C54D-7744-5CFEBB617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CCDD-5ABE-12F9-094C-658B2A9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87EE-9BD1-F290-2D1F-BED97304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9F7E3-6B05-7C0F-A3D8-C6627534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76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9633-1921-92F6-11B3-0E8FB7C3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749EA-CB3D-1798-2A42-F30659672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20A5-5939-BBCE-911E-0452D4D4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9A17-56EE-DE3B-AF7A-78191C2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114CE-02E2-E0D0-2872-C027F21A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855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31CF8-1754-6A6D-E128-8CBA036CF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BB2FF-4692-0DBC-22BC-D469B62B0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FCD5B-047B-CE66-C476-CE055567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DA28-23BE-B8B7-7E3C-9B5E8441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9F4F-B655-CA3E-1DEE-540AD0CD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A043-1E4A-7E0C-82A4-748D951A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9808-3849-162E-8F53-7D35C8A2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B5982-B3A2-C5B5-96A7-F1DB9227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754F-23E4-6FF2-3421-416E9F9F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9E20-D728-3E10-0695-5010F570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78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4DD4-05BE-B289-D310-AD40FB1B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9252-AE68-5478-AAEA-454FE189F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905A6-1C15-AD47-EBB1-08DEBF46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7B2E-3CFF-205E-854B-25BF497F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A3E8-A122-03A4-4793-AEEF6013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208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A610-CC0C-6D5D-B0A0-BA86925C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3BA3-6C08-9D1B-59A7-0C4A7580C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85B3-6DA0-7907-BB6E-9C86129C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FA68C-7E5A-DF9A-B6E3-20A0D327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17DD-3B8B-9550-6F91-735DD26F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F9225-AA2B-08DF-65BB-1D50ABCB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840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0549-EA67-AFEE-C79D-610A085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7F3BD-43B1-AAFB-4852-BAC9ADBF6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BD0B8-7982-7352-6D8B-0D7DE69E3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D7816-BDB6-3D0D-39CE-5B7054267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352AA-F65F-6586-46AA-178011816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85484-2B23-D703-33E6-FD3708D8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3B5D1-0D95-523E-EA63-8FF54144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47642-ECD5-E26A-8875-DAD4049F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304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7EEE-B30E-1AE3-BEC5-5AFA2E8A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512DF-662F-ED04-3096-0A96262B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90540-3137-FA5D-A39B-1AE0778A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D8C2F-C86D-C273-D4D8-1C2D6505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838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8158A-BEBB-E6E0-4D1D-1710AF21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431B5-4CAE-C3CF-25F9-AB6651D0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D16D4-AF5E-CF24-F2B7-2FD2D51D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81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CB75-B940-497A-1F71-5E2D2E03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8547-B79F-B8F4-4E38-EBF0599B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CA7B-B382-4C23-9FA0-2C44D93A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1338-93F3-EA9C-3997-88D9440D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31C7-5793-76BB-8660-33CF9F18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7E20-A084-B440-A1F9-6047C2F2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8557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76D7-E644-9E40-9F5D-FE7213B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A235C-4AA4-3A9F-23F9-6E8BEFB2F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3E665-1036-0C72-CC80-7C71A7E76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DE504-FAFE-E5B4-34BD-5ED82355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296CA-39E0-8248-0082-726326DB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B4264-BF05-360E-9263-366245C3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403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35B40-0EF5-7D24-61EC-45D1FE98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E798-5627-BF52-3311-A4BF17D4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1A8A-BBD2-3153-952C-6E0CD5503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0E758-D531-4DAB-8CA2-FB257CC0BE03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69BC-4C83-282C-1C9A-290711B2E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090E-BDB4-445C-7AAB-CC16DC1FB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F91F6-D39D-4FAE-83BD-B858086B4B5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10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F332360-260B-CB7C-33A3-80C05F9A1080}"/>
              </a:ext>
            </a:extLst>
          </p:cNvPr>
          <p:cNvGrpSpPr/>
          <p:nvPr/>
        </p:nvGrpSpPr>
        <p:grpSpPr>
          <a:xfrm>
            <a:off x="950284" y="670325"/>
            <a:ext cx="4915618" cy="5517349"/>
            <a:chOff x="1067361" y="566927"/>
            <a:chExt cx="4915618" cy="5517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A1B1A4-C9E9-20DD-BF45-AD4D114E4865}"/>
                </a:ext>
              </a:extLst>
            </p:cNvPr>
            <p:cNvSpPr/>
            <p:nvPr/>
          </p:nvSpPr>
          <p:spPr>
            <a:xfrm>
              <a:off x="1067361" y="566927"/>
              <a:ext cx="4915618" cy="551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Cognitive control model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EF8ACB-0386-7752-D462-0DC48E22E333}"/>
                </a:ext>
              </a:extLst>
            </p:cNvPr>
            <p:cNvSpPr/>
            <p:nvPr/>
          </p:nvSpPr>
          <p:spPr>
            <a:xfrm>
              <a:off x="1242464" y="1495044"/>
              <a:ext cx="18849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Conflict expectation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353A8F-E572-2DA6-08B8-A203C681C220}"/>
                </a:ext>
              </a:extLst>
            </p:cNvPr>
            <p:cNvSpPr/>
            <p:nvPr/>
          </p:nvSpPr>
          <p:spPr>
            <a:xfrm>
              <a:off x="3922935" y="1495044"/>
              <a:ext cx="18849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 adaptation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965AF-9D30-D07F-4DF5-8DE595F66976}"/>
                </a:ext>
              </a:extLst>
            </p:cNvPr>
            <p:cNvSpPr/>
            <p:nvPr/>
          </p:nvSpPr>
          <p:spPr>
            <a:xfrm>
              <a:off x="3922935" y="2266929"/>
              <a:ext cx="1884943" cy="386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Speed/Accuracy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3AC66C-717B-FAB1-6B41-9709EBD5EBE2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127407" y="1952244"/>
              <a:ext cx="7955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A1B7B5-7734-5321-A881-F4BD352D45E3}"/>
                </a:ext>
              </a:extLst>
            </p:cNvPr>
            <p:cNvCxnSpPr>
              <a:cxnSpLocks/>
            </p:cNvCxnSpPr>
            <p:nvPr/>
          </p:nvCxnSpPr>
          <p:spPr>
            <a:xfrm>
              <a:off x="3529584" y="1952244"/>
              <a:ext cx="0" cy="91897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5AC03E-C1A6-51F3-EBAC-24F906443E0F}"/>
                </a:ext>
              </a:extLst>
            </p:cNvPr>
            <p:cNvSpPr/>
            <p:nvPr/>
          </p:nvSpPr>
          <p:spPr>
            <a:xfrm>
              <a:off x="2592243" y="2788920"/>
              <a:ext cx="18849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Computational model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D773D98-24CD-9A0E-E31C-0496BC62489F}"/>
                    </a:ext>
                  </a:extLst>
                </p:cNvPr>
                <p:cNvSpPr txBox="1"/>
                <p:nvPr/>
              </p:nvSpPr>
              <p:spPr>
                <a:xfrm>
                  <a:off x="1242463" y="3839217"/>
                  <a:ext cx="4565415" cy="8309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𝑊𝑖𝑒𝑛𝑒𝑟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𝑏𝑜𝑢𝑛𝑑𝑎𝑟𝑦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𝑑𝑟𝑖𝑓𝑡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𝑏𝑖𝑎𝑠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𝑏𝑜𝑢𝑛𝑑𝑎𝑟𝑦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𝐸𝑥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𝑃𝐶𝐸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𝑃𝑂𝐸</m:t>
                        </m:r>
                      </m:oMath>
                    </m:oMathPara>
                  </a14:m>
                  <a:endParaRPr lang="es-CL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D773D98-24CD-9A0E-E31C-0496BC624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463" y="3839217"/>
                  <a:ext cx="4565415" cy="830997"/>
                </a:xfrm>
                <a:prstGeom prst="rect">
                  <a:avLst/>
                </a:prstGeom>
                <a:blipFill>
                  <a:blip r:embed="rId2"/>
                  <a:stretch>
                    <a:fillRect b="-9353"/>
                  </a:stretch>
                </a:blipFill>
                <a:ln w="190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A108C0-B2DB-38D2-1C8A-F5F95D3706FB}"/>
                </a:ext>
              </a:extLst>
            </p:cNvPr>
            <p:cNvSpPr txBox="1"/>
            <p:nvPr/>
          </p:nvSpPr>
          <p:spPr>
            <a:xfrm>
              <a:off x="2301043" y="4777080"/>
              <a:ext cx="2448253" cy="12003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Conflict expectation</a:t>
              </a:r>
            </a:p>
            <a:p>
              <a:pPr algn="ctr"/>
              <a:r>
                <a:rPr lang="en-US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 proxy</a:t>
              </a:r>
            </a:p>
            <a:p>
              <a:pPr algn="ctr"/>
              <a:r>
                <a:rPr lang="en-US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Speed/accuracy proxy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Actual conflict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DEDACD-FA76-9316-170A-2AC3EAD584F3}"/>
              </a:ext>
            </a:extLst>
          </p:cNvPr>
          <p:cNvGrpSpPr/>
          <p:nvPr/>
        </p:nvGrpSpPr>
        <p:grpSpPr>
          <a:xfrm>
            <a:off x="6326100" y="670325"/>
            <a:ext cx="4915618" cy="5517349"/>
            <a:chOff x="6495146" y="566926"/>
            <a:chExt cx="4915618" cy="551734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EDCFFA-BC19-1C96-BAC6-C82A0D0E00F2}"/>
                </a:ext>
              </a:extLst>
            </p:cNvPr>
            <p:cNvSpPr/>
            <p:nvPr/>
          </p:nvSpPr>
          <p:spPr>
            <a:xfrm>
              <a:off x="6495146" y="566926"/>
              <a:ext cx="4915618" cy="55173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Neurobiological implementation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03EC72-EECE-4442-DF2F-791B18D18386}"/>
                </a:ext>
              </a:extLst>
            </p:cNvPr>
            <p:cNvSpPr/>
            <p:nvPr/>
          </p:nvSpPr>
          <p:spPr>
            <a:xfrm>
              <a:off x="6603406" y="1495044"/>
              <a:ext cx="4596484" cy="1615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fMRI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F4D0AB-1D8E-51CF-D218-E029A0A2681A}"/>
                </a:ext>
              </a:extLst>
            </p:cNvPr>
            <p:cNvSpPr/>
            <p:nvPr/>
          </p:nvSpPr>
          <p:spPr>
            <a:xfrm>
              <a:off x="6603406" y="3325599"/>
              <a:ext cx="4596484" cy="2651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TMS-EEG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A63D1C-E700-25CA-F52D-063185147161}"/>
                </a:ext>
              </a:extLst>
            </p:cNvPr>
            <p:cNvSpPr/>
            <p:nvPr/>
          </p:nvSpPr>
          <p:spPr>
            <a:xfrm>
              <a:off x="7689125" y="2055512"/>
              <a:ext cx="1287067" cy="49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SFG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4B606-BCA0-C540-4A0F-42CC02F89358}"/>
                </a:ext>
              </a:extLst>
            </p:cNvPr>
            <p:cNvSpPr/>
            <p:nvPr/>
          </p:nvSpPr>
          <p:spPr>
            <a:xfrm>
              <a:off x="9517457" y="2055512"/>
              <a:ext cx="1287067" cy="49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IFJ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99DFC1A-50A8-8797-B191-5DC872280274}"/>
                </a:ext>
              </a:extLst>
            </p:cNvPr>
            <p:cNvSpPr/>
            <p:nvPr/>
          </p:nvSpPr>
          <p:spPr>
            <a:xfrm>
              <a:off x="7395318" y="2485122"/>
              <a:ext cx="1830489" cy="386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Representation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F2B0F6-035D-EBAA-A5EB-0C37BB124926}"/>
                </a:ext>
              </a:extLst>
            </p:cNvPr>
            <p:cNvSpPr/>
            <p:nvPr/>
          </p:nvSpPr>
          <p:spPr>
            <a:xfrm>
              <a:off x="9297604" y="2485122"/>
              <a:ext cx="1830489" cy="386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7AD581-376D-007B-D661-D26414906FD9}"/>
                </a:ext>
              </a:extLst>
            </p:cNvPr>
            <p:cNvSpPr/>
            <p:nvPr/>
          </p:nvSpPr>
          <p:spPr>
            <a:xfrm>
              <a:off x="7861895" y="3587796"/>
              <a:ext cx="1435709" cy="4942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SFG stimulation</a:t>
              </a:r>
              <a:endParaRPr lang="es-CL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048F3CA-8FBA-70B1-443F-C594E1C11810}"/>
                    </a:ext>
                  </a:extLst>
                </p:cNvPr>
                <p:cNvSpPr/>
                <p:nvPr/>
              </p:nvSpPr>
              <p:spPr>
                <a:xfrm>
                  <a:off x="8742107" y="4538445"/>
                  <a:ext cx="1874946" cy="4942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𝑆𝐹𝐺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↑</m:t>
                        </m:r>
                      </m:oMath>
                    </m:oMathPara>
                  </a14:m>
                  <a:endParaRPr lang="es-CL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048F3CA-8FBA-70B1-443F-C594E1C118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107" y="4538445"/>
                  <a:ext cx="1874946" cy="4942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75A6FCF-A71F-15E2-2095-5FEB9AF7D277}"/>
                    </a:ext>
                  </a:extLst>
                </p:cNvPr>
                <p:cNvSpPr/>
                <p:nvPr/>
              </p:nvSpPr>
              <p:spPr>
                <a:xfrm>
                  <a:off x="9437954" y="3587796"/>
                  <a:ext cx="1179098" cy="4942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𝑆𝐹𝐺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↑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75A6FCF-A71F-15E2-2095-5FEB9AF7D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954" y="3587796"/>
                  <a:ext cx="1179098" cy="494240"/>
                </a:xfrm>
                <a:prstGeom prst="rect">
                  <a:avLst/>
                </a:prstGeom>
                <a:blipFill>
                  <a:blip r:embed="rId4"/>
                  <a:stretch>
                    <a:fillRect b="-49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CEE9FF-B253-4A4F-FBC0-DF572FF94950}"/>
                    </a:ext>
                  </a:extLst>
                </p:cNvPr>
                <p:cNvSpPr/>
                <p:nvPr/>
              </p:nvSpPr>
              <p:spPr>
                <a:xfrm>
                  <a:off x="7861895" y="4538445"/>
                  <a:ext cx="830332" cy="102605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𝑆𝐹𝐺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↑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6CEE9FF-B253-4A4F-FBC0-DF572FF94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1895" y="4538445"/>
                  <a:ext cx="830332" cy="1026055"/>
                </a:xfrm>
                <a:prstGeom prst="rect">
                  <a:avLst/>
                </a:prstGeom>
                <a:blipFill>
                  <a:blip r:embed="rId5"/>
                  <a:stretch>
                    <a:fillRect r="-66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5166ED1-F068-4077-2C3C-3976020C92FE}"/>
                    </a:ext>
                  </a:extLst>
                </p:cNvPr>
                <p:cNvSpPr/>
                <p:nvPr/>
              </p:nvSpPr>
              <p:spPr>
                <a:xfrm>
                  <a:off x="8742107" y="5070260"/>
                  <a:ext cx="1874946" cy="49424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𝐼𝐹𝐽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~</m:t>
                        </m:r>
                      </m:oMath>
                    </m:oMathPara>
                  </a14:m>
                  <a:endParaRPr lang="es-CL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5166ED1-F068-4077-2C3C-3976020C9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107" y="5070260"/>
                  <a:ext cx="1874946" cy="4942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DEA28-941C-5782-F669-32571F3DECD1}"/>
                </a:ext>
              </a:extLst>
            </p:cNvPr>
            <p:cNvCxnSpPr>
              <a:stCxn id="23" idx="3"/>
              <a:endCxn id="25" idx="1"/>
            </p:cNvCxnSpPr>
            <p:nvPr/>
          </p:nvCxnSpPr>
          <p:spPr>
            <a:xfrm>
              <a:off x="9297604" y="3834916"/>
              <a:ext cx="140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B57FA50-AC1D-C9E4-C98E-030FF9F0D9E8}"/>
                </a:ext>
              </a:extLst>
            </p:cNvPr>
            <p:cNvSpPr txBox="1"/>
            <p:nvPr/>
          </p:nvSpPr>
          <p:spPr>
            <a:xfrm>
              <a:off x="7861895" y="4085266"/>
              <a:ext cx="27551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Gain-of-function (sufficiency)</a:t>
              </a:r>
              <a:endParaRPr lang="es-C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0CDB70-6C3D-B725-21E0-29DD16C29985}"/>
                </a:ext>
              </a:extLst>
            </p:cNvPr>
            <p:cNvSpPr txBox="1"/>
            <p:nvPr/>
          </p:nvSpPr>
          <p:spPr>
            <a:xfrm>
              <a:off x="7861895" y="5543589"/>
              <a:ext cx="27551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Specificity (necessity)</a:t>
              </a:r>
              <a:endParaRPr lang="es-CL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968139-6FF9-657D-E8C7-FA351988622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recap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31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E215-BBC9-CB47-861E-1513B3CD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D58E9-B5E5-72ED-792E-A382EE1C3D1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Behavioral models (Amaru)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C2F7D7-B5D9-49B7-86B7-088BF24F5B1D}"/>
              </a:ext>
            </a:extLst>
          </p:cNvPr>
          <p:cNvSpPr txBox="1"/>
          <p:nvPr/>
        </p:nvSpPr>
        <p:spPr>
          <a:xfrm>
            <a:off x="5544457" y="2975429"/>
            <a:ext cx="46590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model reaction times?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Controls</a:t>
            </a:r>
          </a:p>
          <a:p>
            <a:pPr marL="285750" indent="-285750">
              <a:buFontTx/>
              <a:buChar char="-"/>
            </a:pPr>
            <a:r>
              <a:rPr lang="en-US" dirty="0"/>
              <a:t>Sequence dependance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Inherent to cognitive CONTROL</a:t>
            </a:r>
          </a:p>
          <a:p>
            <a:pPr marL="285750" indent="-285750">
              <a:buFontTx/>
              <a:buChar char="-"/>
            </a:pPr>
            <a:r>
              <a:rPr lang="es-CL" dirty="0" err="1"/>
              <a:t>Nested</a:t>
            </a:r>
            <a:r>
              <a:rPr lang="es-CL" dirty="0"/>
              <a:t> </a:t>
            </a:r>
            <a:r>
              <a:rPr lang="es-CL" dirty="0" err="1"/>
              <a:t>process</a:t>
            </a: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 err="1"/>
              <a:t>What</a:t>
            </a:r>
            <a:r>
              <a:rPr lang="es-CL" dirty="0"/>
              <a:t> </a:t>
            </a:r>
            <a:r>
              <a:rPr lang="es-CL" dirty="0" err="1"/>
              <a:t>does</a:t>
            </a:r>
            <a:r>
              <a:rPr lang="es-CL" dirty="0"/>
              <a:t> M2 and M3 mean?</a:t>
            </a:r>
          </a:p>
          <a:p>
            <a:pPr marL="285750" indent="-285750">
              <a:buFontTx/>
              <a:buChar char="-"/>
            </a:pPr>
            <a:r>
              <a:rPr lang="es-CL" dirty="0" err="1"/>
              <a:t>Why</a:t>
            </a:r>
            <a:r>
              <a:rPr lang="es-CL" dirty="0"/>
              <a:t> RT can be homologable </a:t>
            </a:r>
            <a:r>
              <a:rPr lang="es-CL" dirty="0" err="1"/>
              <a:t>to</a:t>
            </a:r>
            <a:r>
              <a:rPr lang="es-CL" dirty="0"/>
              <a:t> decisión </a:t>
            </a:r>
            <a:r>
              <a:rPr lang="es-CL" dirty="0" err="1"/>
              <a:t>boundary</a:t>
            </a:r>
            <a:r>
              <a:rPr lang="es-CL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B0A63-577A-CC5B-CE50-D5967538A7C9}"/>
              </a:ext>
            </a:extLst>
          </p:cNvPr>
          <p:cNvSpPr txBox="1"/>
          <p:nvPr/>
        </p:nvSpPr>
        <p:spPr>
          <a:xfrm>
            <a:off x="522514" y="3258456"/>
            <a:ext cx="465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Cognitive control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expectation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does adaptation mean here?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6231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78F0-08A2-B4F4-C5C8-DFCF99D99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E4819-23AB-674E-A1B7-BD613605DD9A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Experimental setup (Juan)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151F1-0A01-5223-0F9B-DE9E7233A543}"/>
              </a:ext>
            </a:extLst>
          </p:cNvPr>
          <p:cNvSpPr txBox="1"/>
          <p:nvPr/>
        </p:nvSpPr>
        <p:spPr>
          <a:xfrm>
            <a:off x="3512455" y="2782669"/>
            <a:ext cx="690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Description of the experimental setup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Logical sequence (Behavior -&gt; </a:t>
            </a:r>
            <a:r>
              <a:rPr lang="en-US" dirty="0" err="1"/>
              <a:t>fmri</a:t>
            </a:r>
            <a:r>
              <a:rPr lang="en-US" dirty="0"/>
              <a:t> -&gt; </a:t>
            </a:r>
            <a:r>
              <a:rPr lang="en-US" dirty="0" err="1"/>
              <a:t>tms+eeg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586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2E5BE-24A5-0433-A533-016F279216B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FMRI derived neurobiological mechanism (Caro)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1372B-61F2-7951-079C-19196D19940E}"/>
              </a:ext>
            </a:extLst>
          </p:cNvPr>
          <p:cNvSpPr txBox="1"/>
          <p:nvPr/>
        </p:nvSpPr>
        <p:spPr>
          <a:xfrm>
            <a:off x="2322284" y="2129527"/>
            <a:ext cx="6908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 fig 1 a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were models specified (DIC, LOOIC)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Bayesian model coefficient interpretation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Why fMRI now?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TF did they found PFC as relevant?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circuit of conflict adaptation</a:t>
            </a:r>
          </a:p>
        </p:txBody>
      </p:sp>
    </p:spTree>
    <p:extLst>
      <p:ext uri="{BB962C8B-B14F-4D97-AF65-F5344CB8AC3E}">
        <p14:creationId xmlns:p14="http://schemas.microsoft.com/office/powerpoint/2010/main" val="279739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19C0B-6E3A-20A3-CFE2-C6679898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5C6D7-5E02-6F63-D996-0A569989539F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Causal derivation (gain-of-function, specificity) (Mariana)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F4D8C-9359-ACE9-F077-F6A4D062C3DA}"/>
              </a:ext>
            </a:extLst>
          </p:cNvPr>
          <p:cNvSpPr txBox="1"/>
          <p:nvPr/>
        </p:nvSpPr>
        <p:spPr>
          <a:xfrm>
            <a:off x="2322284" y="2129527"/>
            <a:ext cx="690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Logic flow of causality</a:t>
            </a:r>
          </a:p>
        </p:txBody>
      </p:sp>
    </p:spTree>
    <p:extLst>
      <p:ext uri="{BB962C8B-B14F-4D97-AF65-F5344CB8AC3E}">
        <p14:creationId xmlns:p14="http://schemas.microsoft.com/office/powerpoint/2010/main" val="13637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43169-4073-7127-4F5F-A93FD294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8A3E9-86AF-FB19-3E7F-CF4B7A36CC3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Proposed mechanisms (Jorge)</a:t>
            </a:r>
            <a:endParaRPr lang="es-C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CF05D-AB65-B746-6E11-0CE30C34E327}"/>
              </a:ext>
            </a:extLst>
          </p:cNvPr>
          <p:cNvSpPr txBox="1"/>
          <p:nvPr/>
        </p:nvSpPr>
        <p:spPr>
          <a:xfrm>
            <a:off x="2322284" y="2129527"/>
            <a:ext cx="690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Read A, B, C (and what does this mean)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TMS promotes theta oscillation in SFG</a:t>
            </a:r>
          </a:p>
        </p:txBody>
      </p:sp>
    </p:spTree>
    <p:extLst>
      <p:ext uri="{BB962C8B-B14F-4D97-AF65-F5344CB8AC3E}">
        <p14:creationId xmlns:p14="http://schemas.microsoft.com/office/powerpoint/2010/main" val="351968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225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Nicolás Luarte Rodríguez</dc:creator>
  <cp:lastModifiedBy>Luis Nicolás Luarte Rodríguez</cp:lastModifiedBy>
  <cp:revision>4</cp:revision>
  <dcterms:created xsi:type="dcterms:W3CDTF">2025-10-03T01:40:09Z</dcterms:created>
  <dcterms:modified xsi:type="dcterms:W3CDTF">2025-10-03T20:21:54Z</dcterms:modified>
</cp:coreProperties>
</file>