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6" r:id="rId2"/>
    <p:sldId id="267" r:id="rId3"/>
    <p:sldId id="259" r:id="rId4"/>
    <p:sldId id="275" r:id="rId5"/>
    <p:sldId id="268" r:id="rId6"/>
    <p:sldId id="276" r:id="rId7"/>
    <p:sldId id="270" r:id="rId8"/>
    <p:sldId id="269" r:id="rId9"/>
    <p:sldId id="273" r:id="rId10"/>
    <p:sldId id="272" r:id="rId11"/>
    <p:sldId id="274" r:id="rId12"/>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90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249" autoAdjust="0"/>
  </p:normalViewPr>
  <p:slideViewPr>
    <p:cSldViewPr snapToGrid="0">
      <p:cViewPr>
        <p:scale>
          <a:sx n="90" d="100"/>
          <a:sy n="90" d="100"/>
        </p:scale>
        <p:origin x="302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753EB7-0947-4DC7-B3AA-98787D731265}" type="datetimeFigureOut">
              <a:rPr lang="en-US" smtClean="0"/>
              <a:t>10/29/2022</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D86836-3D3D-4A17-9A02-5C4D6F31CC9B}" type="slidenum">
              <a:rPr lang="en-US" smtClean="0"/>
              <a:t>‹Nº›</a:t>
            </a:fld>
            <a:endParaRPr lang="en-US"/>
          </a:p>
        </p:txBody>
      </p:sp>
    </p:spTree>
    <p:extLst>
      <p:ext uri="{BB962C8B-B14F-4D97-AF65-F5344CB8AC3E}">
        <p14:creationId xmlns:p14="http://schemas.microsoft.com/office/powerpoint/2010/main" val="853006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err="1"/>
              <a:t>Muchos</a:t>
            </a:r>
            <a:r>
              <a:rPr lang="en-US" dirty="0"/>
              <a:t> </a:t>
            </a:r>
            <a:r>
              <a:rPr lang="en-US" dirty="0" err="1"/>
              <a:t>dispositivos</a:t>
            </a:r>
            <a:r>
              <a:rPr lang="en-US" dirty="0"/>
              <a:t> </a:t>
            </a:r>
            <a:r>
              <a:rPr lang="en-US" dirty="0" err="1"/>
              <a:t>electrónicos</a:t>
            </a:r>
            <a:r>
              <a:rPr lang="en-US" dirty="0"/>
              <a:t> </a:t>
            </a:r>
            <a:r>
              <a:rPr lang="en-US" dirty="0" err="1"/>
              <a:t>operan</a:t>
            </a:r>
            <a:r>
              <a:rPr lang="en-US" dirty="0"/>
              <a:t> bajo </a:t>
            </a:r>
            <a:r>
              <a:rPr lang="en-US" dirty="0" err="1"/>
              <a:t>condiciones</a:t>
            </a:r>
            <a:r>
              <a:rPr lang="en-US" dirty="0"/>
              <a:t> </a:t>
            </a:r>
            <a:r>
              <a:rPr lang="en-US" dirty="0" err="1"/>
              <a:t>térmicas</a:t>
            </a:r>
            <a:r>
              <a:rPr lang="en-US" dirty="0"/>
              <a:t> que </a:t>
            </a:r>
            <a:r>
              <a:rPr lang="en-US" dirty="0" err="1"/>
              <a:t>requieren</a:t>
            </a:r>
            <a:r>
              <a:rPr lang="en-US" dirty="0"/>
              <a:t> </a:t>
            </a:r>
            <a:r>
              <a:rPr lang="en-US" dirty="0" err="1"/>
              <a:t>una</a:t>
            </a:r>
            <a:r>
              <a:rPr lang="en-US" dirty="0"/>
              <a:t> </a:t>
            </a:r>
            <a:r>
              <a:rPr lang="en-US" dirty="0" err="1"/>
              <a:t>redirección</a:t>
            </a:r>
            <a:r>
              <a:rPr lang="en-US" dirty="0"/>
              <a:t> </a:t>
            </a:r>
            <a:r>
              <a:rPr lang="en-US" dirty="0" err="1"/>
              <a:t>rápida</a:t>
            </a:r>
            <a:r>
              <a:rPr lang="en-US" dirty="0"/>
              <a:t> de </a:t>
            </a:r>
            <a:r>
              <a:rPr lang="en-US" dirty="0" err="1"/>
              <a:t>flujo</a:t>
            </a:r>
            <a:r>
              <a:rPr lang="en-US" dirty="0"/>
              <a:t> de </a:t>
            </a:r>
            <a:r>
              <a:rPr lang="en-US" dirty="0" err="1"/>
              <a:t>calor</a:t>
            </a:r>
            <a:r>
              <a:rPr lang="en-US" dirty="0"/>
              <a:t>.</a:t>
            </a:r>
          </a:p>
          <a:p>
            <a:r>
              <a:rPr lang="en-US" dirty="0"/>
              <a:t>Hay ambientes con </a:t>
            </a:r>
            <a:r>
              <a:rPr lang="en-US" dirty="0" err="1"/>
              <a:t>condiciones</a:t>
            </a:r>
            <a:r>
              <a:rPr lang="en-US" dirty="0"/>
              <a:t> </a:t>
            </a:r>
            <a:r>
              <a:rPr lang="en-US" dirty="0" err="1"/>
              <a:t>extremas</a:t>
            </a:r>
            <a:r>
              <a:rPr lang="en-US" dirty="0"/>
              <a:t>, naturales o </a:t>
            </a:r>
            <a:r>
              <a:rPr lang="en-US" dirty="0" err="1"/>
              <a:t>artificiales</a:t>
            </a:r>
            <a:r>
              <a:rPr lang="en-US" dirty="0"/>
              <a:t>, </a:t>
            </a:r>
            <a:r>
              <a:rPr lang="en-US" dirty="0" err="1"/>
              <a:t>como</a:t>
            </a:r>
            <a:r>
              <a:rPr lang="en-US" dirty="0"/>
              <a:t> </a:t>
            </a:r>
            <a:r>
              <a:rPr lang="en-US" dirty="0" err="1"/>
              <a:t>el</a:t>
            </a:r>
            <a:r>
              <a:rPr lang="en-US" dirty="0"/>
              <a:t> </a:t>
            </a:r>
            <a:r>
              <a:rPr lang="en-US" dirty="0" err="1"/>
              <a:t>ciclado</a:t>
            </a:r>
            <a:r>
              <a:rPr lang="en-US" dirty="0"/>
              <a:t> de temperature que se produce </a:t>
            </a:r>
            <a:r>
              <a:rPr lang="en-US" dirty="0" err="1"/>
              <a:t>en</a:t>
            </a:r>
            <a:r>
              <a:rPr lang="en-US" dirty="0"/>
              <a:t> </a:t>
            </a:r>
            <a:r>
              <a:rPr lang="en-US" dirty="0" err="1"/>
              <a:t>el</a:t>
            </a:r>
            <a:r>
              <a:rPr lang="en-US" dirty="0"/>
              <a:t> </a:t>
            </a:r>
            <a:r>
              <a:rPr lang="en-US" dirty="0" err="1"/>
              <a:t>espacio</a:t>
            </a:r>
            <a:r>
              <a:rPr lang="en-US" dirty="0"/>
              <a:t> o </a:t>
            </a:r>
            <a:r>
              <a:rPr lang="en-US" dirty="0" err="1"/>
              <a:t>en</a:t>
            </a:r>
            <a:r>
              <a:rPr lang="en-US" dirty="0"/>
              <a:t> </a:t>
            </a:r>
            <a:r>
              <a:rPr lang="en-US" dirty="0" err="1"/>
              <a:t>el</a:t>
            </a:r>
            <a:r>
              <a:rPr lang="en-US" dirty="0"/>
              <a:t> </a:t>
            </a:r>
            <a:r>
              <a:rPr lang="en-US" dirty="0" err="1"/>
              <a:t>desierto</a:t>
            </a:r>
            <a:r>
              <a:rPr lang="en-US" dirty="0"/>
              <a:t>. </a:t>
            </a:r>
          </a:p>
          <a:p>
            <a:r>
              <a:rPr lang="en-US" dirty="0"/>
              <a:t>La </a:t>
            </a:r>
            <a:r>
              <a:rPr lang="en-US" dirty="0" err="1"/>
              <a:t>estación</a:t>
            </a:r>
            <a:r>
              <a:rPr lang="en-US" dirty="0"/>
              <a:t> </a:t>
            </a:r>
            <a:r>
              <a:rPr lang="en-US" dirty="0" err="1"/>
              <a:t>internaciónal</a:t>
            </a:r>
            <a:r>
              <a:rPr lang="en-US" dirty="0"/>
              <a:t> especial </a:t>
            </a:r>
            <a:r>
              <a:rPr lang="en-US" dirty="0" err="1"/>
              <a:t>orbita</a:t>
            </a:r>
            <a:r>
              <a:rPr lang="en-US" dirty="0"/>
              <a:t> la tierra </a:t>
            </a:r>
            <a:r>
              <a:rPr lang="en-US" dirty="0" err="1"/>
              <a:t>cada</a:t>
            </a:r>
            <a:r>
              <a:rPr lang="en-US" dirty="0"/>
              <a:t> 90 </a:t>
            </a:r>
            <a:r>
              <a:rPr lang="en-US" dirty="0" err="1"/>
              <a:t>minutos</a:t>
            </a:r>
            <a:r>
              <a:rPr lang="en-US" dirty="0"/>
              <a:t>, </a:t>
            </a:r>
            <a:r>
              <a:rPr lang="en-US" dirty="0" err="1"/>
              <a:t>mientra</a:t>
            </a:r>
            <a:r>
              <a:rPr lang="en-US" dirty="0"/>
              <a:t> que </a:t>
            </a:r>
            <a:r>
              <a:rPr lang="en-US" dirty="0" err="1"/>
              <a:t>en</a:t>
            </a:r>
            <a:r>
              <a:rPr lang="en-US" dirty="0"/>
              <a:t> </a:t>
            </a:r>
            <a:r>
              <a:rPr lang="en-US" dirty="0" err="1"/>
              <a:t>el</a:t>
            </a:r>
            <a:r>
              <a:rPr lang="en-US" dirty="0"/>
              <a:t> interior se </a:t>
            </a:r>
            <a:r>
              <a:rPr lang="en-US" dirty="0" err="1"/>
              <a:t>mantiene</a:t>
            </a:r>
            <a:r>
              <a:rPr lang="en-US" dirty="0"/>
              <a:t> a 21-23°C, </a:t>
            </a:r>
            <a:r>
              <a:rPr lang="en-US" dirty="0" err="1"/>
              <a:t>cuando</a:t>
            </a:r>
            <a:r>
              <a:rPr lang="en-US" dirty="0"/>
              <a:t> </a:t>
            </a:r>
            <a:r>
              <a:rPr lang="en-US" dirty="0" err="1"/>
              <a:t>esta</a:t>
            </a:r>
            <a:r>
              <a:rPr lang="en-US" dirty="0"/>
              <a:t> del </a:t>
            </a:r>
            <a:r>
              <a:rPr lang="en-US" dirty="0" err="1"/>
              <a:t>lado</a:t>
            </a:r>
            <a:r>
              <a:rPr lang="en-US" dirty="0"/>
              <a:t> del sol </a:t>
            </a:r>
            <a:r>
              <a:rPr lang="en-US" dirty="0" err="1"/>
              <a:t>esta</a:t>
            </a:r>
            <a:r>
              <a:rPr lang="en-US" dirty="0"/>
              <a:t> a 100°C y 45min </a:t>
            </a:r>
            <a:r>
              <a:rPr lang="en-US" dirty="0" err="1"/>
              <a:t>despues</a:t>
            </a:r>
            <a:r>
              <a:rPr lang="en-US" dirty="0"/>
              <a:t> </a:t>
            </a:r>
            <a:r>
              <a:rPr lang="en-US" dirty="0" err="1"/>
              <a:t>baja</a:t>
            </a:r>
            <a:r>
              <a:rPr lang="en-US" dirty="0"/>
              <a:t> a -100°C.</a:t>
            </a:r>
          </a:p>
          <a:p>
            <a:r>
              <a:rPr lang="en-US" dirty="0" err="1"/>
              <a:t>Estas</a:t>
            </a:r>
            <a:r>
              <a:rPr lang="en-US" dirty="0"/>
              <a:t> </a:t>
            </a:r>
            <a:r>
              <a:rPr lang="en-US" dirty="0" err="1"/>
              <a:t>variaciones</a:t>
            </a:r>
            <a:r>
              <a:rPr lang="en-US" dirty="0"/>
              <a:t> </a:t>
            </a:r>
            <a:r>
              <a:rPr lang="en-US" dirty="0" err="1"/>
              <a:t>extremas</a:t>
            </a:r>
            <a:r>
              <a:rPr lang="en-US" dirty="0"/>
              <a:t> de temperature </a:t>
            </a:r>
            <a:r>
              <a:rPr lang="en-US" dirty="0" err="1"/>
              <a:t>producen</a:t>
            </a:r>
            <a:r>
              <a:rPr lang="en-US" dirty="0"/>
              <a:t> </a:t>
            </a:r>
            <a:r>
              <a:rPr lang="en-US" dirty="0" err="1"/>
              <a:t>degradación</a:t>
            </a:r>
            <a:r>
              <a:rPr lang="en-US" dirty="0"/>
              <a:t> structural de </a:t>
            </a:r>
            <a:r>
              <a:rPr lang="en-US" dirty="0" err="1"/>
              <a:t>componentes</a:t>
            </a:r>
            <a:endParaRPr lang="en-US" dirty="0"/>
          </a:p>
          <a:p>
            <a:r>
              <a:rPr lang="en-US" dirty="0" err="1"/>
              <a:t>Ahí</a:t>
            </a:r>
            <a:r>
              <a:rPr lang="en-US" dirty="0"/>
              <a:t> es </a:t>
            </a:r>
            <a:r>
              <a:rPr lang="en-US" dirty="0" err="1"/>
              <a:t>donde</a:t>
            </a:r>
            <a:r>
              <a:rPr lang="en-US" dirty="0"/>
              <a:t> </a:t>
            </a:r>
            <a:r>
              <a:rPr lang="en-US" dirty="0" err="1"/>
              <a:t>entran</a:t>
            </a:r>
            <a:r>
              <a:rPr lang="en-US" dirty="0"/>
              <a:t> </a:t>
            </a:r>
            <a:r>
              <a:rPr lang="en-US" dirty="0" err="1"/>
              <a:t>los</a:t>
            </a:r>
            <a:r>
              <a:rPr lang="en-US" dirty="0"/>
              <a:t> diodes o </a:t>
            </a:r>
            <a:r>
              <a:rPr lang="en-US" dirty="0" err="1"/>
              <a:t>rectificadores</a:t>
            </a:r>
            <a:r>
              <a:rPr lang="en-US" dirty="0"/>
              <a:t> </a:t>
            </a:r>
            <a:r>
              <a:rPr lang="en-US" dirty="0" err="1"/>
              <a:t>térmicos</a:t>
            </a:r>
            <a:r>
              <a:rPr lang="en-US" dirty="0"/>
              <a:t>.</a:t>
            </a:r>
          </a:p>
        </p:txBody>
      </p:sp>
      <p:sp>
        <p:nvSpPr>
          <p:cNvPr id="4" name="Marcador de número de diapositiva 3"/>
          <p:cNvSpPr>
            <a:spLocks noGrp="1"/>
          </p:cNvSpPr>
          <p:nvPr>
            <p:ph type="sldNum" sz="quarter" idx="5"/>
          </p:nvPr>
        </p:nvSpPr>
        <p:spPr/>
        <p:txBody>
          <a:bodyPr/>
          <a:lstStyle/>
          <a:p>
            <a:fld id="{A0D86836-3D3D-4A17-9A02-5C4D6F31CC9B}" type="slidenum">
              <a:rPr lang="en-US" smtClean="0"/>
              <a:t>3</a:t>
            </a:fld>
            <a:endParaRPr lang="en-US"/>
          </a:p>
        </p:txBody>
      </p:sp>
    </p:spTree>
    <p:extLst>
      <p:ext uri="{BB962C8B-B14F-4D97-AF65-F5344CB8AC3E}">
        <p14:creationId xmlns:p14="http://schemas.microsoft.com/office/powerpoint/2010/main" val="276806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Un </a:t>
            </a:r>
            <a:r>
              <a:rPr lang="en-US" dirty="0" err="1"/>
              <a:t>diodo</a:t>
            </a:r>
            <a:r>
              <a:rPr lang="en-US" dirty="0"/>
              <a:t> </a:t>
            </a:r>
            <a:r>
              <a:rPr lang="en-US" dirty="0" err="1"/>
              <a:t>térmico</a:t>
            </a:r>
            <a:r>
              <a:rPr lang="en-US" dirty="0"/>
              <a:t> es </a:t>
            </a:r>
            <a:r>
              <a:rPr lang="en-US" dirty="0" err="1"/>
              <a:t>como</a:t>
            </a:r>
            <a:r>
              <a:rPr lang="en-US" dirty="0"/>
              <a:t> switch o valvula </a:t>
            </a:r>
            <a:r>
              <a:rPr lang="en-US" dirty="0" err="1"/>
              <a:t>térmica</a:t>
            </a:r>
            <a:r>
              <a:rPr lang="en-US" dirty="0"/>
              <a:t> que </a:t>
            </a:r>
            <a:r>
              <a:rPr lang="en-US" dirty="0" err="1"/>
              <a:t>puede</a:t>
            </a:r>
            <a:r>
              <a:rPr lang="en-US" dirty="0"/>
              <a:t> </a:t>
            </a:r>
            <a:r>
              <a:rPr lang="en-US" dirty="0" err="1"/>
              <a:t>bloquear</a:t>
            </a:r>
            <a:r>
              <a:rPr lang="en-US" dirty="0"/>
              <a:t> o </a:t>
            </a:r>
            <a:r>
              <a:rPr lang="en-US" dirty="0" err="1"/>
              <a:t>facilitar</a:t>
            </a:r>
            <a:r>
              <a:rPr lang="en-US" dirty="0"/>
              <a:t> </a:t>
            </a:r>
            <a:r>
              <a:rPr lang="en-US" dirty="0" err="1"/>
              <a:t>el</a:t>
            </a:r>
            <a:r>
              <a:rPr lang="en-US" dirty="0"/>
              <a:t> </a:t>
            </a:r>
            <a:r>
              <a:rPr lang="en-US" dirty="0" err="1"/>
              <a:t>flujo</a:t>
            </a:r>
            <a:r>
              <a:rPr lang="en-US" dirty="0"/>
              <a:t> de </a:t>
            </a:r>
            <a:r>
              <a:rPr lang="en-US" dirty="0" err="1"/>
              <a:t>calor</a:t>
            </a:r>
            <a:r>
              <a:rPr lang="en-US" dirty="0"/>
              <a:t> </a:t>
            </a:r>
            <a:r>
              <a:rPr lang="en-US" dirty="0" err="1"/>
              <a:t>en</a:t>
            </a:r>
            <a:r>
              <a:rPr lang="en-US" dirty="0"/>
              <a:t> </a:t>
            </a:r>
            <a:r>
              <a:rPr lang="en-US" dirty="0" err="1"/>
              <a:t>cierta</a:t>
            </a:r>
            <a:r>
              <a:rPr lang="en-US" dirty="0"/>
              <a:t> </a:t>
            </a:r>
            <a:r>
              <a:rPr lang="en-US" dirty="0" err="1"/>
              <a:t>dirección</a:t>
            </a:r>
            <a:r>
              <a:rPr lang="en-US" dirty="0"/>
              <a:t>, </a:t>
            </a:r>
            <a:r>
              <a:rPr lang="en-US" dirty="0" err="1"/>
              <a:t>regulando</a:t>
            </a:r>
            <a:r>
              <a:rPr lang="en-US" dirty="0"/>
              <a:t> </a:t>
            </a:r>
            <a:r>
              <a:rPr lang="en-US" dirty="0" err="1"/>
              <a:t>su</a:t>
            </a:r>
            <a:r>
              <a:rPr lang="en-US" dirty="0"/>
              <a:t> </a:t>
            </a:r>
            <a:r>
              <a:rPr lang="en-US" dirty="0" err="1"/>
              <a:t>intensidad</a:t>
            </a:r>
            <a:r>
              <a:rPr lang="en-US" dirty="0"/>
              <a:t> entre un </a:t>
            </a:r>
            <a:r>
              <a:rPr lang="en-US" dirty="0" err="1"/>
              <a:t>cierto</a:t>
            </a:r>
            <a:r>
              <a:rPr lang="en-US" dirty="0"/>
              <a:t> </a:t>
            </a:r>
            <a:r>
              <a:rPr lang="en-US" dirty="0" err="1"/>
              <a:t>período</a:t>
            </a:r>
            <a:r>
              <a:rPr lang="en-US" dirty="0"/>
              <a:t> de </a:t>
            </a:r>
            <a:r>
              <a:rPr lang="en-US" dirty="0" err="1"/>
              <a:t>tiempo</a:t>
            </a:r>
            <a:r>
              <a:rPr lang="en-US" dirty="0"/>
              <a:t>.</a:t>
            </a:r>
          </a:p>
        </p:txBody>
      </p:sp>
      <p:sp>
        <p:nvSpPr>
          <p:cNvPr id="4" name="Marcador de número de diapositiva 3"/>
          <p:cNvSpPr>
            <a:spLocks noGrp="1"/>
          </p:cNvSpPr>
          <p:nvPr>
            <p:ph type="sldNum" sz="quarter" idx="5"/>
          </p:nvPr>
        </p:nvSpPr>
        <p:spPr/>
        <p:txBody>
          <a:bodyPr/>
          <a:lstStyle/>
          <a:p>
            <a:fld id="{A0D86836-3D3D-4A17-9A02-5C4D6F31CC9B}" type="slidenum">
              <a:rPr lang="en-US" smtClean="0"/>
              <a:t>4</a:t>
            </a:fld>
            <a:endParaRPr lang="en-US"/>
          </a:p>
        </p:txBody>
      </p:sp>
    </p:spTree>
    <p:extLst>
      <p:ext uri="{BB962C8B-B14F-4D97-AF65-F5344CB8AC3E}">
        <p14:creationId xmlns:p14="http://schemas.microsoft.com/office/powerpoint/2010/main" val="4047607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err="1"/>
              <a:t>Modelamos</a:t>
            </a:r>
            <a:r>
              <a:rPr lang="en-US" dirty="0"/>
              <a:t> </a:t>
            </a:r>
            <a:r>
              <a:rPr lang="en-US" dirty="0" err="1"/>
              <a:t>una</a:t>
            </a:r>
            <a:r>
              <a:rPr lang="en-US" dirty="0"/>
              <a:t> </a:t>
            </a:r>
            <a:r>
              <a:rPr lang="en-US" dirty="0" err="1"/>
              <a:t>placa</a:t>
            </a:r>
            <a:r>
              <a:rPr lang="en-US" dirty="0"/>
              <a:t> </a:t>
            </a:r>
            <a:r>
              <a:rPr lang="en-US" dirty="0" err="1"/>
              <a:t>solida</a:t>
            </a:r>
            <a:r>
              <a:rPr lang="en-US" dirty="0"/>
              <a:t> </a:t>
            </a:r>
            <a:r>
              <a:rPr lang="en-US" dirty="0" err="1"/>
              <a:t>cuadrada</a:t>
            </a:r>
            <a:r>
              <a:rPr lang="en-US" dirty="0"/>
              <a:t> </a:t>
            </a:r>
            <a:r>
              <a:rPr lang="es-AR" noProof="0" dirty="0"/>
              <a:t>de lado L con un agujero en su interior.</a:t>
            </a:r>
          </a:p>
          <a:p>
            <a:r>
              <a:rPr lang="es-AR" noProof="0" dirty="0"/>
              <a:t>Los agujeros son variados de tamaño, para estudiar como afectan el flujo de calor a través de la placa.</a:t>
            </a:r>
            <a:endParaRPr lang="en-US" dirty="0"/>
          </a:p>
        </p:txBody>
      </p:sp>
      <p:sp>
        <p:nvSpPr>
          <p:cNvPr id="4" name="Marcador de número de diapositiva 3"/>
          <p:cNvSpPr>
            <a:spLocks noGrp="1"/>
          </p:cNvSpPr>
          <p:nvPr>
            <p:ph type="sldNum" sz="quarter" idx="5"/>
          </p:nvPr>
        </p:nvSpPr>
        <p:spPr/>
        <p:txBody>
          <a:bodyPr/>
          <a:lstStyle/>
          <a:p>
            <a:fld id="{A0D86836-3D3D-4A17-9A02-5C4D6F31CC9B}" type="slidenum">
              <a:rPr lang="en-US" smtClean="0"/>
              <a:t>5</a:t>
            </a:fld>
            <a:endParaRPr lang="en-US"/>
          </a:p>
        </p:txBody>
      </p:sp>
    </p:spTree>
    <p:extLst>
      <p:ext uri="{BB962C8B-B14F-4D97-AF65-F5344CB8AC3E}">
        <p14:creationId xmlns:p14="http://schemas.microsoft.com/office/powerpoint/2010/main" val="3925797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err="1"/>
              <a:t>Modelamos</a:t>
            </a:r>
            <a:r>
              <a:rPr lang="en-US" dirty="0"/>
              <a:t> </a:t>
            </a:r>
            <a:r>
              <a:rPr lang="en-US" dirty="0" err="1"/>
              <a:t>una</a:t>
            </a:r>
            <a:r>
              <a:rPr lang="en-US" dirty="0"/>
              <a:t> </a:t>
            </a:r>
            <a:r>
              <a:rPr lang="en-US" dirty="0" err="1"/>
              <a:t>placa</a:t>
            </a:r>
            <a:r>
              <a:rPr lang="en-US" dirty="0"/>
              <a:t> </a:t>
            </a:r>
            <a:r>
              <a:rPr lang="en-US" dirty="0" err="1"/>
              <a:t>solida</a:t>
            </a:r>
            <a:r>
              <a:rPr lang="en-US" dirty="0"/>
              <a:t> </a:t>
            </a:r>
            <a:r>
              <a:rPr lang="en-US" dirty="0" err="1"/>
              <a:t>cuadrada</a:t>
            </a:r>
            <a:r>
              <a:rPr lang="en-US" dirty="0"/>
              <a:t> </a:t>
            </a:r>
            <a:r>
              <a:rPr lang="es-AR" noProof="0" dirty="0"/>
              <a:t>de lado L con un agujero en su interior.</a:t>
            </a:r>
          </a:p>
          <a:p>
            <a:r>
              <a:rPr lang="es-AR" noProof="0" dirty="0"/>
              <a:t>Los agujeros son variados de tamaño, para estudiar como afectan el flujo de calor a través de la placa.</a:t>
            </a:r>
            <a:endParaRPr lang="en-US" dirty="0"/>
          </a:p>
        </p:txBody>
      </p:sp>
      <p:sp>
        <p:nvSpPr>
          <p:cNvPr id="4" name="Marcador de número de diapositiva 3"/>
          <p:cNvSpPr>
            <a:spLocks noGrp="1"/>
          </p:cNvSpPr>
          <p:nvPr>
            <p:ph type="sldNum" sz="quarter" idx="5"/>
          </p:nvPr>
        </p:nvSpPr>
        <p:spPr/>
        <p:txBody>
          <a:bodyPr/>
          <a:lstStyle/>
          <a:p>
            <a:fld id="{A0D86836-3D3D-4A17-9A02-5C4D6F31CC9B}" type="slidenum">
              <a:rPr lang="en-US" smtClean="0"/>
              <a:t>6</a:t>
            </a:fld>
            <a:endParaRPr lang="en-US"/>
          </a:p>
        </p:txBody>
      </p:sp>
    </p:spTree>
    <p:extLst>
      <p:ext uri="{BB962C8B-B14F-4D97-AF65-F5344CB8AC3E}">
        <p14:creationId xmlns:p14="http://schemas.microsoft.com/office/powerpoint/2010/main" val="2986321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Esto es consecuencia de la velocidad de la ola del flujo de calor expandiéndose en el dominio y el agujero haciendo una reducción de la sección transversal efectiva.</a:t>
            </a:r>
          </a:p>
        </p:txBody>
      </p:sp>
      <p:sp>
        <p:nvSpPr>
          <p:cNvPr id="4" name="Marcador de número de diapositiva 3"/>
          <p:cNvSpPr>
            <a:spLocks noGrp="1"/>
          </p:cNvSpPr>
          <p:nvPr>
            <p:ph type="sldNum" sz="quarter" idx="5"/>
          </p:nvPr>
        </p:nvSpPr>
        <p:spPr/>
        <p:txBody>
          <a:bodyPr/>
          <a:lstStyle/>
          <a:p>
            <a:fld id="{A0D86836-3D3D-4A17-9A02-5C4D6F31CC9B}" type="slidenum">
              <a:rPr lang="en-US" smtClean="0"/>
              <a:t>7</a:t>
            </a:fld>
            <a:endParaRPr lang="en-US"/>
          </a:p>
        </p:txBody>
      </p:sp>
    </p:spTree>
    <p:extLst>
      <p:ext uri="{BB962C8B-B14F-4D97-AF65-F5344CB8AC3E}">
        <p14:creationId xmlns:p14="http://schemas.microsoft.com/office/powerpoint/2010/main" val="3294151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0D86836-3D3D-4A17-9A02-5C4D6F31CC9B}" type="slidenum">
              <a:rPr lang="en-US" smtClean="0"/>
              <a:t>8</a:t>
            </a:fld>
            <a:endParaRPr lang="en-US"/>
          </a:p>
        </p:txBody>
      </p:sp>
    </p:spTree>
    <p:extLst>
      <p:ext uri="{BB962C8B-B14F-4D97-AF65-F5344CB8AC3E}">
        <p14:creationId xmlns:p14="http://schemas.microsoft.com/office/powerpoint/2010/main" val="2535367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Se podría mencionar a Torga, habría que ver que dicen los profes pero creo que podría ir. No quise mencionar nada de la técnica que ellos usan por las dudas jajaja mas que nada porque serian cosas hechas por otros que no somos nosotros (?</a:t>
            </a:r>
          </a:p>
        </p:txBody>
      </p:sp>
      <p:sp>
        <p:nvSpPr>
          <p:cNvPr id="4" name="Marcador de número de diapositiva 3"/>
          <p:cNvSpPr>
            <a:spLocks noGrp="1"/>
          </p:cNvSpPr>
          <p:nvPr>
            <p:ph type="sldNum" sz="quarter" idx="5"/>
          </p:nvPr>
        </p:nvSpPr>
        <p:spPr/>
        <p:txBody>
          <a:bodyPr/>
          <a:lstStyle/>
          <a:p>
            <a:fld id="{A0D86836-3D3D-4A17-9A02-5C4D6F31CC9B}" type="slidenum">
              <a:rPr lang="en-US" smtClean="0"/>
              <a:t>10</a:t>
            </a:fld>
            <a:endParaRPr lang="en-US"/>
          </a:p>
        </p:txBody>
      </p:sp>
    </p:spTree>
    <p:extLst>
      <p:ext uri="{BB962C8B-B14F-4D97-AF65-F5344CB8AC3E}">
        <p14:creationId xmlns:p14="http://schemas.microsoft.com/office/powerpoint/2010/main" val="1331909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84FBE5-AA10-F78A-DD7F-C79B08C9FC9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0BF19C28-A6A1-0260-C25A-2F5A269FF6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C74F3FC9-FFC0-4EDA-2B37-9DAD44BFBAAE}"/>
              </a:ext>
            </a:extLst>
          </p:cNvPr>
          <p:cNvSpPr>
            <a:spLocks noGrp="1"/>
          </p:cNvSpPr>
          <p:nvPr>
            <p:ph type="dt" sz="half" idx="10"/>
          </p:nvPr>
        </p:nvSpPr>
        <p:spPr/>
        <p:txBody>
          <a:bodyPr/>
          <a:lstStyle/>
          <a:p>
            <a:fld id="{AC9640C1-F64C-452A-A3FF-8B0EBE767660}" type="datetimeFigureOut">
              <a:rPr lang="en-US" smtClean="0"/>
              <a:t>10/29/2022</a:t>
            </a:fld>
            <a:endParaRPr lang="en-US"/>
          </a:p>
        </p:txBody>
      </p:sp>
      <p:sp>
        <p:nvSpPr>
          <p:cNvPr id="5" name="Marcador de pie de página 4">
            <a:extLst>
              <a:ext uri="{FF2B5EF4-FFF2-40B4-BE49-F238E27FC236}">
                <a16:creationId xmlns:a16="http://schemas.microsoft.com/office/drawing/2014/main" id="{A263026F-C74A-BD12-5948-F88F45243D23}"/>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4F5FD0DC-531E-6F2A-95A3-B83A63604588}"/>
              </a:ext>
            </a:extLst>
          </p:cNvPr>
          <p:cNvSpPr>
            <a:spLocks noGrp="1"/>
          </p:cNvSpPr>
          <p:nvPr>
            <p:ph type="sldNum" sz="quarter" idx="12"/>
          </p:nvPr>
        </p:nvSpPr>
        <p:spPr/>
        <p:txBody>
          <a:bodyPr/>
          <a:lstStyle/>
          <a:p>
            <a:fld id="{FEED41A4-F2A6-4154-BDA6-E47242DE8BA0}" type="slidenum">
              <a:rPr lang="en-US" smtClean="0"/>
              <a:t>‹Nº›</a:t>
            </a:fld>
            <a:endParaRPr lang="en-US"/>
          </a:p>
        </p:txBody>
      </p:sp>
    </p:spTree>
    <p:extLst>
      <p:ext uri="{BB962C8B-B14F-4D97-AF65-F5344CB8AC3E}">
        <p14:creationId xmlns:p14="http://schemas.microsoft.com/office/powerpoint/2010/main" val="3625624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4A2119-4348-05EF-E314-CA37001FFC74}"/>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F5C7F3C3-D05A-011C-458D-20F63B2438C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886EC305-8C98-F60A-9D8C-7D4BA442C406}"/>
              </a:ext>
            </a:extLst>
          </p:cNvPr>
          <p:cNvSpPr>
            <a:spLocks noGrp="1"/>
          </p:cNvSpPr>
          <p:nvPr>
            <p:ph type="dt" sz="half" idx="10"/>
          </p:nvPr>
        </p:nvSpPr>
        <p:spPr/>
        <p:txBody>
          <a:bodyPr/>
          <a:lstStyle/>
          <a:p>
            <a:fld id="{AC9640C1-F64C-452A-A3FF-8B0EBE767660}" type="datetimeFigureOut">
              <a:rPr lang="en-US" smtClean="0"/>
              <a:t>10/29/2022</a:t>
            </a:fld>
            <a:endParaRPr lang="en-US"/>
          </a:p>
        </p:txBody>
      </p:sp>
      <p:sp>
        <p:nvSpPr>
          <p:cNvPr id="5" name="Marcador de pie de página 4">
            <a:extLst>
              <a:ext uri="{FF2B5EF4-FFF2-40B4-BE49-F238E27FC236}">
                <a16:creationId xmlns:a16="http://schemas.microsoft.com/office/drawing/2014/main" id="{DA9ED527-FA8D-5150-1ECF-53CCFD3F7A66}"/>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320C88FC-CA2B-E157-BE79-BFDC4D5D224A}"/>
              </a:ext>
            </a:extLst>
          </p:cNvPr>
          <p:cNvSpPr>
            <a:spLocks noGrp="1"/>
          </p:cNvSpPr>
          <p:nvPr>
            <p:ph type="sldNum" sz="quarter" idx="12"/>
          </p:nvPr>
        </p:nvSpPr>
        <p:spPr/>
        <p:txBody>
          <a:bodyPr/>
          <a:lstStyle/>
          <a:p>
            <a:fld id="{FEED41A4-F2A6-4154-BDA6-E47242DE8BA0}" type="slidenum">
              <a:rPr lang="en-US" smtClean="0"/>
              <a:t>‹Nº›</a:t>
            </a:fld>
            <a:endParaRPr lang="en-US"/>
          </a:p>
        </p:txBody>
      </p:sp>
    </p:spTree>
    <p:extLst>
      <p:ext uri="{BB962C8B-B14F-4D97-AF65-F5344CB8AC3E}">
        <p14:creationId xmlns:p14="http://schemas.microsoft.com/office/powerpoint/2010/main" val="2335606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0F887E9-8CBB-CA21-F96C-3882F81B24B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D0CF5A52-C1AE-C5C1-2219-67BB1C36405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904955BC-61B2-C4A6-3199-E312C5968683}"/>
              </a:ext>
            </a:extLst>
          </p:cNvPr>
          <p:cNvSpPr>
            <a:spLocks noGrp="1"/>
          </p:cNvSpPr>
          <p:nvPr>
            <p:ph type="dt" sz="half" idx="10"/>
          </p:nvPr>
        </p:nvSpPr>
        <p:spPr/>
        <p:txBody>
          <a:bodyPr/>
          <a:lstStyle/>
          <a:p>
            <a:fld id="{AC9640C1-F64C-452A-A3FF-8B0EBE767660}" type="datetimeFigureOut">
              <a:rPr lang="en-US" smtClean="0"/>
              <a:t>10/29/2022</a:t>
            </a:fld>
            <a:endParaRPr lang="en-US"/>
          </a:p>
        </p:txBody>
      </p:sp>
      <p:sp>
        <p:nvSpPr>
          <p:cNvPr id="5" name="Marcador de pie de página 4">
            <a:extLst>
              <a:ext uri="{FF2B5EF4-FFF2-40B4-BE49-F238E27FC236}">
                <a16:creationId xmlns:a16="http://schemas.microsoft.com/office/drawing/2014/main" id="{A092CF50-340E-ADEA-0846-1AEF953E6E9B}"/>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5FDC49B8-0BD3-D631-C05F-B309588D1BE1}"/>
              </a:ext>
            </a:extLst>
          </p:cNvPr>
          <p:cNvSpPr>
            <a:spLocks noGrp="1"/>
          </p:cNvSpPr>
          <p:nvPr>
            <p:ph type="sldNum" sz="quarter" idx="12"/>
          </p:nvPr>
        </p:nvSpPr>
        <p:spPr/>
        <p:txBody>
          <a:bodyPr/>
          <a:lstStyle/>
          <a:p>
            <a:fld id="{FEED41A4-F2A6-4154-BDA6-E47242DE8BA0}" type="slidenum">
              <a:rPr lang="en-US" smtClean="0"/>
              <a:t>‹Nº›</a:t>
            </a:fld>
            <a:endParaRPr lang="en-US"/>
          </a:p>
        </p:txBody>
      </p:sp>
    </p:spTree>
    <p:extLst>
      <p:ext uri="{BB962C8B-B14F-4D97-AF65-F5344CB8AC3E}">
        <p14:creationId xmlns:p14="http://schemas.microsoft.com/office/powerpoint/2010/main" val="4060547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2B7200-6D9C-9275-67C5-7883A3781561}"/>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12179E6C-DCA3-1BAA-6EC2-CAAB65E2AD0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FEC813F1-E785-39F7-265A-B40C710724E8}"/>
              </a:ext>
            </a:extLst>
          </p:cNvPr>
          <p:cNvSpPr>
            <a:spLocks noGrp="1"/>
          </p:cNvSpPr>
          <p:nvPr>
            <p:ph type="dt" sz="half" idx="10"/>
          </p:nvPr>
        </p:nvSpPr>
        <p:spPr/>
        <p:txBody>
          <a:bodyPr/>
          <a:lstStyle/>
          <a:p>
            <a:fld id="{AC9640C1-F64C-452A-A3FF-8B0EBE767660}" type="datetimeFigureOut">
              <a:rPr lang="en-US" smtClean="0"/>
              <a:t>10/29/2022</a:t>
            </a:fld>
            <a:endParaRPr lang="en-US"/>
          </a:p>
        </p:txBody>
      </p:sp>
      <p:sp>
        <p:nvSpPr>
          <p:cNvPr id="5" name="Marcador de pie de página 4">
            <a:extLst>
              <a:ext uri="{FF2B5EF4-FFF2-40B4-BE49-F238E27FC236}">
                <a16:creationId xmlns:a16="http://schemas.microsoft.com/office/drawing/2014/main" id="{0D4E5ACD-70CC-2867-6E50-394DEC4071F3}"/>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D6FCEE97-BC7C-3D63-CB48-83EDB687B548}"/>
              </a:ext>
            </a:extLst>
          </p:cNvPr>
          <p:cNvSpPr>
            <a:spLocks noGrp="1"/>
          </p:cNvSpPr>
          <p:nvPr>
            <p:ph type="sldNum" sz="quarter" idx="12"/>
          </p:nvPr>
        </p:nvSpPr>
        <p:spPr/>
        <p:txBody>
          <a:bodyPr/>
          <a:lstStyle/>
          <a:p>
            <a:fld id="{FEED41A4-F2A6-4154-BDA6-E47242DE8BA0}" type="slidenum">
              <a:rPr lang="en-US" smtClean="0"/>
              <a:t>‹Nº›</a:t>
            </a:fld>
            <a:endParaRPr lang="en-US"/>
          </a:p>
        </p:txBody>
      </p:sp>
    </p:spTree>
    <p:extLst>
      <p:ext uri="{BB962C8B-B14F-4D97-AF65-F5344CB8AC3E}">
        <p14:creationId xmlns:p14="http://schemas.microsoft.com/office/powerpoint/2010/main" val="1164809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E2872A-C884-7D19-7F4C-CD2A88BC107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25D1A111-A796-66C3-51CF-9642F7F254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1CE9190-B434-33AC-81A8-EFFC6C97EABD}"/>
              </a:ext>
            </a:extLst>
          </p:cNvPr>
          <p:cNvSpPr>
            <a:spLocks noGrp="1"/>
          </p:cNvSpPr>
          <p:nvPr>
            <p:ph type="dt" sz="half" idx="10"/>
          </p:nvPr>
        </p:nvSpPr>
        <p:spPr/>
        <p:txBody>
          <a:bodyPr/>
          <a:lstStyle/>
          <a:p>
            <a:fld id="{AC9640C1-F64C-452A-A3FF-8B0EBE767660}" type="datetimeFigureOut">
              <a:rPr lang="en-US" smtClean="0"/>
              <a:t>10/29/2022</a:t>
            </a:fld>
            <a:endParaRPr lang="en-US"/>
          </a:p>
        </p:txBody>
      </p:sp>
      <p:sp>
        <p:nvSpPr>
          <p:cNvPr id="5" name="Marcador de pie de página 4">
            <a:extLst>
              <a:ext uri="{FF2B5EF4-FFF2-40B4-BE49-F238E27FC236}">
                <a16:creationId xmlns:a16="http://schemas.microsoft.com/office/drawing/2014/main" id="{962816AE-E6DE-3366-5A40-CA939AC458B9}"/>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DCEAA7CF-B085-0C39-812B-04D1FF106C13}"/>
              </a:ext>
            </a:extLst>
          </p:cNvPr>
          <p:cNvSpPr>
            <a:spLocks noGrp="1"/>
          </p:cNvSpPr>
          <p:nvPr>
            <p:ph type="sldNum" sz="quarter" idx="12"/>
          </p:nvPr>
        </p:nvSpPr>
        <p:spPr/>
        <p:txBody>
          <a:bodyPr/>
          <a:lstStyle/>
          <a:p>
            <a:fld id="{FEED41A4-F2A6-4154-BDA6-E47242DE8BA0}" type="slidenum">
              <a:rPr lang="en-US" smtClean="0"/>
              <a:t>‹Nº›</a:t>
            </a:fld>
            <a:endParaRPr lang="en-US"/>
          </a:p>
        </p:txBody>
      </p:sp>
    </p:spTree>
    <p:extLst>
      <p:ext uri="{BB962C8B-B14F-4D97-AF65-F5344CB8AC3E}">
        <p14:creationId xmlns:p14="http://schemas.microsoft.com/office/powerpoint/2010/main" val="2272285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A9DCC2-F4C7-B073-3161-15D0FC2468A9}"/>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764F3EA6-14BD-6FD3-D2A4-5D81DB16A2D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D3CABEA0-CF00-6C92-F528-BEC2036C2E6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9F6E5C0B-2BB8-354B-7787-81CC511391D0}"/>
              </a:ext>
            </a:extLst>
          </p:cNvPr>
          <p:cNvSpPr>
            <a:spLocks noGrp="1"/>
          </p:cNvSpPr>
          <p:nvPr>
            <p:ph type="dt" sz="half" idx="10"/>
          </p:nvPr>
        </p:nvSpPr>
        <p:spPr/>
        <p:txBody>
          <a:bodyPr/>
          <a:lstStyle/>
          <a:p>
            <a:fld id="{AC9640C1-F64C-452A-A3FF-8B0EBE767660}" type="datetimeFigureOut">
              <a:rPr lang="en-US" smtClean="0"/>
              <a:t>10/29/2022</a:t>
            </a:fld>
            <a:endParaRPr lang="en-US"/>
          </a:p>
        </p:txBody>
      </p:sp>
      <p:sp>
        <p:nvSpPr>
          <p:cNvPr id="6" name="Marcador de pie de página 5">
            <a:extLst>
              <a:ext uri="{FF2B5EF4-FFF2-40B4-BE49-F238E27FC236}">
                <a16:creationId xmlns:a16="http://schemas.microsoft.com/office/drawing/2014/main" id="{C63738DD-AD0B-7B7D-7591-933EAC6D4D73}"/>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8F227915-2A29-CEEC-7AA6-0249F22CF3D7}"/>
              </a:ext>
            </a:extLst>
          </p:cNvPr>
          <p:cNvSpPr>
            <a:spLocks noGrp="1"/>
          </p:cNvSpPr>
          <p:nvPr>
            <p:ph type="sldNum" sz="quarter" idx="12"/>
          </p:nvPr>
        </p:nvSpPr>
        <p:spPr/>
        <p:txBody>
          <a:bodyPr/>
          <a:lstStyle/>
          <a:p>
            <a:fld id="{FEED41A4-F2A6-4154-BDA6-E47242DE8BA0}" type="slidenum">
              <a:rPr lang="en-US" smtClean="0"/>
              <a:t>‹Nº›</a:t>
            </a:fld>
            <a:endParaRPr lang="en-US"/>
          </a:p>
        </p:txBody>
      </p:sp>
    </p:spTree>
    <p:extLst>
      <p:ext uri="{BB962C8B-B14F-4D97-AF65-F5344CB8AC3E}">
        <p14:creationId xmlns:p14="http://schemas.microsoft.com/office/powerpoint/2010/main" val="2768581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89CF05-4F4D-C238-822D-7CD9B954D9C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26971A6D-4A26-04E5-6D3C-EDAFEC9B6E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1EB255B-A6A5-3088-7FAF-ACB7B10E47E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1AE52AB2-63C1-53E4-190D-429FC741A5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188851D-D73C-3802-F033-FE38B0AD5A5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74D33729-F1B3-519D-E516-90BD4BB82A82}"/>
              </a:ext>
            </a:extLst>
          </p:cNvPr>
          <p:cNvSpPr>
            <a:spLocks noGrp="1"/>
          </p:cNvSpPr>
          <p:nvPr>
            <p:ph type="dt" sz="half" idx="10"/>
          </p:nvPr>
        </p:nvSpPr>
        <p:spPr/>
        <p:txBody>
          <a:bodyPr/>
          <a:lstStyle/>
          <a:p>
            <a:fld id="{AC9640C1-F64C-452A-A3FF-8B0EBE767660}" type="datetimeFigureOut">
              <a:rPr lang="en-US" smtClean="0"/>
              <a:t>10/29/2022</a:t>
            </a:fld>
            <a:endParaRPr lang="en-US"/>
          </a:p>
        </p:txBody>
      </p:sp>
      <p:sp>
        <p:nvSpPr>
          <p:cNvPr id="8" name="Marcador de pie de página 7">
            <a:extLst>
              <a:ext uri="{FF2B5EF4-FFF2-40B4-BE49-F238E27FC236}">
                <a16:creationId xmlns:a16="http://schemas.microsoft.com/office/drawing/2014/main" id="{E1E6CCD0-FF23-1C00-4D68-C82F35300700}"/>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39162DD3-50D6-FAB7-8798-4963C2B33E82}"/>
              </a:ext>
            </a:extLst>
          </p:cNvPr>
          <p:cNvSpPr>
            <a:spLocks noGrp="1"/>
          </p:cNvSpPr>
          <p:nvPr>
            <p:ph type="sldNum" sz="quarter" idx="12"/>
          </p:nvPr>
        </p:nvSpPr>
        <p:spPr/>
        <p:txBody>
          <a:bodyPr/>
          <a:lstStyle/>
          <a:p>
            <a:fld id="{FEED41A4-F2A6-4154-BDA6-E47242DE8BA0}" type="slidenum">
              <a:rPr lang="en-US" smtClean="0"/>
              <a:t>‹Nº›</a:t>
            </a:fld>
            <a:endParaRPr lang="en-US"/>
          </a:p>
        </p:txBody>
      </p:sp>
    </p:spTree>
    <p:extLst>
      <p:ext uri="{BB962C8B-B14F-4D97-AF65-F5344CB8AC3E}">
        <p14:creationId xmlns:p14="http://schemas.microsoft.com/office/powerpoint/2010/main" val="281489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568CED-8BD3-D801-1C3D-8DE93A97F76A}"/>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FB02D0D0-BD06-DC46-04BF-0B9FA2549990}"/>
              </a:ext>
            </a:extLst>
          </p:cNvPr>
          <p:cNvSpPr>
            <a:spLocks noGrp="1"/>
          </p:cNvSpPr>
          <p:nvPr>
            <p:ph type="dt" sz="half" idx="10"/>
          </p:nvPr>
        </p:nvSpPr>
        <p:spPr/>
        <p:txBody>
          <a:bodyPr/>
          <a:lstStyle/>
          <a:p>
            <a:fld id="{AC9640C1-F64C-452A-A3FF-8B0EBE767660}" type="datetimeFigureOut">
              <a:rPr lang="en-US" smtClean="0"/>
              <a:t>10/29/2022</a:t>
            </a:fld>
            <a:endParaRPr lang="en-US"/>
          </a:p>
        </p:txBody>
      </p:sp>
      <p:sp>
        <p:nvSpPr>
          <p:cNvPr id="4" name="Marcador de pie de página 3">
            <a:extLst>
              <a:ext uri="{FF2B5EF4-FFF2-40B4-BE49-F238E27FC236}">
                <a16:creationId xmlns:a16="http://schemas.microsoft.com/office/drawing/2014/main" id="{EAE21C5C-4F07-C944-2B1B-A80F2791426D}"/>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2213E5F7-21D5-BD2F-344F-037E0DBBC056}"/>
              </a:ext>
            </a:extLst>
          </p:cNvPr>
          <p:cNvSpPr>
            <a:spLocks noGrp="1"/>
          </p:cNvSpPr>
          <p:nvPr>
            <p:ph type="sldNum" sz="quarter" idx="12"/>
          </p:nvPr>
        </p:nvSpPr>
        <p:spPr/>
        <p:txBody>
          <a:bodyPr/>
          <a:lstStyle/>
          <a:p>
            <a:fld id="{FEED41A4-F2A6-4154-BDA6-E47242DE8BA0}" type="slidenum">
              <a:rPr lang="en-US" smtClean="0"/>
              <a:t>‹Nº›</a:t>
            </a:fld>
            <a:endParaRPr lang="en-US"/>
          </a:p>
        </p:txBody>
      </p:sp>
    </p:spTree>
    <p:extLst>
      <p:ext uri="{BB962C8B-B14F-4D97-AF65-F5344CB8AC3E}">
        <p14:creationId xmlns:p14="http://schemas.microsoft.com/office/powerpoint/2010/main" val="3087320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5B44F21-2AC6-B9ED-CB12-DD76AA0560F2}"/>
              </a:ext>
            </a:extLst>
          </p:cNvPr>
          <p:cNvSpPr>
            <a:spLocks noGrp="1"/>
          </p:cNvSpPr>
          <p:nvPr>
            <p:ph type="dt" sz="half" idx="10"/>
          </p:nvPr>
        </p:nvSpPr>
        <p:spPr/>
        <p:txBody>
          <a:bodyPr/>
          <a:lstStyle/>
          <a:p>
            <a:fld id="{AC9640C1-F64C-452A-A3FF-8B0EBE767660}" type="datetimeFigureOut">
              <a:rPr lang="en-US" smtClean="0"/>
              <a:t>10/29/2022</a:t>
            </a:fld>
            <a:endParaRPr lang="en-US"/>
          </a:p>
        </p:txBody>
      </p:sp>
      <p:sp>
        <p:nvSpPr>
          <p:cNvPr id="3" name="Marcador de pie de página 2">
            <a:extLst>
              <a:ext uri="{FF2B5EF4-FFF2-40B4-BE49-F238E27FC236}">
                <a16:creationId xmlns:a16="http://schemas.microsoft.com/office/drawing/2014/main" id="{4516F9B2-DCEC-5FA1-9D7E-E7FE84D889FE}"/>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87BCD9A6-616D-9A1F-B29A-D580299689D4}"/>
              </a:ext>
            </a:extLst>
          </p:cNvPr>
          <p:cNvSpPr>
            <a:spLocks noGrp="1"/>
          </p:cNvSpPr>
          <p:nvPr>
            <p:ph type="sldNum" sz="quarter" idx="12"/>
          </p:nvPr>
        </p:nvSpPr>
        <p:spPr/>
        <p:txBody>
          <a:bodyPr/>
          <a:lstStyle/>
          <a:p>
            <a:fld id="{FEED41A4-F2A6-4154-BDA6-E47242DE8BA0}" type="slidenum">
              <a:rPr lang="en-US" smtClean="0"/>
              <a:t>‹Nº›</a:t>
            </a:fld>
            <a:endParaRPr lang="en-US"/>
          </a:p>
        </p:txBody>
      </p:sp>
    </p:spTree>
    <p:extLst>
      <p:ext uri="{BB962C8B-B14F-4D97-AF65-F5344CB8AC3E}">
        <p14:creationId xmlns:p14="http://schemas.microsoft.com/office/powerpoint/2010/main" val="2809494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A536D3-8AA2-DC10-E442-8EDF5A5A3B2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B0D15263-7C6F-6F7F-5576-F10741D647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B75767F4-3D2C-48EF-6809-CDA638F9C9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24935F8-40E0-4FDD-BFD5-EDAC4C58FF76}"/>
              </a:ext>
            </a:extLst>
          </p:cNvPr>
          <p:cNvSpPr>
            <a:spLocks noGrp="1"/>
          </p:cNvSpPr>
          <p:nvPr>
            <p:ph type="dt" sz="half" idx="10"/>
          </p:nvPr>
        </p:nvSpPr>
        <p:spPr/>
        <p:txBody>
          <a:bodyPr/>
          <a:lstStyle/>
          <a:p>
            <a:fld id="{AC9640C1-F64C-452A-A3FF-8B0EBE767660}" type="datetimeFigureOut">
              <a:rPr lang="en-US" smtClean="0"/>
              <a:t>10/29/2022</a:t>
            </a:fld>
            <a:endParaRPr lang="en-US"/>
          </a:p>
        </p:txBody>
      </p:sp>
      <p:sp>
        <p:nvSpPr>
          <p:cNvPr id="6" name="Marcador de pie de página 5">
            <a:extLst>
              <a:ext uri="{FF2B5EF4-FFF2-40B4-BE49-F238E27FC236}">
                <a16:creationId xmlns:a16="http://schemas.microsoft.com/office/drawing/2014/main" id="{66744E07-8436-76B4-53F9-40EAFE339B5B}"/>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C4C5E6A4-6056-4370-5600-7C17BE0D1F66}"/>
              </a:ext>
            </a:extLst>
          </p:cNvPr>
          <p:cNvSpPr>
            <a:spLocks noGrp="1"/>
          </p:cNvSpPr>
          <p:nvPr>
            <p:ph type="sldNum" sz="quarter" idx="12"/>
          </p:nvPr>
        </p:nvSpPr>
        <p:spPr/>
        <p:txBody>
          <a:bodyPr/>
          <a:lstStyle/>
          <a:p>
            <a:fld id="{FEED41A4-F2A6-4154-BDA6-E47242DE8BA0}" type="slidenum">
              <a:rPr lang="en-US" smtClean="0"/>
              <a:t>‹Nº›</a:t>
            </a:fld>
            <a:endParaRPr lang="en-US"/>
          </a:p>
        </p:txBody>
      </p:sp>
    </p:spTree>
    <p:extLst>
      <p:ext uri="{BB962C8B-B14F-4D97-AF65-F5344CB8AC3E}">
        <p14:creationId xmlns:p14="http://schemas.microsoft.com/office/powerpoint/2010/main" val="3402629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BCD144-9E91-8E66-8985-38C647AFDBD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0F2E3A45-D947-6DC7-A3D7-9D80C37F24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AA575224-6608-5BDE-5F67-7EC68DBC1D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9C19603-A29A-D025-2CF5-5F79C7EC8892}"/>
              </a:ext>
            </a:extLst>
          </p:cNvPr>
          <p:cNvSpPr>
            <a:spLocks noGrp="1"/>
          </p:cNvSpPr>
          <p:nvPr>
            <p:ph type="dt" sz="half" idx="10"/>
          </p:nvPr>
        </p:nvSpPr>
        <p:spPr/>
        <p:txBody>
          <a:bodyPr/>
          <a:lstStyle/>
          <a:p>
            <a:fld id="{AC9640C1-F64C-452A-A3FF-8B0EBE767660}" type="datetimeFigureOut">
              <a:rPr lang="en-US" smtClean="0"/>
              <a:t>10/29/2022</a:t>
            </a:fld>
            <a:endParaRPr lang="en-US"/>
          </a:p>
        </p:txBody>
      </p:sp>
      <p:sp>
        <p:nvSpPr>
          <p:cNvPr id="6" name="Marcador de pie de página 5">
            <a:extLst>
              <a:ext uri="{FF2B5EF4-FFF2-40B4-BE49-F238E27FC236}">
                <a16:creationId xmlns:a16="http://schemas.microsoft.com/office/drawing/2014/main" id="{2A144AC8-0D37-462C-29BC-A798A44228AF}"/>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6BAF19C7-5368-A966-FB2F-CCB9E8F7D3DF}"/>
              </a:ext>
            </a:extLst>
          </p:cNvPr>
          <p:cNvSpPr>
            <a:spLocks noGrp="1"/>
          </p:cNvSpPr>
          <p:nvPr>
            <p:ph type="sldNum" sz="quarter" idx="12"/>
          </p:nvPr>
        </p:nvSpPr>
        <p:spPr/>
        <p:txBody>
          <a:bodyPr/>
          <a:lstStyle/>
          <a:p>
            <a:fld id="{FEED41A4-F2A6-4154-BDA6-E47242DE8BA0}" type="slidenum">
              <a:rPr lang="en-US" smtClean="0"/>
              <a:t>‹Nº›</a:t>
            </a:fld>
            <a:endParaRPr lang="en-US"/>
          </a:p>
        </p:txBody>
      </p:sp>
    </p:spTree>
    <p:extLst>
      <p:ext uri="{BB962C8B-B14F-4D97-AF65-F5344CB8AC3E}">
        <p14:creationId xmlns:p14="http://schemas.microsoft.com/office/powerpoint/2010/main" val="3034143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9FB6196-AA49-73F7-0317-AEC7D49C52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EA8C1509-D809-E0CD-FB02-4C5608EEF8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27CDB527-A857-D138-3C56-2F2AFB47DC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9640C1-F64C-452A-A3FF-8B0EBE767660}" type="datetimeFigureOut">
              <a:rPr lang="en-US" smtClean="0"/>
              <a:t>10/29/2022</a:t>
            </a:fld>
            <a:endParaRPr lang="en-US"/>
          </a:p>
        </p:txBody>
      </p:sp>
      <p:sp>
        <p:nvSpPr>
          <p:cNvPr id="5" name="Marcador de pie de página 4">
            <a:extLst>
              <a:ext uri="{FF2B5EF4-FFF2-40B4-BE49-F238E27FC236}">
                <a16:creationId xmlns:a16="http://schemas.microsoft.com/office/drawing/2014/main" id="{716C8B0A-E209-D258-674C-FF3102C63E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00EE52EB-FD18-8593-707C-6C6855B96F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ED41A4-F2A6-4154-BDA6-E47242DE8BA0}" type="slidenum">
              <a:rPr lang="en-US" smtClean="0"/>
              <a:t>‹Nº›</a:t>
            </a:fld>
            <a:endParaRPr lang="en-US"/>
          </a:p>
        </p:txBody>
      </p:sp>
    </p:spTree>
    <p:extLst>
      <p:ext uri="{BB962C8B-B14F-4D97-AF65-F5344CB8AC3E}">
        <p14:creationId xmlns:p14="http://schemas.microsoft.com/office/powerpoint/2010/main" val="1101421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doi.org/10.1016/j.apenergy.2018.11.045"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oi.org/10.1016/j.nanoen.2020.105261" TargetMode="External"/><Relationship Id="rId5" Type="http://schemas.openxmlformats.org/officeDocument/2006/relationships/hyperlink" Target="https://doi.org/10.1016/j.ijheatmasstransfer.2020.120607" TargetMode="Externa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4.jpg"/><Relationship Id="rId4" Type="http://schemas.openxmlformats.org/officeDocument/2006/relationships/image" Target="../media/image13.JP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B7B7062D-0E9D-D8E8-0434-14D5B518C1E3}"/>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BECD8F49-A9AF-A779-0C87-E1D9F960A677}"/>
              </a:ext>
            </a:extLst>
          </p:cNvPr>
          <p:cNvSpPr>
            <a:spLocks noGrp="1"/>
          </p:cNvSpPr>
          <p:nvPr>
            <p:ph type="ctrTitle"/>
          </p:nvPr>
        </p:nvSpPr>
        <p:spPr>
          <a:xfrm>
            <a:off x="1524000" y="1122362"/>
            <a:ext cx="9144000" cy="2900518"/>
          </a:xfrm>
        </p:spPr>
        <p:txBody>
          <a:bodyPr>
            <a:normAutofit fontScale="90000"/>
          </a:bodyPr>
          <a:lstStyle/>
          <a:p>
            <a:r>
              <a:rPr lang="es-AR" dirty="0">
                <a:solidFill>
                  <a:srgbClr val="FFFFFF"/>
                </a:solidFill>
                <a:latin typeface="Tisa Offc Serif Pro" panose="02010504030101020102" pitchFamily="2" charset="0"/>
              </a:rPr>
              <a:t>Rectificación térmica en una placa sólida asistida por geometría y ciclado de temperatura</a:t>
            </a:r>
          </a:p>
        </p:txBody>
      </p:sp>
      <p:sp>
        <p:nvSpPr>
          <p:cNvPr id="3" name="Subtítulo 2">
            <a:extLst>
              <a:ext uri="{FF2B5EF4-FFF2-40B4-BE49-F238E27FC236}">
                <a16:creationId xmlns:a16="http://schemas.microsoft.com/office/drawing/2014/main" id="{6EC1FA5F-B561-3554-BC3B-F73F02AD2A3D}"/>
              </a:ext>
            </a:extLst>
          </p:cNvPr>
          <p:cNvSpPr>
            <a:spLocks noGrp="1"/>
          </p:cNvSpPr>
          <p:nvPr>
            <p:ph type="subTitle" idx="1"/>
          </p:nvPr>
        </p:nvSpPr>
        <p:spPr>
          <a:xfrm>
            <a:off x="1524000" y="4159404"/>
            <a:ext cx="9144000" cy="1098395"/>
          </a:xfrm>
        </p:spPr>
        <p:txBody>
          <a:bodyPr>
            <a:normAutofit fontScale="92500" lnSpcReduction="20000"/>
          </a:bodyPr>
          <a:lstStyle/>
          <a:p>
            <a:r>
              <a:rPr lang="es-AR" dirty="0">
                <a:solidFill>
                  <a:srgbClr val="FFFFFF"/>
                </a:solidFill>
                <a:latin typeface="Tisa Offc Serif Pro" panose="02010504030101020102" pitchFamily="2" charset="0"/>
              </a:rPr>
              <a:t>XXXVIII Congreso Argentino de Mecánica Computacional</a:t>
            </a:r>
          </a:p>
          <a:p>
            <a:r>
              <a:rPr lang="es-AR" dirty="0">
                <a:solidFill>
                  <a:srgbClr val="FFFFFF"/>
                </a:solidFill>
                <a:latin typeface="Tisa Offc Serif Pro" panose="02010504030101020102" pitchFamily="2" charset="0"/>
              </a:rPr>
              <a:t>Ing. Lucas Gabriel Chej</a:t>
            </a:r>
          </a:p>
          <a:p>
            <a:r>
              <a:rPr lang="es-AR" dirty="0">
                <a:solidFill>
                  <a:srgbClr val="FFFFFF"/>
                </a:solidFill>
                <a:latin typeface="Tisa Offc Serif Pro" panose="02010504030101020102" pitchFamily="2" charset="0"/>
              </a:rPr>
              <a:t>lchej@campus.ungs.edu.ar</a:t>
            </a:r>
          </a:p>
        </p:txBody>
      </p:sp>
      <p:pic>
        <p:nvPicPr>
          <p:cNvPr id="6" name="Imagen 5">
            <a:extLst>
              <a:ext uri="{FF2B5EF4-FFF2-40B4-BE49-F238E27FC236}">
                <a16:creationId xmlns:a16="http://schemas.microsoft.com/office/drawing/2014/main" id="{7B125B03-A7FB-AC0E-5D9A-E4996AEAC50E}"/>
              </a:ext>
            </a:extLst>
          </p:cNvPr>
          <p:cNvPicPr>
            <a:picLocks noChangeAspect="1"/>
          </p:cNvPicPr>
          <p:nvPr/>
        </p:nvPicPr>
        <p:blipFill>
          <a:blip r:embed="rId3"/>
          <a:stretch>
            <a:fillRect/>
          </a:stretch>
        </p:blipFill>
        <p:spPr>
          <a:xfrm>
            <a:off x="0" y="0"/>
            <a:ext cx="2181225" cy="495300"/>
          </a:xfrm>
          <a:prstGeom prst="rect">
            <a:avLst/>
          </a:prstGeom>
        </p:spPr>
      </p:pic>
      <p:sp>
        <p:nvSpPr>
          <p:cNvPr id="7" name="Rectángulo 6">
            <a:extLst>
              <a:ext uri="{FF2B5EF4-FFF2-40B4-BE49-F238E27FC236}">
                <a16:creationId xmlns:a16="http://schemas.microsoft.com/office/drawing/2014/main" id="{32CFAC5F-51CA-98B0-18EF-B1A9461EB08E}"/>
              </a:ext>
            </a:extLst>
          </p:cNvPr>
          <p:cNvSpPr/>
          <p:nvPr/>
        </p:nvSpPr>
        <p:spPr>
          <a:xfrm>
            <a:off x="0" y="435475"/>
            <a:ext cx="276726" cy="6422523"/>
          </a:xfrm>
          <a:prstGeom prst="rect">
            <a:avLst/>
          </a:prstGeom>
          <a:solidFill>
            <a:srgbClr val="4A90B4"/>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404641662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a:extLst>
              <a:ext uri="{FF2B5EF4-FFF2-40B4-BE49-F238E27FC236}">
                <a16:creationId xmlns:a16="http://schemas.microsoft.com/office/drawing/2014/main" id="{7A341EB0-0F32-7D0D-6536-99BD68726DB8}"/>
              </a:ext>
            </a:extLst>
          </p:cNvPr>
          <p:cNvSpPr>
            <a:spLocks noGrp="1"/>
          </p:cNvSpPr>
          <p:nvPr>
            <p:ph type="title"/>
          </p:nvPr>
        </p:nvSpPr>
        <p:spPr>
          <a:xfrm>
            <a:off x="838200" y="641582"/>
            <a:ext cx="10187763" cy="1325563"/>
          </a:xfrm>
        </p:spPr>
        <p:txBody>
          <a:bodyPr>
            <a:normAutofit/>
          </a:bodyPr>
          <a:lstStyle/>
          <a:p>
            <a:r>
              <a:rPr lang="es-AR" dirty="0">
                <a:latin typeface="Tisa Offc Serif Pro" panose="02010504030101020102" pitchFamily="2" charset="0"/>
              </a:rPr>
              <a:t>Investigaciones y colaboraciones futuras</a:t>
            </a:r>
          </a:p>
        </p:txBody>
      </p:sp>
      <p:sp>
        <p:nvSpPr>
          <p:cNvPr id="3" name="CuadroTexto 2">
            <a:extLst>
              <a:ext uri="{FF2B5EF4-FFF2-40B4-BE49-F238E27FC236}">
                <a16:creationId xmlns:a16="http://schemas.microsoft.com/office/drawing/2014/main" id="{971A12FB-5528-8601-176D-4D5F2D86BED6}"/>
              </a:ext>
            </a:extLst>
          </p:cNvPr>
          <p:cNvSpPr txBox="1"/>
          <p:nvPr/>
        </p:nvSpPr>
        <p:spPr>
          <a:xfrm>
            <a:off x="838200" y="2078256"/>
            <a:ext cx="4912242" cy="2369880"/>
          </a:xfrm>
          <a:prstGeom prst="rect">
            <a:avLst/>
          </a:prstGeom>
          <a:noFill/>
        </p:spPr>
        <p:txBody>
          <a:bodyPr wrap="square" rtlCol="0">
            <a:spAutoFit/>
          </a:bodyPr>
          <a:lstStyle/>
          <a:p>
            <a:pPr algn="just"/>
            <a:r>
              <a:rPr lang="es-419" sz="2400" dirty="0">
                <a:latin typeface="Tisa Offc Serif Pro" panose="02010504030101020102" pitchFamily="2" charset="0"/>
              </a:rPr>
              <a:t>Se esta buscando la manera de poder realizar un dispositivo experimental con un grupo colega para recrear el proceso simulado y contrastar la información</a:t>
            </a:r>
          </a:p>
          <a:p>
            <a:pPr marL="285750" indent="-285750" algn="just">
              <a:buFont typeface="Arial" panose="020B0604020202020204" pitchFamily="34" charset="0"/>
              <a:buChar char="•"/>
            </a:pPr>
            <a:endParaRPr lang="es-419" sz="2800" dirty="0">
              <a:latin typeface="Tisa Offc Serif Pro" panose="02010504030101020102" pitchFamily="2" charset="0"/>
            </a:endParaRPr>
          </a:p>
        </p:txBody>
      </p:sp>
      <p:pic>
        <p:nvPicPr>
          <p:cNvPr id="8" name="Imagen 7">
            <a:extLst>
              <a:ext uri="{FF2B5EF4-FFF2-40B4-BE49-F238E27FC236}">
                <a16:creationId xmlns:a16="http://schemas.microsoft.com/office/drawing/2014/main" id="{704AB8E5-E3FB-7A3E-2528-8DE7C08F0B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9100" y="1281414"/>
            <a:ext cx="7428571" cy="5422222"/>
          </a:xfrm>
          <a:prstGeom prst="rect">
            <a:avLst/>
          </a:prstGeom>
        </p:spPr>
      </p:pic>
      <p:pic>
        <p:nvPicPr>
          <p:cNvPr id="10" name="Imagen 9">
            <a:extLst>
              <a:ext uri="{FF2B5EF4-FFF2-40B4-BE49-F238E27FC236}">
                <a16:creationId xmlns:a16="http://schemas.microsoft.com/office/drawing/2014/main" id="{42DD95CE-46F4-093D-40AA-AD5264080A43}"/>
              </a:ext>
            </a:extLst>
          </p:cNvPr>
          <p:cNvPicPr>
            <a:picLocks noChangeAspect="1"/>
          </p:cNvPicPr>
          <p:nvPr/>
        </p:nvPicPr>
        <p:blipFill>
          <a:blip r:embed="rId4"/>
          <a:stretch>
            <a:fillRect/>
          </a:stretch>
        </p:blipFill>
        <p:spPr>
          <a:xfrm>
            <a:off x="0" y="0"/>
            <a:ext cx="2181225" cy="495300"/>
          </a:xfrm>
          <a:prstGeom prst="rect">
            <a:avLst/>
          </a:prstGeom>
        </p:spPr>
      </p:pic>
      <p:sp>
        <p:nvSpPr>
          <p:cNvPr id="11" name="Rectángulo 10">
            <a:extLst>
              <a:ext uri="{FF2B5EF4-FFF2-40B4-BE49-F238E27FC236}">
                <a16:creationId xmlns:a16="http://schemas.microsoft.com/office/drawing/2014/main" id="{4EC5BDEA-AC18-DE63-AB6D-2EBE58BE95A8}"/>
              </a:ext>
            </a:extLst>
          </p:cNvPr>
          <p:cNvSpPr/>
          <p:nvPr/>
        </p:nvSpPr>
        <p:spPr>
          <a:xfrm>
            <a:off x="0" y="435475"/>
            <a:ext cx="276726" cy="6422523"/>
          </a:xfrm>
          <a:prstGeom prst="rect">
            <a:avLst/>
          </a:prstGeom>
          <a:solidFill>
            <a:srgbClr val="4A90B4"/>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985538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B7B7062D-0E9D-D8E8-0434-14D5B518C1E3}"/>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2" name="Título 1">
            <a:extLst>
              <a:ext uri="{FF2B5EF4-FFF2-40B4-BE49-F238E27FC236}">
                <a16:creationId xmlns:a16="http://schemas.microsoft.com/office/drawing/2014/main" id="{BECD8F49-A9AF-A779-0C87-E1D9F960A677}"/>
              </a:ext>
            </a:extLst>
          </p:cNvPr>
          <p:cNvSpPr>
            <a:spLocks noGrp="1"/>
          </p:cNvSpPr>
          <p:nvPr>
            <p:ph type="ctrTitle"/>
          </p:nvPr>
        </p:nvSpPr>
        <p:spPr>
          <a:xfrm>
            <a:off x="1524000" y="1122362"/>
            <a:ext cx="9144000" cy="2900518"/>
          </a:xfrm>
        </p:spPr>
        <p:txBody>
          <a:bodyPr>
            <a:normAutofit/>
          </a:bodyPr>
          <a:lstStyle/>
          <a:p>
            <a:r>
              <a:rPr lang="es-AR" dirty="0">
                <a:solidFill>
                  <a:srgbClr val="FFFFFF"/>
                </a:solidFill>
                <a:latin typeface="Tisa Offc Serif Pro" panose="02010504030101020102" pitchFamily="2" charset="0"/>
              </a:rPr>
              <a:t>Muchas gracias por su atención</a:t>
            </a:r>
          </a:p>
        </p:txBody>
      </p:sp>
      <p:sp>
        <p:nvSpPr>
          <p:cNvPr id="3" name="Subtítulo 2">
            <a:extLst>
              <a:ext uri="{FF2B5EF4-FFF2-40B4-BE49-F238E27FC236}">
                <a16:creationId xmlns:a16="http://schemas.microsoft.com/office/drawing/2014/main" id="{6EC1FA5F-B561-3554-BC3B-F73F02AD2A3D}"/>
              </a:ext>
            </a:extLst>
          </p:cNvPr>
          <p:cNvSpPr>
            <a:spLocks noGrp="1"/>
          </p:cNvSpPr>
          <p:nvPr>
            <p:ph type="subTitle" idx="1"/>
          </p:nvPr>
        </p:nvSpPr>
        <p:spPr>
          <a:xfrm>
            <a:off x="1524000" y="4159404"/>
            <a:ext cx="9144000" cy="1098395"/>
          </a:xfrm>
        </p:spPr>
        <p:txBody>
          <a:bodyPr>
            <a:normAutofit/>
          </a:bodyPr>
          <a:lstStyle/>
          <a:p>
            <a:r>
              <a:rPr lang="es-AR" sz="1700" dirty="0">
                <a:solidFill>
                  <a:srgbClr val="FFFFFF"/>
                </a:solidFill>
                <a:latin typeface="Tisa Offc Serif Pro" panose="02010504030101020102" pitchFamily="2" charset="0"/>
              </a:rPr>
              <a:t>XXXVIII Congreso Argentino de Mecánica Computacional</a:t>
            </a:r>
          </a:p>
          <a:p>
            <a:r>
              <a:rPr lang="es-AR" sz="1700" dirty="0">
                <a:solidFill>
                  <a:srgbClr val="FFFFFF"/>
                </a:solidFill>
                <a:latin typeface="Tisa Offc Serif Pro" panose="02010504030101020102" pitchFamily="2" charset="0"/>
              </a:rPr>
              <a:t>Ing. Lucas Gabriel Chej</a:t>
            </a:r>
          </a:p>
          <a:p>
            <a:r>
              <a:rPr lang="es-AR" sz="1700" dirty="0">
                <a:solidFill>
                  <a:srgbClr val="FFFFFF"/>
                </a:solidFill>
                <a:latin typeface="Tisa Offc Serif Pro" panose="02010504030101020102" pitchFamily="2" charset="0"/>
              </a:rPr>
              <a:t>lchej@campus.ungs.edu.ar</a:t>
            </a:r>
          </a:p>
        </p:txBody>
      </p:sp>
      <p:pic>
        <p:nvPicPr>
          <p:cNvPr id="6" name="Imagen 5">
            <a:extLst>
              <a:ext uri="{FF2B5EF4-FFF2-40B4-BE49-F238E27FC236}">
                <a16:creationId xmlns:a16="http://schemas.microsoft.com/office/drawing/2014/main" id="{E358A1AA-6998-B6DF-B887-87EA5AEB395C}"/>
              </a:ext>
            </a:extLst>
          </p:cNvPr>
          <p:cNvPicPr>
            <a:picLocks noChangeAspect="1"/>
          </p:cNvPicPr>
          <p:nvPr/>
        </p:nvPicPr>
        <p:blipFill>
          <a:blip r:embed="rId3"/>
          <a:stretch>
            <a:fillRect/>
          </a:stretch>
        </p:blipFill>
        <p:spPr>
          <a:xfrm>
            <a:off x="0" y="0"/>
            <a:ext cx="2181225" cy="495300"/>
          </a:xfrm>
          <a:prstGeom prst="rect">
            <a:avLst/>
          </a:prstGeom>
        </p:spPr>
      </p:pic>
      <p:sp>
        <p:nvSpPr>
          <p:cNvPr id="7" name="Rectángulo 6">
            <a:extLst>
              <a:ext uri="{FF2B5EF4-FFF2-40B4-BE49-F238E27FC236}">
                <a16:creationId xmlns:a16="http://schemas.microsoft.com/office/drawing/2014/main" id="{C9FC0340-8DD2-297E-AEE8-A8C0B2A196D0}"/>
              </a:ext>
            </a:extLst>
          </p:cNvPr>
          <p:cNvSpPr/>
          <p:nvPr/>
        </p:nvSpPr>
        <p:spPr>
          <a:xfrm>
            <a:off x="0" y="435475"/>
            <a:ext cx="276726" cy="6422523"/>
          </a:xfrm>
          <a:prstGeom prst="rect">
            <a:avLst/>
          </a:prstGeom>
          <a:solidFill>
            <a:srgbClr val="4A90B4"/>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09192665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43E94B-7ED7-6A91-D70B-DB7AB51DBF2B}"/>
              </a:ext>
            </a:extLst>
          </p:cNvPr>
          <p:cNvSpPr>
            <a:spLocks noGrp="1"/>
          </p:cNvSpPr>
          <p:nvPr>
            <p:ph type="title"/>
          </p:nvPr>
        </p:nvSpPr>
        <p:spPr/>
        <p:txBody>
          <a:bodyPr/>
          <a:lstStyle/>
          <a:p>
            <a:r>
              <a:rPr lang="es-AR" dirty="0">
                <a:latin typeface="Tisa Offc Serif Pro" panose="02010504030101020102" pitchFamily="2" charset="0"/>
              </a:rPr>
              <a:t>Integrantes</a:t>
            </a:r>
          </a:p>
        </p:txBody>
      </p:sp>
      <p:sp>
        <p:nvSpPr>
          <p:cNvPr id="5" name="Marcador de contenido 4">
            <a:extLst>
              <a:ext uri="{FF2B5EF4-FFF2-40B4-BE49-F238E27FC236}">
                <a16:creationId xmlns:a16="http://schemas.microsoft.com/office/drawing/2014/main" id="{6B832B7F-CFDB-44EC-E46F-36B5DE7626F8}"/>
              </a:ext>
            </a:extLst>
          </p:cNvPr>
          <p:cNvSpPr>
            <a:spLocks noGrp="1"/>
          </p:cNvSpPr>
          <p:nvPr>
            <p:ph sz="half" idx="1"/>
          </p:nvPr>
        </p:nvSpPr>
        <p:spPr>
          <a:xfrm>
            <a:off x="838200" y="1825625"/>
            <a:ext cx="6406662" cy="4351338"/>
          </a:xfrm>
        </p:spPr>
        <p:txBody>
          <a:bodyPr/>
          <a:lstStyle/>
          <a:p>
            <a:r>
              <a:rPr lang="es-AR" sz="2400" dirty="0">
                <a:latin typeface="Tisa Offc Serif Pro" panose="02010504030101020102" pitchFamily="2" charset="0"/>
              </a:rPr>
              <a:t>Grupo NEP&amp;TP – Instituto de Ciencias – UNGS</a:t>
            </a:r>
          </a:p>
          <a:p>
            <a:r>
              <a:rPr lang="es-AR" sz="2400" dirty="0">
                <a:latin typeface="Tisa Offc Serif Pro" panose="02010504030101020102" pitchFamily="2" charset="0"/>
              </a:rPr>
              <a:t>Laboratorio de Modelado y Simulación Computacional - UNGS</a:t>
            </a:r>
          </a:p>
          <a:p>
            <a:pPr lvl="1"/>
            <a:r>
              <a:rPr lang="es-AR" sz="2000" dirty="0">
                <a:latin typeface="Tisa Offc Serif Pro" panose="02010504030101020102" pitchFamily="2" charset="0"/>
              </a:rPr>
              <a:t>Luciano L. Zurdo</a:t>
            </a:r>
          </a:p>
          <a:p>
            <a:pPr lvl="1"/>
            <a:r>
              <a:rPr lang="es-AR" sz="2000" dirty="0">
                <a:latin typeface="Tisa Offc Serif Pro" panose="02010504030101020102" pitchFamily="2" charset="0"/>
              </a:rPr>
              <a:t>Ing. Lucas Gabriel Chej</a:t>
            </a:r>
          </a:p>
          <a:p>
            <a:pPr lvl="1"/>
            <a:r>
              <a:rPr lang="es-AR" sz="2000" dirty="0">
                <a:latin typeface="Tisa Offc Serif Pro" panose="02010504030101020102" pitchFamily="2" charset="0"/>
              </a:rPr>
              <a:t>Dra. Florencia </a:t>
            </a:r>
            <a:r>
              <a:rPr lang="es-AR" sz="2000" dirty="0" err="1">
                <a:latin typeface="Tisa Offc Serif Pro" panose="02010504030101020102" pitchFamily="2" charset="0"/>
              </a:rPr>
              <a:t>Carusela</a:t>
            </a:r>
            <a:endParaRPr lang="es-AR" sz="2000" dirty="0">
              <a:latin typeface="Tisa Offc Serif Pro" panose="02010504030101020102" pitchFamily="2" charset="0"/>
            </a:endParaRPr>
          </a:p>
          <a:p>
            <a:pPr lvl="1"/>
            <a:r>
              <a:rPr lang="es-AR" sz="2000" dirty="0">
                <a:latin typeface="Tisa Offc Serif Pro" panose="02010504030101020102" pitchFamily="2" charset="0"/>
              </a:rPr>
              <a:t>Dr. Alejandro Monastra</a:t>
            </a:r>
          </a:p>
        </p:txBody>
      </p:sp>
      <p:pic>
        <p:nvPicPr>
          <p:cNvPr id="2" name="Picture 2" descr="Triunfo de la izquierda en la UNGS y derrota del kirchnerismo">
            <a:extLst>
              <a:ext uri="{FF2B5EF4-FFF2-40B4-BE49-F238E27FC236}">
                <a16:creationId xmlns:a16="http://schemas.microsoft.com/office/drawing/2014/main" id="{ED2ECB1D-2669-9F8F-B940-1F7982EE5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8973" y="1369570"/>
            <a:ext cx="2783505" cy="108000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descr="Imagen que contiene nombre de la empresa&#10;&#10;Descripción generada automáticamente">
            <a:extLst>
              <a:ext uri="{FF2B5EF4-FFF2-40B4-BE49-F238E27FC236}">
                <a16:creationId xmlns:a16="http://schemas.microsoft.com/office/drawing/2014/main" id="{E54ADF7D-79FC-00F1-7CBE-1B099D5C12CC}"/>
              </a:ext>
            </a:extLst>
          </p:cNvPr>
          <p:cNvPicPr>
            <a:picLocks noChangeAspect="1"/>
          </p:cNvPicPr>
          <p:nvPr/>
        </p:nvPicPr>
        <p:blipFill rotWithShape="1">
          <a:blip r:embed="rId3">
            <a:extLst>
              <a:ext uri="{28A0092B-C50C-407E-A947-70E740481C1C}">
                <a14:useLocalDpi xmlns:a14="http://schemas.microsoft.com/office/drawing/2010/main" val="0"/>
              </a:ext>
            </a:extLst>
          </a:blip>
          <a:srcRect l="4130" t="11589" r="12766" b="1139"/>
          <a:stretch/>
        </p:blipFill>
        <p:spPr>
          <a:xfrm>
            <a:off x="9300661" y="3052376"/>
            <a:ext cx="1827227" cy="1440000"/>
          </a:xfrm>
          <a:prstGeom prst="rect">
            <a:avLst/>
          </a:prstGeom>
        </p:spPr>
      </p:pic>
      <p:pic>
        <p:nvPicPr>
          <p:cNvPr id="6" name="Imagen 5" descr="Logotipo&#10;&#10;Descripción generada automáticamente con confianza baja">
            <a:extLst>
              <a:ext uri="{FF2B5EF4-FFF2-40B4-BE49-F238E27FC236}">
                <a16:creationId xmlns:a16="http://schemas.microsoft.com/office/drawing/2014/main" id="{AC6C8628-A7C5-A4A2-F50A-FCE65624A1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8504" y="1369570"/>
            <a:ext cx="1884018" cy="1080000"/>
          </a:xfrm>
          <a:prstGeom prst="rect">
            <a:avLst/>
          </a:prstGeom>
        </p:spPr>
      </p:pic>
      <p:pic>
        <p:nvPicPr>
          <p:cNvPr id="7" name="Imagen 6">
            <a:extLst>
              <a:ext uri="{FF2B5EF4-FFF2-40B4-BE49-F238E27FC236}">
                <a16:creationId xmlns:a16="http://schemas.microsoft.com/office/drawing/2014/main" id="{EDFAD799-7495-8C87-DE0D-2BE2DC654308}"/>
              </a:ext>
            </a:extLst>
          </p:cNvPr>
          <p:cNvPicPr>
            <a:picLocks noChangeAspect="1"/>
          </p:cNvPicPr>
          <p:nvPr/>
        </p:nvPicPr>
        <p:blipFill>
          <a:blip r:embed="rId5"/>
          <a:stretch>
            <a:fillRect/>
          </a:stretch>
        </p:blipFill>
        <p:spPr>
          <a:xfrm>
            <a:off x="7148258" y="3085377"/>
            <a:ext cx="1464511" cy="1440000"/>
          </a:xfrm>
          <a:prstGeom prst="rect">
            <a:avLst/>
          </a:prstGeom>
        </p:spPr>
      </p:pic>
      <p:pic>
        <p:nvPicPr>
          <p:cNvPr id="12" name="Imagen 11">
            <a:extLst>
              <a:ext uri="{FF2B5EF4-FFF2-40B4-BE49-F238E27FC236}">
                <a16:creationId xmlns:a16="http://schemas.microsoft.com/office/drawing/2014/main" id="{79795125-7832-C660-6BF0-55384725441F}"/>
              </a:ext>
            </a:extLst>
          </p:cNvPr>
          <p:cNvPicPr>
            <a:picLocks noChangeAspect="1"/>
          </p:cNvPicPr>
          <p:nvPr/>
        </p:nvPicPr>
        <p:blipFill>
          <a:blip r:embed="rId6"/>
          <a:stretch>
            <a:fillRect/>
          </a:stretch>
        </p:blipFill>
        <p:spPr>
          <a:xfrm>
            <a:off x="0" y="0"/>
            <a:ext cx="2181225" cy="495300"/>
          </a:xfrm>
          <a:prstGeom prst="rect">
            <a:avLst/>
          </a:prstGeom>
        </p:spPr>
      </p:pic>
      <p:sp>
        <p:nvSpPr>
          <p:cNvPr id="13" name="Rectángulo 12">
            <a:extLst>
              <a:ext uri="{FF2B5EF4-FFF2-40B4-BE49-F238E27FC236}">
                <a16:creationId xmlns:a16="http://schemas.microsoft.com/office/drawing/2014/main" id="{EF5DE349-9ADF-BA5A-7FA7-3C65E01B7457}"/>
              </a:ext>
            </a:extLst>
          </p:cNvPr>
          <p:cNvSpPr/>
          <p:nvPr/>
        </p:nvSpPr>
        <p:spPr>
          <a:xfrm>
            <a:off x="0" y="435475"/>
            <a:ext cx="276726" cy="6422523"/>
          </a:xfrm>
          <a:prstGeom prst="rect">
            <a:avLst/>
          </a:prstGeom>
          <a:solidFill>
            <a:srgbClr val="4A90B4"/>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641135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Why do deserts get so cold at night? | Live Science">
            <a:extLst>
              <a:ext uri="{FF2B5EF4-FFF2-40B4-BE49-F238E27FC236}">
                <a16:creationId xmlns:a16="http://schemas.microsoft.com/office/drawing/2014/main" id="{A18A1A50-FA4C-1D25-A5F7-911F794ADB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0588" y="1690688"/>
            <a:ext cx="3163888" cy="1839913"/>
          </a:xfrm>
          <a:prstGeom prst="rect">
            <a:avLst/>
          </a:prstGeom>
          <a:extLst>
            <a:ext uri="{909E8E84-426E-40DD-AFC4-6F175D3DCCD1}">
              <a14:hiddenFill xmlns:a14="http://schemas.microsoft.com/office/drawing/2010/main">
                <a:solidFill>
                  <a:srgbClr val="FFFFFF"/>
                </a:solidFill>
              </a14:hiddenFill>
            </a:ext>
          </a:extLst>
        </p:spPr>
      </p:pic>
      <p:pic>
        <p:nvPicPr>
          <p:cNvPr id="14" name="Imagen 13">
            <a:extLst>
              <a:ext uri="{FF2B5EF4-FFF2-40B4-BE49-F238E27FC236}">
                <a16:creationId xmlns:a16="http://schemas.microsoft.com/office/drawing/2014/main" id="{3648C4E5-2877-4C46-7971-2B535D27C221}"/>
              </a:ext>
            </a:extLst>
          </p:cNvPr>
          <p:cNvPicPr>
            <a:picLocks noChangeAspect="1"/>
          </p:cNvPicPr>
          <p:nvPr/>
        </p:nvPicPr>
        <p:blipFill>
          <a:blip r:embed="rId4"/>
          <a:stretch>
            <a:fillRect/>
          </a:stretch>
        </p:blipFill>
        <p:spPr>
          <a:xfrm>
            <a:off x="2930588" y="3592744"/>
            <a:ext cx="3163888" cy="2546350"/>
          </a:xfrm>
          <a:prstGeom prst="rect">
            <a:avLst/>
          </a:prstGeom>
        </p:spPr>
      </p:pic>
      <p:pic>
        <p:nvPicPr>
          <p:cNvPr id="1026" name="Picture 2">
            <a:extLst>
              <a:ext uri="{FF2B5EF4-FFF2-40B4-BE49-F238E27FC236}">
                <a16:creationId xmlns:a16="http://schemas.microsoft.com/office/drawing/2014/main" id="{3D9C3568-64EF-44AF-FAA1-812ADFE8DA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3102" y="1690688"/>
            <a:ext cx="5090698" cy="3804113"/>
          </a:xfrm>
          <a:prstGeom prst="rect">
            <a:avLst/>
          </a:prstGeom>
          <a:extLst>
            <a:ext uri="{909E8E84-426E-40DD-AFC4-6F175D3DCCD1}">
              <a14:hiddenFill xmlns:a14="http://schemas.microsoft.com/office/drawing/2010/main">
                <a:solidFill>
                  <a:srgbClr val="FFFFFF"/>
                </a:solidFill>
              </a14:hiddenFill>
            </a:ext>
          </a:extLst>
        </p:spPr>
      </p:pic>
      <p:sp>
        <p:nvSpPr>
          <p:cNvPr id="8" name="Título 3">
            <a:extLst>
              <a:ext uri="{FF2B5EF4-FFF2-40B4-BE49-F238E27FC236}">
                <a16:creationId xmlns:a16="http://schemas.microsoft.com/office/drawing/2014/main" id="{F602C9EA-592E-6389-9FF7-677B7785D2E1}"/>
              </a:ext>
            </a:extLst>
          </p:cNvPr>
          <p:cNvSpPr>
            <a:spLocks noGrp="1"/>
          </p:cNvSpPr>
          <p:nvPr>
            <p:ph type="title"/>
          </p:nvPr>
        </p:nvSpPr>
        <p:spPr>
          <a:xfrm>
            <a:off x="838200" y="401378"/>
            <a:ext cx="10515600" cy="1505883"/>
          </a:xfrm>
        </p:spPr>
        <p:txBody>
          <a:bodyPr vert="horz" lIns="91440" tIns="45720" rIns="91440" bIns="45720" rtlCol="0" anchor="ctr">
            <a:normAutofit/>
          </a:bodyPr>
          <a:lstStyle/>
          <a:p>
            <a:r>
              <a:rPr lang="es-419" sz="5200" kern="1200" dirty="0">
                <a:solidFill>
                  <a:schemeClr val="tx1"/>
                </a:solidFill>
                <a:latin typeface="Tisa Offc Serif Pro" panose="02010504030101020102" pitchFamily="2" charset="0"/>
              </a:rPr>
              <a:t>Motivación</a:t>
            </a:r>
          </a:p>
        </p:txBody>
      </p:sp>
      <p:sp>
        <p:nvSpPr>
          <p:cNvPr id="17" name="CuadroTexto 16">
            <a:extLst>
              <a:ext uri="{FF2B5EF4-FFF2-40B4-BE49-F238E27FC236}">
                <a16:creationId xmlns:a16="http://schemas.microsoft.com/office/drawing/2014/main" id="{1B981FDB-A9D6-760A-4356-056B65D98C6A}"/>
              </a:ext>
            </a:extLst>
          </p:cNvPr>
          <p:cNvSpPr txBox="1"/>
          <p:nvPr/>
        </p:nvSpPr>
        <p:spPr>
          <a:xfrm>
            <a:off x="695739" y="1690688"/>
            <a:ext cx="1926437" cy="5016758"/>
          </a:xfrm>
          <a:prstGeom prst="rect">
            <a:avLst/>
          </a:prstGeom>
          <a:noFill/>
        </p:spPr>
        <p:txBody>
          <a:bodyPr wrap="square" rtlCol="0">
            <a:spAutoFit/>
          </a:bodyPr>
          <a:lstStyle/>
          <a:p>
            <a:pPr algn="just"/>
            <a:r>
              <a:rPr lang="es-AR" sz="2000" dirty="0">
                <a:latin typeface="Tisa Offc Serif Pro" panose="02010504030101020102" pitchFamily="2" charset="0"/>
              </a:rPr>
              <a:t>Fluctuaciones de temperatura medidas in situ por la King </a:t>
            </a:r>
            <a:r>
              <a:rPr lang="es-AR" sz="2000" dirty="0" err="1">
                <a:latin typeface="Tisa Offc Serif Pro" panose="02010504030101020102" pitchFamily="2" charset="0"/>
              </a:rPr>
              <a:t>Abdulla</a:t>
            </a:r>
            <a:r>
              <a:rPr lang="es-AR" sz="2000" dirty="0">
                <a:latin typeface="Tisa Offc Serif Pro" panose="02010504030101020102" pitchFamily="2" charset="0"/>
              </a:rPr>
              <a:t> </a:t>
            </a:r>
            <a:r>
              <a:rPr lang="es-AR" sz="2000" dirty="0" err="1">
                <a:latin typeface="Tisa Offc Serif Pro" panose="02010504030101020102" pitchFamily="2" charset="0"/>
              </a:rPr>
              <a:t>University</a:t>
            </a:r>
            <a:r>
              <a:rPr lang="es-AR" sz="2000" dirty="0">
                <a:latin typeface="Tisa Offc Serif Pro" panose="02010504030101020102" pitchFamily="2" charset="0"/>
              </a:rPr>
              <a:t> </a:t>
            </a:r>
            <a:r>
              <a:rPr lang="es-AR" sz="2000" dirty="0" err="1">
                <a:latin typeface="Tisa Offc Serif Pro" panose="02010504030101020102" pitchFamily="2" charset="0"/>
              </a:rPr>
              <a:t>Sience</a:t>
            </a:r>
            <a:r>
              <a:rPr lang="es-AR" sz="2000" dirty="0">
                <a:latin typeface="Tisa Offc Serif Pro" panose="02010504030101020102" pitchFamily="2" charset="0"/>
              </a:rPr>
              <a:t> and </a:t>
            </a:r>
            <a:r>
              <a:rPr lang="es-AR" sz="2000" dirty="0" err="1">
                <a:latin typeface="Tisa Offc Serif Pro" panose="02010504030101020102" pitchFamily="2" charset="0"/>
              </a:rPr>
              <a:t>Technology</a:t>
            </a:r>
            <a:r>
              <a:rPr lang="es-AR" sz="2000" dirty="0">
                <a:latin typeface="Tisa Offc Serif Pro" panose="02010504030101020102" pitchFamily="2" charset="0"/>
              </a:rPr>
              <a:t> en </a:t>
            </a:r>
            <a:r>
              <a:rPr lang="es-AR" sz="2000" dirty="0" err="1">
                <a:latin typeface="Tisa Offc Serif Pro" panose="02010504030101020102" pitchFamily="2" charset="0"/>
              </a:rPr>
              <a:t>Thuwal</a:t>
            </a:r>
            <a:r>
              <a:rPr lang="es-AR" sz="2000" dirty="0">
                <a:latin typeface="Tisa Offc Serif Pro" panose="02010504030101020102" pitchFamily="2" charset="0"/>
              </a:rPr>
              <a:t>, Arabia Saudita del 06 al 08/05/2016.</a:t>
            </a:r>
          </a:p>
          <a:p>
            <a:endParaRPr lang="es-AR" sz="2000" dirty="0">
              <a:latin typeface="Tisa Offc Serif Pro" panose="02010504030101020102" pitchFamily="2" charset="0"/>
            </a:endParaRPr>
          </a:p>
          <a:p>
            <a:r>
              <a:rPr lang="es-AR" sz="2000" b="0" i="0" u="none" strike="noStrike" dirty="0">
                <a:solidFill>
                  <a:srgbClr val="0C7DBB"/>
                </a:solidFill>
                <a:effectLst/>
                <a:latin typeface="NexusSans"/>
                <a:hlinkClick r:id="rId6" tooltip="Persistent link using digital object identifier"/>
              </a:rPr>
              <a:t>https://doi.org/10.1016/j.apenergy.2018.11.045</a:t>
            </a:r>
            <a:endParaRPr lang="es-AR" sz="2000" dirty="0">
              <a:latin typeface="Tisa Offc Serif Pro" panose="02010504030101020102" pitchFamily="2" charset="0"/>
            </a:endParaRPr>
          </a:p>
          <a:p>
            <a:endParaRPr lang="es-AR" sz="2000" dirty="0">
              <a:latin typeface="Tisa Offc Serif Pro" panose="02010504030101020102" pitchFamily="2" charset="0"/>
            </a:endParaRPr>
          </a:p>
        </p:txBody>
      </p:sp>
      <p:sp>
        <p:nvSpPr>
          <p:cNvPr id="18" name="CuadroTexto 17">
            <a:extLst>
              <a:ext uri="{FF2B5EF4-FFF2-40B4-BE49-F238E27FC236}">
                <a16:creationId xmlns:a16="http://schemas.microsoft.com/office/drawing/2014/main" id="{B4FA7CB5-4033-B6A1-B5A8-7D28815DE4D7}"/>
              </a:ext>
            </a:extLst>
          </p:cNvPr>
          <p:cNvSpPr txBox="1"/>
          <p:nvPr/>
        </p:nvSpPr>
        <p:spPr>
          <a:xfrm>
            <a:off x="6263102" y="5580906"/>
            <a:ext cx="5090698" cy="1015663"/>
          </a:xfrm>
          <a:prstGeom prst="rect">
            <a:avLst/>
          </a:prstGeom>
          <a:noFill/>
        </p:spPr>
        <p:txBody>
          <a:bodyPr wrap="square" rtlCol="0">
            <a:spAutoFit/>
          </a:bodyPr>
          <a:lstStyle/>
          <a:p>
            <a:pPr algn="just"/>
            <a:r>
              <a:rPr lang="es-AR" sz="2000" dirty="0">
                <a:latin typeface="Tisa Offc Serif Pro" panose="02010504030101020102" pitchFamily="2" charset="0"/>
              </a:rPr>
              <a:t>En ambiente aeroespacial, las temperaturas pueden alcanzar los 373K y luego de 45 min caer a 173K, en forma cíclica.</a:t>
            </a:r>
          </a:p>
        </p:txBody>
      </p:sp>
      <p:pic>
        <p:nvPicPr>
          <p:cNvPr id="6" name="Imagen 5">
            <a:extLst>
              <a:ext uri="{FF2B5EF4-FFF2-40B4-BE49-F238E27FC236}">
                <a16:creationId xmlns:a16="http://schemas.microsoft.com/office/drawing/2014/main" id="{134AC888-CE82-B487-6DDC-D4A74DEC251F}"/>
              </a:ext>
            </a:extLst>
          </p:cNvPr>
          <p:cNvPicPr>
            <a:picLocks noChangeAspect="1"/>
          </p:cNvPicPr>
          <p:nvPr/>
        </p:nvPicPr>
        <p:blipFill>
          <a:blip r:embed="rId7"/>
          <a:stretch>
            <a:fillRect/>
          </a:stretch>
        </p:blipFill>
        <p:spPr>
          <a:xfrm>
            <a:off x="0" y="0"/>
            <a:ext cx="2181225" cy="495300"/>
          </a:xfrm>
          <a:prstGeom prst="rect">
            <a:avLst/>
          </a:prstGeom>
        </p:spPr>
      </p:pic>
      <p:sp>
        <p:nvSpPr>
          <p:cNvPr id="7" name="Rectángulo 6">
            <a:extLst>
              <a:ext uri="{FF2B5EF4-FFF2-40B4-BE49-F238E27FC236}">
                <a16:creationId xmlns:a16="http://schemas.microsoft.com/office/drawing/2014/main" id="{B396BDA0-035F-1B0C-CC12-8F39A490BC46}"/>
              </a:ext>
            </a:extLst>
          </p:cNvPr>
          <p:cNvSpPr/>
          <p:nvPr/>
        </p:nvSpPr>
        <p:spPr>
          <a:xfrm>
            <a:off x="0" y="435475"/>
            <a:ext cx="276726" cy="6422523"/>
          </a:xfrm>
          <a:prstGeom prst="rect">
            <a:avLst/>
          </a:prstGeom>
          <a:solidFill>
            <a:srgbClr val="4A90B4"/>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047068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6DF36A28-5E72-E769-B2A9-9403F121F02D}"/>
              </a:ext>
            </a:extLst>
          </p:cNvPr>
          <p:cNvPicPr>
            <a:picLocks noChangeAspect="1"/>
          </p:cNvPicPr>
          <p:nvPr/>
        </p:nvPicPr>
        <p:blipFill>
          <a:blip r:embed="rId3"/>
          <a:stretch>
            <a:fillRect/>
          </a:stretch>
        </p:blipFill>
        <p:spPr>
          <a:xfrm>
            <a:off x="6057906" y="184805"/>
            <a:ext cx="5828261" cy="4094354"/>
          </a:xfrm>
          <a:prstGeom prst="rect">
            <a:avLst/>
          </a:prstGeom>
        </p:spPr>
      </p:pic>
      <p:pic>
        <p:nvPicPr>
          <p:cNvPr id="5" name="Imagen 4">
            <a:extLst>
              <a:ext uri="{FF2B5EF4-FFF2-40B4-BE49-F238E27FC236}">
                <a16:creationId xmlns:a16="http://schemas.microsoft.com/office/drawing/2014/main" id="{2AE8EE34-6035-ADF0-706E-634998133B10}"/>
              </a:ext>
            </a:extLst>
          </p:cNvPr>
          <p:cNvPicPr>
            <a:picLocks noChangeAspect="1"/>
          </p:cNvPicPr>
          <p:nvPr/>
        </p:nvPicPr>
        <p:blipFill>
          <a:blip r:embed="rId4"/>
          <a:stretch>
            <a:fillRect/>
          </a:stretch>
        </p:blipFill>
        <p:spPr>
          <a:xfrm>
            <a:off x="6094476" y="4243653"/>
            <a:ext cx="5791692" cy="2475948"/>
          </a:xfrm>
          <a:prstGeom prst="rect">
            <a:avLst/>
          </a:prstGeom>
        </p:spPr>
      </p:pic>
      <p:sp>
        <p:nvSpPr>
          <p:cNvPr id="11" name="CuadroTexto 10">
            <a:extLst>
              <a:ext uri="{FF2B5EF4-FFF2-40B4-BE49-F238E27FC236}">
                <a16:creationId xmlns:a16="http://schemas.microsoft.com/office/drawing/2014/main" id="{2B487BB4-B4EE-71BA-D2E3-8A0BE723185F}"/>
              </a:ext>
            </a:extLst>
          </p:cNvPr>
          <p:cNvSpPr txBox="1"/>
          <p:nvPr/>
        </p:nvSpPr>
        <p:spPr>
          <a:xfrm>
            <a:off x="484094" y="1581385"/>
            <a:ext cx="5126288" cy="5324535"/>
          </a:xfrm>
          <a:prstGeom prst="rect">
            <a:avLst/>
          </a:prstGeom>
          <a:noFill/>
        </p:spPr>
        <p:txBody>
          <a:bodyPr wrap="square" rtlCol="0">
            <a:spAutoFit/>
          </a:bodyPr>
          <a:lstStyle/>
          <a:p>
            <a:pPr marL="285750" indent="-285750" algn="just">
              <a:buFont typeface="Arial" panose="020B0604020202020204" pitchFamily="34" charset="0"/>
              <a:buChar char="•"/>
            </a:pPr>
            <a:r>
              <a:rPr lang="es-419" sz="2000" dirty="0">
                <a:latin typeface="Tisa Offc Serif Pro" panose="02010504030101020102" pitchFamily="2" charset="0"/>
              </a:rPr>
              <a:t>El diodo térmico funciona como una válvula que favorece o bloquea el flujo de calor en una dirección determinada.</a:t>
            </a:r>
          </a:p>
          <a:p>
            <a:pPr marL="285750" indent="-285750" algn="just">
              <a:buFont typeface="Arial" panose="020B0604020202020204" pitchFamily="34" charset="0"/>
              <a:buChar char="•"/>
            </a:pPr>
            <a:r>
              <a:rPr lang="es-419" sz="2000" dirty="0">
                <a:latin typeface="Tisa Offc Serif Pro" panose="02010504030101020102" pitchFamily="2" charset="0"/>
              </a:rPr>
              <a:t>Puede obtenerse mediante una asimetría espacial.</a:t>
            </a:r>
          </a:p>
          <a:p>
            <a:pPr marL="285750" indent="-285750" algn="just">
              <a:buFont typeface="Arial" panose="020B0604020202020204" pitchFamily="34" charset="0"/>
              <a:buChar char="•"/>
            </a:pPr>
            <a:r>
              <a:rPr lang="es-419" sz="2000" dirty="0">
                <a:latin typeface="Tisa Offc Serif Pro" panose="02010504030101020102" pitchFamily="2" charset="0"/>
              </a:rPr>
              <a:t>Se esta estudiando actualmente:</a:t>
            </a:r>
          </a:p>
          <a:p>
            <a:pPr marL="742950" lvl="1" indent="-285750" algn="just">
              <a:buFont typeface="Arial" panose="020B0604020202020204" pitchFamily="34" charset="0"/>
              <a:buChar char="•"/>
            </a:pPr>
            <a:r>
              <a:rPr lang="es-419" sz="2000" dirty="0">
                <a:latin typeface="Tisa Offc Serif Pro" panose="02010504030101020102" pitchFamily="2" charset="0"/>
              </a:rPr>
              <a:t>Patrones de agujeros</a:t>
            </a:r>
          </a:p>
          <a:p>
            <a:pPr marL="742950" lvl="1" indent="-285750" algn="just">
              <a:buFont typeface="Arial" panose="020B0604020202020204" pitchFamily="34" charset="0"/>
              <a:buChar char="•"/>
            </a:pPr>
            <a:r>
              <a:rPr lang="es-419" sz="2000" dirty="0">
                <a:latin typeface="Tisa Offc Serif Pro" panose="02010504030101020102" pitchFamily="2" charset="0"/>
              </a:rPr>
              <a:t>Materiales con cambio de fase (PCM)</a:t>
            </a:r>
          </a:p>
          <a:p>
            <a:pPr marL="742950" lvl="1" indent="-285750" algn="just">
              <a:buFont typeface="Arial" panose="020B0604020202020204" pitchFamily="34" charset="0"/>
              <a:buChar char="•"/>
            </a:pPr>
            <a:r>
              <a:rPr lang="es-419" sz="2000" dirty="0" err="1">
                <a:latin typeface="Tisa Offc Serif Pro" panose="02010504030101020102" pitchFamily="2" charset="0"/>
              </a:rPr>
              <a:t>Nanoporos</a:t>
            </a:r>
            <a:endParaRPr lang="es-419" sz="2000" dirty="0">
              <a:latin typeface="Tisa Offc Serif Pro" panose="02010504030101020102" pitchFamily="2" charset="0"/>
            </a:endParaRPr>
          </a:p>
          <a:p>
            <a:pPr marL="742950" lvl="1" indent="-285750" algn="just">
              <a:buFont typeface="Arial" panose="020B0604020202020204" pitchFamily="34" charset="0"/>
              <a:buChar char="•"/>
            </a:pPr>
            <a:r>
              <a:rPr lang="es-419" sz="2000" dirty="0">
                <a:latin typeface="Tisa Offc Serif Pro" panose="02010504030101020102" pitchFamily="2" charset="0"/>
              </a:rPr>
              <a:t>Deposición de nanopartículas</a:t>
            </a:r>
          </a:p>
          <a:p>
            <a:pPr lvl="1" algn="just"/>
            <a:endParaRPr lang="es-419" sz="2000" dirty="0">
              <a:latin typeface="Tisa Offc Serif Pro" panose="02010504030101020102" pitchFamily="2" charset="0"/>
            </a:endParaRPr>
          </a:p>
          <a:p>
            <a:pPr lvl="1" algn="just"/>
            <a:r>
              <a:rPr lang="es-AR" sz="2000" b="0" i="0" u="sng" dirty="0">
                <a:solidFill>
                  <a:srgbClr val="FF6C00"/>
                </a:solidFill>
                <a:effectLst/>
                <a:latin typeface="NexusSans"/>
                <a:hlinkClick r:id="rId5" tooltip="Persistent link using digital object identifier"/>
              </a:rPr>
              <a:t>https://doi.org/10.1016/j.ijheatmasstransfer.2020.120607</a:t>
            </a:r>
            <a:endParaRPr lang="es-AR" sz="2000" b="0" i="0" u="sng" dirty="0">
              <a:solidFill>
                <a:srgbClr val="FF6C00"/>
              </a:solidFill>
              <a:effectLst/>
              <a:latin typeface="NexusSans"/>
            </a:endParaRPr>
          </a:p>
          <a:p>
            <a:pPr lvl="1" algn="just"/>
            <a:r>
              <a:rPr lang="es-419" sz="2000" dirty="0">
                <a:latin typeface="Tisa Offc Serif Pro" panose="02010504030101020102" pitchFamily="2" charset="0"/>
                <a:hlinkClick r:id="rId6"/>
              </a:rPr>
              <a:t>https://doi.org/10.1016/j.nanoen.2020.105261</a:t>
            </a:r>
            <a:endParaRPr lang="es-AR" sz="2000" u="sng" dirty="0">
              <a:solidFill>
                <a:srgbClr val="FF6C00"/>
              </a:solidFill>
              <a:latin typeface="NexusSans"/>
            </a:endParaRPr>
          </a:p>
          <a:p>
            <a:pPr lvl="1" algn="just"/>
            <a:endParaRPr lang="es-419" sz="2000" dirty="0">
              <a:latin typeface="Tisa Offc Serif Pro" panose="02010504030101020102" pitchFamily="2" charset="0"/>
            </a:endParaRPr>
          </a:p>
          <a:p>
            <a:pPr marL="742950" lvl="1" indent="-285750" algn="just">
              <a:buFont typeface="Arial" panose="020B0604020202020204" pitchFamily="34" charset="0"/>
              <a:buChar char="•"/>
            </a:pPr>
            <a:endParaRPr lang="es-419" sz="2000" dirty="0">
              <a:latin typeface="Tisa Offc Serif Pro" panose="02010504030101020102" pitchFamily="2" charset="0"/>
            </a:endParaRPr>
          </a:p>
        </p:txBody>
      </p:sp>
      <p:sp>
        <p:nvSpPr>
          <p:cNvPr id="16" name="Título 3">
            <a:extLst>
              <a:ext uri="{FF2B5EF4-FFF2-40B4-BE49-F238E27FC236}">
                <a16:creationId xmlns:a16="http://schemas.microsoft.com/office/drawing/2014/main" id="{23BEC715-E835-4FFA-415F-CDFB6F1D6B22}"/>
              </a:ext>
            </a:extLst>
          </p:cNvPr>
          <p:cNvSpPr>
            <a:spLocks noGrp="1"/>
          </p:cNvSpPr>
          <p:nvPr>
            <p:ph type="title"/>
          </p:nvPr>
        </p:nvSpPr>
        <p:spPr>
          <a:xfrm>
            <a:off x="838200" y="365284"/>
            <a:ext cx="10515600" cy="1505883"/>
          </a:xfrm>
        </p:spPr>
        <p:txBody>
          <a:bodyPr vert="horz" lIns="91440" tIns="45720" rIns="91440" bIns="45720" rtlCol="0" anchor="ctr">
            <a:normAutofit/>
          </a:bodyPr>
          <a:lstStyle/>
          <a:p>
            <a:r>
              <a:rPr lang="es-419" sz="5200" kern="1200" dirty="0">
                <a:solidFill>
                  <a:schemeClr val="tx1"/>
                </a:solidFill>
                <a:latin typeface="Tisa Offc Serif Pro" panose="02010504030101020102" pitchFamily="2" charset="0"/>
              </a:rPr>
              <a:t>Motivación</a:t>
            </a:r>
          </a:p>
        </p:txBody>
      </p:sp>
      <p:pic>
        <p:nvPicPr>
          <p:cNvPr id="7" name="Imagen 6">
            <a:extLst>
              <a:ext uri="{FF2B5EF4-FFF2-40B4-BE49-F238E27FC236}">
                <a16:creationId xmlns:a16="http://schemas.microsoft.com/office/drawing/2014/main" id="{9F4683EF-5D62-D150-37A6-060159FAF9F8}"/>
              </a:ext>
            </a:extLst>
          </p:cNvPr>
          <p:cNvPicPr>
            <a:picLocks noChangeAspect="1"/>
          </p:cNvPicPr>
          <p:nvPr/>
        </p:nvPicPr>
        <p:blipFill>
          <a:blip r:embed="rId7"/>
          <a:stretch>
            <a:fillRect/>
          </a:stretch>
        </p:blipFill>
        <p:spPr>
          <a:xfrm>
            <a:off x="0" y="0"/>
            <a:ext cx="2181225" cy="495300"/>
          </a:xfrm>
          <a:prstGeom prst="rect">
            <a:avLst/>
          </a:prstGeom>
        </p:spPr>
      </p:pic>
      <p:sp>
        <p:nvSpPr>
          <p:cNvPr id="8" name="Rectángulo 7">
            <a:extLst>
              <a:ext uri="{FF2B5EF4-FFF2-40B4-BE49-F238E27FC236}">
                <a16:creationId xmlns:a16="http://schemas.microsoft.com/office/drawing/2014/main" id="{DFE2C63E-2250-B234-0CF4-39E18159177B}"/>
              </a:ext>
            </a:extLst>
          </p:cNvPr>
          <p:cNvSpPr/>
          <p:nvPr/>
        </p:nvSpPr>
        <p:spPr>
          <a:xfrm>
            <a:off x="0" y="435475"/>
            <a:ext cx="276726" cy="6422523"/>
          </a:xfrm>
          <a:prstGeom prst="rect">
            <a:avLst/>
          </a:prstGeom>
          <a:solidFill>
            <a:srgbClr val="4A90B4"/>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023024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a:extLst>
              <a:ext uri="{FF2B5EF4-FFF2-40B4-BE49-F238E27FC236}">
                <a16:creationId xmlns:a16="http://schemas.microsoft.com/office/drawing/2014/main" id="{116BADBA-3CF6-5E55-D626-7CD10EFFDDCE}"/>
              </a:ext>
            </a:extLst>
          </p:cNvPr>
          <p:cNvSpPr>
            <a:spLocks noGrp="1"/>
          </p:cNvSpPr>
          <p:nvPr>
            <p:ph type="title"/>
          </p:nvPr>
        </p:nvSpPr>
        <p:spPr>
          <a:xfrm>
            <a:off x="838200" y="365125"/>
            <a:ext cx="10515600" cy="1325563"/>
          </a:xfrm>
        </p:spPr>
        <p:txBody>
          <a:bodyPr/>
          <a:lstStyle/>
          <a:p>
            <a:r>
              <a:rPr lang="es-AR">
                <a:latin typeface="Tisa Offc Serif Pro" panose="02010504030101020102" pitchFamily="2" charset="0"/>
              </a:rPr>
              <a:t>Modelo Computacional</a:t>
            </a:r>
            <a:endParaRPr lang="es-AR" dirty="0">
              <a:latin typeface="Tisa Offc Serif Pro" panose="02010504030101020102" pitchFamily="2" charset="0"/>
            </a:endParaRPr>
          </a:p>
        </p:txBody>
      </p:sp>
      <p:pic>
        <p:nvPicPr>
          <p:cNvPr id="3" name="Imagen 2" descr="Gráfico&#10;&#10;Descripción generada automáticamente">
            <a:extLst>
              <a:ext uri="{FF2B5EF4-FFF2-40B4-BE49-F238E27FC236}">
                <a16:creationId xmlns:a16="http://schemas.microsoft.com/office/drawing/2014/main" id="{32420CA5-FCFE-B43A-1DE6-BBED2E3E20DB}"/>
              </a:ext>
            </a:extLst>
          </p:cNvPr>
          <p:cNvPicPr>
            <a:picLocks noChangeAspect="1"/>
          </p:cNvPicPr>
          <p:nvPr/>
        </p:nvPicPr>
        <p:blipFill rotWithShape="1">
          <a:blip r:embed="rId3">
            <a:extLst>
              <a:ext uri="{28A0092B-C50C-407E-A947-70E740481C1C}">
                <a14:useLocalDpi xmlns:a14="http://schemas.microsoft.com/office/drawing/2010/main" val="0"/>
              </a:ext>
            </a:extLst>
          </a:blip>
          <a:srcRect l="49935"/>
          <a:stretch/>
        </p:blipFill>
        <p:spPr>
          <a:xfrm>
            <a:off x="8650705" y="1027906"/>
            <a:ext cx="2923172" cy="2581275"/>
          </a:xfrm>
          <a:prstGeom prst="rect">
            <a:avLst/>
          </a:prstGeom>
        </p:spPr>
      </p:pic>
      <p:sp>
        <p:nvSpPr>
          <p:cNvPr id="5" name="CuadroTexto 4">
            <a:extLst>
              <a:ext uri="{FF2B5EF4-FFF2-40B4-BE49-F238E27FC236}">
                <a16:creationId xmlns:a16="http://schemas.microsoft.com/office/drawing/2014/main" id="{A51090B5-79C5-245D-DB1C-CC24EDE44926}"/>
              </a:ext>
            </a:extLst>
          </p:cNvPr>
          <p:cNvSpPr txBox="1"/>
          <p:nvPr/>
        </p:nvSpPr>
        <p:spPr>
          <a:xfrm>
            <a:off x="288062" y="5053158"/>
            <a:ext cx="8440637" cy="1631216"/>
          </a:xfrm>
          <a:prstGeom prst="rect">
            <a:avLst/>
          </a:prstGeom>
          <a:noFill/>
        </p:spPr>
        <p:txBody>
          <a:bodyPr wrap="square" rtlCol="0">
            <a:spAutoFit/>
          </a:bodyPr>
          <a:lstStyle/>
          <a:p>
            <a:pPr marL="285750" indent="-285750">
              <a:buFont typeface="Arial" panose="020B0604020202020204" pitchFamily="34" charset="0"/>
              <a:buChar char="•"/>
            </a:pPr>
            <a:r>
              <a:rPr lang="es-419" sz="2000" dirty="0">
                <a:latin typeface="Tisa Offc Serif Pro" panose="02010504030101020102" pitchFamily="2" charset="0"/>
              </a:rPr>
              <a:t>Placa solida cuadrada de lado L con agujero central</a:t>
            </a:r>
          </a:p>
          <a:p>
            <a:pPr marL="285750" indent="-285750">
              <a:buFont typeface="Arial" panose="020B0604020202020204" pitchFamily="34" charset="0"/>
              <a:buChar char="•"/>
            </a:pPr>
            <a:r>
              <a:rPr lang="es-419" sz="2000" dirty="0">
                <a:latin typeface="Tisa Offc Serif Pro" panose="02010504030101020102" pitchFamily="2" charset="0"/>
              </a:rPr>
              <a:t>Material de alta conductividad térmica, despreciamos convección y radiación.</a:t>
            </a:r>
          </a:p>
          <a:p>
            <a:pPr marL="285750" indent="-285750">
              <a:buFont typeface="Arial" panose="020B0604020202020204" pitchFamily="34" charset="0"/>
              <a:buChar char="•"/>
            </a:pPr>
            <a:r>
              <a:rPr lang="es-419" sz="2000" dirty="0">
                <a:latin typeface="Tisa Offc Serif Pro" panose="02010504030101020102" pitchFamily="2" charset="0"/>
              </a:rPr>
              <a:t>La discretización de la ecuación la hacemos con la fórmula de diferencias finitas central mediante un código propio en C++</a:t>
            </a:r>
          </a:p>
        </p:txBody>
      </p:sp>
      <p:pic>
        <p:nvPicPr>
          <p:cNvPr id="7" name="Imagen 6" descr="Texto&#10;&#10;Descripción generada automáticamente con confianza baja">
            <a:extLst>
              <a:ext uri="{FF2B5EF4-FFF2-40B4-BE49-F238E27FC236}">
                <a16:creationId xmlns:a16="http://schemas.microsoft.com/office/drawing/2014/main" id="{D20E97B3-F3A1-4295-382F-EB0373EB83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516" y="1644379"/>
            <a:ext cx="4069434" cy="3096661"/>
          </a:xfrm>
          <a:prstGeom prst="rect">
            <a:avLst/>
          </a:prstGeom>
        </p:spPr>
      </p:pic>
      <p:pic>
        <p:nvPicPr>
          <p:cNvPr id="9" name="Imagen 8" descr="Gráfico, Gráfico de dispersión&#10;&#10;Descripción generada automáticamente">
            <a:extLst>
              <a:ext uri="{FF2B5EF4-FFF2-40B4-BE49-F238E27FC236}">
                <a16:creationId xmlns:a16="http://schemas.microsoft.com/office/drawing/2014/main" id="{608C6869-1E84-A6AB-D45C-9F026E741395}"/>
              </a:ext>
            </a:extLst>
          </p:cNvPr>
          <p:cNvPicPr>
            <a:picLocks noChangeAspect="1"/>
          </p:cNvPicPr>
          <p:nvPr/>
        </p:nvPicPr>
        <p:blipFill rotWithShape="1">
          <a:blip r:embed="rId5">
            <a:extLst>
              <a:ext uri="{28A0092B-C50C-407E-A947-70E740481C1C}">
                <a14:useLocalDpi xmlns:a14="http://schemas.microsoft.com/office/drawing/2010/main" val="0"/>
              </a:ext>
            </a:extLst>
          </a:blip>
          <a:srcRect l="2935" t="16231" r="28424" b="16232"/>
          <a:stretch/>
        </p:blipFill>
        <p:spPr>
          <a:xfrm>
            <a:off x="4561540" y="2119191"/>
            <a:ext cx="3737113" cy="2068283"/>
          </a:xfrm>
          <a:prstGeom prst="rect">
            <a:avLst/>
          </a:prstGeom>
        </p:spPr>
      </p:pic>
      <p:pic>
        <p:nvPicPr>
          <p:cNvPr id="10" name="Imagen 9" descr="Gráfico&#10;&#10;Descripción generada automáticamente">
            <a:extLst>
              <a:ext uri="{FF2B5EF4-FFF2-40B4-BE49-F238E27FC236}">
                <a16:creationId xmlns:a16="http://schemas.microsoft.com/office/drawing/2014/main" id="{D0FF5294-847C-933D-68FF-D5D23739E0D9}"/>
              </a:ext>
            </a:extLst>
          </p:cNvPr>
          <p:cNvPicPr>
            <a:picLocks noChangeAspect="1"/>
          </p:cNvPicPr>
          <p:nvPr/>
        </p:nvPicPr>
        <p:blipFill rotWithShape="1">
          <a:blip r:embed="rId3">
            <a:extLst>
              <a:ext uri="{28A0092B-C50C-407E-A947-70E740481C1C}">
                <a14:useLocalDpi xmlns:a14="http://schemas.microsoft.com/office/drawing/2010/main" val="0"/>
              </a:ext>
            </a:extLst>
          </a:blip>
          <a:srcRect l="-70" r="50005"/>
          <a:stretch/>
        </p:blipFill>
        <p:spPr>
          <a:xfrm>
            <a:off x="8650705" y="3715602"/>
            <a:ext cx="2923172" cy="2581275"/>
          </a:xfrm>
          <a:prstGeom prst="rect">
            <a:avLst/>
          </a:prstGeom>
        </p:spPr>
      </p:pic>
      <p:sp>
        <p:nvSpPr>
          <p:cNvPr id="11" name="CuadroTexto 10">
            <a:extLst>
              <a:ext uri="{FF2B5EF4-FFF2-40B4-BE49-F238E27FC236}">
                <a16:creationId xmlns:a16="http://schemas.microsoft.com/office/drawing/2014/main" id="{F5183D32-9DC8-3D08-AE5E-B40450588CCA}"/>
              </a:ext>
            </a:extLst>
          </p:cNvPr>
          <p:cNvSpPr txBox="1"/>
          <p:nvPr/>
        </p:nvSpPr>
        <p:spPr>
          <a:xfrm>
            <a:off x="4131488" y="4187474"/>
            <a:ext cx="4299139" cy="338554"/>
          </a:xfrm>
          <a:prstGeom prst="rect">
            <a:avLst/>
          </a:prstGeom>
          <a:noFill/>
        </p:spPr>
        <p:txBody>
          <a:bodyPr wrap="square" rtlCol="0">
            <a:spAutoFit/>
          </a:bodyPr>
          <a:lstStyle/>
          <a:p>
            <a:r>
              <a:rPr lang="es-419" sz="1600" i="1" dirty="0">
                <a:latin typeface="Tisa Offc Serif Pro" panose="02010504030101020102" pitchFamily="2" charset="0"/>
              </a:rPr>
              <a:t>Existencia de nodos ficticios (agujero central)</a:t>
            </a:r>
          </a:p>
        </p:txBody>
      </p:sp>
      <p:pic>
        <p:nvPicPr>
          <p:cNvPr id="12" name="Imagen 11">
            <a:extLst>
              <a:ext uri="{FF2B5EF4-FFF2-40B4-BE49-F238E27FC236}">
                <a16:creationId xmlns:a16="http://schemas.microsoft.com/office/drawing/2014/main" id="{0B943AC5-85F8-9FC3-AD84-2F7221907C94}"/>
              </a:ext>
            </a:extLst>
          </p:cNvPr>
          <p:cNvPicPr>
            <a:picLocks noChangeAspect="1"/>
          </p:cNvPicPr>
          <p:nvPr/>
        </p:nvPicPr>
        <p:blipFill>
          <a:blip r:embed="rId6"/>
          <a:stretch>
            <a:fillRect/>
          </a:stretch>
        </p:blipFill>
        <p:spPr>
          <a:xfrm>
            <a:off x="0" y="0"/>
            <a:ext cx="2181225" cy="495300"/>
          </a:xfrm>
          <a:prstGeom prst="rect">
            <a:avLst/>
          </a:prstGeom>
        </p:spPr>
      </p:pic>
      <p:sp>
        <p:nvSpPr>
          <p:cNvPr id="13" name="Rectángulo 12">
            <a:extLst>
              <a:ext uri="{FF2B5EF4-FFF2-40B4-BE49-F238E27FC236}">
                <a16:creationId xmlns:a16="http://schemas.microsoft.com/office/drawing/2014/main" id="{6EF0C111-2300-5A88-4C18-73111E9D5A69}"/>
              </a:ext>
            </a:extLst>
          </p:cNvPr>
          <p:cNvSpPr/>
          <p:nvPr/>
        </p:nvSpPr>
        <p:spPr>
          <a:xfrm>
            <a:off x="0" y="435475"/>
            <a:ext cx="276726" cy="6422523"/>
          </a:xfrm>
          <a:prstGeom prst="rect">
            <a:avLst/>
          </a:prstGeom>
          <a:solidFill>
            <a:srgbClr val="4A90B4"/>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669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a:extLst>
              <a:ext uri="{FF2B5EF4-FFF2-40B4-BE49-F238E27FC236}">
                <a16:creationId xmlns:a16="http://schemas.microsoft.com/office/drawing/2014/main" id="{116BADBA-3CF6-5E55-D626-7CD10EFFDDCE}"/>
              </a:ext>
            </a:extLst>
          </p:cNvPr>
          <p:cNvSpPr>
            <a:spLocks noGrp="1"/>
          </p:cNvSpPr>
          <p:nvPr>
            <p:ph type="title"/>
          </p:nvPr>
        </p:nvSpPr>
        <p:spPr>
          <a:xfrm>
            <a:off x="838200" y="365125"/>
            <a:ext cx="10515600" cy="1325563"/>
          </a:xfrm>
        </p:spPr>
        <p:txBody>
          <a:bodyPr/>
          <a:lstStyle/>
          <a:p>
            <a:r>
              <a:rPr lang="es-AR" dirty="0">
                <a:latin typeface="Tisa Offc Serif Pro" panose="02010504030101020102" pitchFamily="2" charset="0"/>
              </a:rPr>
              <a:t>Condiciones Iniciales</a:t>
            </a:r>
          </a:p>
        </p:txBody>
      </p:sp>
      <p:pic>
        <p:nvPicPr>
          <p:cNvPr id="4" name="Imagen 3" descr="Imagen que contiene Forma&#10;&#10;Descripción generada automáticamente">
            <a:extLst>
              <a:ext uri="{FF2B5EF4-FFF2-40B4-BE49-F238E27FC236}">
                <a16:creationId xmlns:a16="http://schemas.microsoft.com/office/drawing/2014/main" id="{C170097C-0746-4488-C52C-E1A6D4F8C2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6181" y="717171"/>
            <a:ext cx="4047619" cy="5523809"/>
          </a:xfrm>
          <a:prstGeom prst="rect">
            <a:avLst/>
          </a:prstGeom>
        </p:spPr>
      </p:pic>
      <p:pic>
        <p:nvPicPr>
          <p:cNvPr id="20" name="Imagen 19">
            <a:extLst>
              <a:ext uri="{FF2B5EF4-FFF2-40B4-BE49-F238E27FC236}">
                <a16:creationId xmlns:a16="http://schemas.microsoft.com/office/drawing/2014/main" id="{13C310C2-1E5D-A442-9E81-FA63575325EE}"/>
              </a:ext>
            </a:extLst>
          </p:cNvPr>
          <p:cNvPicPr>
            <a:picLocks noChangeAspect="1"/>
          </p:cNvPicPr>
          <p:nvPr/>
        </p:nvPicPr>
        <p:blipFill>
          <a:blip r:embed="rId4"/>
          <a:stretch>
            <a:fillRect/>
          </a:stretch>
        </p:blipFill>
        <p:spPr>
          <a:xfrm>
            <a:off x="838200" y="3165745"/>
            <a:ext cx="2740144" cy="720000"/>
          </a:xfrm>
          <a:prstGeom prst="rect">
            <a:avLst/>
          </a:prstGeom>
        </p:spPr>
      </p:pic>
      <p:pic>
        <p:nvPicPr>
          <p:cNvPr id="22" name="Imagen 21">
            <a:extLst>
              <a:ext uri="{FF2B5EF4-FFF2-40B4-BE49-F238E27FC236}">
                <a16:creationId xmlns:a16="http://schemas.microsoft.com/office/drawing/2014/main" id="{1A0CE194-8A06-4D86-639E-4F8F9B5C788D}"/>
              </a:ext>
            </a:extLst>
          </p:cNvPr>
          <p:cNvPicPr>
            <a:picLocks noChangeAspect="1"/>
          </p:cNvPicPr>
          <p:nvPr/>
        </p:nvPicPr>
        <p:blipFill>
          <a:blip r:embed="rId5"/>
          <a:stretch>
            <a:fillRect/>
          </a:stretch>
        </p:blipFill>
        <p:spPr>
          <a:xfrm>
            <a:off x="1533188" y="3884956"/>
            <a:ext cx="2341072" cy="450000"/>
          </a:xfrm>
          <a:prstGeom prst="rect">
            <a:avLst/>
          </a:prstGeom>
        </p:spPr>
      </p:pic>
      <p:pic>
        <p:nvPicPr>
          <p:cNvPr id="24" name="Imagen 23">
            <a:extLst>
              <a:ext uri="{FF2B5EF4-FFF2-40B4-BE49-F238E27FC236}">
                <a16:creationId xmlns:a16="http://schemas.microsoft.com/office/drawing/2014/main" id="{B34C44F6-F0C0-BC17-B6BE-0422C121DF99}"/>
              </a:ext>
            </a:extLst>
          </p:cNvPr>
          <p:cNvPicPr>
            <a:picLocks noChangeAspect="1"/>
          </p:cNvPicPr>
          <p:nvPr/>
        </p:nvPicPr>
        <p:blipFill>
          <a:blip r:embed="rId6"/>
          <a:stretch>
            <a:fillRect/>
          </a:stretch>
        </p:blipFill>
        <p:spPr>
          <a:xfrm>
            <a:off x="838200" y="2564782"/>
            <a:ext cx="2189032" cy="540000"/>
          </a:xfrm>
          <a:prstGeom prst="rect">
            <a:avLst/>
          </a:prstGeom>
        </p:spPr>
      </p:pic>
      <p:pic>
        <p:nvPicPr>
          <p:cNvPr id="26" name="Imagen 25">
            <a:extLst>
              <a:ext uri="{FF2B5EF4-FFF2-40B4-BE49-F238E27FC236}">
                <a16:creationId xmlns:a16="http://schemas.microsoft.com/office/drawing/2014/main" id="{091533D0-38C9-BD00-2155-EDA714335394}"/>
              </a:ext>
            </a:extLst>
          </p:cNvPr>
          <p:cNvPicPr>
            <a:picLocks noChangeAspect="1"/>
          </p:cNvPicPr>
          <p:nvPr/>
        </p:nvPicPr>
        <p:blipFill rotWithShape="1">
          <a:blip r:embed="rId7"/>
          <a:srcRect l="3551" t="-48044" b="-1"/>
          <a:stretch/>
        </p:blipFill>
        <p:spPr>
          <a:xfrm>
            <a:off x="838200" y="1351045"/>
            <a:ext cx="2396276" cy="666203"/>
          </a:xfrm>
          <a:prstGeom prst="rect">
            <a:avLst/>
          </a:prstGeom>
        </p:spPr>
      </p:pic>
      <p:pic>
        <p:nvPicPr>
          <p:cNvPr id="28" name="Imagen 27">
            <a:extLst>
              <a:ext uri="{FF2B5EF4-FFF2-40B4-BE49-F238E27FC236}">
                <a16:creationId xmlns:a16="http://schemas.microsoft.com/office/drawing/2014/main" id="{9EC0AABB-CFD3-B555-5C2F-8F28AC15B115}"/>
              </a:ext>
            </a:extLst>
          </p:cNvPr>
          <p:cNvPicPr>
            <a:picLocks noChangeAspect="1"/>
          </p:cNvPicPr>
          <p:nvPr/>
        </p:nvPicPr>
        <p:blipFill>
          <a:blip r:embed="rId8"/>
          <a:stretch>
            <a:fillRect/>
          </a:stretch>
        </p:blipFill>
        <p:spPr>
          <a:xfrm>
            <a:off x="838200" y="2092360"/>
            <a:ext cx="3885811" cy="450000"/>
          </a:xfrm>
          <a:prstGeom prst="rect">
            <a:avLst/>
          </a:prstGeom>
        </p:spPr>
      </p:pic>
      <p:sp>
        <p:nvSpPr>
          <p:cNvPr id="29" name="CuadroTexto 28">
            <a:extLst>
              <a:ext uri="{FF2B5EF4-FFF2-40B4-BE49-F238E27FC236}">
                <a16:creationId xmlns:a16="http://schemas.microsoft.com/office/drawing/2014/main" id="{D1AE5451-96EA-D025-ADBE-E6B4C7318C8B}"/>
              </a:ext>
            </a:extLst>
          </p:cNvPr>
          <p:cNvSpPr txBox="1"/>
          <p:nvPr/>
        </p:nvSpPr>
        <p:spPr>
          <a:xfrm>
            <a:off x="332547" y="4501110"/>
            <a:ext cx="7069329" cy="1631216"/>
          </a:xfrm>
          <a:prstGeom prst="rect">
            <a:avLst/>
          </a:prstGeom>
          <a:noFill/>
        </p:spPr>
        <p:txBody>
          <a:bodyPr wrap="square" rtlCol="0">
            <a:spAutoFit/>
          </a:bodyPr>
          <a:lstStyle/>
          <a:p>
            <a:pPr marL="285750" indent="-285750">
              <a:buFont typeface="Arial" panose="020B0604020202020204" pitchFamily="34" charset="0"/>
              <a:buChar char="•"/>
            </a:pPr>
            <a:r>
              <a:rPr lang="es-419" sz="2000" dirty="0">
                <a:latin typeface="Tisa Offc Serif Pro" panose="02010504030101020102" pitchFamily="2" charset="0"/>
              </a:rPr>
              <a:t>Línea verde indica posición donde se calcula          .</a:t>
            </a:r>
          </a:p>
          <a:p>
            <a:pPr marL="285750" indent="-285750">
              <a:buFont typeface="Arial" panose="020B0604020202020204" pitchFamily="34" charset="0"/>
              <a:buChar char="•"/>
            </a:pPr>
            <a:r>
              <a:rPr lang="es-419" sz="2000" dirty="0">
                <a:latin typeface="Tisa Offc Serif Pro" panose="02010504030101020102" pitchFamily="2" charset="0"/>
              </a:rPr>
              <a:t>“</a:t>
            </a:r>
            <a:r>
              <a:rPr lang="es-419" sz="2000" dirty="0" err="1">
                <a:latin typeface="Tisa Offc Serif Pro" panose="02010504030101020102" pitchFamily="2" charset="0"/>
              </a:rPr>
              <a:t>Right</a:t>
            </a:r>
            <a:r>
              <a:rPr lang="es-419" sz="2000" dirty="0">
                <a:latin typeface="Tisa Offc Serif Pro" panose="02010504030101020102" pitchFamily="2" charset="0"/>
              </a:rPr>
              <a:t>” y “</a:t>
            </a:r>
            <a:r>
              <a:rPr lang="es-419" sz="2000" dirty="0" err="1">
                <a:latin typeface="Tisa Offc Serif Pro" panose="02010504030101020102" pitchFamily="2" charset="0"/>
              </a:rPr>
              <a:t>Left</a:t>
            </a:r>
            <a:r>
              <a:rPr lang="es-419" sz="2000" dirty="0">
                <a:latin typeface="Tisa Offc Serif Pro" panose="02010504030101020102" pitchFamily="2" charset="0"/>
              </a:rPr>
              <a:t>” indican de que lado la temperatura oscila.</a:t>
            </a:r>
          </a:p>
          <a:p>
            <a:pPr marL="285750" indent="-285750">
              <a:buFont typeface="Arial" panose="020B0604020202020204" pitchFamily="34" charset="0"/>
              <a:buChar char="•"/>
            </a:pPr>
            <a:r>
              <a:rPr lang="es-419" sz="2000" dirty="0">
                <a:latin typeface="Tisa Offc Serif Pro" panose="02010504030101020102" pitchFamily="2" charset="0"/>
              </a:rPr>
              <a:t>Las líneas rojas indican los límites adiabáticos.</a:t>
            </a:r>
          </a:p>
          <a:p>
            <a:pPr marL="285750" indent="-285750">
              <a:buFont typeface="Arial" panose="020B0604020202020204" pitchFamily="34" charset="0"/>
              <a:buChar char="•"/>
            </a:pPr>
            <a:r>
              <a:rPr lang="es-419" sz="2000" dirty="0">
                <a:latin typeface="Tisa Offc Serif Pro" panose="02010504030101020102" pitchFamily="2" charset="0"/>
              </a:rPr>
              <a:t>Estas dos amplitudes de corrientes son las que comparamos para calcular el coeficiente de rectificación R.</a:t>
            </a:r>
          </a:p>
        </p:txBody>
      </p:sp>
      <p:pic>
        <p:nvPicPr>
          <p:cNvPr id="31" name="Imagen 30">
            <a:extLst>
              <a:ext uri="{FF2B5EF4-FFF2-40B4-BE49-F238E27FC236}">
                <a16:creationId xmlns:a16="http://schemas.microsoft.com/office/drawing/2014/main" id="{D605E7BC-14FC-49AA-058D-1D99EA067F57}"/>
              </a:ext>
            </a:extLst>
          </p:cNvPr>
          <p:cNvPicPr>
            <a:picLocks noChangeAspect="1"/>
          </p:cNvPicPr>
          <p:nvPr/>
        </p:nvPicPr>
        <p:blipFill>
          <a:blip r:embed="rId9"/>
          <a:stretch>
            <a:fillRect/>
          </a:stretch>
        </p:blipFill>
        <p:spPr>
          <a:xfrm>
            <a:off x="5665897" y="4585333"/>
            <a:ext cx="430103" cy="239332"/>
          </a:xfrm>
          <a:prstGeom prst="rect">
            <a:avLst/>
          </a:prstGeom>
        </p:spPr>
      </p:pic>
      <p:pic>
        <p:nvPicPr>
          <p:cNvPr id="5" name="Imagen 4">
            <a:extLst>
              <a:ext uri="{FF2B5EF4-FFF2-40B4-BE49-F238E27FC236}">
                <a16:creationId xmlns:a16="http://schemas.microsoft.com/office/drawing/2014/main" id="{34EB789E-D8A7-C691-8515-6D01C317D27E}"/>
              </a:ext>
            </a:extLst>
          </p:cNvPr>
          <p:cNvPicPr>
            <a:picLocks noChangeAspect="1"/>
          </p:cNvPicPr>
          <p:nvPr/>
        </p:nvPicPr>
        <p:blipFill>
          <a:blip r:embed="rId10"/>
          <a:stretch>
            <a:fillRect/>
          </a:stretch>
        </p:blipFill>
        <p:spPr>
          <a:xfrm>
            <a:off x="811389" y="3911872"/>
            <a:ext cx="748611" cy="504327"/>
          </a:xfrm>
          <a:prstGeom prst="rect">
            <a:avLst/>
          </a:prstGeom>
        </p:spPr>
      </p:pic>
      <p:pic>
        <p:nvPicPr>
          <p:cNvPr id="9" name="Imagen 8">
            <a:extLst>
              <a:ext uri="{FF2B5EF4-FFF2-40B4-BE49-F238E27FC236}">
                <a16:creationId xmlns:a16="http://schemas.microsoft.com/office/drawing/2014/main" id="{0CBF0EC8-18EF-876F-2AFB-B329119D7111}"/>
              </a:ext>
            </a:extLst>
          </p:cNvPr>
          <p:cNvPicPr>
            <a:picLocks noChangeAspect="1"/>
          </p:cNvPicPr>
          <p:nvPr/>
        </p:nvPicPr>
        <p:blipFill>
          <a:blip r:embed="rId11"/>
          <a:stretch>
            <a:fillRect/>
          </a:stretch>
        </p:blipFill>
        <p:spPr>
          <a:xfrm>
            <a:off x="0" y="0"/>
            <a:ext cx="2181225" cy="495300"/>
          </a:xfrm>
          <a:prstGeom prst="rect">
            <a:avLst/>
          </a:prstGeom>
        </p:spPr>
      </p:pic>
      <p:sp>
        <p:nvSpPr>
          <p:cNvPr id="10" name="Rectángulo 9">
            <a:extLst>
              <a:ext uri="{FF2B5EF4-FFF2-40B4-BE49-F238E27FC236}">
                <a16:creationId xmlns:a16="http://schemas.microsoft.com/office/drawing/2014/main" id="{C21CD442-6D26-B86A-4268-D1A4464AEB8F}"/>
              </a:ext>
            </a:extLst>
          </p:cNvPr>
          <p:cNvSpPr/>
          <p:nvPr/>
        </p:nvSpPr>
        <p:spPr>
          <a:xfrm>
            <a:off x="0" y="435475"/>
            <a:ext cx="276726" cy="6422523"/>
          </a:xfrm>
          <a:prstGeom prst="rect">
            <a:avLst/>
          </a:prstGeom>
          <a:solidFill>
            <a:srgbClr val="4A90B4"/>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598162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a:extLst>
              <a:ext uri="{FF2B5EF4-FFF2-40B4-BE49-F238E27FC236}">
                <a16:creationId xmlns:a16="http://schemas.microsoft.com/office/drawing/2014/main" id="{78C8BA10-311E-BFFC-523B-22F099484E64}"/>
              </a:ext>
            </a:extLst>
          </p:cNvPr>
          <p:cNvSpPr>
            <a:spLocks noGrp="1"/>
          </p:cNvSpPr>
          <p:nvPr>
            <p:ph type="title"/>
          </p:nvPr>
        </p:nvSpPr>
        <p:spPr>
          <a:xfrm>
            <a:off x="838200" y="593729"/>
            <a:ext cx="5318462" cy="1325563"/>
          </a:xfrm>
        </p:spPr>
        <p:txBody>
          <a:bodyPr/>
          <a:lstStyle/>
          <a:p>
            <a:r>
              <a:rPr lang="es-AR" dirty="0">
                <a:latin typeface="Tisa Offc Serif Pro" panose="02010504030101020102" pitchFamily="2" charset="0"/>
              </a:rPr>
              <a:t>Resultados: Flujo de calor local</a:t>
            </a:r>
          </a:p>
        </p:txBody>
      </p:sp>
      <p:sp>
        <p:nvSpPr>
          <p:cNvPr id="5" name="CuadroTexto 4">
            <a:extLst>
              <a:ext uri="{FF2B5EF4-FFF2-40B4-BE49-F238E27FC236}">
                <a16:creationId xmlns:a16="http://schemas.microsoft.com/office/drawing/2014/main" id="{5BDEA020-95BB-34E1-DADF-37E0C8DFB96C}"/>
              </a:ext>
            </a:extLst>
          </p:cNvPr>
          <p:cNvSpPr txBox="1"/>
          <p:nvPr/>
        </p:nvSpPr>
        <p:spPr>
          <a:xfrm>
            <a:off x="838200" y="2024320"/>
            <a:ext cx="4660557" cy="3170099"/>
          </a:xfrm>
          <a:prstGeom prst="rect">
            <a:avLst/>
          </a:prstGeom>
          <a:noFill/>
        </p:spPr>
        <p:txBody>
          <a:bodyPr wrap="square" rtlCol="0">
            <a:spAutoFit/>
          </a:bodyPr>
          <a:lstStyle/>
          <a:p>
            <a:pPr marL="285750" indent="-285750" algn="just">
              <a:buFont typeface="Arial" panose="020B0604020202020204" pitchFamily="34" charset="0"/>
              <a:buChar char="•"/>
            </a:pPr>
            <a:r>
              <a:rPr lang="es-419" sz="2000" dirty="0">
                <a:latin typeface="Tisa Offc Serif Pro" panose="02010504030101020102" pitchFamily="2" charset="0"/>
              </a:rPr>
              <a:t>Dependiendo de la frecuencia, el valor máximo de la corriente ocurre para distintas posiciones de la placa.</a:t>
            </a:r>
          </a:p>
          <a:p>
            <a:pPr marL="285750" indent="-285750" algn="just">
              <a:buFont typeface="Arial" panose="020B0604020202020204" pitchFamily="34" charset="0"/>
              <a:buChar char="•"/>
            </a:pPr>
            <a:r>
              <a:rPr lang="es-419" sz="2000" dirty="0">
                <a:latin typeface="Tisa Offc Serif Pro" panose="02010504030101020102" pitchFamily="2" charset="0"/>
              </a:rPr>
              <a:t>La frecuencia donde ocurren los máximos depende de la geometría.</a:t>
            </a:r>
          </a:p>
          <a:p>
            <a:pPr marL="285750" indent="-285750" algn="just">
              <a:buFont typeface="Arial" panose="020B0604020202020204" pitchFamily="34" charset="0"/>
              <a:buChar char="•"/>
            </a:pPr>
            <a:r>
              <a:rPr lang="es-419" sz="2000" dirty="0">
                <a:latin typeface="Tisa Offc Serif Pro" panose="02010504030101020102" pitchFamily="2" charset="0"/>
              </a:rPr>
              <a:t>La frecuencia y la geometría son parámetros manipulables para maximizar la corriente de calor en una posición deseada de la estructura.</a:t>
            </a:r>
          </a:p>
        </p:txBody>
      </p:sp>
      <p:pic>
        <p:nvPicPr>
          <p:cNvPr id="7" name="Imagen 6" descr="Diagrama&#10;&#10;Descripción generada automáticamente">
            <a:extLst>
              <a:ext uri="{FF2B5EF4-FFF2-40B4-BE49-F238E27FC236}">
                <a16:creationId xmlns:a16="http://schemas.microsoft.com/office/drawing/2014/main" id="{08CF9A71-4F44-093A-6C76-829006E59718}"/>
              </a:ext>
            </a:extLst>
          </p:cNvPr>
          <p:cNvPicPr>
            <a:picLocks noChangeAspect="1"/>
          </p:cNvPicPr>
          <p:nvPr/>
        </p:nvPicPr>
        <p:blipFill rotWithShape="1">
          <a:blip r:embed="rId3">
            <a:extLst>
              <a:ext uri="{28A0092B-C50C-407E-A947-70E740481C1C}">
                <a14:useLocalDpi xmlns:a14="http://schemas.microsoft.com/office/drawing/2010/main" val="0"/>
              </a:ext>
            </a:extLst>
          </a:blip>
          <a:srcRect l="1752" t="5324" r="6583" b="5324"/>
          <a:stretch/>
        </p:blipFill>
        <p:spPr>
          <a:xfrm>
            <a:off x="6258333" y="491617"/>
            <a:ext cx="5318462" cy="6127751"/>
          </a:xfrm>
          <a:prstGeom prst="rect">
            <a:avLst/>
          </a:prstGeom>
        </p:spPr>
      </p:pic>
      <p:pic>
        <p:nvPicPr>
          <p:cNvPr id="10" name="Imagen 9">
            <a:extLst>
              <a:ext uri="{FF2B5EF4-FFF2-40B4-BE49-F238E27FC236}">
                <a16:creationId xmlns:a16="http://schemas.microsoft.com/office/drawing/2014/main" id="{E87B23C4-9B29-D54E-8211-61F104F23A8E}"/>
              </a:ext>
            </a:extLst>
          </p:cNvPr>
          <p:cNvPicPr>
            <a:picLocks noChangeAspect="1"/>
          </p:cNvPicPr>
          <p:nvPr/>
        </p:nvPicPr>
        <p:blipFill>
          <a:blip r:embed="rId4"/>
          <a:stretch>
            <a:fillRect/>
          </a:stretch>
        </p:blipFill>
        <p:spPr>
          <a:xfrm>
            <a:off x="0" y="0"/>
            <a:ext cx="2181225" cy="495300"/>
          </a:xfrm>
          <a:prstGeom prst="rect">
            <a:avLst/>
          </a:prstGeom>
        </p:spPr>
      </p:pic>
      <p:sp>
        <p:nvSpPr>
          <p:cNvPr id="11" name="Rectángulo 10">
            <a:extLst>
              <a:ext uri="{FF2B5EF4-FFF2-40B4-BE49-F238E27FC236}">
                <a16:creationId xmlns:a16="http://schemas.microsoft.com/office/drawing/2014/main" id="{35CFBA4F-81BB-2975-E620-BA8DB04563DF}"/>
              </a:ext>
            </a:extLst>
          </p:cNvPr>
          <p:cNvSpPr/>
          <p:nvPr/>
        </p:nvSpPr>
        <p:spPr>
          <a:xfrm>
            <a:off x="0" y="435475"/>
            <a:ext cx="276726" cy="6422523"/>
          </a:xfrm>
          <a:prstGeom prst="rect">
            <a:avLst/>
          </a:prstGeom>
          <a:solidFill>
            <a:srgbClr val="4A90B4"/>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433005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41A22023-E086-60FC-D3D4-C98991BF10BF}"/>
              </a:ext>
            </a:extLst>
          </p:cNvPr>
          <p:cNvSpPr>
            <a:spLocks noGrp="1"/>
          </p:cNvSpPr>
          <p:nvPr>
            <p:ph type="title"/>
          </p:nvPr>
        </p:nvSpPr>
        <p:spPr>
          <a:xfrm>
            <a:off x="838200" y="365125"/>
            <a:ext cx="10515600" cy="1325563"/>
          </a:xfrm>
        </p:spPr>
        <p:txBody>
          <a:bodyPr/>
          <a:lstStyle/>
          <a:p>
            <a:r>
              <a:rPr lang="es-AR" dirty="0">
                <a:latin typeface="Tisa Offc Serif Pro" panose="02010504030101020102" pitchFamily="2" charset="0"/>
              </a:rPr>
              <a:t>Resultados: Rectificación Global</a:t>
            </a:r>
          </a:p>
        </p:txBody>
      </p:sp>
      <p:pic>
        <p:nvPicPr>
          <p:cNvPr id="7" name="Imagen 6" descr="Diagrama&#10;&#10;Descripción generada automáticamente">
            <a:extLst>
              <a:ext uri="{FF2B5EF4-FFF2-40B4-BE49-F238E27FC236}">
                <a16:creationId xmlns:a16="http://schemas.microsoft.com/office/drawing/2014/main" id="{29C31B76-6CC5-C373-6FE5-1021F0681B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4161" y="1253179"/>
            <a:ext cx="5422728" cy="5422728"/>
          </a:xfrm>
          <a:prstGeom prst="rect">
            <a:avLst/>
          </a:prstGeom>
        </p:spPr>
      </p:pic>
      <p:sp>
        <p:nvSpPr>
          <p:cNvPr id="8" name="CuadroTexto 7">
            <a:extLst>
              <a:ext uri="{FF2B5EF4-FFF2-40B4-BE49-F238E27FC236}">
                <a16:creationId xmlns:a16="http://schemas.microsoft.com/office/drawing/2014/main" id="{72046F97-BAFE-9EF0-9BD0-63E91DDEBC21}"/>
              </a:ext>
            </a:extLst>
          </p:cNvPr>
          <p:cNvSpPr txBox="1"/>
          <p:nvPr/>
        </p:nvSpPr>
        <p:spPr>
          <a:xfrm>
            <a:off x="7662257" y="2472962"/>
            <a:ext cx="3997959" cy="4093428"/>
          </a:xfrm>
          <a:prstGeom prst="rect">
            <a:avLst/>
          </a:prstGeom>
          <a:noFill/>
        </p:spPr>
        <p:txBody>
          <a:bodyPr wrap="square" rtlCol="0">
            <a:spAutoFit/>
          </a:bodyPr>
          <a:lstStyle/>
          <a:p>
            <a:pPr marL="285750" indent="-285750" algn="just">
              <a:buFont typeface="Arial" panose="020B0604020202020204" pitchFamily="34" charset="0"/>
              <a:buChar char="•"/>
            </a:pPr>
            <a:r>
              <a:rPr lang="es-419" sz="2000" dirty="0">
                <a:latin typeface="Tisa Offc Serif Pro" panose="02010504030101020102" pitchFamily="2" charset="0"/>
              </a:rPr>
              <a:t>Rectificación obtenida de comparar la amplitud de la corriente de calor en el borde donde la temperatura externa oscila, con el lado contrario donde permanece constante, en función de distintas frecuencias.</a:t>
            </a:r>
          </a:p>
          <a:p>
            <a:pPr marL="285750" indent="-285750" algn="just">
              <a:buFont typeface="Arial" panose="020B0604020202020204" pitchFamily="34" charset="0"/>
              <a:buChar char="•"/>
            </a:pPr>
            <a:r>
              <a:rPr lang="es-419" sz="2000" dirty="0">
                <a:latin typeface="Tisa Offc Serif Pro" panose="02010504030101020102" pitchFamily="2" charset="0"/>
              </a:rPr>
              <a:t>El incremento del tamaño de la figura amplifica la rectificación</a:t>
            </a:r>
          </a:p>
          <a:p>
            <a:pPr marL="285750" indent="-285750" algn="just">
              <a:buFont typeface="Arial" panose="020B0604020202020204" pitchFamily="34" charset="0"/>
              <a:buChar char="•"/>
            </a:pPr>
            <a:r>
              <a:rPr lang="es-419" sz="2000" dirty="0">
                <a:latin typeface="Tisa Offc Serif Pro" panose="02010504030101020102" pitchFamily="2" charset="0"/>
              </a:rPr>
              <a:t>La frecuencia donde ocurren los máximos depende de la geometría.</a:t>
            </a:r>
          </a:p>
        </p:txBody>
      </p:sp>
      <p:pic>
        <p:nvPicPr>
          <p:cNvPr id="10" name="Imagen 9">
            <a:extLst>
              <a:ext uri="{FF2B5EF4-FFF2-40B4-BE49-F238E27FC236}">
                <a16:creationId xmlns:a16="http://schemas.microsoft.com/office/drawing/2014/main" id="{1077384E-945D-F264-1ABD-6A742BA78B7B}"/>
              </a:ext>
            </a:extLst>
          </p:cNvPr>
          <p:cNvPicPr>
            <a:picLocks noChangeAspect="1"/>
          </p:cNvPicPr>
          <p:nvPr/>
        </p:nvPicPr>
        <p:blipFill>
          <a:blip r:embed="rId4"/>
          <a:stretch>
            <a:fillRect/>
          </a:stretch>
        </p:blipFill>
        <p:spPr>
          <a:xfrm>
            <a:off x="8024127" y="1539459"/>
            <a:ext cx="3471161" cy="781410"/>
          </a:xfrm>
          <a:prstGeom prst="rect">
            <a:avLst/>
          </a:prstGeom>
        </p:spPr>
      </p:pic>
      <p:pic>
        <p:nvPicPr>
          <p:cNvPr id="3" name="Imagen 2">
            <a:extLst>
              <a:ext uri="{FF2B5EF4-FFF2-40B4-BE49-F238E27FC236}">
                <a16:creationId xmlns:a16="http://schemas.microsoft.com/office/drawing/2014/main" id="{CAE8774A-344D-524C-1152-4E2096753F83}"/>
              </a:ext>
            </a:extLst>
          </p:cNvPr>
          <p:cNvPicPr>
            <a:picLocks noChangeAspect="1"/>
          </p:cNvPicPr>
          <p:nvPr/>
        </p:nvPicPr>
        <p:blipFill>
          <a:blip r:embed="rId5"/>
          <a:stretch>
            <a:fillRect/>
          </a:stretch>
        </p:blipFill>
        <p:spPr>
          <a:xfrm>
            <a:off x="6827367" y="2171469"/>
            <a:ext cx="183422" cy="298800"/>
          </a:xfrm>
          <a:prstGeom prst="rect">
            <a:avLst/>
          </a:prstGeom>
        </p:spPr>
      </p:pic>
      <p:pic>
        <p:nvPicPr>
          <p:cNvPr id="6" name="Imagen 5">
            <a:extLst>
              <a:ext uri="{FF2B5EF4-FFF2-40B4-BE49-F238E27FC236}">
                <a16:creationId xmlns:a16="http://schemas.microsoft.com/office/drawing/2014/main" id="{ED7C1F63-706D-B2C6-9434-1ED7353FD338}"/>
              </a:ext>
            </a:extLst>
          </p:cNvPr>
          <p:cNvPicPr>
            <a:picLocks noChangeAspect="1"/>
          </p:cNvPicPr>
          <p:nvPr/>
        </p:nvPicPr>
        <p:blipFill>
          <a:blip r:embed="rId5"/>
          <a:stretch>
            <a:fillRect/>
          </a:stretch>
        </p:blipFill>
        <p:spPr>
          <a:xfrm>
            <a:off x="6751287" y="3574266"/>
            <a:ext cx="366843" cy="597600"/>
          </a:xfrm>
          <a:prstGeom prst="rect">
            <a:avLst/>
          </a:prstGeom>
        </p:spPr>
      </p:pic>
      <p:pic>
        <p:nvPicPr>
          <p:cNvPr id="11" name="Imagen 10">
            <a:extLst>
              <a:ext uri="{FF2B5EF4-FFF2-40B4-BE49-F238E27FC236}">
                <a16:creationId xmlns:a16="http://schemas.microsoft.com/office/drawing/2014/main" id="{66AE036D-C4ED-7B15-4722-05596A939E18}"/>
              </a:ext>
            </a:extLst>
          </p:cNvPr>
          <p:cNvPicPr>
            <a:picLocks noChangeAspect="1"/>
          </p:cNvPicPr>
          <p:nvPr/>
        </p:nvPicPr>
        <p:blipFill>
          <a:blip r:embed="rId5"/>
          <a:stretch>
            <a:fillRect/>
          </a:stretch>
        </p:blipFill>
        <p:spPr>
          <a:xfrm>
            <a:off x="6626443" y="4910737"/>
            <a:ext cx="552475" cy="900000"/>
          </a:xfrm>
          <a:prstGeom prst="rect">
            <a:avLst/>
          </a:prstGeom>
        </p:spPr>
      </p:pic>
      <p:pic>
        <p:nvPicPr>
          <p:cNvPr id="13" name="Imagen 12">
            <a:extLst>
              <a:ext uri="{FF2B5EF4-FFF2-40B4-BE49-F238E27FC236}">
                <a16:creationId xmlns:a16="http://schemas.microsoft.com/office/drawing/2014/main" id="{7509D5DD-F111-346F-37CA-FE6054B993E5}"/>
              </a:ext>
            </a:extLst>
          </p:cNvPr>
          <p:cNvPicPr>
            <a:picLocks noChangeAspect="1"/>
          </p:cNvPicPr>
          <p:nvPr/>
        </p:nvPicPr>
        <p:blipFill>
          <a:blip r:embed="rId6"/>
          <a:stretch>
            <a:fillRect/>
          </a:stretch>
        </p:blipFill>
        <p:spPr>
          <a:xfrm>
            <a:off x="462694" y="4922109"/>
            <a:ext cx="1005882" cy="900000"/>
          </a:xfrm>
          <a:prstGeom prst="rect">
            <a:avLst/>
          </a:prstGeom>
        </p:spPr>
      </p:pic>
      <p:pic>
        <p:nvPicPr>
          <p:cNvPr id="14" name="Imagen 13">
            <a:extLst>
              <a:ext uri="{FF2B5EF4-FFF2-40B4-BE49-F238E27FC236}">
                <a16:creationId xmlns:a16="http://schemas.microsoft.com/office/drawing/2014/main" id="{8C3D411B-D4FE-267B-F10E-0745F49BB085}"/>
              </a:ext>
            </a:extLst>
          </p:cNvPr>
          <p:cNvPicPr>
            <a:picLocks noChangeAspect="1"/>
          </p:cNvPicPr>
          <p:nvPr/>
        </p:nvPicPr>
        <p:blipFill>
          <a:blip r:embed="rId6"/>
          <a:stretch>
            <a:fillRect/>
          </a:stretch>
        </p:blipFill>
        <p:spPr>
          <a:xfrm>
            <a:off x="642476" y="3448930"/>
            <a:ext cx="667906" cy="597600"/>
          </a:xfrm>
          <a:prstGeom prst="rect">
            <a:avLst/>
          </a:prstGeom>
        </p:spPr>
      </p:pic>
      <p:pic>
        <p:nvPicPr>
          <p:cNvPr id="15" name="Imagen 14">
            <a:extLst>
              <a:ext uri="{FF2B5EF4-FFF2-40B4-BE49-F238E27FC236}">
                <a16:creationId xmlns:a16="http://schemas.microsoft.com/office/drawing/2014/main" id="{D465175E-9FD0-A3C8-54B6-1E2E1D7BE372}"/>
              </a:ext>
            </a:extLst>
          </p:cNvPr>
          <p:cNvPicPr>
            <a:picLocks noChangeAspect="1"/>
          </p:cNvPicPr>
          <p:nvPr/>
        </p:nvPicPr>
        <p:blipFill>
          <a:blip r:embed="rId6"/>
          <a:stretch>
            <a:fillRect/>
          </a:stretch>
        </p:blipFill>
        <p:spPr>
          <a:xfrm>
            <a:off x="802388" y="2171582"/>
            <a:ext cx="333953" cy="298800"/>
          </a:xfrm>
          <a:prstGeom prst="rect">
            <a:avLst/>
          </a:prstGeom>
        </p:spPr>
      </p:pic>
      <p:sp>
        <p:nvSpPr>
          <p:cNvPr id="16" name="Rectángulo 15">
            <a:extLst>
              <a:ext uri="{FF2B5EF4-FFF2-40B4-BE49-F238E27FC236}">
                <a16:creationId xmlns:a16="http://schemas.microsoft.com/office/drawing/2014/main" id="{D9B53486-D4B4-2B72-34DE-99A3FF400C1C}"/>
              </a:ext>
            </a:extLst>
          </p:cNvPr>
          <p:cNvSpPr/>
          <p:nvPr/>
        </p:nvSpPr>
        <p:spPr>
          <a:xfrm>
            <a:off x="414647" y="1634093"/>
            <a:ext cx="1053929" cy="447794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Rectángulo 16">
            <a:extLst>
              <a:ext uri="{FF2B5EF4-FFF2-40B4-BE49-F238E27FC236}">
                <a16:creationId xmlns:a16="http://schemas.microsoft.com/office/drawing/2014/main" id="{EAC872D9-4C3B-F159-E41A-4E8B1CE2E960}"/>
              </a:ext>
            </a:extLst>
          </p:cNvPr>
          <p:cNvSpPr/>
          <p:nvPr/>
        </p:nvSpPr>
        <p:spPr>
          <a:xfrm>
            <a:off x="6375717" y="1634092"/>
            <a:ext cx="1053929" cy="447794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9" name="Conector recto 18">
            <a:extLst>
              <a:ext uri="{FF2B5EF4-FFF2-40B4-BE49-F238E27FC236}">
                <a16:creationId xmlns:a16="http://schemas.microsoft.com/office/drawing/2014/main" id="{61EE1896-F6D6-F44C-057F-C9986D4D10D9}"/>
              </a:ext>
            </a:extLst>
          </p:cNvPr>
          <p:cNvCxnSpPr>
            <a:cxnSpLocks/>
          </p:cNvCxnSpPr>
          <p:nvPr/>
        </p:nvCxnSpPr>
        <p:spPr>
          <a:xfrm>
            <a:off x="1907626" y="2320869"/>
            <a:ext cx="1798100"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5EAAA30B-8CDD-4810-8669-866E1EA96C5B}"/>
              </a:ext>
            </a:extLst>
          </p:cNvPr>
          <p:cNvCxnSpPr>
            <a:cxnSpLocks/>
          </p:cNvCxnSpPr>
          <p:nvPr/>
        </p:nvCxnSpPr>
        <p:spPr>
          <a:xfrm>
            <a:off x="1907626" y="3801070"/>
            <a:ext cx="1798100"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1830BBFC-8055-A92F-2EE3-C9CB2CCC71E3}"/>
              </a:ext>
            </a:extLst>
          </p:cNvPr>
          <p:cNvCxnSpPr>
            <a:cxnSpLocks/>
          </p:cNvCxnSpPr>
          <p:nvPr/>
        </p:nvCxnSpPr>
        <p:spPr>
          <a:xfrm>
            <a:off x="1907626" y="5360737"/>
            <a:ext cx="1798100"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32C40E3F-9981-9987-0E6C-831098EE3F1F}"/>
              </a:ext>
            </a:extLst>
          </p:cNvPr>
          <p:cNvCxnSpPr>
            <a:cxnSpLocks/>
          </p:cNvCxnSpPr>
          <p:nvPr/>
        </p:nvCxnSpPr>
        <p:spPr>
          <a:xfrm>
            <a:off x="4297900" y="2320869"/>
            <a:ext cx="1798100"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7DC2C31C-B92A-6D71-88B4-3FE9FB3790D9}"/>
              </a:ext>
            </a:extLst>
          </p:cNvPr>
          <p:cNvCxnSpPr>
            <a:cxnSpLocks/>
          </p:cNvCxnSpPr>
          <p:nvPr/>
        </p:nvCxnSpPr>
        <p:spPr>
          <a:xfrm>
            <a:off x="4297900" y="3873066"/>
            <a:ext cx="1798100"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033BC4F8-B6A2-6007-0F89-F5B65873C63D}"/>
              </a:ext>
            </a:extLst>
          </p:cNvPr>
          <p:cNvCxnSpPr>
            <a:cxnSpLocks/>
          </p:cNvCxnSpPr>
          <p:nvPr/>
        </p:nvCxnSpPr>
        <p:spPr>
          <a:xfrm>
            <a:off x="4297900" y="5505227"/>
            <a:ext cx="1798100"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pic>
        <p:nvPicPr>
          <p:cNvPr id="4" name="Imagen 3">
            <a:extLst>
              <a:ext uri="{FF2B5EF4-FFF2-40B4-BE49-F238E27FC236}">
                <a16:creationId xmlns:a16="http://schemas.microsoft.com/office/drawing/2014/main" id="{D0E29B2F-D9C7-BF45-82D7-843524BE8DF8}"/>
              </a:ext>
            </a:extLst>
          </p:cNvPr>
          <p:cNvPicPr>
            <a:picLocks noChangeAspect="1"/>
          </p:cNvPicPr>
          <p:nvPr/>
        </p:nvPicPr>
        <p:blipFill>
          <a:blip r:embed="rId7"/>
          <a:stretch>
            <a:fillRect/>
          </a:stretch>
        </p:blipFill>
        <p:spPr>
          <a:xfrm>
            <a:off x="0" y="0"/>
            <a:ext cx="2181225" cy="495300"/>
          </a:xfrm>
          <a:prstGeom prst="rect">
            <a:avLst/>
          </a:prstGeom>
        </p:spPr>
      </p:pic>
      <p:sp>
        <p:nvSpPr>
          <p:cNvPr id="9" name="Rectángulo 8">
            <a:extLst>
              <a:ext uri="{FF2B5EF4-FFF2-40B4-BE49-F238E27FC236}">
                <a16:creationId xmlns:a16="http://schemas.microsoft.com/office/drawing/2014/main" id="{A54F7897-4465-0A58-EEE2-75D78AD3B43C}"/>
              </a:ext>
            </a:extLst>
          </p:cNvPr>
          <p:cNvSpPr/>
          <p:nvPr/>
        </p:nvSpPr>
        <p:spPr>
          <a:xfrm>
            <a:off x="0" y="435475"/>
            <a:ext cx="276726" cy="6422523"/>
          </a:xfrm>
          <a:prstGeom prst="rect">
            <a:avLst/>
          </a:prstGeom>
          <a:solidFill>
            <a:srgbClr val="4A90B4"/>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729978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a:extLst>
              <a:ext uri="{FF2B5EF4-FFF2-40B4-BE49-F238E27FC236}">
                <a16:creationId xmlns:a16="http://schemas.microsoft.com/office/drawing/2014/main" id="{AFF94ABA-6A77-279D-DDFC-2B202D2FF9BA}"/>
              </a:ext>
            </a:extLst>
          </p:cNvPr>
          <p:cNvSpPr>
            <a:spLocks noGrp="1"/>
          </p:cNvSpPr>
          <p:nvPr>
            <p:ph type="title"/>
          </p:nvPr>
        </p:nvSpPr>
        <p:spPr>
          <a:xfrm>
            <a:off x="838200" y="365125"/>
            <a:ext cx="10515600" cy="1325563"/>
          </a:xfrm>
        </p:spPr>
        <p:txBody>
          <a:bodyPr/>
          <a:lstStyle/>
          <a:p>
            <a:r>
              <a:rPr lang="es-AR" dirty="0">
                <a:latin typeface="Tisa Offc Serif Pro" panose="02010504030101020102" pitchFamily="2" charset="0"/>
              </a:rPr>
              <a:t>Conclusiones</a:t>
            </a:r>
          </a:p>
        </p:txBody>
      </p:sp>
      <p:sp>
        <p:nvSpPr>
          <p:cNvPr id="3" name="CuadroTexto 2">
            <a:extLst>
              <a:ext uri="{FF2B5EF4-FFF2-40B4-BE49-F238E27FC236}">
                <a16:creationId xmlns:a16="http://schemas.microsoft.com/office/drawing/2014/main" id="{6C611C7F-95FD-C8C9-288C-53AEF328665A}"/>
              </a:ext>
            </a:extLst>
          </p:cNvPr>
          <p:cNvSpPr txBox="1"/>
          <p:nvPr/>
        </p:nvSpPr>
        <p:spPr>
          <a:xfrm>
            <a:off x="1033670" y="1987826"/>
            <a:ext cx="10320130" cy="4832092"/>
          </a:xfrm>
          <a:prstGeom prst="rect">
            <a:avLst/>
          </a:prstGeom>
          <a:noFill/>
        </p:spPr>
        <p:txBody>
          <a:bodyPr wrap="square" rtlCol="0">
            <a:spAutoFit/>
          </a:bodyPr>
          <a:lstStyle/>
          <a:p>
            <a:pPr marL="285750" indent="-285750">
              <a:buFont typeface="Arial" panose="020B0604020202020204" pitchFamily="34" charset="0"/>
              <a:buChar char="•"/>
            </a:pPr>
            <a:r>
              <a:rPr lang="es-419" sz="2800" dirty="0">
                <a:latin typeface="Tisa Offc Serif Pro" panose="02010504030101020102" pitchFamily="2" charset="0"/>
              </a:rPr>
              <a:t>Se encontró rectificación dependiente de la frecuencia y la geometría del agujero.</a:t>
            </a:r>
          </a:p>
          <a:p>
            <a:pPr marL="285750" indent="-285750">
              <a:buFont typeface="Arial" panose="020B0604020202020204" pitchFamily="34" charset="0"/>
              <a:buChar char="•"/>
            </a:pPr>
            <a:r>
              <a:rPr lang="es-419" sz="2800" dirty="0">
                <a:latin typeface="Tisa Offc Serif Pro" panose="02010504030101020102" pitchFamily="2" charset="0"/>
              </a:rPr>
              <a:t>El agujero triangular resulto mejor rectificador que la figura de medialuna.</a:t>
            </a:r>
          </a:p>
          <a:p>
            <a:pPr marL="285750" indent="-285750">
              <a:buFont typeface="Arial" panose="020B0604020202020204" pitchFamily="34" charset="0"/>
              <a:buChar char="•"/>
            </a:pPr>
            <a:r>
              <a:rPr lang="es-419" sz="2800" dirty="0">
                <a:latin typeface="Tisa Offc Serif Pro" panose="02010504030101020102" pitchFamily="2" charset="0"/>
              </a:rPr>
              <a:t>Si consideramos por ejemplo una placa de Si de 25cm2 con un agujero triangular, con un ciclado térmico de una hora, es posible alcanzar una R=10%.</a:t>
            </a:r>
          </a:p>
          <a:p>
            <a:pPr marL="285750" indent="-285750">
              <a:buFont typeface="Arial" panose="020B0604020202020204" pitchFamily="34" charset="0"/>
              <a:buChar char="•"/>
            </a:pPr>
            <a:r>
              <a:rPr lang="es-419" sz="2800" dirty="0">
                <a:latin typeface="Tisa Offc Serif Pro" panose="02010504030101020102" pitchFamily="2" charset="0"/>
              </a:rPr>
              <a:t>Dispositivo sencillo de incorporar a arquitecturas térmicas de disipación de calor para producir un efecto de diodo térmico.</a:t>
            </a:r>
          </a:p>
          <a:p>
            <a:pPr marL="285750" indent="-285750">
              <a:buFont typeface="Arial" panose="020B0604020202020204" pitchFamily="34" charset="0"/>
              <a:buChar char="•"/>
            </a:pPr>
            <a:endParaRPr lang="es-419" sz="2800" dirty="0">
              <a:latin typeface="Tisa Offc Serif Pro" panose="02010504030101020102" pitchFamily="2" charset="0"/>
            </a:endParaRPr>
          </a:p>
          <a:p>
            <a:pPr marL="285750" indent="-285750">
              <a:buFont typeface="Arial" panose="020B0604020202020204" pitchFamily="34" charset="0"/>
              <a:buChar char="•"/>
            </a:pPr>
            <a:endParaRPr lang="es-419" sz="2800" dirty="0">
              <a:latin typeface="Tisa Offc Serif Pro" panose="02010504030101020102" pitchFamily="2" charset="0"/>
            </a:endParaRPr>
          </a:p>
        </p:txBody>
      </p:sp>
      <p:pic>
        <p:nvPicPr>
          <p:cNvPr id="5" name="Imagen 4">
            <a:extLst>
              <a:ext uri="{FF2B5EF4-FFF2-40B4-BE49-F238E27FC236}">
                <a16:creationId xmlns:a16="http://schemas.microsoft.com/office/drawing/2014/main" id="{8A03EF22-2840-7613-53CB-AB2598B4CDDC}"/>
              </a:ext>
            </a:extLst>
          </p:cNvPr>
          <p:cNvPicPr>
            <a:picLocks noChangeAspect="1"/>
          </p:cNvPicPr>
          <p:nvPr/>
        </p:nvPicPr>
        <p:blipFill>
          <a:blip r:embed="rId2"/>
          <a:stretch>
            <a:fillRect/>
          </a:stretch>
        </p:blipFill>
        <p:spPr>
          <a:xfrm>
            <a:off x="0" y="0"/>
            <a:ext cx="2181225" cy="495300"/>
          </a:xfrm>
          <a:prstGeom prst="rect">
            <a:avLst/>
          </a:prstGeom>
        </p:spPr>
      </p:pic>
      <p:sp>
        <p:nvSpPr>
          <p:cNvPr id="6" name="Rectángulo 5">
            <a:extLst>
              <a:ext uri="{FF2B5EF4-FFF2-40B4-BE49-F238E27FC236}">
                <a16:creationId xmlns:a16="http://schemas.microsoft.com/office/drawing/2014/main" id="{D2CA5092-A256-82E4-B56D-75342A753941}"/>
              </a:ext>
            </a:extLst>
          </p:cNvPr>
          <p:cNvSpPr/>
          <p:nvPr/>
        </p:nvSpPr>
        <p:spPr>
          <a:xfrm>
            <a:off x="0" y="435475"/>
            <a:ext cx="276726" cy="6422523"/>
          </a:xfrm>
          <a:prstGeom prst="rect">
            <a:avLst/>
          </a:prstGeom>
          <a:solidFill>
            <a:srgbClr val="4A90B4"/>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62790604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4688</TotalTime>
  <Words>845</Words>
  <Application>Microsoft Office PowerPoint</Application>
  <PresentationFormat>Panorámica</PresentationFormat>
  <Paragraphs>75</Paragraphs>
  <Slides>11</Slides>
  <Notes>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Calibri</vt:lpstr>
      <vt:lpstr>Calibri Light</vt:lpstr>
      <vt:lpstr>NexusSans</vt:lpstr>
      <vt:lpstr>Tisa Offc Serif Pro</vt:lpstr>
      <vt:lpstr>Tema de Office</vt:lpstr>
      <vt:lpstr>Rectificación térmica en una placa sólida asistida por geometría y ciclado de temperatura</vt:lpstr>
      <vt:lpstr>Integrantes</vt:lpstr>
      <vt:lpstr>Motivación</vt:lpstr>
      <vt:lpstr>Motivación</vt:lpstr>
      <vt:lpstr>Modelo Computacional</vt:lpstr>
      <vt:lpstr>Condiciones Iniciales</vt:lpstr>
      <vt:lpstr>Resultados: Flujo de calor local</vt:lpstr>
      <vt:lpstr>Resultados: Rectificación Global</vt:lpstr>
      <vt:lpstr>Conclusiones</vt:lpstr>
      <vt:lpstr>Investigaciones y colaboraciones futuras</vt:lpstr>
      <vt:lpstr>Muchas gracias por su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Estudio del flujo de calor en un microcanal mediante OpenFoam</dc:title>
  <dc:creator>Lucas Gabriel Chej</dc:creator>
  <cp:lastModifiedBy>Luciano Zurdo</cp:lastModifiedBy>
  <cp:revision>31</cp:revision>
  <cp:lastPrinted>2022-10-20T14:11:41Z</cp:lastPrinted>
  <dcterms:created xsi:type="dcterms:W3CDTF">2022-10-01T21:44:33Z</dcterms:created>
  <dcterms:modified xsi:type="dcterms:W3CDTF">2022-10-29T04:44:40Z</dcterms:modified>
</cp:coreProperties>
</file>