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Preeti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464797c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464797c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Monte Carlo approach is a ‘brute force approach’. With this approach, we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 The random weightings will be bound by the constraint that they must be between zero and one for each of the individual stocks, and all the weights must sum to one to represent an investment of 100% of the capital. The more random portfolios that we create and calculate the Sharpe ratio for, the closer we get to the weightings of the “real” optimal portfolio. We will always experience some discrepancies however as we can never run enough simulated portfolios to replicate the exact weights we are searching for. We can get close, but never exact. The results will be plotted and both the “optimal” portfolio with the highest recorded Sharpe ratio and the “minimum variance portfolio” will be highlighted and marked for identification. The “minimum variance portfolio” is the portfolio with the lowest recorded variance (which also, by definition displays the lowest recorded standard deviation or “volatility”). The values recorded are as previously mentioned, the annualized return, annualized standard deviation and annualized Sharpe ratio.</a:t>
            </a:r>
            <a:endParaRPr/>
          </a:p>
          <a:p>
            <a:pPr indent="0" lvl="0" marL="0" rtl="0" algn="l">
              <a:spcBef>
                <a:spcPts val="0"/>
              </a:spcBef>
              <a:spcAft>
                <a:spcPts val="0"/>
              </a:spcAft>
              <a:buNone/>
            </a:pPr>
            <a:r>
              <a:t/>
            </a:r>
            <a:endParaRPr/>
          </a:p>
          <a:p>
            <a:pPr indent="0" lvl="0" marL="0" rtl="0" algn="just">
              <a:lnSpc>
                <a:spcPct val="150000"/>
              </a:lnSpc>
              <a:spcBef>
                <a:spcPts val="0"/>
              </a:spcBef>
              <a:spcAft>
                <a:spcPts val="0"/>
              </a:spcAft>
              <a:buNone/>
            </a:pPr>
            <a:r>
              <a:rPr lang="en">
                <a:solidFill>
                  <a:schemeClr val="dk1"/>
                </a:solidFill>
              </a:rPr>
              <a:t>We repeated this process for the low risk clustered stocks, medium risk cluster and the high risk cluster.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464797c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464797c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Low Risk - Walmart, Procter &amp; Gamble, Costco, Johnson &amp; Johnson, AT&amp;T, Coke, Pfizer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Collective Comparison of Stock prices: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line graph plots the stock prices for all the stocks in the low risk cluster for the 5 years. Costco has the highest rise in prices from 2015 to 2021, followed by JNJ, Walmart, P&amp;G, coke, AT&amp;T and lastly Pfizer. Prices for the last 3 remained relatively stable.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Comparison of Stock Returns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line graph plots the stock returns for all the stocks for the 5 years. </a:t>
            </a:r>
            <a:r>
              <a:rPr lang="en">
                <a:solidFill>
                  <a:schemeClr val="dk1"/>
                </a:solidFill>
              </a:rPr>
              <a:t>Costco </a:t>
            </a:r>
            <a:r>
              <a:rPr lang="en">
                <a:solidFill>
                  <a:schemeClr val="dk1"/>
                </a:solidFill>
              </a:rPr>
              <a:t>has the highest increase in returns, with a huge spike in 2018/2019.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464797c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464797c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Heatmap Showing Correlation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heatmap below shows the correlation between the average returns of each stock. All the returns are positively correlated to one another.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a:t>
            </a:r>
            <a:r>
              <a:rPr lang="en">
                <a:solidFill>
                  <a:schemeClr val="dk1"/>
                </a:solidFill>
              </a:rPr>
              <a:t>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Low Risk - Walmart, Procter &amp; Gamble, Costco, Johnson &amp; Johnson, AT&amp;T, Coke, Pfizer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464797c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464797c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running the codes in python, below is the scatter plot for the efficient frontier. The data points are colored according to their respective Sharpe ratios, with blue signifying a higher value, and red a lower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Interpreting the efficient frontier, below is a table showing the stock weighting based on the Sharpe ratio and then for the minimum variance portfolio respectively: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Low Risk - Walmart, Procter &amp; Gamble, Costco, Johnson &amp; Johnson, AT&amp;T, Coke, Pfizer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Low Risk - Walmart 3.4%, Procter &amp; Gamble 9.6%, Costco 67.5%, Johnson &amp; Johnson 8.9%, AT&amp;T 3%, Coke 2.4%, Pfizer 5.2% = 100%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464797c9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464797c9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Medium Risk - Microsoft, Visa, Exxon, Oracle, Nike, Thermo Fisher Scientific, JPMorgan, United health, Cisco, Walt Disney, UPS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Collective Comparison of Stock prices:</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The line graph plots the stock prices for all the stocks in the medium risk cluster for the 5 years. Thermo Fisher Scientific &amp; United Health has the highest rise in prices from 2015 to 2021,</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Comparison of Stock Returns</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The line graph plots the stock returns for all the stocks n the medium risk cluster for the 5 years. Microsoft has the highest increase in returns.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464797c9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464797c9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Medium Risk - Microsoft, Visa, Exxon, Oracle, Nike, Thermo Fisher Scientific, JPMorgan, United health, Cisco, Walt Disney, UPS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Heatmap Showing Correlation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heatmap below shows the correlation between the average returns of each stock. All the returns are positively correlated to one another.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464797c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464797c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Medium Risk - Microsoft, Visa, Exxon, Oracle, Nike, Thermo Fisher Scientific, JPMorgan, United health, Cisco, Walt Disney, UPS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running the codes in python, below is the scatter plot for the efficient frontier. The data points are colored according to their respective Sharpe ratios, with blue signifying a higher value, and red a lower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Interpreting the efficient frontier, below is a table showing the stock weighting based on the Sharpe ratio and then for the minimum variance portfolio respectively: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Medium Risk - Microsoft 27.9%, Visa 18%, Exxon 0.74%, Oracle 0.87%, Nike 5.1%, Thermo Fisher Scientific 15.8%, JPMorgan 0.35%, United health 14.2%, Cisco 7.1%, Walt Disney 6.3%, UPS 3.7% = 100%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464797c9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464797c9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High Risk - Apple, Amazon, Target, FaceBook, Nissan motors, Salesforce, Cigna, Intel, General motors, Hilton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rgbClr val="AF7B51"/>
              </a:buClr>
              <a:buSzPts val="1100"/>
              <a:buFont typeface="Arial"/>
              <a:buNone/>
            </a:pPr>
            <a:r>
              <a:rPr lang="en">
                <a:solidFill>
                  <a:schemeClr val="dk1"/>
                </a:solidFill>
              </a:rPr>
              <a:t>Collective Comparison of Stock prices:</a:t>
            </a:r>
            <a:endParaRPr>
              <a:solidFill>
                <a:schemeClr val="dk1"/>
              </a:solidFill>
            </a:endParaRPr>
          </a:p>
          <a:p>
            <a:pPr indent="0" lvl="0" marL="0" rtl="0" algn="l">
              <a:spcBef>
                <a:spcPts val="0"/>
              </a:spcBef>
              <a:spcAft>
                <a:spcPts val="0"/>
              </a:spcAft>
              <a:buClr>
                <a:srgbClr val="AF7B51"/>
              </a:buClr>
              <a:buSzPts val="1100"/>
              <a:buFont typeface="Arial"/>
              <a:buNone/>
            </a:pPr>
            <a:r>
              <a:rPr lang="en">
                <a:solidFill>
                  <a:schemeClr val="dk1"/>
                </a:solidFill>
              </a:rPr>
              <a:t>The line graph plots the stock prices for all the stocks in the High risk cluster for the 5 years. Amazon  has the highest rise in prices from 2015 to 2021,</a:t>
            </a:r>
            <a:endParaRPr>
              <a:solidFill>
                <a:schemeClr val="dk1"/>
              </a:solidFill>
            </a:endParaRPr>
          </a:p>
          <a:p>
            <a:pPr indent="0" lvl="0" marL="0" rtl="0" algn="l">
              <a:spcBef>
                <a:spcPts val="0"/>
              </a:spcBef>
              <a:spcAft>
                <a:spcPts val="0"/>
              </a:spcAft>
              <a:buClr>
                <a:srgbClr val="AF7B51"/>
              </a:buClr>
              <a:buSzPts val="1100"/>
              <a:buFont typeface="Arial"/>
              <a:buNone/>
            </a:pPr>
            <a:r>
              <a:t/>
            </a:r>
            <a:endParaRPr>
              <a:solidFill>
                <a:schemeClr val="dk1"/>
              </a:solidFill>
            </a:endParaRPr>
          </a:p>
          <a:p>
            <a:pPr indent="0" lvl="0" marL="0" rtl="0" algn="l">
              <a:spcBef>
                <a:spcPts val="0"/>
              </a:spcBef>
              <a:spcAft>
                <a:spcPts val="0"/>
              </a:spcAft>
              <a:buClr>
                <a:srgbClr val="AF7B51"/>
              </a:buClr>
              <a:buSzPts val="1100"/>
              <a:buFont typeface="Arial"/>
              <a:buNone/>
            </a:pPr>
            <a:r>
              <a:rPr lang="en">
                <a:solidFill>
                  <a:schemeClr val="dk1"/>
                </a:solidFill>
              </a:rPr>
              <a:t>Comparison of Stock Returns</a:t>
            </a:r>
            <a:endParaRPr>
              <a:solidFill>
                <a:schemeClr val="dk1"/>
              </a:solidFill>
            </a:endParaRPr>
          </a:p>
          <a:p>
            <a:pPr indent="0" lvl="0" marL="0" rtl="0" algn="l">
              <a:spcBef>
                <a:spcPts val="0"/>
              </a:spcBef>
              <a:spcAft>
                <a:spcPts val="0"/>
              </a:spcAft>
              <a:buClr>
                <a:srgbClr val="AF7B51"/>
              </a:buClr>
              <a:buSzPts val="1100"/>
              <a:buFont typeface="Arial"/>
              <a:buNone/>
            </a:pPr>
            <a:r>
              <a:rPr lang="en">
                <a:solidFill>
                  <a:schemeClr val="dk1"/>
                </a:solidFill>
              </a:rPr>
              <a:t>The line graph plots the stock returns for all the stocks in the high risk cluster for the 5 years. Amazon has the highest increase in returns.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464797c9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464797c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High Risk - Apple, Amazon, Target, FaceBook, Nissan motors, Salesforce, Cigna, Intel, General motors, Hilton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Heatmap Showing Correlation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heatmap below shows the correlation between the average returns of each stock. All the returns are positively correlated to one another.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464797c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464797c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High Risk - Apple, Amazon, Target, FaceBook, Nissan motors, Salesforce, Cigna, Intel, General motors, Hilton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running the codes in python, below is the scatter plot for the efficient frontier. The data points are colored according to their respective Sharpe ratios, with blue signifying a higher value, and red a lower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Interpreting the efficient frontier, below is a table showing the stock weighting based on the Sharpe ratio and then for the minimum variance portfolio respectively: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High Risk - Apple 22.17%, Amazon 32.4%, Target 20%, FaceBook 1.4%, Nissan motors 1.6%, Salesforce 12.88%, Cigna 6.4%, Intel 1.6%, General motors 0.31%, Hilton 1.1% = 100%</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5e7f151f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5e7f151f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Preeti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464797c9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464797c9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Risk - Walmart 3.4%, Procter &amp; Gamble 9.6%, Costco 67.5%, Johnson &amp; Johnson 8.9%, AT&amp;T 3%, Coke 2.4%, Pfizer 5.2% = 100%</a:t>
            </a:r>
            <a:endParaRPr/>
          </a:p>
          <a:p>
            <a:pPr indent="0" lvl="0" marL="0" rtl="0" algn="l">
              <a:spcBef>
                <a:spcPts val="0"/>
              </a:spcBef>
              <a:spcAft>
                <a:spcPts val="0"/>
              </a:spcAft>
              <a:buNone/>
            </a:pPr>
            <a:r>
              <a:rPr lang="en"/>
              <a:t>Medium</a:t>
            </a:r>
            <a:r>
              <a:rPr lang="en"/>
              <a:t> Risk - Microsoft 27.9%, Visa 18%, Exxon 0.74%, Oracle 0.87%, Nike 5.1%, Thermo </a:t>
            </a:r>
            <a:r>
              <a:rPr lang="en"/>
              <a:t>Fisher</a:t>
            </a:r>
            <a:r>
              <a:rPr lang="en"/>
              <a:t> Scientific 15.8%, JPMorgan 0.35%, United health 14.2%, Cisco 7.1%, Walt Disney 6.3%, UPS 3.7% = 100%</a:t>
            </a:r>
            <a:endParaRPr/>
          </a:p>
          <a:p>
            <a:pPr indent="0" lvl="0" marL="0" rtl="0" algn="l">
              <a:spcBef>
                <a:spcPts val="0"/>
              </a:spcBef>
              <a:spcAft>
                <a:spcPts val="0"/>
              </a:spcAft>
              <a:buNone/>
            </a:pPr>
            <a:r>
              <a:rPr lang="en"/>
              <a:t>High Risk - Apple 22.17%, Amazon 32.4%, Target 20%, FaceBook 1.4%, Nissan motors 1.6%, Salesforce 12.88%, Cigna 6.4%, Intel 1.6%, General motors 0.31%, Hilton 1.1% = 100%</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464797c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464797c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a69fab3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a69fab3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5e7f151f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5e7f151f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Preeti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5e7f151f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5e7f151f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5e7f151f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5e7f151f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a69fab37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a69fab37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464797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464797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cdb85f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cdb85f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5cdb85f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5cdb85f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STOCK MARKET </a:t>
            </a:r>
            <a:r>
              <a:rPr lang="en"/>
              <a:t>ANALYSIS</a:t>
            </a:r>
            <a:endParaRPr/>
          </a:p>
        </p:txBody>
      </p:sp>
      <p:sp>
        <p:nvSpPr>
          <p:cNvPr id="129" name="Google Shape;129;p13"/>
          <p:cNvSpPr txBox="1"/>
          <p:nvPr>
            <p:ph idx="1" type="subTitle"/>
          </p:nvPr>
        </p:nvSpPr>
        <p:spPr>
          <a:xfrm>
            <a:off x="1858700" y="3413143"/>
            <a:ext cx="5980200" cy="9381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 </a:t>
            </a:r>
            <a:endParaRPr/>
          </a:p>
          <a:p>
            <a:pPr indent="0" lvl="0" marL="0" rtl="0" algn="ctr">
              <a:spcBef>
                <a:spcPts val="0"/>
              </a:spcBef>
              <a:spcAft>
                <a:spcPts val="0"/>
              </a:spcAft>
              <a:buNone/>
            </a:pPr>
            <a:r>
              <a:rPr lang="en"/>
              <a:t>FADEKE ADENIYI, LUIS MALDONADO CHAVES, ANDREW MCLEAN, PREETI THOTTAMBETI</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04/29/2021</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590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MONTE CARLO SIMULATION</a:t>
            </a:r>
            <a:endParaRPr/>
          </a:p>
        </p:txBody>
      </p:sp>
      <p:sp>
        <p:nvSpPr>
          <p:cNvPr id="185" name="Google Shape;185;p22"/>
          <p:cNvSpPr txBox="1"/>
          <p:nvPr>
            <p:ph idx="1" type="body"/>
          </p:nvPr>
        </p:nvSpPr>
        <p:spPr>
          <a:xfrm>
            <a:off x="786175" y="1544675"/>
            <a:ext cx="7505700" cy="3054900"/>
          </a:xfrm>
          <a:prstGeom prst="rect">
            <a:avLst/>
          </a:prstGeom>
        </p:spPr>
        <p:txBody>
          <a:bodyPr anchorCtr="0" anchor="t" bIns="91425" lIns="91425" spcFirstLastPara="1" rIns="91425" wrap="square" tIns="91425">
            <a:normAutofit lnSpcReduction="10000"/>
          </a:bodyPr>
          <a:lstStyle/>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The Monte Carlo approach is a ‘brute force approach’. </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With this approach, we try to discover the optimal weights by creating a large number of random portfolios (100,000)</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Recording the Sharpe ratio of each of these randomly weighted portfolio </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The random weightings will be bound by the constraint that they must be between zero and one for each of the individual stocks</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All the weights must sum to one to represent an investment of 100% of the capital. </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The more random portfolios that we create and calculate the Sharpe ratio for, the closer we get to the weightings of the “real” optimal portfolio. </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The results will be plotted and both the “optimal” portfolio with the highest recorded Sharpe ratio and the “minimum variance portfolio” will be highlighted and marked for identification. </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The “minimum variance portfolio” is the portfolio with the lowest recorded variance (standard deviation or volatility).</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We repeated this process for the low risk clustered stocks, medium risk cluster and the high risk cluster. </a:t>
            </a:r>
            <a:endParaRPr sz="11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741325" y="633350"/>
            <a:ext cx="75057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LOW RISK</a:t>
            </a:r>
            <a:endParaRPr/>
          </a:p>
        </p:txBody>
      </p:sp>
      <p:pic>
        <p:nvPicPr>
          <p:cNvPr id="191" name="Google Shape;191;p23"/>
          <p:cNvPicPr preferRelativeResize="0"/>
          <p:nvPr/>
        </p:nvPicPr>
        <p:blipFill>
          <a:blip r:embed="rId3">
            <a:alphaModFix/>
          </a:blip>
          <a:stretch>
            <a:fillRect/>
          </a:stretch>
        </p:blipFill>
        <p:spPr>
          <a:xfrm>
            <a:off x="251125" y="1369000"/>
            <a:ext cx="4232301" cy="2763950"/>
          </a:xfrm>
          <a:prstGeom prst="rect">
            <a:avLst/>
          </a:prstGeom>
          <a:noFill/>
          <a:ln>
            <a:noFill/>
          </a:ln>
        </p:spPr>
      </p:pic>
      <p:pic>
        <p:nvPicPr>
          <p:cNvPr id="192" name="Google Shape;192;p23"/>
          <p:cNvPicPr preferRelativeResize="0"/>
          <p:nvPr/>
        </p:nvPicPr>
        <p:blipFill>
          <a:blip r:embed="rId4">
            <a:alphaModFix/>
          </a:blip>
          <a:stretch>
            <a:fillRect/>
          </a:stretch>
        </p:blipFill>
        <p:spPr>
          <a:xfrm>
            <a:off x="4775600" y="1369000"/>
            <a:ext cx="4082275" cy="283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1986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LOW RISK</a:t>
            </a:r>
            <a:endParaRPr/>
          </a:p>
          <a:p>
            <a:pPr indent="0" lvl="0" marL="0" rtl="0" algn="l">
              <a:spcBef>
                <a:spcPts val="0"/>
              </a:spcBef>
              <a:spcAft>
                <a:spcPts val="0"/>
              </a:spcAft>
              <a:buNone/>
            </a:pPr>
            <a:r>
              <a:t/>
            </a:r>
            <a:endParaRPr/>
          </a:p>
        </p:txBody>
      </p:sp>
      <p:pic>
        <p:nvPicPr>
          <p:cNvPr id="198" name="Google Shape;198;p24"/>
          <p:cNvPicPr preferRelativeResize="0"/>
          <p:nvPr/>
        </p:nvPicPr>
        <p:blipFill>
          <a:blip r:embed="rId3">
            <a:alphaModFix/>
          </a:blip>
          <a:stretch>
            <a:fillRect/>
          </a:stretch>
        </p:blipFill>
        <p:spPr>
          <a:xfrm>
            <a:off x="215400" y="841950"/>
            <a:ext cx="3873924" cy="4090725"/>
          </a:xfrm>
          <a:prstGeom prst="rect">
            <a:avLst/>
          </a:prstGeom>
          <a:noFill/>
          <a:ln>
            <a:noFill/>
          </a:ln>
        </p:spPr>
      </p:pic>
      <p:pic>
        <p:nvPicPr>
          <p:cNvPr id="199" name="Google Shape;199;p24"/>
          <p:cNvPicPr preferRelativeResize="0"/>
          <p:nvPr/>
        </p:nvPicPr>
        <p:blipFill>
          <a:blip r:embed="rId4">
            <a:alphaModFix/>
          </a:blip>
          <a:stretch>
            <a:fillRect/>
          </a:stretch>
        </p:blipFill>
        <p:spPr>
          <a:xfrm>
            <a:off x="4237900" y="1625400"/>
            <a:ext cx="4688326" cy="229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988950" y="2371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LOW RISK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5" name="Google Shape;205;p25"/>
          <p:cNvPicPr preferRelativeResize="0"/>
          <p:nvPr/>
        </p:nvPicPr>
        <p:blipFill>
          <a:blip r:embed="rId3">
            <a:alphaModFix/>
          </a:blip>
          <a:stretch>
            <a:fillRect/>
          </a:stretch>
        </p:blipFill>
        <p:spPr>
          <a:xfrm>
            <a:off x="2286375" y="874850"/>
            <a:ext cx="4101001" cy="3044675"/>
          </a:xfrm>
          <a:prstGeom prst="rect">
            <a:avLst/>
          </a:prstGeom>
          <a:noFill/>
          <a:ln>
            <a:noFill/>
          </a:ln>
        </p:spPr>
      </p:pic>
      <p:pic>
        <p:nvPicPr>
          <p:cNvPr id="206" name="Google Shape;206;p25"/>
          <p:cNvPicPr preferRelativeResize="0"/>
          <p:nvPr/>
        </p:nvPicPr>
        <p:blipFill>
          <a:blip r:embed="rId4">
            <a:alphaModFix/>
          </a:blip>
          <a:stretch>
            <a:fillRect/>
          </a:stretch>
        </p:blipFill>
        <p:spPr>
          <a:xfrm>
            <a:off x="1277210" y="3912623"/>
            <a:ext cx="6589575" cy="100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741325" y="633350"/>
            <a:ext cx="75057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MEDIUM RISK</a:t>
            </a:r>
            <a:endParaRPr/>
          </a:p>
        </p:txBody>
      </p:sp>
      <p:pic>
        <p:nvPicPr>
          <p:cNvPr id="212" name="Google Shape;212;p26"/>
          <p:cNvPicPr preferRelativeResize="0"/>
          <p:nvPr/>
        </p:nvPicPr>
        <p:blipFill>
          <a:blip r:embed="rId3">
            <a:alphaModFix/>
          </a:blip>
          <a:stretch>
            <a:fillRect/>
          </a:stretch>
        </p:blipFill>
        <p:spPr>
          <a:xfrm>
            <a:off x="230225" y="1408675"/>
            <a:ext cx="4290675" cy="2957825"/>
          </a:xfrm>
          <a:prstGeom prst="rect">
            <a:avLst/>
          </a:prstGeom>
          <a:noFill/>
          <a:ln>
            <a:noFill/>
          </a:ln>
        </p:spPr>
      </p:pic>
      <p:pic>
        <p:nvPicPr>
          <p:cNvPr id="213" name="Google Shape;213;p26"/>
          <p:cNvPicPr preferRelativeResize="0"/>
          <p:nvPr/>
        </p:nvPicPr>
        <p:blipFill>
          <a:blip r:embed="rId4">
            <a:alphaModFix/>
          </a:blip>
          <a:stretch>
            <a:fillRect/>
          </a:stretch>
        </p:blipFill>
        <p:spPr>
          <a:xfrm>
            <a:off x="4895875" y="1371500"/>
            <a:ext cx="4016175" cy="287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1986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MEDIUM RISK</a:t>
            </a:r>
            <a:endParaRPr/>
          </a:p>
          <a:p>
            <a:pPr indent="0" lvl="0" marL="0" rtl="0" algn="l">
              <a:spcBef>
                <a:spcPts val="0"/>
              </a:spcBef>
              <a:spcAft>
                <a:spcPts val="0"/>
              </a:spcAft>
              <a:buNone/>
            </a:pPr>
            <a:r>
              <a:t/>
            </a:r>
            <a:endParaRPr/>
          </a:p>
        </p:txBody>
      </p:sp>
      <p:pic>
        <p:nvPicPr>
          <p:cNvPr id="219" name="Google Shape;219;p27"/>
          <p:cNvPicPr preferRelativeResize="0"/>
          <p:nvPr/>
        </p:nvPicPr>
        <p:blipFill>
          <a:blip r:embed="rId3">
            <a:alphaModFix/>
          </a:blip>
          <a:stretch>
            <a:fillRect/>
          </a:stretch>
        </p:blipFill>
        <p:spPr>
          <a:xfrm>
            <a:off x="286800" y="931763"/>
            <a:ext cx="3648934" cy="3685475"/>
          </a:xfrm>
          <a:prstGeom prst="rect">
            <a:avLst/>
          </a:prstGeom>
          <a:noFill/>
          <a:ln>
            <a:noFill/>
          </a:ln>
        </p:spPr>
      </p:pic>
      <p:pic>
        <p:nvPicPr>
          <p:cNvPr id="220" name="Google Shape;220;p27"/>
          <p:cNvPicPr preferRelativeResize="0"/>
          <p:nvPr/>
        </p:nvPicPr>
        <p:blipFill>
          <a:blip r:embed="rId4">
            <a:alphaModFix/>
          </a:blip>
          <a:stretch>
            <a:fillRect/>
          </a:stretch>
        </p:blipFill>
        <p:spPr>
          <a:xfrm>
            <a:off x="4075175" y="1702662"/>
            <a:ext cx="4821200" cy="1738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988950" y="2371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MEDIUM RISK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6" name="Google Shape;226;p28"/>
          <p:cNvPicPr preferRelativeResize="0"/>
          <p:nvPr/>
        </p:nvPicPr>
        <p:blipFill>
          <a:blip r:embed="rId3">
            <a:alphaModFix/>
          </a:blip>
          <a:stretch>
            <a:fillRect/>
          </a:stretch>
        </p:blipFill>
        <p:spPr>
          <a:xfrm>
            <a:off x="2444350" y="827675"/>
            <a:ext cx="4206124" cy="3071600"/>
          </a:xfrm>
          <a:prstGeom prst="rect">
            <a:avLst/>
          </a:prstGeom>
          <a:noFill/>
          <a:ln>
            <a:noFill/>
          </a:ln>
        </p:spPr>
      </p:pic>
      <p:pic>
        <p:nvPicPr>
          <p:cNvPr id="227" name="Google Shape;227;p28"/>
          <p:cNvPicPr preferRelativeResize="0"/>
          <p:nvPr/>
        </p:nvPicPr>
        <p:blipFill>
          <a:blip r:embed="rId4">
            <a:alphaModFix/>
          </a:blip>
          <a:stretch>
            <a:fillRect/>
          </a:stretch>
        </p:blipFill>
        <p:spPr>
          <a:xfrm>
            <a:off x="885050" y="4025475"/>
            <a:ext cx="7456324" cy="79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741325" y="633350"/>
            <a:ext cx="75057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HIGH RISK</a:t>
            </a:r>
            <a:endParaRPr/>
          </a:p>
        </p:txBody>
      </p:sp>
      <p:pic>
        <p:nvPicPr>
          <p:cNvPr id="233" name="Google Shape;233;p29"/>
          <p:cNvPicPr preferRelativeResize="0"/>
          <p:nvPr/>
        </p:nvPicPr>
        <p:blipFill>
          <a:blip r:embed="rId3">
            <a:alphaModFix/>
          </a:blip>
          <a:stretch>
            <a:fillRect/>
          </a:stretch>
        </p:blipFill>
        <p:spPr>
          <a:xfrm>
            <a:off x="192725" y="1485750"/>
            <a:ext cx="4474550" cy="2837950"/>
          </a:xfrm>
          <a:prstGeom prst="rect">
            <a:avLst/>
          </a:prstGeom>
          <a:noFill/>
          <a:ln>
            <a:noFill/>
          </a:ln>
        </p:spPr>
      </p:pic>
      <p:pic>
        <p:nvPicPr>
          <p:cNvPr id="234" name="Google Shape;234;p29"/>
          <p:cNvPicPr preferRelativeResize="0"/>
          <p:nvPr/>
        </p:nvPicPr>
        <p:blipFill>
          <a:blip r:embed="rId4">
            <a:alphaModFix/>
          </a:blip>
          <a:stretch>
            <a:fillRect/>
          </a:stretch>
        </p:blipFill>
        <p:spPr>
          <a:xfrm>
            <a:off x="4706475" y="1383550"/>
            <a:ext cx="4171925" cy="280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19150" y="1986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HIGH RISK</a:t>
            </a:r>
            <a:endParaRPr/>
          </a:p>
          <a:p>
            <a:pPr indent="0" lvl="0" marL="0" rtl="0" algn="l">
              <a:spcBef>
                <a:spcPts val="0"/>
              </a:spcBef>
              <a:spcAft>
                <a:spcPts val="0"/>
              </a:spcAft>
              <a:buNone/>
            </a:pPr>
            <a:r>
              <a:t/>
            </a:r>
            <a:endParaRPr/>
          </a:p>
        </p:txBody>
      </p:sp>
      <p:pic>
        <p:nvPicPr>
          <p:cNvPr id="240" name="Google Shape;240;p30"/>
          <p:cNvPicPr preferRelativeResize="0"/>
          <p:nvPr/>
        </p:nvPicPr>
        <p:blipFill>
          <a:blip r:embed="rId3">
            <a:alphaModFix/>
          </a:blip>
          <a:stretch>
            <a:fillRect/>
          </a:stretch>
        </p:blipFill>
        <p:spPr>
          <a:xfrm>
            <a:off x="230225" y="930675"/>
            <a:ext cx="3510955" cy="3685476"/>
          </a:xfrm>
          <a:prstGeom prst="rect">
            <a:avLst/>
          </a:prstGeom>
          <a:noFill/>
          <a:ln>
            <a:noFill/>
          </a:ln>
        </p:spPr>
      </p:pic>
      <p:pic>
        <p:nvPicPr>
          <p:cNvPr id="241" name="Google Shape;241;p30"/>
          <p:cNvPicPr preferRelativeResize="0"/>
          <p:nvPr/>
        </p:nvPicPr>
        <p:blipFill>
          <a:blip r:embed="rId4">
            <a:alphaModFix/>
          </a:blip>
          <a:stretch>
            <a:fillRect/>
          </a:stretch>
        </p:blipFill>
        <p:spPr>
          <a:xfrm>
            <a:off x="3817380" y="1534225"/>
            <a:ext cx="5098020" cy="19936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988950" y="2371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 - HIGH RISK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7" name="Google Shape;247;p31"/>
          <p:cNvPicPr preferRelativeResize="0"/>
          <p:nvPr/>
        </p:nvPicPr>
        <p:blipFill>
          <a:blip r:embed="rId3">
            <a:alphaModFix/>
          </a:blip>
          <a:stretch>
            <a:fillRect/>
          </a:stretch>
        </p:blipFill>
        <p:spPr>
          <a:xfrm>
            <a:off x="2667250" y="820625"/>
            <a:ext cx="4030326" cy="3035224"/>
          </a:xfrm>
          <a:prstGeom prst="rect">
            <a:avLst/>
          </a:prstGeom>
          <a:noFill/>
          <a:ln>
            <a:noFill/>
          </a:ln>
        </p:spPr>
      </p:pic>
      <p:pic>
        <p:nvPicPr>
          <p:cNvPr id="248" name="Google Shape;248;p31"/>
          <p:cNvPicPr preferRelativeResize="0"/>
          <p:nvPr/>
        </p:nvPicPr>
        <p:blipFill>
          <a:blip r:embed="rId4">
            <a:alphaModFix/>
          </a:blip>
          <a:stretch>
            <a:fillRect/>
          </a:stretch>
        </p:blipFill>
        <p:spPr>
          <a:xfrm>
            <a:off x="677000" y="3977873"/>
            <a:ext cx="7591967" cy="95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135" name="Google Shape;135;p14"/>
          <p:cNvSpPr txBox="1"/>
          <p:nvPr>
            <p:ph idx="1" type="body"/>
          </p:nvPr>
        </p:nvSpPr>
        <p:spPr>
          <a:xfrm>
            <a:off x="819150" y="1990725"/>
            <a:ext cx="7505700" cy="24216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We have three types clients that will like to invest $100,000 in the </a:t>
            </a:r>
            <a:r>
              <a:rPr lang="en"/>
              <a:t>stock market</a:t>
            </a:r>
            <a:endParaRPr/>
          </a:p>
          <a:p>
            <a:pPr indent="-311150" lvl="0" marL="457200" rtl="0" algn="just">
              <a:lnSpc>
                <a:spcPct val="150000"/>
              </a:lnSpc>
              <a:spcBef>
                <a:spcPts val="0"/>
              </a:spcBef>
              <a:spcAft>
                <a:spcPts val="0"/>
              </a:spcAft>
              <a:buSzPts val="1300"/>
              <a:buChar char="●"/>
            </a:pPr>
            <a:r>
              <a:rPr lang="en"/>
              <a:t>Their </a:t>
            </a:r>
            <a:r>
              <a:rPr lang="en"/>
              <a:t>preference</a:t>
            </a:r>
            <a:r>
              <a:rPr lang="en"/>
              <a:t> is influenced by their </a:t>
            </a:r>
            <a:r>
              <a:rPr lang="en"/>
              <a:t>stock</a:t>
            </a:r>
            <a:r>
              <a:rPr lang="en"/>
              <a:t> appetite</a:t>
            </a:r>
            <a:endParaRPr/>
          </a:p>
          <a:p>
            <a:pPr indent="-311150" lvl="0" marL="457200" rtl="0" algn="just">
              <a:lnSpc>
                <a:spcPct val="150000"/>
              </a:lnSpc>
              <a:spcBef>
                <a:spcPts val="0"/>
              </a:spcBef>
              <a:spcAft>
                <a:spcPts val="0"/>
              </a:spcAft>
              <a:buSzPts val="1300"/>
              <a:buChar char="●"/>
            </a:pPr>
            <a:r>
              <a:rPr lang="en"/>
              <a:t>We will analyze the stock </a:t>
            </a:r>
            <a:r>
              <a:rPr lang="en"/>
              <a:t>data</a:t>
            </a:r>
            <a:r>
              <a:rPr lang="en"/>
              <a:t> from the past 5 years (2015-2020) and suggest portfolio composition options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77488" y="244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SUMMARIZED RECOMMENDATION</a:t>
            </a:r>
            <a:endParaRPr/>
          </a:p>
        </p:txBody>
      </p:sp>
      <p:pic>
        <p:nvPicPr>
          <p:cNvPr id="254" name="Google Shape;254;p32"/>
          <p:cNvPicPr preferRelativeResize="0"/>
          <p:nvPr/>
        </p:nvPicPr>
        <p:blipFill>
          <a:blip r:embed="rId3">
            <a:alphaModFix/>
          </a:blip>
          <a:stretch>
            <a:fillRect/>
          </a:stretch>
        </p:blipFill>
        <p:spPr>
          <a:xfrm>
            <a:off x="1009325" y="3724151"/>
            <a:ext cx="7311699" cy="992700"/>
          </a:xfrm>
          <a:prstGeom prst="rect">
            <a:avLst/>
          </a:prstGeom>
          <a:noFill/>
          <a:ln>
            <a:noFill/>
          </a:ln>
        </p:spPr>
      </p:pic>
      <p:pic>
        <p:nvPicPr>
          <p:cNvPr id="255" name="Google Shape;255;p32"/>
          <p:cNvPicPr preferRelativeResize="0"/>
          <p:nvPr/>
        </p:nvPicPr>
        <p:blipFill>
          <a:blip r:embed="rId4">
            <a:alphaModFix/>
          </a:blip>
          <a:stretch>
            <a:fillRect/>
          </a:stretch>
        </p:blipFill>
        <p:spPr>
          <a:xfrm>
            <a:off x="1009325" y="2571750"/>
            <a:ext cx="7360000" cy="940397"/>
          </a:xfrm>
          <a:prstGeom prst="rect">
            <a:avLst/>
          </a:prstGeom>
          <a:noFill/>
          <a:ln>
            <a:noFill/>
          </a:ln>
        </p:spPr>
      </p:pic>
      <p:pic>
        <p:nvPicPr>
          <p:cNvPr id="256" name="Google Shape;256;p32"/>
          <p:cNvPicPr preferRelativeResize="0"/>
          <p:nvPr/>
        </p:nvPicPr>
        <p:blipFill>
          <a:blip r:embed="rId5">
            <a:alphaModFix/>
          </a:blip>
          <a:stretch>
            <a:fillRect/>
          </a:stretch>
        </p:blipFill>
        <p:spPr>
          <a:xfrm>
            <a:off x="1009325" y="1160200"/>
            <a:ext cx="7125327" cy="1199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lang="en"/>
              <a:t>Conclusion</a:t>
            </a:r>
            <a:endParaRPr/>
          </a:p>
        </p:txBody>
      </p:sp>
      <p:sp>
        <p:nvSpPr>
          <p:cNvPr id="262" name="Google Shape;262;p33"/>
          <p:cNvSpPr txBox="1"/>
          <p:nvPr>
            <p:ph idx="1" type="body"/>
          </p:nvPr>
        </p:nvSpPr>
        <p:spPr>
          <a:xfrm>
            <a:off x="819150" y="1623600"/>
            <a:ext cx="7505700" cy="2728500"/>
          </a:xfrm>
          <a:prstGeom prst="rect">
            <a:avLst/>
          </a:prstGeom>
        </p:spPr>
        <p:txBody>
          <a:bodyPr anchorCtr="0" anchor="t" bIns="91425" lIns="91425" spcFirstLastPara="1" rIns="91425" wrap="square" tIns="91425">
            <a:normAutofit fontScale="92500" lnSpcReduction="20000"/>
          </a:bodyPr>
          <a:lstStyle/>
          <a:p>
            <a:pPr indent="-304958" lvl="0" marL="457200" rtl="0" algn="just">
              <a:lnSpc>
                <a:spcPct val="150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We used clustering analysis to categorize a total of 30 stocks into 5 clusters. </a:t>
            </a:r>
            <a:endParaRPr>
              <a:solidFill>
                <a:srgbClr val="000000"/>
              </a:solidFill>
              <a:latin typeface="Arial"/>
              <a:ea typeface="Arial"/>
              <a:cs typeface="Arial"/>
              <a:sym typeface="Arial"/>
            </a:endParaRPr>
          </a:p>
          <a:p>
            <a:pPr indent="-304958" lvl="0" marL="457200" rtl="0" algn="just">
              <a:lnSpc>
                <a:spcPct val="150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K-Means cluster algorithm is a very efficient way to create clusters through the numerous iterations. Variance was the key indicator to determining the volatility of various stocks and classifying each company into their corresponding cluster. </a:t>
            </a:r>
            <a:endParaRPr>
              <a:solidFill>
                <a:srgbClr val="000000"/>
              </a:solidFill>
              <a:latin typeface="Arial"/>
              <a:ea typeface="Arial"/>
              <a:cs typeface="Arial"/>
              <a:sym typeface="Arial"/>
            </a:endParaRPr>
          </a:p>
          <a:p>
            <a:pPr indent="-304958" lvl="0" marL="457200" rtl="0" algn="just">
              <a:lnSpc>
                <a:spcPct val="150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We then used the Monte Carlo Simulation to determine the optimal portfolio for our investors by comparing the Shape Ratio, value at risk and returns. This plotted the Efficient frontier from which the most efficient portfolio was chosen. </a:t>
            </a:r>
            <a:endParaRPr>
              <a:solidFill>
                <a:srgbClr val="000000"/>
              </a:solidFill>
              <a:latin typeface="Arial"/>
              <a:ea typeface="Arial"/>
              <a:cs typeface="Arial"/>
              <a:sym typeface="Arial"/>
            </a:endParaRPr>
          </a:p>
          <a:p>
            <a:pPr indent="-304958" lvl="0" marL="457200" rtl="0" algn="just">
              <a:lnSpc>
                <a:spcPct val="150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The recommendation system that we have developed will help our clients make the best investment decision based on their tolerable risk appetite.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19150" y="845600"/>
            <a:ext cx="7757400" cy="351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7200"/>
          </a:p>
          <a:p>
            <a:pPr indent="0" lvl="0" marL="0" rtl="0" algn="ctr">
              <a:spcBef>
                <a:spcPts val="0"/>
              </a:spcBef>
              <a:spcAft>
                <a:spcPts val="0"/>
              </a:spcAft>
              <a:buNone/>
            </a:pPr>
            <a:r>
              <a:rPr lang="en" sz="7200">
                <a:solidFill>
                  <a:srgbClr val="000000"/>
                </a:solidFill>
              </a:rPr>
              <a:t>Q&amp;A </a:t>
            </a:r>
            <a:endParaRPr sz="7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DESCRIPTION</a:t>
            </a:r>
            <a:endParaRPr/>
          </a:p>
        </p:txBody>
      </p:sp>
      <p:sp>
        <p:nvSpPr>
          <p:cNvPr id="141" name="Google Shape;141;p15"/>
          <p:cNvSpPr txBox="1"/>
          <p:nvPr>
            <p:ph idx="1" type="body"/>
          </p:nvPr>
        </p:nvSpPr>
        <p:spPr>
          <a:xfrm>
            <a:off x="819150" y="1990725"/>
            <a:ext cx="7505700" cy="2678700"/>
          </a:xfrm>
          <a:prstGeom prst="rect">
            <a:avLst/>
          </a:prstGeom>
        </p:spPr>
        <p:txBody>
          <a:bodyPr anchorCtr="0" anchor="t" bIns="91425" lIns="91425" spcFirstLastPara="1" rIns="91425" wrap="square" tIns="91425">
            <a:normAutofit fontScale="77500"/>
          </a:bodyPr>
          <a:lstStyle/>
          <a:p>
            <a:pPr indent="-292576" lvl="0" marL="457200" rtl="0" algn="just">
              <a:lnSpc>
                <a:spcPct val="150000"/>
              </a:lnSpc>
              <a:spcBef>
                <a:spcPts val="0"/>
              </a:spcBef>
              <a:spcAft>
                <a:spcPts val="0"/>
              </a:spcAft>
              <a:buSzPct val="100000"/>
              <a:buChar char="●"/>
            </a:pPr>
            <a:r>
              <a:rPr lang="en"/>
              <a:t>Intuitively selected 30 Fortune 500 companies traded on the NYSE </a:t>
            </a:r>
            <a:r>
              <a:rPr lang="en"/>
              <a:t>across</a:t>
            </a:r>
            <a:r>
              <a:rPr lang="en"/>
              <a:t> different industry and with different risk profiles. </a:t>
            </a:r>
            <a:endParaRPr/>
          </a:p>
          <a:p>
            <a:pPr indent="-292576" lvl="0" marL="457200" rtl="0" algn="just">
              <a:lnSpc>
                <a:spcPct val="150000"/>
              </a:lnSpc>
              <a:spcBef>
                <a:spcPts val="0"/>
              </a:spcBef>
              <a:spcAft>
                <a:spcPts val="0"/>
              </a:spcAft>
              <a:buSzPct val="100000"/>
              <a:buChar char="●"/>
            </a:pPr>
            <a:r>
              <a:rPr lang="en"/>
              <a:t>Three types of investors:</a:t>
            </a:r>
            <a:endParaRPr/>
          </a:p>
          <a:p>
            <a:pPr indent="-282733" lvl="1" marL="914400" rtl="0" algn="just">
              <a:lnSpc>
                <a:spcPct val="150000"/>
              </a:lnSpc>
              <a:spcBef>
                <a:spcPts val="0"/>
              </a:spcBef>
              <a:spcAft>
                <a:spcPts val="0"/>
              </a:spcAft>
              <a:buSzPct val="100000"/>
              <a:buChar char="○"/>
            </a:pPr>
            <a:r>
              <a:rPr lang="en"/>
              <a:t>Low risk </a:t>
            </a:r>
            <a:r>
              <a:rPr lang="en"/>
              <a:t>appetite</a:t>
            </a:r>
            <a:endParaRPr/>
          </a:p>
          <a:p>
            <a:pPr indent="-282733" lvl="1" marL="914400" rtl="0" algn="just">
              <a:lnSpc>
                <a:spcPct val="150000"/>
              </a:lnSpc>
              <a:spcBef>
                <a:spcPts val="0"/>
              </a:spcBef>
              <a:spcAft>
                <a:spcPts val="0"/>
              </a:spcAft>
              <a:buSzPct val="100000"/>
              <a:buChar char="○"/>
            </a:pPr>
            <a:r>
              <a:rPr lang="en"/>
              <a:t>Medium risk </a:t>
            </a:r>
            <a:r>
              <a:rPr lang="en"/>
              <a:t>appetite</a:t>
            </a:r>
            <a:endParaRPr/>
          </a:p>
          <a:p>
            <a:pPr indent="-282733" lvl="1" marL="914400" rtl="0" algn="just">
              <a:lnSpc>
                <a:spcPct val="150000"/>
              </a:lnSpc>
              <a:spcBef>
                <a:spcPts val="0"/>
              </a:spcBef>
              <a:spcAft>
                <a:spcPts val="0"/>
              </a:spcAft>
              <a:buSzPct val="100000"/>
              <a:buChar char="○"/>
            </a:pPr>
            <a:r>
              <a:rPr lang="en"/>
              <a:t>High risk </a:t>
            </a:r>
            <a:r>
              <a:rPr lang="en"/>
              <a:t>appetite</a:t>
            </a:r>
            <a:endParaRPr/>
          </a:p>
          <a:p>
            <a:pPr indent="-292576" lvl="0" marL="457200" rtl="0" algn="just">
              <a:lnSpc>
                <a:spcPct val="150000"/>
              </a:lnSpc>
              <a:spcBef>
                <a:spcPts val="0"/>
              </a:spcBef>
              <a:spcAft>
                <a:spcPts val="0"/>
              </a:spcAft>
              <a:buSzPct val="100000"/>
              <a:buChar char="●"/>
            </a:pPr>
            <a:r>
              <a:rPr lang="en"/>
              <a:t>Create three portfolios using clustering analysis based on the investors’ risk </a:t>
            </a:r>
            <a:r>
              <a:rPr lang="en"/>
              <a:t>appetites.</a:t>
            </a:r>
            <a:r>
              <a:rPr lang="en"/>
              <a:t> </a:t>
            </a:r>
            <a:endParaRPr/>
          </a:p>
          <a:p>
            <a:pPr indent="-292576" lvl="0" marL="457200" rtl="0" algn="just">
              <a:lnSpc>
                <a:spcPct val="150000"/>
              </a:lnSpc>
              <a:spcBef>
                <a:spcPts val="0"/>
              </a:spcBef>
              <a:spcAft>
                <a:spcPts val="0"/>
              </a:spcAft>
              <a:buSzPct val="100000"/>
              <a:buChar char="●"/>
            </a:pPr>
            <a:r>
              <a:rPr lang="en"/>
              <a:t>Make investment recommendations based on the returns, standard </a:t>
            </a:r>
            <a:r>
              <a:rPr lang="en"/>
              <a:t>deviation, </a:t>
            </a:r>
            <a:r>
              <a:rPr lang="en"/>
              <a:t>the Sharpe ratio and the efficient frontier using the Monte Carlo Simulation</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USEFUL FEATURES/VARIABLES</a:t>
            </a:r>
            <a:endParaRPr/>
          </a:p>
        </p:txBody>
      </p:sp>
      <p:sp>
        <p:nvSpPr>
          <p:cNvPr id="147" name="Google Shape;147;p16"/>
          <p:cNvSpPr txBox="1"/>
          <p:nvPr>
            <p:ph idx="1" type="body"/>
          </p:nvPr>
        </p:nvSpPr>
        <p:spPr>
          <a:xfrm>
            <a:off x="748400" y="1651625"/>
            <a:ext cx="7505700" cy="2819700"/>
          </a:xfrm>
          <a:prstGeom prst="rect">
            <a:avLst/>
          </a:prstGeom>
        </p:spPr>
        <p:txBody>
          <a:bodyPr anchorCtr="0" anchor="t" bIns="91425" lIns="91425" spcFirstLastPara="1" rIns="91425" wrap="square" tIns="91425">
            <a:noAutofit/>
          </a:bodyPr>
          <a:lstStyle/>
          <a:p>
            <a:pPr indent="-292100" lvl="0" marL="457200" rtl="0" algn="just">
              <a:lnSpc>
                <a:spcPct val="150000"/>
              </a:lnSpc>
              <a:spcBef>
                <a:spcPts val="0"/>
              </a:spcBef>
              <a:spcAft>
                <a:spcPts val="0"/>
              </a:spcAft>
              <a:buSzPts val="1000"/>
              <a:buChar char="●"/>
            </a:pPr>
            <a:r>
              <a:rPr lang="en" sz="1000"/>
              <a:t>Stock closing prices - stock prices at the end of the period</a:t>
            </a:r>
            <a:endParaRPr sz="1000"/>
          </a:p>
          <a:p>
            <a:pPr indent="-292100" lvl="0" marL="457200" rtl="0" algn="just">
              <a:lnSpc>
                <a:spcPct val="150000"/>
              </a:lnSpc>
              <a:spcBef>
                <a:spcPts val="0"/>
              </a:spcBef>
              <a:spcAft>
                <a:spcPts val="0"/>
              </a:spcAft>
              <a:buSzPts val="1000"/>
              <a:buChar char="●"/>
            </a:pPr>
            <a:r>
              <a:rPr lang="en" sz="1000"/>
              <a:t>Daily returns - difference between a stock’s closing daily price and </a:t>
            </a:r>
            <a:r>
              <a:rPr lang="en" sz="1000"/>
              <a:t>beginning</a:t>
            </a:r>
            <a:r>
              <a:rPr lang="en" sz="1000"/>
              <a:t> </a:t>
            </a:r>
            <a:r>
              <a:rPr lang="en" sz="1000"/>
              <a:t>daily</a:t>
            </a:r>
            <a:r>
              <a:rPr lang="en" sz="1000"/>
              <a:t> price</a:t>
            </a:r>
            <a:endParaRPr sz="1000"/>
          </a:p>
          <a:p>
            <a:pPr indent="-292100" lvl="0" marL="457200" rtl="0" algn="just">
              <a:lnSpc>
                <a:spcPct val="150000"/>
              </a:lnSpc>
              <a:spcBef>
                <a:spcPts val="0"/>
              </a:spcBef>
              <a:spcAft>
                <a:spcPts val="0"/>
              </a:spcAft>
              <a:buSzPts val="1000"/>
              <a:buChar char="●"/>
            </a:pPr>
            <a:r>
              <a:rPr lang="en" sz="1000"/>
              <a:t>Annual returns - stock price at the end of the year minus stock price at the beginning of the year, adjusted for dividend</a:t>
            </a:r>
            <a:endParaRPr sz="1000"/>
          </a:p>
          <a:p>
            <a:pPr indent="-292100" lvl="0" marL="457200" rtl="0" algn="just">
              <a:lnSpc>
                <a:spcPct val="150000"/>
              </a:lnSpc>
              <a:spcBef>
                <a:spcPts val="0"/>
              </a:spcBef>
              <a:spcAft>
                <a:spcPts val="0"/>
              </a:spcAft>
              <a:buSzPts val="1000"/>
              <a:buChar char="●"/>
            </a:pPr>
            <a:r>
              <a:rPr lang="en" sz="1000"/>
              <a:t>Stock prices/returns correlation - mutual </a:t>
            </a:r>
            <a:r>
              <a:rPr lang="en" sz="1000"/>
              <a:t>connection</a:t>
            </a:r>
            <a:r>
              <a:rPr lang="en" sz="1000"/>
              <a:t> between the stock prices/returns</a:t>
            </a:r>
            <a:endParaRPr sz="1000"/>
          </a:p>
          <a:p>
            <a:pPr indent="-292100" lvl="0" marL="457200" rtl="0" algn="just">
              <a:lnSpc>
                <a:spcPct val="150000"/>
              </a:lnSpc>
              <a:spcBef>
                <a:spcPts val="0"/>
              </a:spcBef>
              <a:spcAft>
                <a:spcPts val="0"/>
              </a:spcAft>
              <a:buSzPts val="1000"/>
              <a:buChar char="●"/>
            </a:pPr>
            <a:r>
              <a:rPr lang="en" sz="1000"/>
              <a:t>Standard deviation and variance - to measure the volatility and risk.</a:t>
            </a:r>
            <a:endParaRPr sz="1000"/>
          </a:p>
          <a:p>
            <a:pPr indent="-292100" lvl="0" marL="457200" rtl="0" algn="just">
              <a:lnSpc>
                <a:spcPct val="150000"/>
              </a:lnSpc>
              <a:spcBef>
                <a:spcPts val="0"/>
              </a:spcBef>
              <a:spcAft>
                <a:spcPts val="0"/>
              </a:spcAft>
              <a:buSzPts val="1000"/>
              <a:buChar char="●"/>
            </a:pPr>
            <a:r>
              <a:rPr lang="en" sz="1000"/>
              <a:t>S&amp;P 500 Prices - market benchmark </a:t>
            </a:r>
            <a:endParaRPr sz="1000"/>
          </a:p>
          <a:p>
            <a:pPr indent="-292100" lvl="0" marL="457200" rtl="0" algn="just">
              <a:lnSpc>
                <a:spcPct val="150000"/>
              </a:lnSpc>
              <a:spcBef>
                <a:spcPts val="0"/>
              </a:spcBef>
              <a:spcAft>
                <a:spcPts val="0"/>
              </a:spcAft>
              <a:buClr>
                <a:srgbClr val="000000"/>
              </a:buClr>
              <a:buSzPts val="1000"/>
              <a:buChar char="●"/>
            </a:pPr>
            <a:r>
              <a:rPr lang="en" sz="1000">
                <a:solidFill>
                  <a:srgbClr val="000000"/>
                </a:solidFill>
              </a:rPr>
              <a:t>Sharpe ratio - use the alpha, beta and standard technical risk calculations to calculate and compare an investment’s returns, along with standard deviation and  R-squared.</a:t>
            </a:r>
            <a:endParaRPr sz="1000">
              <a:solidFill>
                <a:srgbClr val="000000"/>
              </a:solidFill>
            </a:endParaRPr>
          </a:p>
          <a:p>
            <a:pPr indent="-292100" lvl="1" marL="914400" rtl="0" algn="just">
              <a:lnSpc>
                <a:spcPct val="150000"/>
              </a:lnSpc>
              <a:spcBef>
                <a:spcPts val="0"/>
              </a:spcBef>
              <a:spcAft>
                <a:spcPts val="0"/>
              </a:spcAft>
              <a:buSzPts val="1000"/>
              <a:buChar char="○"/>
            </a:pPr>
            <a:r>
              <a:rPr lang="en" sz="1000"/>
              <a:t>Alpha - </a:t>
            </a:r>
            <a:r>
              <a:rPr lang="en" sz="1000">
                <a:solidFill>
                  <a:srgbClr val="000000"/>
                </a:solidFill>
              </a:rPr>
              <a:t>excess return an investment or a portfolio of investments ushers in, above and beyond a market index or benchmark that represent the market’s broader movements.</a:t>
            </a:r>
            <a:endParaRPr sz="1000">
              <a:solidFill>
                <a:srgbClr val="000000"/>
              </a:solidFill>
            </a:endParaRPr>
          </a:p>
          <a:p>
            <a:pPr indent="-292100" lvl="1" marL="914400" rtl="0" algn="just">
              <a:lnSpc>
                <a:spcPct val="150000"/>
              </a:lnSpc>
              <a:spcBef>
                <a:spcPts val="0"/>
              </a:spcBef>
              <a:spcAft>
                <a:spcPts val="0"/>
              </a:spcAft>
              <a:buClr>
                <a:srgbClr val="000000"/>
              </a:buClr>
              <a:buSzPts val="1000"/>
              <a:buChar char="○"/>
            </a:pPr>
            <a:r>
              <a:rPr lang="en" sz="1000"/>
              <a:t>Beta - </a:t>
            </a:r>
            <a:r>
              <a:rPr lang="en" sz="1000">
                <a:solidFill>
                  <a:srgbClr val="000000"/>
                </a:solidFill>
              </a:rPr>
              <a:t>measurement of the volatility, or systematic risk of a security or portfolio, compared to the market as a whole</a:t>
            </a:r>
            <a:endParaRPr sz="1000">
              <a:solidFill>
                <a:srgbClr val="000000"/>
              </a:solidFill>
            </a:endParaRPr>
          </a:p>
          <a:p>
            <a:pPr indent="-292100" lvl="0" marL="457200" rtl="0" algn="just">
              <a:lnSpc>
                <a:spcPct val="150000"/>
              </a:lnSpc>
              <a:spcBef>
                <a:spcPts val="0"/>
              </a:spcBef>
              <a:spcAft>
                <a:spcPts val="0"/>
              </a:spcAft>
              <a:buClr>
                <a:srgbClr val="000000"/>
              </a:buClr>
              <a:buSzPts val="1000"/>
              <a:buChar char="●"/>
            </a:pPr>
            <a:r>
              <a:rPr lang="en" sz="1000">
                <a:solidFill>
                  <a:srgbClr val="000000"/>
                </a:solidFill>
              </a:rPr>
              <a:t>Efficient frontier - use monte carlo simulation to calculate the efficient frontier by comparing the minimum variance portfolio and the sharpe ratio</a:t>
            </a:r>
            <a:endParaRPr sz="1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just">
              <a:lnSpc>
                <a:spcPct val="150000"/>
              </a:lnSpc>
              <a:spcBef>
                <a:spcPts val="0"/>
              </a:spcBef>
              <a:spcAft>
                <a:spcPts val="0"/>
              </a:spcAft>
              <a:buSzPts val="1300"/>
              <a:buChar char="●"/>
            </a:pPr>
            <a:r>
              <a:rPr lang="en"/>
              <a:t>We sourced the data from a python package ‘pandas_datareader’.</a:t>
            </a:r>
            <a:endParaRPr/>
          </a:p>
          <a:p>
            <a:pPr indent="-311150" lvl="0" marL="457200" rtl="0" algn="just">
              <a:lnSpc>
                <a:spcPct val="150000"/>
              </a:lnSpc>
              <a:spcBef>
                <a:spcPts val="0"/>
              </a:spcBef>
              <a:spcAft>
                <a:spcPts val="0"/>
              </a:spcAft>
              <a:buSzPts val="1300"/>
              <a:buChar char="●"/>
            </a:pPr>
            <a:r>
              <a:rPr lang="en"/>
              <a:t>This </a:t>
            </a:r>
            <a:r>
              <a:rPr lang="en"/>
              <a:t>package</a:t>
            </a:r>
            <a:r>
              <a:rPr lang="en"/>
              <a:t> fetches stock data directly from yahoo finance. </a:t>
            </a:r>
            <a:endParaRPr/>
          </a:p>
          <a:p>
            <a:pPr indent="0" lvl="0" marL="457200" rtl="0" algn="l">
              <a:lnSpc>
                <a:spcPct val="150000"/>
              </a:lnSpc>
              <a:spcBef>
                <a:spcPts val="1200"/>
              </a:spcBef>
              <a:spcAft>
                <a:spcPts val="0"/>
              </a:spcAft>
              <a:buNone/>
            </a:pPr>
            <a:r>
              <a:rPr lang="en" sz="1050">
                <a:solidFill>
                  <a:srgbClr val="333333"/>
                </a:solidFill>
                <a:highlight>
                  <a:srgbClr val="F7F7F7"/>
                </a:highlight>
                <a:latin typeface="Arial"/>
                <a:ea typeface="Arial"/>
                <a:cs typeface="Arial"/>
                <a:sym typeface="Arial"/>
              </a:rPr>
              <a:t>Tickers </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'AAPL'</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'MSFT'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'AMZN'</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TSLA'</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'TGT'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'FB'</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'V'</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'WMT'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'PG'</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'XOM'</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'NSANY'</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'ORCL'</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'COST'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'CRM'</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'NKE'</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'JNJ'</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'TMO'</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'JPM'</a:t>
            </a:r>
            <a:r>
              <a:rPr lang="en" sz="1050">
                <a:solidFill>
                  <a:srgbClr val="333333"/>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'UNH'</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'CI'</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'INTC'</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'CSCO'</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'KO'</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'DIS'</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'UPS'</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'NFLX'</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'GM'</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'HLT'</a:t>
            </a:r>
            <a:r>
              <a:rPr lang="en" sz="1050">
                <a:solidFill>
                  <a:srgbClr val="333333"/>
                </a:solidFill>
                <a:highlight>
                  <a:srgbClr val="F7F7F7"/>
                </a:highlight>
                <a:latin typeface="Arial"/>
                <a:ea typeface="Arial"/>
                <a:cs typeface="Arial"/>
                <a:sym typeface="Arial"/>
              </a:rPr>
              <a:t>,</a:t>
            </a:r>
            <a:r>
              <a:rPr lang="en" sz="1050">
                <a:solidFill>
                  <a:srgbClr val="BA2121"/>
                </a:solidFill>
                <a:highlight>
                  <a:srgbClr val="F7F7F7"/>
                </a:highlight>
                <a:latin typeface="Arial"/>
                <a:ea typeface="Arial"/>
                <a:cs typeface="Arial"/>
                <a:sym typeface="Arial"/>
              </a:rPr>
              <a:t>'PFE'</a:t>
            </a:r>
            <a:r>
              <a:rPr lang="en" sz="1050">
                <a:solidFill>
                  <a:srgbClr val="333333"/>
                </a:solidFill>
                <a:highlight>
                  <a:srgbClr val="F7F7F7"/>
                </a:highlight>
                <a:latin typeface="Arial"/>
                <a:ea typeface="Arial"/>
                <a:cs typeface="Arial"/>
                <a:sym typeface="Arial"/>
              </a:rPr>
              <a:t>]</a:t>
            </a:r>
            <a:endParaRPr sz="1050">
              <a:solidFill>
                <a:srgbClr val="333333"/>
              </a:solidFill>
              <a:highlight>
                <a:srgbClr val="F7F7F7"/>
              </a:highlight>
              <a:latin typeface="Arial"/>
              <a:ea typeface="Arial"/>
              <a:cs typeface="Arial"/>
              <a:sym typeface="Arial"/>
            </a:endParaRPr>
          </a:p>
          <a:p>
            <a:pPr indent="0" lvl="0" marL="457200" rtl="0" algn="l">
              <a:spcBef>
                <a:spcPts val="1200"/>
              </a:spcBef>
              <a:spcAft>
                <a:spcPts val="0"/>
              </a:spcAft>
              <a:buNone/>
            </a:pPr>
            <a:r>
              <a:rPr lang="en" sz="1050">
                <a:solidFill>
                  <a:srgbClr val="333333"/>
                </a:solidFill>
                <a:highlight>
                  <a:srgbClr val="F7F7F7"/>
                </a:highlight>
                <a:latin typeface="Arial"/>
                <a:ea typeface="Arial"/>
                <a:cs typeface="Arial"/>
                <a:sym typeface="Arial"/>
              </a:rPr>
              <a:t>multpl_stocks </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web</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get_data_yahoo(tickers,start </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"2015-01-01"</a:t>
            </a:r>
            <a:r>
              <a:rPr lang="en" sz="1050">
                <a:solidFill>
                  <a:srgbClr val="333333"/>
                </a:solidFill>
                <a:highlight>
                  <a:srgbClr val="F7F7F7"/>
                </a:highlight>
                <a:latin typeface="Arial"/>
                <a:ea typeface="Arial"/>
                <a:cs typeface="Arial"/>
                <a:sym typeface="Arial"/>
              </a:rPr>
              <a:t>, end </a:t>
            </a:r>
            <a:r>
              <a:rPr lang="en" sz="1050">
                <a:solidFill>
                  <a:srgbClr val="666666"/>
                </a:solidFill>
                <a:highlight>
                  <a:srgbClr val="F7F7F7"/>
                </a:highlight>
                <a:latin typeface="Arial"/>
                <a:ea typeface="Arial"/>
                <a:cs typeface="Arial"/>
                <a:sym typeface="Arial"/>
              </a:rPr>
              <a:t>=</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"2020-12-31"</a:t>
            </a:r>
            <a:r>
              <a:rPr lang="en" sz="1050">
                <a:solidFill>
                  <a:srgbClr val="333333"/>
                </a:solidFill>
                <a:highlight>
                  <a:srgbClr val="F7F7F7"/>
                </a:highlight>
                <a:latin typeface="Arial"/>
                <a:ea typeface="Arial"/>
                <a:cs typeface="Arial"/>
                <a:sym typeface="Arial"/>
              </a:rPr>
              <a:t>)</a:t>
            </a:r>
            <a:endParaRPr sz="1050">
              <a:solidFill>
                <a:srgbClr val="333333"/>
              </a:solidFill>
              <a:highlight>
                <a:srgbClr val="F7F7F7"/>
              </a:highlight>
              <a:latin typeface="Arial"/>
              <a:ea typeface="Arial"/>
              <a:cs typeface="Arial"/>
              <a:sym typeface="Arial"/>
            </a:endParaRPr>
          </a:p>
          <a:p>
            <a:pPr indent="0" lvl="0" marL="457200" rtl="0" algn="just">
              <a:lnSpc>
                <a:spcPct val="150000"/>
              </a:lnSpc>
              <a:spcBef>
                <a:spcPts val="0"/>
              </a:spcBef>
              <a:spcAft>
                <a:spcPts val="0"/>
              </a:spcAft>
              <a:buNone/>
            </a:pPr>
            <a:r>
              <a:t/>
            </a:r>
            <a:endParaRPr/>
          </a:p>
          <a:p>
            <a:pPr indent="-311150" lvl="0" marL="457200" rtl="0" algn="just">
              <a:lnSpc>
                <a:spcPct val="150000"/>
              </a:lnSpc>
              <a:spcBef>
                <a:spcPts val="1200"/>
              </a:spcBef>
              <a:spcAft>
                <a:spcPts val="0"/>
              </a:spcAft>
              <a:buSzPts val="1300"/>
              <a:buChar char="●"/>
            </a:pPr>
            <a:r>
              <a:rPr lang="en"/>
              <a:t>The data is open for public 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314975"/>
            <a:ext cx="7505700" cy="61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DATA VISUALIZATION - STANDARD DEVIATION</a:t>
            </a:r>
            <a:endParaRPr sz="2500"/>
          </a:p>
          <a:p>
            <a:pPr indent="0" lvl="0" marL="0" rtl="0" algn="l">
              <a:spcBef>
                <a:spcPts val="0"/>
              </a:spcBef>
              <a:spcAft>
                <a:spcPts val="0"/>
              </a:spcAft>
              <a:buNone/>
            </a:pPr>
            <a:r>
              <a:t/>
            </a:r>
            <a:endParaRPr/>
          </a:p>
        </p:txBody>
      </p:sp>
      <p:pic>
        <p:nvPicPr>
          <p:cNvPr id="159" name="Google Shape;159;p18"/>
          <p:cNvPicPr preferRelativeResize="0"/>
          <p:nvPr/>
        </p:nvPicPr>
        <p:blipFill>
          <a:blip r:embed="rId3">
            <a:alphaModFix/>
          </a:blip>
          <a:stretch>
            <a:fillRect/>
          </a:stretch>
        </p:blipFill>
        <p:spPr>
          <a:xfrm>
            <a:off x="819150" y="858850"/>
            <a:ext cx="7329850" cy="385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 ANALYSIS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K-means clustering method used</a:t>
            </a:r>
            <a:endParaRPr/>
          </a:p>
          <a:p>
            <a:pPr indent="-311150" lvl="0" marL="457200" rtl="0" algn="l">
              <a:spcBef>
                <a:spcPts val="0"/>
              </a:spcBef>
              <a:spcAft>
                <a:spcPts val="0"/>
              </a:spcAft>
              <a:buSzPts val="1300"/>
              <a:buChar char="●"/>
            </a:pPr>
            <a:r>
              <a:rPr lang="en"/>
              <a:t>Features: Daily and Monthly Variance</a:t>
            </a:r>
            <a:endParaRPr/>
          </a:p>
          <a:p>
            <a:pPr indent="-311150" lvl="0" marL="457200" rtl="0" algn="l">
              <a:spcBef>
                <a:spcPts val="0"/>
              </a:spcBef>
              <a:spcAft>
                <a:spcPts val="0"/>
              </a:spcAft>
              <a:buSzPts val="1300"/>
              <a:buChar char="●"/>
            </a:pPr>
            <a:r>
              <a:rPr lang="en"/>
              <a:t>Widely accepted measures of stock volatility</a:t>
            </a:r>
            <a:endParaRPr/>
          </a:p>
          <a:p>
            <a:pPr indent="-311150" lvl="0" marL="457200" rtl="0" algn="l">
              <a:spcBef>
                <a:spcPts val="0"/>
              </a:spcBef>
              <a:spcAft>
                <a:spcPts val="0"/>
              </a:spcAft>
              <a:buSzPts val="1300"/>
              <a:buChar char="●"/>
            </a:pPr>
            <a:r>
              <a:rPr lang="en"/>
              <a:t>Standardized feature vectors</a:t>
            </a:r>
            <a:endParaRPr/>
          </a:p>
          <a:p>
            <a:pPr indent="-311150" lvl="0" marL="457200" rtl="0" algn="l">
              <a:spcBef>
                <a:spcPts val="0"/>
              </a:spcBef>
              <a:spcAft>
                <a:spcPts val="0"/>
              </a:spcAft>
              <a:buSzPts val="1300"/>
              <a:buChar char="●"/>
            </a:pPr>
            <a:r>
              <a:rPr lang="en"/>
              <a:t>Low, Medium, and High Risk clusters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0"/>
          <p:cNvPicPr preferRelativeResize="0"/>
          <p:nvPr/>
        </p:nvPicPr>
        <p:blipFill>
          <a:blip r:embed="rId3">
            <a:alphaModFix/>
          </a:blip>
          <a:stretch>
            <a:fillRect/>
          </a:stretch>
        </p:blipFill>
        <p:spPr>
          <a:xfrm>
            <a:off x="566738" y="485775"/>
            <a:ext cx="8010525" cy="417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1"/>
          <p:cNvPicPr preferRelativeResize="0"/>
          <p:nvPr/>
        </p:nvPicPr>
        <p:blipFill>
          <a:blip r:embed="rId3">
            <a:alphaModFix/>
          </a:blip>
          <a:stretch>
            <a:fillRect/>
          </a:stretch>
        </p:blipFill>
        <p:spPr>
          <a:xfrm>
            <a:off x="671900" y="644475"/>
            <a:ext cx="7817974" cy="379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