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Nuni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Preeti</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464797c9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464797c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Monte Carlo approach is a ‘brute force approach’. With this approach, we try to discover the optimal weights by simply creating a large number of random portfolios (100,000), all with varying combinations of constituent stock weightings, calculating and recording the Sharpe ratio of each of these randomly weighted portfolio and then finally extracting the details corresponding to the result with the highest value. The random weightings will be bound by the constraint that they must be between zero and one for each of the individual stocks, and all the weights must sum to one to represent an investment of 100% of the capital. The more random portfolios that we create and calculate the Sharpe ratio for, the closer we get to the weightings of the “real” optimal portfolio. We will always experience some discrepancies however as we can never run enough simulated portfolios to replicate the exact weights we are searching for. We can get close, but never exact. The results will be plotted and both the “optimal” portfolio with the highest recorded Sharpe ratio and the “minimum variance portfolio” will be highlighted and marked for identification. The “minimum variance portfolio” is the portfolio with the lowest recorded variance (which also, by definition displays the lowest recorded standard deviation or “volatility”). The values recorded are as previously mentioned, the annualized return, annualized standard deviation and annualized Sharpe ratio.</a:t>
            </a:r>
            <a:endParaRPr dirty="0"/>
          </a:p>
          <a:p>
            <a:pPr marL="0" lvl="0" indent="0" algn="l" rtl="0">
              <a:spcBef>
                <a:spcPts val="0"/>
              </a:spcBef>
              <a:spcAft>
                <a:spcPts val="0"/>
              </a:spcAft>
              <a:buNone/>
            </a:pPr>
            <a:endParaRPr dirty="0"/>
          </a:p>
          <a:p>
            <a:pPr marL="0" lvl="0" indent="0" algn="just" rtl="0">
              <a:lnSpc>
                <a:spcPct val="150000"/>
              </a:lnSpc>
              <a:spcBef>
                <a:spcPts val="0"/>
              </a:spcBef>
              <a:spcAft>
                <a:spcPts val="0"/>
              </a:spcAft>
              <a:buNone/>
            </a:pPr>
            <a:r>
              <a:rPr lang="en">
                <a:solidFill>
                  <a:schemeClr val="dk1"/>
                </a:solidFill>
              </a:rPr>
              <a:t>We repeated this process for the low risk clustered stocks, medium risk cluster and the high risk cluster.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464797c9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464797c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Low Risk - Walmart, Procter &amp; Gamble, Costco, Johnson &amp; Johnson, AT&amp;T, Coke, Pfizer</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Collective Comparison of Stock prices:</a:t>
            </a: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line graph plots the stock prices for all the stocks in the low risk cluster for the 5 years. Costco has the highest rise in prices from 2015 to 2021, followed by JNJ, Walmart, P&amp;G, coke, AT&amp;T and lastly Pfizer. Prices for the last 3 remained relatively stable.</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Comparison of Stock Returns</a:t>
            </a: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line graph plots the stock returns for all the stocks for the 5 years. Costco has the highest increase in returns, with a huge spike in 2018/2019. </a:t>
            </a:r>
            <a:endParaRPr dirty="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d464797c9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d464797c9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Heatmap Showing Correlation</a:t>
            </a: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heatmap below shows the correlation between the average returns of each stock. All the returns are positively correlated to one another.</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a:solidFill>
                  <a:schemeClr val="dk1"/>
                </a:solidFill>
              </a:rPr>
              <a:t>We try to discover the optimal weights by simply creating a large number of random portfolios (100,000), all with varying combinations of constituent stock weightings, calculating and recording the Sharpe ratio of each of these randomly weighted portfolio and then finally extracting the details corresponding to the result with the highest value</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a:solidFill>
                  <a:schemeClr val="dk1"/>
                </a:solidFill>
              </a:rPr>
              <a:t>Low Risk - Walmart, Procter &amp; Gamble, Costco, Johnson &amp; Johnson, AT&amp;T, Coke, Pfizer</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464797c9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464797c9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After running the codes in python, below is the scatter plot for the efficient frontier. The data points are colored according to their respective Sharpe ratios, with blue signifying a higher value, and red a lower value.</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a:solidFill>
                  <a:schemeClr val="dk1"/>
                </a:solidFill>
              </a:rPr>
              <a:t>Interpreting the efficient frontier, below is a table showing the stock weighting based on the Sharpe ratio and then for the minimum variance portfolio respectively:</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a:solidFill>
                  <a:schemeClr val="dk1"/>
                </a:solidFill>
              </a:rPr>
              <a:t>Low Risk - Walmart, Procter &amp; Gamble, Costco, Johnson &amp; Johnson, AT&amp;T, Coke, Pfizer</a:t>
            </a: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Low Risk - Walmart 3.4%, Procter &amp; Gamble 9.6%, Costco 67.5%, Johnson &amp; Johnson 8.9%, AT&amp;T 3%, Coke 2.4%, Pfizer 5.2% = 100%</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464797c98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d464797c9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Medium Risk - Microsoft, Visa, Exxon, Oracle, Nike, Thermo Fisher Scientific, JPMorgan, United health, Cisco, Walt Disney, UPS</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lt1"/>
              </a:buClr>
              <a:buSzPts val="1100"/>
              <a:buFont typeface="Arial"/>
              <a:buNone/>
            </a:pPr>
            <a:r>
              <a:rPr lang="en">
                <a:solidFill>
                  <a:schemeClr val="dk1"/>
                </a:solidFill>
              </a:rPr>
              <a:t>Collective Comparison of Stock prices:</a:t>
            </a:r>
            <a:endParaRPr dirty="0">
              <a:solidFill>
                <a:schemeClr val="dk1"/>
              </a:solidFill>
            </a:endParaRPr>
          </a:p>
          <a:p>
            <a:pPr marL="0" lvl="0" indent="0" algn="l" rtl="0">
              <a:spcBef>
                <a:spcPts val="0"/>
              </a:spcBef>
              <a:spcAft>
                <a:spcPts val="0"/>
              </a:spcAft>
              <a:buClr>
                <a:schemeClr val="lt1"/>
              </a:buClr>
              <a:buSzPts val="1100"/>
              <a:buFont typeface="Arial"/>
              <a:buNone/>
            </a:pPr>
            <a:r>
              <a:rPr lang="en">
                <a:solidFill>
                  <a:schemeClr val="dk1"/>
                </a:solidFill>
              </a:rPr>
              <a:t>The line graph plots the stock prices for all the stocks in the medium risk cluster for the 5 years. Thermo Fisher Scientific &amp; United Health has the highest rise in prices from 2015 to 2021,</a:t>
            </a:r>
            <a:endParaRPr dirty="0">
              <a:solidFill>
                <a:schemeClr val="dk1"/>
              </a:solidFill>
            </a:endParaRPr>
          </a:p>
          <a:p>
            <a:pPr marL="0" lvl="0" indent="0" algn="l" rtl="0">
              <a:spcBef>
                <a:spcPts val="0"/>
              </a:spcBef>
              <a:spcAft>
                <a:spcPts val="0"/>
              </a:spcAft>
              <a:buClr>
                <a:schemeClr val="lt1"/>
              </a:buClr>
              <a:buSzPts val="1100"/>
              <a:buFont typeface="Arial"/>
              <a:buNone/>
            </a:pPr>
            <a:endParaRPr dirty="0">
              <a:solidFill>
                <a:schemeClr val="dk1"/>
              </a:solidFill>
            </a:endParaRPr>
          </a:p>
          <a:p>
            <a:pPr marL="0" lvl="0" indent="0" algn="l" rtl="0">
              <a:spcBef>
                <a:spcPts val="0"/>
              </a:spcBef>
              <a:spcAft>
                <a:spcPts val="0"/>
              </a:spcAft>
              <a:buClr>
                <a:schemeClr val="lt1"/>
              </a:buClr>
              <a:buSzPts val="1100"/>
              <a:buFont typeface="Arial"/>
              <a:buNone/>
            </a:pPr>
            <a:r>
              <a:rPr lang="en">
                <a:solidFill>
                  <a:schemeClr val="dk1"/>
                </a:solidFill>
              </a:rPr>
              <a:t>Comparison of Stock Returns</a:t>
            </a:r>
            <a:endParaRPr dirty="0">
              <a:solidFill>
                <a:schemeClr val="dk1"/>
              </a:solidFill>
            </a:endParaRPr>
          </a:p>
          <a:p>
            <a:pPr marL="0" lvl="0" indent="0" algn="l" rtl="0">
              <a:spcBef>
                <a:spcPts val="0"/>
              </a:spcBef>
              <a:spcAft>
                <a:spcPts val="0"/>
              </a:spcAft>
              <a:buClr>
                <a:schemeClr val="lt1"/>
              </a:buClr>
              <a:buSzPts val="1100"/>
              <a:buFont typeface="Arial"/>
              <a:buNone/>
            </a:pPr>
            <a:r>
              <a:rPr lang="en">
                <a:solidFill>
                  <a:schemeClr val="dk1"/>
                </a:solidFill>
              </a:rPr>
              <a:t>The line graph plots the stock returns for all the stocks n the medium risk cluster for the 5 years. Microsoft has the highest increase in returns.</a:t>
            </a:r>
            <a:endParaRPr dirty="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464797c98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464797c9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Medium Risk - Microsoft, Visa, Exxon, Oracle, Nike, Thermo Fisher Scientific, JPMorgan, United health, Cisco, Walt Disney, UPS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Heatmap Showing Correlation</a:t>
            </a: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heatmap below shows the correlation between the average returns of each stock. All the returns are positively correlated to one another.</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We try to discover the optimal weights by simply creating a large number of random portfolios (100,000), all with varying combinations of constituent stock weightings, calculating and recording the Sharpe ratio of each of these randomly weighted portfolio and then finally extracting the details corresponding to the result with the highest value</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464797c98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464797c9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Medium Risk - Microsoft, Visa, Exxon, Oracle, Nike, Thermo Fisher Scientific, JPMorgan, United health, Cisco, Walt Disney, UPS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After running the codes in python, below is the scatter plot for the efficient frontier. The data points are colored according to their respective Sharpe ratios, with blue signifying a higher value, and red a lower value.</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Interpreting the efficient frontier, below is a table showing the stock weighting based on the Sharpe ratio and then for the minimum variance portfolio respectively:</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Medium Risk - Microsoft 27.9%, Visa 18%, Exxon 0.74%, Oracle 0.87%, Nike 5.1%, Thermo Fisher Scientific 15.8%, JPMorgan 0.35%, United health 14.2%, Cisco 7.1%, Walt Disney 6.3%, UPS 3.7% = 100%</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464797c98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464797c9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High Risk - Apple, Amazon, Target, FaceBook, Nissan motors, Salesforce, Cigna, Intel, General motors, Hilton</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rgbClr val="AF7B51"/>
              </a:buClr>
              <a:buSzPts val="1100"/>
              <a:buFont typeface="Arial"/>
              <a:buNone/>
            </a:pPr>
            <a:r>
              <a:rPr lang="en">
                <a:solidFill>
                  <a:schemeClr val="dk1"/>
                </a:solidFill>
              </a:rPr>
              <a:t>Collective Comparison of Stock prices:</a:t>
            </a:r>
            <a:endParaRPr dirty="0">
              <a:solidFill>
                <a:schemeClr val="dk1"/>
              </a:solidFill>
            </a:endParaRPr>
          </a:p>
          <a:p>
            <a:pPr marL="0" lvl="0" indent="0" algn="l" rtl="0">
              <a:spcBef>
                <a:spcPts val="0"/>
              </a:spcBef>
              <a:spcAft>
                <a:spcPts val="0"/>
              </a:spcAft>
              <a:buClr>
                <a:srgbClr val="AF7B51"/>
              </a:buClr>
              <a:buSzPts val="1100"/>
              <a:buFont typeface="Arial"/>
              <a:buNone/>
            </a:pPr>
            <a:r>
              <a:rPr lang="en">
                <a:solidFill>
                  <a:schemeClr val="dk1"/>
                </a:solidFill>
              </a:rPr>
              <a:t>The line graph plots the stock prices for all the stocks in the High risk cluster for the 5 years. Amazon  has the highest rise in prices from 2015 to 2021,</a:t>
            </a:r>
            <a:endParaRPr dirty="0">
              <a:solidFill>
                <a:schemeClr val="dk1"/>
              </a:solidFill>
            </a:endParaRPr>
          </a:p>
          <a:p>
            <a:pPr marL="0" lvl="0" indent="0" algn="l" rtl="0">
              <a:spcBef>
                <a:spcPts val="0"/>
              </a:spcBef>
              <a:spcAft>
                <a:spcPts val="0"/>
              </a:spcAft>
              <a:buClr>
                <a:srgbClr val="AF7B51"/>
              </a:buClr>
              <a:buSzPts val="1100"/>
              <a:buFont typeface="Arial"/>
              <a:buNone/>
            </a:pPr>
            <a:endParaRPr dirty="0">
              <a:solidFill>
                <a:schemeClr val="dk1"/>
              </a:solidFill>
            </a:endParaRPr>
          </a:p>
          <a:p>
            <a:pPr marL="0" lvl="0" indent="0" algn="l" rtl="0">
              <a:spcBef>
                <a:spcPts val="0"/>
              </a:spcBef>
              <a:spcAft>
                <a:spcPts val="0"/>
              </a:spcAft>
              <a:buClr>
                <a:srgbClr val="AF7B51"/>
              </a:buClr>
              <a:buSzPts val="1100"/>
              <a:buFont typeface="Arial"/>
              <a:buNone/>
            </a:pPr>
            <a:r>
              <a:rPr lang="en">
                <a:solidFill>
                  <a:schemeClr val="dk1"/>
                </a:solidFill>
              </a:rPr>
              <a:t>Comparison of Stock Returns</a:t>
            </a:r>
            <a:endParaRPr dirty="0">
              <a:solidFill>
                <a:schemeClr val="dk1"/>
              </a:solidFill>
            </a:endParaRPr>
          </a:p>
          <a:p>
            <a:pPr marL="0" lvl="0" indent="0" algn="l" rtl="0">
              <a:spcBef>
                <a:spcPts val="0"/>
              </a:spcBef>
              <a:spcAft>
                <a:spcPts val="0"/>
              </a:spcAft>
              <a:buClr>
                <a:srgbClr val="AF7B51"/>
              </a:buClr>
              <a:buSzPts val="1100"/>
              <a:buFont typeface="Arial"/>
              <a:buNone/>
            </a:pPr>
            <a:r>
              <a:rPr lang="en">
                <a:solidFill>
                  <a:schemeClr val="dk1"/>
                </a:solidFill>
              </a:rPr>
              <a:t>The line graph plots the stock returns for all the stocks in the high risk cluster for the 5 years. Amazon has the highest increase in returns.</a:t>
            </a:r>
            <a:endParaRPr dirty="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d464797c98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d464797c9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High Risk - Apple, Amazon, Target, FaceBook, Nissan motors, Salesforce, Cigna, Intel, General motors, Hilton</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Heatmap Showing Correlation</a:t>
            </a: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heatmap below shows the correlation between the average returns of each stock. All the returns are positively correlated to one another.</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We try to discover the optimal weights by simply creating a large number of random portfolios (100,000), all with varying combinations of constituent stock weightings, calculating and recording the Sharpe ratio of each of these randomly weighted portfolio and then finally extracting the details corresponding to the result with the highest value</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464797c98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d464797c9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High Risk - Apple, Amazon, Target, FaceBook, Nissan motors, Salesforce, Cigna, Intel, General motors, Hilton</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After running the codes in python, below is the scatter plot for the efficient frontier. The data points are colored according to their respective Sharpe ratios, with blue signifying a higher value, and red a lower value.</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Interpreting the efficient frontier, below is a table showing the stock weighting based on the Sharpe ratio and then for the minimum variance portfolio respectively:</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High Risk - Apple 22.17%, Amazon 32.4%, Target 20%, FaceBook 1.4%, Nissan motors 1.6%, Salesforce 12.88%, Cigna 6.4%, Intel 1.6%, General motors 0.31%, Hilton 1.1% = 100%</a:t>
            </a:r>
            <a:endParaRPr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5e7f151f5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5e7f151f5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Preeti</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d464797c98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d464797c9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Low Risk - Walmart 3.4%, Procter &amp; Gamble 9.6%, Costco 67.5%, Johnson &amp; Johnson 8.9%, AT&amp;T 3%, Coke 2.4%, Pfizer 5.2% = 100%</a:t>
            </a:r>
            <a:endParaRPr dirty="0"/>
          </a:p>
          <a:p>
            <a:pPr marL="0" lvl="0" indent="0" algn="l" rtl="0">
              <a:spcBef>
                <a:spcPts val="0"/>
              </a:spcBef>
              <a:spcAft>
                <a:spcPts val="0"/>
              </a:spcAft>
              <a:buNone/>
            </a:pPr>
            <a:r>
              <a:rPr lang="en"/>
              <a:t>Medium Risk - Microsoft 27.9%, Visa 18%, Exxon 0.74%, Oracle 0.87%, Nike 5.1%, Thermo Fisher Scientific 15.8%, JPMorgan 0.35%, United health 14.2%, Cisco 7.1%, Walt Disney 6.3%, UPS 3.7% = 100%</a:t>
            </a:r>
            <a:endParaRPr dirty="0"/>
          </a:p>
          <a:p>
            <a:pPr marL="0" lvl="0" indent="0" algn="l" rtl="0">
              <a:spcBef>
                <a:spcPts val="0"/>
              </a:spcBef>
              <a:spcAft>
                <a:spcPts val="0"/>
              </a:spcAft>
              <a:buNone/>
            </a:pPr>
            <a:r>
              <a:rPr lang="en"/>
              <a:t>High Risk - Apple 22.17%, Amazon 32.4%, Target 20%, FaceBook 1.4%, Nissan motors 1.6%, Salesforce 12.88%, Cigna 6.4%, Intel 1.6%, General motors 0.31%, Hilton 1.1% = 100%</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d464797c9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d464797c9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Luis</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ca69fab3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ca69fab3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5e7f151f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5e7f151f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Preeti</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5e7f151f5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5e7f151f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Luis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5e7f151f5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5e7f151f5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Luis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a69fab379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a69fab379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Luis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464797c9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464797c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Andrew</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5cdb85f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5cdb85f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Andrew</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5cdb85ff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5cdb85ff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Andrew</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STOCK MARKET ANALYSIS</a:t>
            </a:r>
            <a:endParaRPr dirty="0"/>
          </a:p>
        </p:txBody>
      </p:sp>
      <p:sp>
        <p:nvSpPr>
          <p:cNvPr id="129" name="Google Shape;129;p13"/>
          <p:cNvSpPr txBox="1">
            <a:spLocks noGrp="1"/>
          </p:cNvSpPr>
          <p:nvPr>
            <p:ph type="subTitle" idx="1"/>
          </p:nvPr>
        </p:nvSpPr>
        <p:spPr>
          <a:xfrm>
            <a:off x="1858700" y="3413143"/>
            <a:ext cx="5980200" cy="9381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
              <a:t> </a:t>
            </a:r>
            <a:endParaRPr dirty="0"/>
          </a:p>
          <a:p>
            <a:pPr marL="0" lvl="0" indent="0" algn="ctr" rtl="0">
              <a:spcBef>
                <a:spcPts val="0"/>
              </a:spcBef>
              <a:spcAft>
                <a:spcPts val="0"/>
              </a:spcAft>
              <a:buNone/>
            </a:pPr>
            <a:r>
              <a:rPr lang="en"/>
              <a:t>FADEKE ADENIYI, LUIS MALDONADO CHAVES, ANDREW MCLEAN, PREETI THOTTAMBETI</a:t>
            </a: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a:t>04/29/2021</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819150" y="5900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MONTE CARLO SIMULATION</a:t>
            </a:r>
            <a:endParaRPr dirty="0"/>
          </a:p>
        </p:txBody>
      </p:sp>
      <p:sp>
        <p:nvSpPr>
          <p:cNvPr id="185" name="Google Shape;185;p22"/>
          <p:cNvSpPr txBox="1">
            <a:spLocks noGrp="1"/>
          </p:cNvSpPr>
          <p:nvPr>
            <p:ph type="body" idx="1"/>
          </p:nvPr>
        </p:nvSpPr>
        <p:spPr>
          <a:xfrm>
            <a:off x="786175" y="1544675"/>
            <a:ext cx="7505700" cy="3054900"/>
          </a:xfrm>
          <a:prstGeom prst="rect">
            <a:avLst/>
          </a:prstGeom>
        </p:spPr>
        <p:txBody>
          <a:bodyPr spcFirstLastPara="1" wrap="square" lIns="91425" tIns="91425" rIns="91425" bIns="91425" anchor="t" anchorCtr="0">
            <a:normAutofit lnSpcReduction="10000"/>
          </a:bodyPr>
          <a:lstStyle/>
          <a:p>
            <a:pPr marL="457200" lvl="0" indent="-298450" algn="just" rtl="0">
              <a:lnSpc>
                <a:spcPct val="150000"/>
              </a:lnSpc>
              <a:spcBef>
                <a:spcPts val="0"/>
              </a:spcBef>
              <a:spcAft>
                <a:spcPts val="0"/>
              </a:spcAft>
              <a:buClr>
                <a:srgbClr val="000000"/>
              </a:buClr>
              <a:buSzPts val="1100"/>
              <a:buChar char="●"/>
            </a:pPr>
            <a:r>
              <a:rPr lang="en" sz="1100" dirty="0">
                <a:solidFill>
                  <a:srgbClr val="000000"/>
                </a:solidFill>
              </a:rPr>
              <a:t>The Monte Carlo approach is a ‘brute force approach’. </a:t>
            </a:r>
            <a:endParaRPr sz="1100" dirty="0">
              <a:solidFill>
                <a:srgbClr val="000000"/>
              </a:solidFill>
            </a:endParaRPr>
          </a:p>
          <a:p>
            <a:pPr marL="457200" lvl="0" indent="-298450" algn="just" rtl="0">
              <a:lnSpc>
                <a:spcPct val="150000"/>
              </a:lnSpc>
              <a:spcBef>
                <a:spcPts val="0"/>
              </a:spcBef>
              <a:spcAft>
                <a:spcPts val="0"/>
              </a:spcAft>
              <a:buClr>
                <a:srgbClr val="000000"/>
              </a:buClr>
              <a:buSzPts val="1100"/>
              <a:buChar char="●"/>
            </a:pPr>
            <a:r>
              <a:rPr lang="en" sz="1100" dirty="0">
                <a:solidFill>
                  <a:srgbClr val="000000"/>
                </a:solidFill>
              </a:rPr>
              <a:t>With this approach, we try to discover the optimal weights by creating a large number of random portfolios (100,000)</a:t>
            </a:r>
            <a:endParaRPr sz="1100" dirty="0">
              <a:solidFill>
                <a:srgbClr val="000000"/>
              </a:solidFill>
            </a:endParaRPr>
          </a:p>
          <a:p>
            <a:pPr marL="457200" lvl="0" indent="-298450" algn="just" rtl="0">
              <a:lnSpc>
                <a:spcPct val="150000"/>
              </a:lnSpc>
              <a:spcBef>
                <a:spcPts val="0"/>
              </a:spcBef>
              <a:spcAft>
                <a:spcPts val="0"/>
              </a:spcAft>
              <a:buClr>
                <a:srgbClr val="000000"/>
              </a:buClr>
              <a:buSzPts val="1100"/>
              <a:buChar char="●"/>
            </a:pPr>
            <a:r>
              <a:rPr lang="en" sz="1100" dirty="0">
                <a:solidFill>
                  <a:srgbClr val="000000"/>
                </a:solidFill>
              </a:rPr>
              <a:t>Recording the Sharpe ratio of each of these randomly weighted portfolio </a:t>
            </a:r>
            <a:endParaRPr sz="1100" dirty="0">
              <a:solidFill>
                <a:srgbClr val="000000"/>
              </a:solidFill>
            </a:endParaRPr>
          </a:p>
          <a:p>
            <a:pPr marL="457200" lvl="0" indent="-298450" algn="just" rtl="0">
              <a:lnSpc>
                <a:spcPct val="150000"/>
              </a:lnSpc>
              <a:spcBef>
                <a:spcPts val="0"/>
              </a:spcBef>
              <a:spcAft>
                <a:spcPts val="0"/>
              </a:spcAft>
              <a:buClr>
                <a:srgbClr val="000000"/>
              </a:buClr>
              <a:buSzPts val="1100"/>
              <a:buChar char="●"/>
            </a:pPr>
            <a:r>
              <a:rPr lang="en" sz="1100" dirty="0">
                <a:solidFill>
                  <a:srgbClr val="000000"/>
                </a:solidFill>
              </a:rPr>
              <a:t>The random weightings will be bound by the constraint that they must be between zero and one for each of the individual stocks</a:t>
            </a:r>
            <a:endParaRPr sz="1100" dirty="0">
              <a:solidFill>
                <a:srgbClr val="000000"/>
              </a:solidFill>
            </a:endParaRPr>
          </a:p>
          <a:p>
            <a:pPr marL="457200" lvl="0" indent="-298450" algn="just" rtl="0">
              <a:lnSpc>
                <a:spcPct val="150000"/>
              </a:lnSpc>
              <a:spcBef>
                <a:spcPts val="0"/>
              </a:spcBef>
              <a:spcAft>
                <a:spcPts val="0"/>
              </a:spcAft>
              <a:buClr>
                <a:srgbClr val="000000"/>
              </a:buClr>
              <a:buSzPts val="1100"/>
              <a:buChar char="●"/>
            </a:pPr>
            <a:r>
              <a:rPr lang="en" sz="1100" dirty="0">
                <a:solidFill>
                  <a:srgbClr val="000000"/>
                </a:solidFill>
              </a:rPr>
              <a:t>All the weights must sum to one to represent an investment of 100% of the capital. </a:t>
            </a:r>
            <a:endParaRPr sz="1100" dirty="0">
              <a:solidFill>
                <a:srgbClr val="000000"/>
              </a:solidFill>
            </a:endParaRPr>
          </a:p>
          <a:p>
            <a:pPr marL="457200" lvl="0" indent="-298450" algn="just" rtl="0">
              <a:lnSpc>
                <a:spcPct val="150000"/>
              </a:lnSpc>
              <a:spcBef>
                <a:spcPts val="0"/>
              </a:spcBef>
              <a:spcAft>
                <a:spcPts val="0"/>
              </a:spcAft>
              <a:buClr>
                <a:srgbClr val="000000"/>
              </a:buClr>
              <a:buSzPts val="1100"/>
              <a:buChar char="●"/>
            </a:pPr>
            <a:r>
              <a:rPr lang="en" sz="1100" dirty="0">
                <a:solidFill>
                  <a:srgbClr val="000000"/>
                </a:solidFill>
              </a:rPr>
              <a:t>The more random portfolios that we create and calculate the Sharpe ratio for, the closer we get to the weightings of the “real” optimal portfolio. </a:t>
            </a:r>
            <a:endParaRPr sz="1100" dirty="0">
              <a:solidFill>
                <a:srgbClr val="000000"/>
              </a:solidFill>
            </a:endParaRPr>
          </a:p>
          <a:p>
            <a:pPr marL="457200" lvl="0" indent="-298450" algn="just" rtl="0">
              <a:lnSpc>
                <a:spcPct val="150000"/>
              </a:lnSpc>
              <a:spcBef>
                <a:spcPts val="0"/>
              </a:spcBef>
              <a:spcAft>
                <a:spcPts val="0"/>
              </a:spcAft>
              <a:buClr>
                <a:srgbClr val="000000"/>
              </a:buClr>
              <a:buSzPts val="1100"/>
              <a:buChar char="●"/>
            </a:pPr>
            <a:r>
              <a:rPr lang="en" sz="1100" dirty="0">
                <a:solidFill>
                  <a:srgbClr val="000000"/>
                </a:solidFill>
              </a:rPr>
              <a:t>The results will be plotted and both the “optimal” portfolio with the highest recorded Sharpe ratio and the “minimum variance portfolio” will be highlighted and marked for identification. </a:t>
            </a:r>
            <a:endParaRPr sz="1100" dirty="0">
              <a:solidFill>
                <a:srgbClr val="000000"/>
              </a:solidFill>
            </a:endParaRPr>
          </a:p>
          <a:p>
            <a:pPr marL="457200" lvl="0" indent="-298450" algn="just" rtl="0">
              <a:lnSpc>
                <a:spcPct val="150000"/>
              </a:lnSpc>
              <a:spcBef>
                <a:spcPts val="0"/>
              </a:spcBef>
              <a:spcAft>
                <a:spcPts val="0"/>
              </a:spcAft>
              <a:buClr>
                <a:srgbClr val="000000"/>
              </a:buClr>
              <a:buSzPts val="1100"/>
              <a:buChar char="●"/>
            </a:pPr>
            <a:r>
              <a:rPr lang="en" sz="1100" dirty="0">
                <a:solidFill>
                  <a:srgbClr val="000000"/>
                </a:solidFill>
              </a:rPr>
              <a:t>The “minimum variance portfolio” is the portfolio with the lowest recorded variance (standard deviation or volatility).</a:t>
            </a:r>
            <a:endParaRPr sz="1100" dirty="0">
              <a:solidFill>
                <a:srgbClr val="000000"/>
              </a:solidFill>
            </a:endParaRPr>
          </a:p>
          <a:p>
            <a:pPr marL="457200" lvl="0" indent="-298450" algn="just" rtl="0">
              <a:lnSpc>
                <a:spcPct val="150000"/>
              </a:lnSpc>
              <a:spcBef>
                <a:spcPts val="0"/>
              </a:spcBef>
              <a:spcAft>
                <a:spcPts val="0"/>
              </a:spcAft>
              <a:buClr>
                <a:srgbClr val="000000"/>
              </a:buClr>
              <a:buSzPts val="1100"/>
              <a:buChar char="●"/>
            </a:pPr>
            <a:r>
              <a:rPr lang="en" sz="1100" dirty="0">
                <a:solidFill>
                  <a:srgbClr val="000000"/>
                </a:solidFill>
              </a:rPr>
              <a:t>We repeated this process for the low risk clustered stocks, medium risk cluster and the high risk cluster. </a:t>
            </a:r>
            <a:endParaRPr sz="1100"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741325" y="633350"/>
            <a:ext cx="75057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MONTE CARLO SIMULATION - LOW RISK</a:t>
            </a:r>
            <a:endParaRPr dirty="0"/>
          </a:p>
        </p:txBody>
      </p:sp>
      <p:pic>
        <p:nvPicPr>
          <p:cNvPr id="191" name="Google Shape;191;p23"/>
          <p:cNvPicPr preferRelativeResize="0"/>
          <p:nvPr/>
        </p:nvPicPr>
        <p:blipFill>
          <a:blip r:embed="rId3">
            <a:alphaModFix/>
          </a:blip>
          <a:stretch>
            <a:fillRect/>
          </a:stretch>
        </p:blipFill>
        <p:spPr>
          <a:xfrm>
            <a:off x="251125" y="1369000"/>
            <a:ext cx="4232301" cy="2763950"/>
          </a:xfrm>
          <a:prstGeom prst="rect">
            <a:avLst/>
          </a:prstGeom>
          <a:noFill/>
          <a:ln>
            <a:noFill/>
          </a:ln>
        </p:spPr>
      </p:pic>
      <p:pic>
        <p:nvPicPr>
          <p:cNvPr id="192" name="Google Shape;192;p23"/>
          <p:cNvPicPr preferRelativeResize="0"/>
          <p:nvPr/>
        </p:nvPicPr>
        <p:blipFill>
          <a:blip r:embed="rId4">
            <a:alphaModFix/>
          </a:blip>
          <a:stretch>
            <a:fillRect/>
          </a:stretch>
        </p:blipFill>
        <p:spPr>
          <a:xfrm>
            <a:off x="4775600" y="1369000"/>
            <a:ext cx="4082275" cy="2830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819150" y="198625"/>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MONTE CARLO SIMULATION - LOW RISK</a:t>
            </a:r>
            <a:endParaRPr dirty="0"/>
          </a:p>
          <a:p>
            <a:pPr marL="0" lvl="0" indent="0" algn="l" rtl="0">
              <a:spcBef>
                <a:spcPts val="0"/>
              </a:spcBef>
              <a:spcAft>
                <a:spcPts val="0"/>
              </a:spcAft>
              <a:buNone/>
            </a:pPr>
            <a:endParaRPr dirty="0"/>
          </a:p>
        </p:txBody>
      </p:sp>
      <p:pic>
        <p:nvPicPr>
          <p:cNvPr id="198" name="Google Shape;198;p24"/>
          <p:cNvPicPr preferRelativeResize="0"/>
          <p:nvPr/>
        </p:nvPicPr>
        <p:blipFill>
          <a:blip r:embed="rId3">
            <a:alphaModFix/>
          </a:blip>
          <a:stretch>
            <a:fillRect/>
          </a:stretch>
        </p:blipFill>
        <p:spPr>
          <a:xfrm>
            <a:off x="215400" y="841950"/>
            <a:ext cx="3873924" cy="4090725"/>
          </a:xfrm>
          <a:prstGeom prst="rect">
            <a:avLst/>
          </a:prstGeom>
          <a:noFill/>
          <a:ln>
            <a:noFill/>
          </a:ln>
        </p:spPr>
      </p:pic>
      <p:pic>
        <p:nvPicPr>
          <p:cNvPr id="199" name="Google Shape;199;p24"/>
          <p:cNvPicPr preferRelativeResize="0"/>
          <p:nvPr/>
        </p:nvPicPr>
        <p:blipFill>
          <a:blip r:embed="rId4">
            <a:alphaModFix/>
          </a:blip>
          <a:stretch>
            <a:fillRect/>
          </a:stretch>
        </p:blipFill>
        <p:spPr>
          <a:xfrm>
            <a:off x="4237900" y="1625400"/>
            <a:ext cx="4688326" cy="229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988950" y="23715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MONTE CARLO SIMULATION - LOW RISK</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205" name="Google Shape;205;p25"/>
          <p:cNvPicPr preferRelativeResize="0"/>
          <p:nvPr/>
        </p:nvPicPr>
        <p:blipFill>
          <a:blip r:embed="rId3">
            <a:alphaModFix/>
          </a:blip>
          <a:stretch>
            <a:fillRect/>
          </a:stretch>
        </p:blipFill>
        <p:spPr>
          <a:xfrm>
            <a:off x="2286375" y="874850"/>
            <a:ext cx="4101001" cy="3044675"/>
          </a:xfrm>
          <a:prstGeom prst="rect">
            <a:avLst/>
          </a:prstGeom>
          <a:noFill/>
          <a:ln>
            <a:noFill/>
          </a:ln>
        </p:spPr>
      </p:pic>
      <p:pic>
        <p:nvPicPr>
          <p:cNvPr id="206" name="Google Shape;206;p25"/>
          <p:cNvPicPr preferRelativeResize="0"/>
          <p:nvPr/>
        </p:nvPicPr>
        <p:blipFill>
          <a:blip r:embed="rId4">
            <a:alphaModFix/>
          </a:blip>
          <a:stretch>
            <a:fillRect/>
          </a:stretch>
        </p:blipFill>
        <p:spPr>
          <a:xfrm>
            <a:off x="1277210" y="3912623"/>
            <a:ext cx="6589575" cy="1003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741325" y="633350"/>
            <a:ext cx="75057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MONTE CARLO SIMULATION - MEDIUM RISK</a:t>
            </a:r>
            <a:endParaRPr dirty="0"/>
          </a:p>
        </p:txBody>
      </p:sp>
      <p:pic>
        <p:nvPicPr>
          <p:cNvPr id="212" name="Google Shape;212;p26"/>
          <p:cNvPicPr preferRelativeResize="0"/>
          <p:nvPr/>
        </p:nvPicPr>
        <p:blipFill>
          <a:blip r:embed="rId3">
            <a:alphaModFix/>
          </a:blip>
          <a:stretch>
            <a:fillRect/>
          </a:stretch>
        </p:blipFill>
        <p:spPr>
          <a:xfrm>
            <a:off x="230225" y="1408675"/>
            <a:ext cx="4290675" cy="2957825"/>
          </a:xfrm>
          <a:prstGeom prst="rect">
            <a:avLst/>
          </a:prstGeom>
          <a:noFill/>
          <a:ln>
            <a:noFill/>
          </a:ln>
        </p:spPr>
      </p:pic>
      <p:pic>
        <p:nvPicPr>
          <p:cNvPr id="213" name="Google Shape;213;p26"/>
          <p:cNvPicPr preferRelativeResize="0"/>
          <p:nvPr/>
        </p:nvPicPr>
        <p:blipFill>
          <a:blip r:embed="rId4">
            <a:alphaModFix/>
          </a:blip>
          <a:stretch>
            <a:fillRect/>
          </a:stretch>
        </p:blipFill>
        <p:spPr>
          <a:xfrm>
            <a:off x="4895875" y="1371500"/>
            <a:ext cx="4016175" cy="287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819150" y="198625"/>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MONTE CARLO SIMULATION - MEDIUM RISK</a:t>
            </a:r>
            <a:endParaRPr dirty="0"/>
          </a:p>
          <a:p>
            <a:pPr marL="0" lvl="0" indent="0" algn="l" rtl="0">
              <a:spcBef>
                <a:spcPts val="0"/>
              </a:spcBef>
              <a:spcAft>
                <a:spcPts val="0"/>
              </a:spcAft>
              <a:buNone/>
            </a:pPr>
            <a:endParaRPr dirty="0"/>
          </a:p>
        </p:txBody>
      </p:sp>
      <p:pic>
        <p:nvPicPr>
          <p:cNvPr id="219" name="Google Shape;219;p27"/>
          <p:cNvPicPr preferRelativeResize="0"/>
          <p:nvPr/>
        </p:nvPicPr>
        <p:blipFill>
          <a:blip r:embed="rId3">
            <a:alphaModFix/>
          </a:blip>
          <a:stretch>
            <a:fillRect/>
          </a:stretch>
        </p:blipFill>
        <p:spPr>
          <a:xfrm>
            <a:off x="286800" y="931763"/>
            <a:ext cx="3648934" cy="3685475"/>
          </a:xfrm>
          <a:prstGeom prst="rect">
            <a:avLst/>
          </a:prstGeom>
          <a:noFill/>
          <a:ln>
            <a:noFill/>
          </a:ln>
        </p:spPr>
      </p:pic>
      <p:pic>
        <p:nvPicPr>
          <p:cNvPr id="220" name="Google Shape;220;p27"/>
          <p:cNvPicPr preferRelativeResize="0"/>
          <p:nvPr/>
        </p:nvPicPr>
        <p:blipFill>
          <a:blip r:embed="rId4">
            <a:alphaModFix/>
          </a:blip>
          <a:stretch>
            <a:fillRect/>
          </a:stretch>
        </p:blipFill>
        <p:spPr>
          <a:xfrm>
            <a:off x="4075175" y="1702662"/>
            <a:ext cx="4821200" cy="17381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988950" y="23715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MONTE CARLO SIMULATION - MEDIUM RISK</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226" name="Google Shape;226;p28"/>
          <p:cNvPicPr preferRelativeResize="0"/>
          <p:nvPr/>
        </p:nvPicPr>
        <p:blipFill>
          <a:blip r:embed="rId3">
            <a:alphaModFix/>
          </a:blip>
          <a:stretch>
            <a:fillRect/>
          </a:stretch>
        </p:blipFill>
        <p:spPr>
          <a:xfrm>
            <a:off x="2444350" y="827675"/>
            <a:ext cx="4206124" cy="3071600"/>
          </a:xfrm>
          <a:prstGeom prst="rect">
            <a:avLst/>
          </a:prstGeom>
          <a:noFill/>
          <a:ln>
            <a:noFill/>
          </a:ln>
        </p:spPr>
      </p:pic>
      <p:pic>
        <p:nvPicPr>
          <p:cNvPr id="227" name="Google Shape;227;p28"/>
          <p:cNvPicPr preferRelativeResize="0"/>
          <p:nvPr/>
        </p:nvPicPr>
        <p:blipFill>
          <a:blip r:embed="rId4">
            <a:alphaModFix/>
          </a:blip>
          <a:stretch>
            <a:fillRect/>
          </a:stretch>
        </p:blipFill>
        <p:spPr>
          <a:xfrm>
            <a:off x="885050" y="4025475"/>
            <a:ext cx="7456324" cy="797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741325" y="633350"/>
            <a:ext cx="75057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MONTE CARLO SIMULATION - HIGH RISK</a:t>
            </a:r>
            <a:endParaRPr dirty="0"/>
          </a:p>
        </p:txBody>
      </p:sp>
      <p:pic>
        <p:nvPicPr>
          <p:cNvPr id="233" name="Google Shape;233;p29"/>
          <p:cNvPicPr preferRelativeResize="0"/>
          <p:nvPr/>
        </p:nvPicPr>
        <p:blipFill>
          <a:blip r:embed="rId3">
            <a:alphaModFix/>
          </a:blip>
          <a:stretch>
            <a:fillRect/>
          </a:stretch>
        </p:blipFill>
        <p:spPr>
          <a:xfrm>
            <a:off x="192725" y="1485750"/>
            <a:ext cx="4474550" cy="2837950"/>
          </a:xfrm>
          <a:prstGeom prst="rect">
            <a:avLst/>
          </a:prstGeom>
          <a:noFill/>
          <a:ln>
            <a:noFill/>
          </a:ln>
        </p:spPr>
      </p:pic>
      <p:pic>
        <p:nvPicPr>
          <p:cNvPr id="234" name="Google Shape;234;p29"/>
          <p:cNvPicPr preferRelativeResize="0"/>
          <p:nvPr/>
        </p:nvPicPr>
        <p:blipFill>
          <a:blip r:embed="rId4">
            <a:alphaModFix/>
          </a:blip>
          <a:stretch>
            <a:fillRect/>
          </a:stretch>
        </p:blipFill>
        <p:spPr>
          <a:xfrm>
            <a:off x="4706475" y="1383550"/>
            <a:ext cx="4171925" cy="280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txBox="1">
            <a:spLocks noGrp="1"/>
          </p:cNvSpPr>
          <p:nvPr>
            <p:ph type="title"/>
          </p:nvPr>
        </p:nvSpPr>
        <p:spPr>
          <a:xfrm>
            <a:off x="819150" y="198625"/>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MONTE CARLO SIMULATION - HIGH RISK</a:t>
            </a:r>
            <a:endParaRPr dirty="0"/>
          </a:p>
          <a:p>
            <a:pPr marL="0" lvl="0" indent="0" algn="l" rtl="0">
              <a:spcBef>
                <a:spcPts val="0"/>
              </a:spcBef>
              <a:spcAft>
                <a:spcPts val="0"/>
              </a:spcAft>
              <a:buNone/>
            </a:pPr>
            <a:endParaRPr dirty="0"/>
          </a:p>
        </p:txBody>
      </p:sp>
      <p:pic>
        <p:nvPicPr>
          <p:cNvPr id="240" name="Google Shape;240;p30"/>
          <p:cNvPicPr preferRelativeResize="0"/>
          <p:nvPr/>
        </p:nvPicPr>
        <p:blipFill>
          <a:blip r:embed="rId3">
            <a:alphaModFix/>
          </a:blip>
          <a:stretch>
            <a:fillRect/>
          </a:stretch>
        </p:blipFill>
        <p:spPr>
          <a:xfrm>
            <a:off x="230225" y="930675"/>
            <a:ext cx="3510955" cy="3685476"/>
          </a:xfrm>
          <a:prstGeom prst="rect">
            <a:avLst/>
          </a:prstGeom>
          <a:noFill/>
          <a:ln>
            <a:noFill/>
          </a:ln>
        </p:spPr>
      </p:pic>
      <p:pic>
        <p:nvPicPr>
          <p:cNvPr id="241" name="Google Shape;241;p30"/>
          <p:cNvPicPr preferRelativeResize="0"/>
          <p:nvPr/>
        </p:nvPicPr>
        <p:blipFill>
          <a:blip r:embed="rId4">
            <a:alphaModFix/>
          </a:blip>
          <a:stretch>
            <a:fillRect/>
          </a:stretch>
        </p:blipFill>
        <p:spPr>
          <a:xfrm>
            <a:off x="3817380" y="1534225"/>
            <a:ext cx="5098020" cy="19936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1"/>
          <p:cNvSpPr txBox="1">
            <a:spLocks noGrp="1"/>
          </p:cNvSpPr>
          <p:nvPr>
            <p:ph type="title"/>
          </p:nvPr>
        </p:nvSpPr>
        <p:spPr>
          <a:xfrm>
            <a:off x="988950" y="23715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MONTE CARLO SIMULATION - HIGH RISK</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247" name="Google Shape;247;p31"/>
          <p:cNvPicPr preferRelativeResize="0"/>
          <p:nvPr/>
        </p:nvPicPr>
        <p:blipFill>
          <a:blip r:embed="rId3">
            <a:alphaModFix/>
          </a:blip>
          <a:stretch>
            <a:fillRect/>
          </a:stretch>
        </p:blipFill>
        <p:spPr>
          <a:xfrm>
            <a:off x="2667250" y="820625"/>
            <a:ext cx="4030326" cy="3035224"/>
          </a:xfrm>
          <a:prstGeom prst="rect">
            <a:avLst/>
          </a:prstGeom>
          <a:noFill/>
          <a:ln>
            <a:noFill/>
          </a:ln>
        </p:spPr>
      </p:pic>
      <p:pic>
        <p:nvPicPr>
          <p:cNvPr id="248" name="Google Shape;248;p31"/>
          <p:cNvPicPr preferRelativeResize="0"/>
          <p:nvPr/>
        </p:nvPicPr>
        <p:blipFill>
          <a:blip r:embed="rId4">
            <a:alphaModFix/>
          </a:blip>
          <a:stretch>
            <a:fillRect/>
          </a:stretch>
        </p:blipFill>
        <p:spPr>
          <a:xfrm>
            <a:off x="677000" y="3977873"/>
            <a:ext cx="7591967" cy="95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DESCRIPTION</a:t>
            </a:r>
            <a:endParaRPr dirty="0"/>
          </a:p>
        </p:txBody>
      </p:sp>
      <p:sp>
        <p:nvSpPr>
          <p:cNvPr id="135" name="Google Shape;135;p14"/>
          <p:cNvSpPr txBox="1">
            <a:spLocks noGrp="1"/>
          </p:cNvSpPr>
          <p:nvPr>
            <p:ph type="body" idx="1"/>
          </p:nvPr>
        </p:nvSpPr>
        <p:spPr>
          <a:xfrm>
            <a:off x="819150" y="1990725"/>
            <a:ext cx="7505700" cy="2421600"/>
          </a:xfrm>
          <a:prstGeom prst="rect">
            <a:avLst/>
          </a:prstGeom>
          <a:effectLst>
            <a:reflection dist="38100" dir="5400000" fadeDir="5400012" sy="-100000" algn="bl" rotWithShape="0"/>
          </a:effectLst>
        </p:spPr>
        <p:txBody>
          <a:bodyPr spcFirstLastPara="1" wrap="square" lIns="91425" tIns="91425" rIns="91425" bIns="91425" anchor="t" anchorCtr="0">
            <a:normAutofit/>
          </a:bodyPr>
          <a:lstStyle/>
          <a:p>
            <a:pPr marL="457200" lvl="0" indent="-311150" algn="just" rtl="0">
              <a:lnSpc>
                <a:spcPct val="150000"/>
              </a:lnSpc>
              <a:spcBef>
                <a:spcPts val="0"/>
              </a:spcBef>
              <a:spcAft>
                <a:spcPts val="0"/>
              </a:spcAft>
              <a:buSzPts val="1300"/>
              <a:buChar char="●"/>
            </a:pPr>
            <a:r>
              <a:rPr lang="en"/>
              <a:t>We have three types clients that will like to invest $100,000 in the stock market</a:t>
            </a:r>
            <a:endParaRPr dirty="0"/>
          </a:p>
          <a:p>
            <a:pPr marL="457200" lvl="0" indent="-311150" algn="just" rtl="0">
              <a:lnSpc>
                <a:spcPct val="150000"/>
              </a:lnSpc>
              <a:spcBef>
                <a:spcPts val="0"/>
              </a:spcBef>
              <a:spcAft>
                <a:spcPts val="0"/>
              </a:spcAft>
              <a:buSzPts val="1300"/>
              <a:buChar char="●"/>
            </a:pPr>
            <a:r>
              <a:rPr lang="en"/>
              <a:t>Their preference is influenced by their stock appetite</a:t>
            </a:r>
            <a:endParaRPr dirty="0"/>
          </a:p>
          <a:p>
            <a:pPr marL="457200" lvl="0" indent="-311150" algn="just" rtl="0">
              <a:lnSpc>
                <a:spcPct val="150000"/>
              </a:lnSpc>
              <a:spcBef>
                <a:spcPts val="0"/>
              </a:spcBef>
              <a:spcAft>
                <a:spcPts val="0"/>
              </a:spcAft>
              <a:buSzPts val="1300"/>
              <a:buChar char="●"/>
            </a:pPr>
            <a:r>
              <a:rPr lang="en"/>
              <a:t>We will analyze the stock data from the past 5 years (2015-2020) and suggest portfolio composition options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877488" y="2442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SUMMARIZED RECOMMENDATION</a:t>
            </a:r>
            <a:endParaRPr dirty="0"/>
          </a:p>
        </p:txBody>
      </p:sp>
      <p:pic>
        <p:nvPicPr>
          <p:cNvPr id="254" name="Google Shape;254;p32"/>
          <p:cNvPicPr preferRelativeResize="0"/>
          <p:nvPr/>
        </p:nvPicPr>
        <p:blipFill>
          <a:blip r:embed="rId3">
            <a:alphaModFix/>
          </a:blip>
          <a:stretch>
            <a:fillRect/>
          </a:stretch>
        </p:blipFill>
        <p:spPr>
          <a:xfrm>
            <a:off x="1009325" y="3724151"/>
            <a:ext cx="7311699" cy="992700"/>
          </a:xfrm>
          <a:prstGeom prst="rect">
            <a:avLst/>
          </a:prstGeom>
          <a:noFill/>
          <a:ln>
            <a:noFill/>
          </a:ln>
        </p:spPr>
      </p:pic>
      <p:pic>
        <p:nvPicPr>
          <p:cNvPr id="255" name="Google Shape;255;p32"/>
          <p:cNvPicPr preferRelativeResize="0"/>
          <p:nvPr/>
        </p:nvPicPr>
        <p:blipFill>
          <a:blip r:embed="rId4">
            <a:alphaModFix/>
          </a:blip>
          <a:stretch>
            <a:fillRect/>
          </a:stretch>
        </p:blipFill>
        <p:spPr>
          <a:xfrm>
            <a:off x="1009325" y="2571750"/>
            <a:ext cx="7360000" cy="940397"/>
          </a:xfrm>
          <a:prstGeom prst="rect">
            <a:avLst/>
          </a:prstGeom>
          <a:noFill/>
          <a:ln>
            <a:noFill/>
          </a:ln>
        </p:spPr>
      </p:pic>
      <p:pic>
        <p:nvPicPr>
          <p:cNvPr id="256" name="Google Shape;256;p32"/>
          <p:cNvPicPr preferRelativeResize="0"/>
          <p:nvPr/>
        </p:nvPicPr>
        <p:blipFill>
          <a:blip r:embed="rId5">
            <a:alphaModFix/>
          </a:blip>
          <a:stretch>
            <a:fillRect/>
          </a:stretch>
        </p:blipFill>
        <p:spPr>
          <a:xfrm>
            <a:off x="1009325" y="1160200"/>
            <a:ext cx="7125327" cy="1199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3"/>
          <p:cNvSpPr txBox="1">
            <a:spLocks noGrp="1"/>
          </p:cNvSpPr>
          <p:nvPr>
            <p:ph type="title"/>
          </p:nvPr>
        </p:nvSpPr>
        <p:spPr>
          <a:xfrm>
            <a:off x="819150" y="495977"/>
            <a:ext cx="7505700" cy="633576"/>
          </a:xfrm>
          <a:prstGeom prst="rect">
            <a:avLst/>
          </a:prstGeom>
        </p:spPr>
        <p:txBody>
          <a:bodyPr spcFirstLastPara="1" wrap="square" lIns="91425" tIns="91425" rIns="91425" bIns="91425" anchor="t" anchorCtr="0">
            <a:normAutofit fontScale="90000"/>
          </a:bodyPr>
          <a:lstStyle/>
          <a:p>
            <a:pPr marL="2286000" lvl="0" indent="0" rtl="0">
              <a:spcBef>
                <a:spcPts val="0"/>
              </a:spcBef>
              <a:spcAft>
                <a:spcPts val="0"/>
              </a:spcAft>
              <a:buNone/>
            </a:pPr>
            <a:r>
              <a:rPr lang="en" dirty="0"/>
              <a:t>CONCLUSION</a:t>
            </a:r>
            <a:endParaRPr dirty="0"/>
          </a:p>
        </p:txBody>
      </p:sp>
      <p:sp>
        <p:nvSpPr>
          <p:cNvPr id="262" name="Google Shape;262;p33"/>
          <p:cNvSpPr txBox="1">
            <a:spLocks noGrp="1"/>
          </p:cNvSpPr>
          <p:nvPr>
            <p:ph type="body" idx="1"/>
          </p:nvPr>
        </p:nvSpPr>
        <p:spPr>
          <a:xfrm>
            <a:off x="819150" y="1506071"/>
            <a:ext cx="7505700" cy="2846029"/>
          </a:xfrm>
          <a:prstGeom prst="rect">
            <a:avLst/>
          </a:prstGeom>
        </p:spPr>
        <p:txBody>
          <a:bodyPr spcFirstLastPara="1" wrap="square" lIns="91425" tIns="91425" rIns="91425" bIns="91425" anchor="t" anchorCtr="0">
            <a:normAutofit/>
          </a:bodyPr>
          <a:lstStyle/>
          <a:p>
            <a:pPr indent="-298450" algn="just">
              <a:lnSpc>
                <a:spcPct val="160000"/>
              </a:lnSpc>
              <a:buClr>
                <a:srgbClr val="000000"/>
              </a:buClr>
              <a:buSzPts val="1100"/>
            </a:pPr>
            <a:r>
              <a:rPr lang="en" sz="1100" dirty="0">
                <a:solidFill>
                  <a:srgbClr val="000000"/>
                </a:solidFill>
                <a:sym typeface="Arial"/>
              </a:rPr>
              <a:t>We used clustering analysis to categorize a total of 30 stocks into 5 clusters. </a:t>
            </a:r>
            <a:endParaRPr sz="1100" dirty="0">
              <a:solidFill>
                <a:srgbClr val="000000"/>
              </a:solidFill>
              <a:sym typeface="Arial"/>
            </a:endParaRPr>
          </a:p>
          <a:p>
            <a:pPr indent="-298450" algn="just">
              <a:lnSpc>
                <a:spcPct val="160000"/>
              </a:lnSpc>
              <a:buClr>
                <a:srgbClr val="000000"/>
              </a:buClr>
              <a:buSzPts val="1100"/>
            </a:pPr>
            <a:r>
              <a:rPr lang="en" sz="1100" dirty="0">
                <a:solidFill>
                  <a:srgbClr val="000000"/>
                </a:solidFill>
                <a:sym typeface="Arial"/>
              </a:rPr>
              <a:t>K-Means cluster algorithm is a very efficient way to create clusters through the numerous iterations. Variance was the key indicator to determining the volatility of various stocks and classifying each company into their corresponding cluster. </a:t>
            </a:r>
            <a:endParaRPr sz="1100" dirty="0">
              <a:solidFill>
                <a:srgbClr val="000000"/>
              </a:solidFill>
              <a:sym typeface="Arial"/>
            </a:endParaRPr>
          </a:p>
          <a:p>
            <a:pPr indent="-298450" algn="just">
              <a:lnSpc>
                <a:spcPct val="160000"/>
              </a:lnSpc>
              <a:buClr>
                <a:srgbClr val="000000"/>
              </a:buClr>
              <a:buSzPts val="1100"/>
            </a:pPr>
            <a:r>
              <a:rPr lang="en" sz="1100" dirty="0">
                <a:solidFill>
                  <a:srgbClr val="000000"/>
                </a:solidFill>
                <a:sym typeface="Arial"/>
              </a:rPr>
              <a:t>We then used the Monte Carlo Simulation to determine the optimal portfolio for our investors by comparing the Shape Ratio, value at risk and returns. This plotted the Efficient frontier from which the most efficient portfolio was chosen. </a:t>
            </a:r>
            <a:endParaRPr sz="1100" dirty="0">
              <a:solidFill>
                <a:srgbClr val="000000"/>
              </a:solidFill>
              <a:sym typeface="Arial"/>
            </a:endParaRPr>
          </a:p>
          <a:p>
            <a:pPr indent="-298450" algn="just">
              <a:lnSpc>
                <a:spcPct val="160000"/>
              </a:lnSpc>
              <a:buClr>
                <a:srgbClr val="000000"/>
              </a:buClr>
              <a:buSzPts val="1100"/>
            </a:pPr>
            <a:r>
              <a:rPr lang="en" sz="1100" dirty="0">
                <a:solidFill>
                  <a:srgbClr val="000000"/>
                </a:solidFill>
                <a:sym typeface="Arial"/>
              </a:rPr>
              <a:t>The recommendation system that we have developed will help our clients make the best investment decision based on their tolerable risk appetite. </a:t>
            </a:r>
            <a:endParaRPr sz="1100" dirty="0">
              <a:solidFill>
                <a:srgbClr val="000000"/>
              </a:solidFill>
              <a:sym typeface="Arial"/>
            </a:endParaRPr>
          </a:p>
          <a:p>
            <a:pPr marL="0" lvl="0" indent="0" algn="l" rtl="0">
              <a:spcBef>
                <a:spcPts val="1200"/>
              </a:spcBef>
              <a:spcAft>
                <a:spcPts val="1200"/>
              </a:spcAft>
              <a:buNone/>
            </a:pPr>
            <a:endParaRPr dirty="0">
              <a:latin typeface="Calibri" panose="020F0502020204030204" pitchFamily="34" charset="0"/>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4"/>
          <p:cNvSpPr txBox="1">
            <a:spLocks noGrp="1"/>
          </p:cNvSpPr>
          <p:nvPr>
            <p:ph type="title"/>
          </p:nvPr>
        </p:nvSpPr>
        <p:spPr>
          <a:xfrm>
            <a:off x="819150" y="845600"/>
            <a:ext cx="7757400" cy="351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7200" dirty="0"/>
          </a:p>
          <a:p>
            <a:pPr marL="0" lvl="0" indent="0" algn="ctr" rtl="0">
              <a:spcBef>
                <a:spcPts val="0"/>
              </a:spcBef>
              <a:spcAft>
                <a:spcPts val="0"/>
              </a:spcAft>
              <a:buNone/>
            </a:pPr>
            <a:r>
              <a:rPr lang="en" sz="7200" dirty="0">
                <a:solidFill>
                  <a:srgbClr val="000000"/>
                </a:solidFill>
              </a:rPr>
              <a:t>Q&amp;A </a:t>
            </a:r>
            <a:endParaRPr sz="7200"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 CASE DESCRIPTION</a:t>
            </a:r>
            <a:endParaRPr dirty="0"/>
          </a:p>
        </p:txBody>
      </p:sp>
      <p:sp>
        <p:nvSpPr>
          <p:cNvPr id="141" name="Google Shape;141;p15"/>
          <p:cNvSpPr txBox="1">
            <a:spLocks noGrp="1"/>
          </p:cNvSpPr>
          <p:nvPr>
            <p:ph type="body" idx="1"/>
          </p:nvPr>
        </p:nvSpPr>
        <p:spPr>
          <a:xfrm>
            <a:off x="819150" y="1990725"/>
            <a:ext cx="7505700" cy="2678700"/>
          </a:xfrm>
          <a:prstGeom prst="rect">
            <a:avLst/>
          </a:prstGeom>
        </p:spPr>
        <p:txBody>
          <a:bodyPr spcFirstLastPara="1" wrap="square" lIns="91425" tIns="91425" rIns="91425" bIns="91425" anchor="t" anchorCtr="0">
            <a:normAutofit lnSpcReduction="10000"/>
          </a:bodyPr>
          <a:lstStyle/>
          <a:p>
            <a:pPr marL="457200" lvl="0" indent="-292576" algn="just" rtl="0">
              <a:lnSpc>
                <a:spcPct val="150000"/>
              </a:lnSpc>
              <a:spcBef>
                <a:spcPts val="0"/>
              </a:spcBef>
              <a:spcAft>
                <a:spcPts val="0"/>
              </a:spcAft>
              <a:buSzPct val="100000"/>
              <a:buChar char="●"/>
            </a:pPr>
            <a:r>
              <a:rPr lang="en"/>
              <a:t>Intuitively selected 30 Fortune 500 companies traded on the NYSE across different industry and with different risk profiles. </a:t>
            </a:r>
            <a:endParaRPr dirty="0"/>
          </a:p>
          <a:p>
            <a:pPr marL="457200" lvl="0" indent="-292576" algn="just" rtl="0">
              <a:lnSpc>
                <a:spcPct val="150000"/>
              </a:lnSpc>
              <a:spcBef>
                <a:spcPts val="0"/>
              </a:spcBef>
              <a:spcAft>
                <a:spcPts val="0"/>
              </a:spcAft>
              <a:buSzPct val="100000"/>
              <a:buChar char="●"/>
            </a:pPr>
            <a:r>
              <a:rPr lang="en"/>
              <a:t>Three types of investors:</a:t>
            </a:r>
            <a:endParaRPr dirty="0"/>
          </a:p>
          <a:p>
            <a:pPr marL="914400" lvl="1" indent="-282733" algn="just" rtl="0">
              <a:lnSpc>
                <a:spcPct val="150000"/>
              </a:lnSpc>
              <a:spcBef>
                <a:spcPts val="0"/>
              </a:spcBef>
              <a:spcAft>
                <a:spcPts val="0"/>
              </a:spcAft>
              <a:buSzPct val="100000"/>
              <a:buChar char="○"/>
            </a:pPr>
            <a:r>
              <a:rPr lang="en"/>
              <a:t>Low risk appetite</a:t>
            </a:r>
            <a:endParaRPr dirty="0"/>
          </a:p>
          <a:p>
            <a:pPr marL="914400" lvl="1" indent="-282733" algn="just" rtl="0">
              <a:lnSpc>
                <a:spcPct val="150000"/>
              </a:lnSpc>
              <a:spcBef>
                <a:spcPts val="0"/>
              </a:spcBef>
              <a:spcAft>
                <a:spcPts val="0"/>
              </a:spcAft>
              <a:buSzPct val="100000"/>
              <a:buChar char="○"/>
            </a:pPr>
            <a:r>
              <a:rPr lang="en"/>
              <a:t>Medium risk appetite</a:t>
            </a:r>
            <a:endParaRPr dirty="0"/>
          </a:p>
          <a:p>
            <a:pPr marL="914400" lvl="1" indent="-282733" algn="just" rtl="0">
              <a:lnSpc>
                <a:spcPct val="150000"/>
              </a:lnSpc>
              <a:spcBef>
                <a:spcPts val="0"/>
              </a:spcBef>
              <a:spcAft>
                <a:spcPts val="0"/>
              </a:spcAft>
              <a:buSzPct val="100000"/>
              <a:buChar char="○"/>
            </a:pPr>
            <a:r>
              <a:rPr lang="en"/>
              <a:t>High risk appetite</a:t>
            </a:r>
            <a:endParaRPr dirty="0"/>
          </a:p>
          <a:p>
            <a:pPr marL="457200" lvl="0" indent="-292576" algn="just" rtl="0">
              <a:lnSpc>
                <a:spcPct val="150000"/>
              </a:lnSpc>
              <a:spcBef>
                <a:spcPts val="0"/>
              </a:spcBef>
              <a:spcAft>
                <a:spcPts val="0"/>
              </a:spcAft>
              <a:buSzPct val="100000"/>
              <a:buChar char="●"/>
            </a:pPr>
            <a:r>
              <a:rPr lang="en"/>
              <a:t>Create three portfolios using clustering analysis based on the investors’ risk appetites. </a:t>
            </a:r>
            <a:endParaRPr dirty="0"/>
          </a:p>
          <a:p>
            <a:pPr marL="457200" lvl="0" indent="-292576" algn="just" rtl="0">
              <a:lnSpc>
                <a:spcPct val="150000"/>
              </a:lnSpc>
              <a:spcBef>
                <a:spcPts val="0"/>
              </a:spcBef>
              <a:spcAft>
                <a:spcPts val="0"/>
              </a:spcAft>
              <a:buSzPct val="100000"/>
              <a:buChar char="●"/>
            </a:pPr>
            <a:r>
              <a:rPr lang="en"/>
              <a:t>Make investment recommendations based on the returns, standard deviation, the Sharpe ratio and the efficient frontier using the Monte Carlo Simulation</a:t>
            </a:r>
            <a:endParaRPr dirty="0"/>
          </a:p>
          <a:p>
            <a:pPr marL="0" lvl="0" indent="0" algn="l" rtl="0">
              <a:lnSpc>
                <a:spcPct val="150000"/>
              </a:lnSpc>
              <a:spcBef>
                <a:spcPts val="1200"/>
              </a:spcBef>
              <a:spcAft>
                <a:spcPts val="0"/>
              </a:spcAft>
              <a:buNone/>
            </a:pPr>
            <a:endParaRPr dirty="0"/>
          </a:p>
          <a:p>
            <a:pPr marL="0" lvl="0" indent="0" algn="l" rtl="0">
              <a:lnSpc>
                <a:spcPct val="150000"/>
              </a:lnSpc>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USEFUL FEATURES/VARIABLES</a:t>
            </a:r>
            <a:endParaRPr dirty="0"/>
          </a:p>
        </p:txBody>
      </p:sp>
      <p:sp>
        <p:nvSpPr>
          <p:cNvPr id="147" name="Google Shape;147;p16"/>
          <p:cNvSpPr txBox="1">
            <a:spLocks noGrp="1"/>
          </p:cNvSpPr>
          <p:nvPr>
            <p:ph type="body" idx="1"/>
          </p:nvPr>
        </p:nvSpPr>
        <p:spPr>
          <a:xfrm>
            <a:off x="748400" y="1651625"/>
            <a:ext cx="7505700" cy="2819700"/>
          </a:xfrm>
          <a:prstGeom prst="rect">
            <a:avLst/>
          </a:prstGeom>
        </p:spPr>
        <p:txBody>
          <a:bodyPr spcFirstLastPara="1" wrap="square" lIns="91425" tIns="91425" rIns="91425" bIns="91425" anchor="t" anchorCtr="0">
            <a:noAutofit/>
          </a:bodyPr>
          <a:lstStyle/>
          <a:p>
            <a:pPr marL="457200" lvl="0" indent="-292100" algn="just" rtl="0">
              <a:lnSpc>
                <a:spcPct val="150000"/>
              </a:lnSpc>
              <a:spcBef>
                <a:spcPts val="0"/>
              </a:spcBef>
              <a:spcAft>
                <a:spcPts val="0"/>
              </a:spcAft>
              <a:buSzPts val="1000"/>
              <a:buChar char="●"/>
            </a:pPr>
            <a:r>
              <a:rPr lang="en" sz="1000" dirty="0"/>
              <a:t>Stock closing prices - stock prices at the end of the period</a:t>
            </a:r>
            <a:endParaRPr sz="1000" dirty="0"/>
          </a:p>
          <a:p>
            <a:pPr marL="457200" lvl="0" indent="-292100" algn="just" rtl="0">
              <a:lnSpc>
                <a:spcPct val="150000"/>
              </a:lnSpc>
              <a:spcBef>
                <a:spcPts val="0"/>
              </a:spcBef>
              <a:spcAft>
                <a:spcPts val="0"/>
              </a:spcAft>
              <a:buSzPts val="1000"/>
              <a:buChar char="●"/>
            </a:pPr>
            <a:r>
              <a:rPr lang="en" sz="1000" dirty="0"/>
              <a:t>Daily returns - difference between a stock’s closing daily price and beginning daily price</a:t>
            </a:r>
            <a:endParaRPr sz="1000" dirty="0"/>
          </a:p>
          <a:p>
            <a:pPr marL="457200" lvl="0" indent="-292100" algn="just" rtl="0">
              <a:lnSpc>
                <a:spcPct val="150000"/>
              </a:lnSpc>
              <a:spcBef>
                <a:spcPts val="0"/>
              </a:spcBef>
              <a:spcAft>
                <a:spcPts val="0"/>
              </a:spcAft>
              <a:buSzPts val="1000"/>
              <a:buChar char="●"/>
            </a:pPr>
            <a:r>
              <a:rPr lang="en" sz="1000" dirty="0"/>
              <a:t>Annual returns - stock price at the end of the year minus stock price at the beginning of the year, adjusted for dividend</a:t>
            </a:r>
            <a:endParaRPr sz="1000" dirty="0"/>
          </a:p>
          <a:p>
            <a:pPr marL="457200" lvl="0" indent="-292100" algn="just" rtl="0">
              <a:lnSpc>
                <a:spcPct val="150000"/>
              </a:lnSpc>
              <a:spcBef>
                <a:spcPts val="0"/>
              </a:spcBef>
              <a:spcAft>
                <a:spcPts val="0"/>
              </a:spcAft>
              <a:buSzPts val="1000"/>
              <a:buChar char="●"/>
            </a:pPr>
            <a:r>
              <a:rPr lang="en" sz="1000" dirty="0"/>
              <a:t>Stock prices/returns correlation - mutual connection between the stock prices/returns</a:t>
            </a:r>
            <a:endParaRPr sz="1000" dirty="0"/>
          </a:p>
          <a:p>
            <a:pPr marL="457200" lvl="0" indent="-292100" algn="just" rtl="0">
              <a:lnSpc>
                <a:spcPct val="150000"/>
              </a:lnSpc>
              <a:spcBef>
                <a:spcPts val="0"/>
              </a:spcBef>
              <a:spcAft>
                <a:spcPts val="0"/>
              </a:spcAft>
              <a:buSzPts val="1000"/>
              <a:buChar char="●"/>
            </a:pPr>
            <a:r>
              <a:rPr lang="en" sz="1000" dirty="0"/>
              <a:t>Standard deviation and variance - to measure the volatility and risk.</a:t>
            </a:r>
            <a:endParaRPr sz="1000" dirty="0"/>
          </a:p>
          <a:p>
            <a:pPr marL="457200" lvl="0" indent="-292100" algn="just" rtl="0">
              <a:lnSpc>
                <a:spcPct val="150000"/>
              </a:lnSpc>
              <a:spcBef>
                <a:spcPts val="0"/>
              </a:spcBef>
              <a:spcAft>
                <a:spcPts val="0"/>
              </a:spcAft>
              <a:buSzPts val="1000"/>
              <a:buChar char="●"/>
            </a:pPr>
            <a:r>
              <a:rPr lang="en" sz="1000" dirty="0"/>
              <a:t>S&amp;P 500 Prices - market benchmark </a:t>
            </a:r>
            <a:endParaRPr sz="1000" dirty="0"/>
          </a:p>
          <a:p>
            <a:pPr marL="457200" lvl="0" indent="-292100" algn="just" rtl="0">
              <a:lnSpc>
                <a:spcPct val="150000"/>
              </a:lnSpc>
              <a:spcBef>
                <a:spcPts val="0"/>
              </a:spcBef>
              <a:spcAft>
                <a:spcPts val="0"/>
              </a:spcAft>
              <a:buClr>
                <a:srgbClr val="000000"/>
              </a:buClr>
              <a:buSzPts val="1000"/>
              <a:buChar char="●"/>
            </a:pPr>
            <a:r>
              <a:rPr lang="en" sz="1000" dirty="0">
                <a:solidFill>
                  <a:srgbClr val="000000"/>
                </a:solidFill>
              </a:rPr>
              <a:t>Sharpe ratio - use the alpha, beta and standard technical risk calculations to calculate and compare an investment’s returns, along with standard deviation and  R-squared.</a:t>
            </a:r>
            <a:endParaRPr sz="1000" dirty="0">
              <a:solidFill>
                <a:srgbClr val="000000"/>
              </a:solidFill>
            </a:endParaRPr>
          </a:p>
          <a:p>
            <a:pPr marL="914400" lvl="1" indent="-292100" algn="just" rtl="0">
              <a:lnSpc>
                <a:spcPct val="150000"/>
              </a:lnSpc>
              <a:spcBef>
                <a:spcPts val="0"/>
              </a:spcBef>
              <a:spcAft>
                <a:spcPts val="0"/>
              </a:spcAft>
              <a:buSzPts val="1000"/>
              <a:buChar char="○"/>
            </a:pPr>
            <a:r>
              <a:rPr lang="en" sz="1000" dirty="0"/>
              <a:t>Alpha - </a:t>
            </a:r>
            <a:r>
              <a:rPr lang="en" sz="1000" dirty="0">
                <a:solidFill>
                  <a:srgbClr val="000000"/>
                </a:solidFill>
              </a:rPr>
              <a:t>excess return an investment or a portfolio of investments ushers in, above and beyond a market index or benchmark that represent the market’s broader movements.</a:t>
            </a:r>
            <a:endParaRPr sz="1000" dirty="0">
              <a:solidFill>
                <a:srgbClr val="000000"/>
              </a:solidFill>
            </a:endParaRPr>
          </a:p>
          <a:p>
            <a:pPr marL="914400" lvl="1" indent="-292100" algn="just" rtl="0">
              <a:lnSpc>
                <a:spcPct val="150000"/>
              </a:lnSpc>
              <a:spcBef>
                <a:spcPts val="0"/>
              </a:spcBef>
              <a:spcAft>
                <a:spcPts val="0"/>
              </a:spcAft>
              <a:buClr>
                <a:srgbClr val="000000"/>
              </a:buClr>
              <a:buSzPts val="1000"/>
              <a:buChar char="○"/>
            </a:pPr>
            <a:r>
              <a:rPr lang="en" sz="1000" dirty="0"/>
              <a:t>Beta - </a:t>
            </a:r>
            <a:r>
              <a:rPr lang="en" sz="1000" dirty="0">
                <a:solidFill>
                  <a:srgbClr val="000000"/>
                </a:solidFill>
              </a:rPr>
              <a:t>measurement of the volatility, or systematic risk of a security or portfolio, compared to the market as a whole</a:t>
            </a:r>
            <a:endParaRPr sz="1000" dirty="0">
              <a:solidFill>
                <a:srgbClr val="000000"/>
              </a:solidFill>
            </a:endParaRPr>
          </a:p>
          <a:p>
            <a:pPr marL="457200" lvl="0" indent="-292100" algn="just" rtl="0">
              <a:lnSpc>
                <a:spcPct val="150000"/>
              </a:lnSpc>
              <a:spcBef>
                <a:spcPts val="0"/>
              </a:spcBef>
              <a:spcAft>
                <a:spcPts val="0"/>
              </a:spcAft>
              <a:buClr>
                <a:srgbClr val="000000"/>
              </a:buClr>
              <a:buSzPts val="1000"/>
              <a:buChar char="●"/>
            </a:pPr>
            <a:r>
              <a:rPr lang="en" sz="1000" dirty="0">
                <a:solidFill>
                  <a:srgbClr val="000000"/>
                </a:solidFill>
              </a:rPr>
              <a:t>Efficient frontier - use monte carlo simulation to calculate the efficient frontier by comparing the minimum variance portfolio and the sharpe ratio</a:t>
            </a:r>
            <a:endParaRPr sz="1000"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SOURCE</a:t>
            </a:r>
            <a:endParaRPr dirty="0"/>
          </a:p>
        </p:txBody>
      </p:sp>
      <p:sp>
        <p:nvSpPr>
          <p:cNvPr id="153" name="Google Shape;153;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92500"/>
          </a:bodyPr>
          <a:lstStyle/>
          <a:p>
            <a:pPr marL="457200" lvl="0" indent="-311150" algn="just" rtl="0">
              <a:lnSpc>
                <a:spcPct val="150000"/>
              </a:lnSpc>
              <a:spcBef>
                <a:spcPts val="0"/>
              </a:spcBef>
              <a:spcAft>
                <a:spcPts val="0"/>
              </a:spcAft>
              <a:buSzPts val="1300"/>
              <a:buChar char="●"/>
            </a:pPr>
            <a:r>
              <a:rPr lang="en"/>
              <a:t>We sourced the data from a python package ‘pandas_datareader’.</a:t>
            </a:r>
            <a:endParaRPr dirty="0"/>
          </a:p>
          <a:p>
            <a:pPr marL="457200" lvl="0" indent="-311150" algn="just" rtl="0">
              <a:lnSpc>
                <a:spcPct val="150000"/>
              </a:lnSpc>
              <a:spcBef>
                <a:spcPts val="0"/>
              </a:spcBef>
              <a:spcAft>
                <a:spcPts val="0"/>
              </a:spcAft>
              <a:buSzPts val="1300"/>
              <a:buChar char="●"/>
            </a:pPr>
            <a:r>
              <a:rPr lang="en"/>
              <a:t>This package fetches stock data directly from yahoo finance. </a:t>
            </a:r>
            <a:endParaRPr dirty="0"/>
          </a:p>
          <a:p>
            <a:pPr marL="457200" lvl="0" indent="0" algn="l" rtl="0">
              <a:lnSpc>
                <a:spcPct val="150000"/>
              </a:lnSpc>
              <a:spcBef>
                <a:spcPts val="1200"/>
              </a:spcBef>
              <a:spcAft>
                <a:spcPts val="0"/>
              </a:spcAft>
              <a:buNone/>
            </a:pPr>
            <a:r>
              <a:rPr lang="en" sz="1050">
                <a:solidFill>
                  <a:srgbClr val="333333"/>
                </a:solidFill>
                <a:highlight>
                  <a:srgbClr val="F7F7F7"/>
                </a:highlight>
                <a:latin typeface="Arial"/>
                <a:ea typeface="Arial"/>
                <a:cs typeface="Arial"/>
                <a:sym typeface="Arial"/>
              </a:rPr>
              <a:t>Tickers </a:t>
            </a:r>
            <a:r>
              <a:rPr lang="en" sz="1050">
                <a:solidFill>
                  <a:srgbClr val="666666"/>
                </a:solidFill>
                <a:highlight>
                  <a:srgbClr val="F7F7F7"/>
                </a:highlight>
                <a:latin typeface="Arial"/>
                <a:ea typeface="Arial"/>
                <a:cs typeface="Arial"/>
                <a:sym typeface="Arial"/>
              </a:rPr>
              <a:t>=</a:t>
            </a:r>
            <a:r>
              <a:rPr lang="en" sz="1050">
                <a:solidFill>
                  <a:srgbClr val="333333"/>
                </a:solidFill>
                <a:highlight>
                  <a:srgbClr val="F7F7F7"/>
                </a:highlight>
                <a:latin typeface="Arial"/>
                <a:ea typeface="Arial"/>
                <a:cs typeface="Arial"/>
                <a:sym typeface="Arial"/>
              </a:rPr>
              <a:t> [</a:t>
            </a:r>
            <a:r>
              <a:rPr lang="en" sz="1050">
                <a:solidFill>
                  <a:srgbClr val="BA2121"/>
                </a:solidFill>
                <a:highlight>
                  <a:srgbClr val="F7F7F7"/>
                </a:highlight>
                <a:latin typeface="Arial"/>
                <a:ea typeface="Arial"/>
                <a:cs typeface="Arial"/>
                <a:sym typeface="Arial"/>
              </a:rPr>
              <a:t>'AAPL'</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'MSFT'</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'AMZN'</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'TSLA'</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'TGT'</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'FB'</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'V'</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'WMT'</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'PG'</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'XOM'</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'NSANY'</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'ORCL'</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'COST'</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'CRM'</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'NKE'</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'JNJ'</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'TMO'</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'JPM'</a:t>
            </a:r>
            <a:r>
              <a:rPr lang="en" sz="1050">
                <a:solidFill>
                  <a:srgbClr val="333333"/>
                </a:solidFill>
                <a:highlight>
                  <a:srgbClr val="F7F7F7"/>
                </a:highlight>
                <a:latin typeface="Arial"/>
                <a:ea typeface="Arial"/>
                <a:cs typeface="Arial"/>
                <a:sym typeface="Arial"/>
              </a:rPr>
              <a:t>, </a:t>
            </a:r>
            <a:r>
              <a:rPr lang="en" sz="1050">
                <a:solidFill>
                  <a:srgbClr val="BA2121"/>
                </a:solidFill>
                <a:highlight>
                  <a:srgbClr val="F7F7F7"/>
                </a:highlight>
                <a:latin typeface="Arial"/>
                <a:ea typeface="Arial"/>
                <a:cs typeface="Arial"/>
                <a:sym typeface="Arial"/>
              </a:rPr>
              <a:t>'UNH'</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'CI'</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'INTC'</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'CSCO'</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'T'</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'KO'</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'DIS'</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'UPS'</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'NFLX'</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'GM'</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'HLT'</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'PFE'</a:t>
            </a:r>
            <a:r>
              <a:rPr lang="en" sz="1050">
                <a:solidFill>
                  <a:srgbClr val="333333"/>
                </a:solidFill>
                <a:highlight>
                  <a:srgbClr val="F7F7F7"/>
                </a:highlight>
                <a:latin typeface="Arial"/>
                <a:ea typeface="Arial"/>
                <a:cs typeface="Arial"/>
                <a:sym typeface="Arial"/>
              </a:rPr>
              <a:t>]</a:t>
            </a:r>
            <a:endParaRPr sz="1050" dirty="0">
              <a:solidFill>
                <a:srgbClr val="333333"/>
              </a:solidFill>
              <a:highlight>
                <a:srgbClr val="F7F7F7"/>
              </a:highlight>
              <a:latin typeface="Arial"/>
              <a:ea typeface="Arial"/>
              <a:cs typeface="Arial"/>
              <a:sym typeface="Arial"/>
            </a:endParaRPr>
          </a:p>
          <a:p>
            <a:pPr marL="457200" lvl="0" indent="0" algn="l" rtl="0">
              <a:spcBef>
                <a:spcPts val="1200"/>
              </a:spcBef>
              <a:spcAft>
                <a:spcPts val="0"/>
              </a:spcAft>
              <a:buNone/>
            </a:pPr>
            <a:r>
              <a:rPr lang="en" sz="1050">
                <a:solidFill>
                  <a:srgbClr val="333333"/>
                </a:solidFill>
                <a:highlight>
                  <a:srgbClr val="F7F7F7"/>
                </a:highlight>
                <a:latin typeface="Arial"/>
                <a:ea typeface="Arial"/>
                <a:cs typeface="Arial"/>
                <a:sym typeface="Arial"/>
              </a:rPr>
              <a:t>multpl_stocks </a:t>
            </a:r>
            <a:r>
              <a:rPr lang="en" sz="1050">
                <a:solidFill>
                  <a:srgbClr val="666666"/>
                </a:solidFill>
                <a:highlight>
                  <a:srgbClr val="F7F7F7"/>
                </a:highlight>
                <a:latin typeface="Arial"/>
                <a:ea typeface="Arial"/>
                <a:cs typeface="Arial"/>
                <a:sym typeface="Arial"/>
              </a:rPr>
              <a:t>=</a:t>
            </a:r>
            <a:r>
              <a:rPr lang="en" sz="1050">
                <a:solidFill>
                  <a:srgbClr val="333333"/>
                </a:solidFill>
                <a:highlight>
                  <a:srgbClr val="F7F7F7"/>
                </a:highlight>
                <a:latin typeface="Arial"/>
                <a:ea typeface="Arial"/>
                <a:cs typeface="Arial"/>
                <a:sym typeface="Arial"/>
              </a:rPr>
              <a:t> web</a:t>
            </a:r>
            <a:r>
              <a:rPr lang="en" sz="1050">
                <a:solidFill>
                  <a:srgbClr val="666666"/>
                </a:solidFill>
                <a:highlight>
                  <a:srgbClr val="F7F7F7"/>
                </a:highlight>
                <a:latin typeface="Arial"/>
                <a:ea typeface="Arial"/>
                <a:cs typeface="Arial"/>
                <a:sym typeface="Arial"/>
              </a:rPr>
              <a:t>.</a:t>
            </a:r>
            <a:r>
              <a:rPr lang="en" sz="1050">
                <a:solidFill>
                  <a:srgbClr val="333333"/>
                </a:solidFill>
                <a:highlight>
                  <a:srgbClr val="F7F7F7"/>
                </a:highlight>
                <a:latin typeface="Arial"/>
                <a:ea typeface="Arial"/>
                <a:cs typeface="Arial"/>
                <a:sym typeface="Arial"/>
              </a:rPr>
              <a:t>get_data_yahoo(tickers,start </a:t>
            </a:r>
            <a:r>
              <a:rPr lang="en" sz="1050">
                <a:solidFill>
                  <a:srgbClr val="666666"/>
                </a:solidFill>
                <a:highlight>
                  <a:srgbClr val="F7F7F7"/>
                </a:highlight>
                <a:latin typeface="Arial"/>
                <a:ea typeface="Arial"/>
                <a:cs typeface="Arial"/>
                <a:sym typeface="Arial"/>
              </a:rPr>
              <a:t>=</a:t>
            </a:r>
            <a:r>
              <a:rPr lang="en" sz="1050">
                <a:solidFill>
                  <a:srgbClr val="333333"/>
                </a:solidFill>
                <a:highlight>
                  <a:srgbClr val="F7F7F7"/>
                </a:highlight>
                <a:latin typeface="Arial"/>
                <a:ea typeface="Arial"/>
                <a:cs typeface="Arial"/>
                <a:sym typeface="Arial"/>
              </a:rPr>
              <a:t> </a:t>
            </a:r>
            <a:r>
              <a:rPr lang="en" sz="1050">
                <a:solidFill>
                  <a:srgbClr val="BA2121"/>
                </a:solidFill>
                <a:highlight>
                  <a:srgbClr val="F7F7F7"/>
                </a:highlight>
                <a:latin typeface="Arial"/>
                <a:ea typeface="Arial"/>
                <a:cs typeface="Arial"/>
                <a:sym typeface="Arial"/>
              </a:rPr>
              <a:t>"2015-01-01"</a:t>
            </a:r>
            <a:r>
              <a:rPr lang="en" sz="1050">
                <a:solidFill>
                  <a:srgbClr val="333333"/>
                </a:solidFill>
                <a:highlight>
                  <a:srgbClr val="F7F7F7"/>
                </a:highlight>
                <a:latin typeface="Arial"/>
                <a:ea typeface="Arial"/>
                <a:cs typeface="Arial"/>
                <a:sym typeface="Arial"/>
              </a:rPr>
              <a:t>, end </a:t>
            </a:r>
            <a:r>
              <a:rPr lang="en" sz="1050">
                <a:solidFill>
                  <a:srgbClr val="666666"/>
                </a:solidFill>
                <a:highlight>
                  <a:srgbClr val="F7F7F7"/>
                </a:highlight>
                <a:latin typeface="Arial"/>
                <a:ea typeface="Arial"/>
                <a:cs typeface="Arial"/>
                <a:sym typeface="Arial"/>
              </a:rPr>
              <a:t>=</a:t>
            </a:r>
            <a:r>
              <a:rPr lang="en" sz="1050">
                <a:solidFill>
                  <a:srgbClr val="333333"/>
                </a:solidFill>
                <a:highlight>
                  <a:srgbClr val="F7F7F7"/>
                </a:highlight>
                <a:latin typeface="Arial"/>
                <a:ea typeface="Arial"/>
                <a:cs typeface="Arial"/>
                <a:sym typeface="Arial"/>
              </a:rPr>
              <a:t> </a:t>
            </a:r>
            <a:r>
              <a:rPr lang="en" sz="1050">
                <a:solidFill>
                  <a:srgbClr val="BA2121"/>
                </a:solidFill>
                <a:highlight>
                  <a:srgbClr val="F7F7F7"/>
                </a:highlight>
                <a:latin typeface="Arial"/>
                <a:ea typeface="Arial"/>
                <a:cs typeface="Arial"/>
                <a:sym typeface="Arial"/>
              </a:rPr>
              <a:t>"2020-12-31"</a:t>
            </a:r>
            <a:r>
              <a:rPr lang="en" sz="1050">
                <a:solidFill>
                  <a:srgbClr val="333333"/>
                </a:solidFill>
                <a:highlight>
                  <a:srgbClr val="F7F7F7"/>
                </a:highlight>
                <a:latin typeface="Arial"/>
                <a:ea typeface="Arial"/>
                <a:cs typeface="Arial"/>
                <a:sym typeface="Arial"/>
              </a:rPr>
              <a:t>)</a:t>
            </a:r>
            <a:endParaRPr sz="1050" dirty="0">
              <a:solidFill>
                <a:srgbClr val="333333"/>
              </a:solidFill>
              <a:highlight>
                <a:srgbClr val="F7F7F7"/>
              </a:highlight>
              <a:latin typeface="Arial"/>
              <a:ea typeface="Arial"/>
              <a:cs typeface="Arial"/>
              <a:sym typeface="Arial"/>
            </a:endParaRPr>
          </a:p>
          <a:p>
            <a:pPr marL="457200" lvl="0" indent="0" algn="just" rtl="0">
              <a:lnSpc>
                <a:spcPct val="150000"/>
              </a:lnSpc>
              <a:spcBef>
                <a:spcPts val="0"/>
              </a:spcBef>
              <a:spcAft>
                <a:spcPts val="0"/>
              </a:spcAft>
              <a:buNone/>
            </a:pPr>
            <a:endParaRPr dirty="0"/>
          </a:p>
          <a:p>
            <a:pPr marL="457200" lvl="0" indent="-311150" algn="just" rtl="0">
              <a:lnSpc>
                <a:spcPct val="150000"/>
              </a:lnSpc>
              <a:spcBef>
                <a:spcPts val="1200"/>
              </a:spcBef>
              <a:spcAft>
                <a:spcPts val="0"/>
              </a:spcAft>
              <a:buSzPts val="1300"/>
              <a:buChar char="●"/>
            </a:pPr>
            <a:r>
              <a:rPr lang="en"/>
              <a:t>The data is open for public use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314975"/>
            <a:ext cx="7505700" cy="61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DATA VISUALIZATION - STANDARD DEVIATION</a:t>
            </a:r>
            <a:endParaRPr sz="2500" dirty="0"/>
          </a:p>
          <a:p>
            <a:pPr marL="0" lvl="0" indent="0" algn="l" rtl="0">
              <a:spcBef>
                <a:spcPts val="0"/>
              </a:spcBef>
              <a:spcAft>
                <a:spcPts val="0"/>
              </a:spcAft>
              <a:buNone/>
            </a:pPr>
            <a:endParaRPr dirty="0"/>
          </a:p>
        </p:txBody>
      </p:sp>
      <p:pic>
        <p:nvPicPr>
          <p:cNvPr id="159" name="Google Shape;159;p18"/>
          <p:cNvPicPr preferRelativeResize="0"/>
          <p:nvPr/>
        </p:nvPicPr>
        <p:blipFill>
          <a:blip r:embed="rId3">
            <a:alphaModFix/>
          </a:blip>
          <a:stretch>
            <a:fillRect/>
          </a:stretch>
        </p:blipFill>
        <p:spPr>
          <a:xfrm>
            <a:off x="819150" y="858850"/>
            <a:ext cx="7329850" cy="385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CLUSTERING ANALYSIS</a:t>
            </a:r>
            <a:endParaRPr dirty="0"/>
          </a:p>
        </p:txBody>
      </p:sp>
      <p:sp>
        <p:nvSpPr>
          <p:cNvPr id="165" name="Google Shape;165;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K-means clustering method used</a:t>
            </a:r>
            <a:endParaRPr dirty="0"/>
          </a:p>
          <a:p>
            <a:pPr marL="457200" lvl="0" indent="-311150" algn="l" rtl="0">
              <a:spcBef>
                <a:spcPts val="0"/>
              </a:spcBef>
              <a:spcAft>
                <a:spcPts val="0"/>
              </a:spcAft>
              <a:buSzPts val="1300"/>
              <a:buChar char="●"/>
            </a:pPr>
            <a:r>
              <a:rPr lang="en"/>
              <a:t>Features: Daily and Monthly Variance</a:t>
            </a:r>
            <a:endParaRPr dirty="0"/>
          </a:p>
          <a:p>
            <a:pPr marL="457200" lvl="0" indent="-311150" algn="l" rtl="0">
              <a:spcBef>
                <a:spcPts val="0"/>
              </a:spcBef>
              <a:spcAft>
                <a:spcPts val="0"/>
              </a:spcAft>
              <a:buSzPts val="1300"/>
              <a:buChar char="●"/>
            </a:pPr>
            <a:r>
              <a:rPr lang="en"/>
              <a:t>Widely accepted measures of stock volatility</a:t>
            </a:r>
            <a:endParaRPr dirty="0"/>
          </a:p>
          <a:p>
            <a:pPr marL="457200" lvl="0" indent="-311150" algn="l" rtl="0">
              <a:spcBef>
                <a:spcPts val="0"/>
              </a:spcBef>
              <a:spcAft>
                <a:spcPts val="0"/>
              </a:spcAft>
              <a:buSzPts val="1300"/>
              <a:buChar char="●"/>
            </a:pPr>
            <a:r>
              <a:rPr lang="en"/>
              <a:t>Standardized feature vectors</a:t>
            </a:r>
            <a:endParaRPr dirty="0"/>
          </a:p>
          <a:p>
            <a:pPr marL="457200" lvl="0" indent="-311150" algn="l" rtl="0">
              <a:spcBef>
                <a:spcPts val="0"/>
              </a:spcBef>
              <a:spcAft>
                <a:spcPts val="0"/>
              </a:spcAft>
              <a:buSzPts val="1300"/>
              <a:buChar char="●"/>
            </a:pPr>
            <a:r>
              <a:rPr lang="en"/>
              <a:t>Low, Medium, and High Risk clusters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819149" y="227475"/>
            <a:ext cx="7505700" cy="55917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CLUSTERING ANALYSIS</a:t>
            </a:r>
            <a:endParaRPr dirty="0"/>
          </a:p>
        </p:txBody>
      </p:sp>
      <p:sp>
        <p:nvSpPr>
          <p:cNvPr id="171" name="Google Shape;171;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172" name="Google Shape;172;p20"/>
          <p:cNvPicPr preferRelativeResize="0"/>
          <p:nvPr/>
        </p:nvPicPr>
        <p:blipFill>
          <a:blip r:embed="rId3">
            <a:alphaModFix/>
          </a:blip>
          <a:stretch>
            <a:fillRect/>
          </a:stretch>
        </p:blipFill>
        <p:spPr>
          <a:xfrm>
            <a:off x="486055" y="786653"/>
            <a:ext cx="8010525" cy="417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819150" y="387987"/>
            <a:ext cx="7505700" cy="63357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CLUSTERING ANALYSIS</a:t>
            </a:r>
            <a:endParaRPr dirty="0"/>
          </a:p>
        </p:txBody>
      </p:sp>
      <p:pic>
        <p:nvPicPr>
          <p:cNvPr id="179" name="Google Shape;179;p21"/>
          <p:cNvPicPr preferRelativeResize="0"/>
          <p:nvPr/>
        </p:nvPicPr>
        <p:blipFill>
          <a:blip r:embed="rId3">
            <a:alphaModFix/>
          </a:blip>
          <a:stretch>
            <a:fillRect/>
          </a:stretch>
        </p:blipFill>
        <p:spPr>
          <a:xfrm>
            <a:off x="1169667" y="1197897"/>
            <a:ext cx="6804665" cy="3080572"/>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2292</Words>
  <Application>Microsoft Office PowerPoint</Application>
  <PresentationFormat>On-screen Show (16:9)</PresentationFormat>
  <Paragraphs>150</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Nunito</vt:lpstr>
      <vt:lpstr>Arial</vt:lpstr>
      <vt:lpstr>Shift</vt:lpstr>
      <vt:lpstr>STOCK MARKET ANALYSIS</vt:lpstr>
      <vt:lpstr>PROJECT DESCRIPTION</vt:lpstr>
      <vt:lpstr>USE CASE DESCRIPTION</vt:lpstr>
      <vt:lpstr>USEFUL FEATURES/VARIABLES</vt:lpstr>
      <vt:lpstr>DATA SOURCE</vt:lpstr>
      <vt:lpstr>DATA VISUALIZATION - STANDARD DEVIATION </vt:lpstr>
      <vt:lpstr>CLUSTERING ANALYSIS</vt:lpstr>
      <vt:lpstr>CLUSTERING ANALYSIS</vt:lpstr>
      <vt:lpstr>CLUSTERING ANALYSIS</vt:lpstr>
      <vt:lpstr>MONTE CARLO SIMULATION</vt:lpstr>
      <vt:lpstr>MONTE CARLO SIMULATION - LOW RISK</vt:lpstr>
      <vt:lpstr>MONTE CARLO SIMULATION - LOW RISK </vt:lpstr>
      <vt:lpstr>MONTE CARLO SIMULATION - LOW RISK  </vt:lpstr>
      <vt:lpstr>MONTE CARLO SIMULATION - MEDIUM RISK</vt:lpstr>
      <vt:lpstr>MONTE CARLO SIMULATION - MEDIUM RISK </vt:lpstr>
      <vt:lpstr>MONTE CARLO SIMULATION - MEDIUM RISK  </vt:lpstr>
      <vt:lpstr>MONTE CARLO SIMULATION - HIGH RISK</vt:lpstr>
      <vt:lpstr>MONTE CARLO SIMULATION - HIGH RISK </vt:lpstr>
      <vt:lpstr>MONTE CARLO SIMULATION - HIGH RISK  </vt:lpstr>
      <vt:lpstr>SUMMARIZED RECOMMENDATION</vt:lpstr>
      <vt:lpstr>CONCLUSION</vt:lpstr>
      <vt:lpstr> 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dc:title>
  <dc:creator>Fadeke Adeniyi</dc:creator>
  <cp:lastModifiedBy>Luis Maldonado</cp:lastModifiedBy>
  <cp:revision>1</cp:revision>
  <dcterms:modified xsi:type="dcterms:W3CDTF">2021-04-29T14:48:22Z</dcterms:modified>
</cp:coreProperties>
</file>