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4" r:id="rId3"/>
    <p:sldId id="258" r:id="rId4"/>
    <p:sldId id="266" r:id="rId5"/>
    <p:sldId id="257" r:id="rId6"/>
    <p:sldId id="265" r:id="rId7"/>
    <p:sldId id="259" r:id="rId8"/>
    <p:sldId id="260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6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1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2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2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6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1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0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FD42F-51D8-4569-B4F4-35AC9ECE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CarneShop</a:t>
            </a:r>
            <a:r>
              <a:rPr lang="pt-BR" dirty="0"/>
              <a:t> e-commerce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91B802-BE15-4C78-A8F6-453523C15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Acadêmicos: Arthur, Luís e Natan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7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F02F-DA39-4ACF-A4F6-AC41464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8698"/>
            <a:ext cx="9601196" cy="1303867"/>
          </a:xfrm>
        </p:spPr>
        <p:txBody>
          <a:bodyPr/>
          <a:lstStyle/>
          <a:p>
            <a:r>
              <a:rPr lang="pt-BR" dirty="0"/>
              <a:t>Interface do cliente</a:t>
            </a:r>
          </a:p>
        </p:txBody>
      </p:sp>
      <p:pic>
        <p:nvPicPr>
          <p:cNvPr id="4" name="Figura3">
            <a:extLst>
              <a:ext uri="{FF2B5EF4-FFF2-40B4-BE49-F238E27FC236}">
                <a16:creationId xmlns:a16="http://schemas.microsoft.com/office/drawing/2014/main" id="{80519875-75DD-4712-8F7B-EB83354BD8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2758" y="1828800"/>
            <a:ext cx="7826483" cy="417483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6428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BD4EB-F6EC-471F-B027-7D155DFB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DO ADMINISTRADOR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823956-35F4-401B-A94C-5BFE72BB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Figura4">
            <a:extLst>
              <a:ext uri="{FF2B5EF4-FFF2-40B4-BE49-F238E27FC236}">
                <a16:creationId xmlns:a16="http://schemas.microsoft.com/office/drawing/2014/main" id="{D9AF21B7-1CB8-4800-9703-CE353E333E4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95401" y="2285999"/>
            <a:ext cx="9601196" cy="331893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06513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F15DE-6496-418E-B122-D8101898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CC68C-A818-4D7B-87DC-523C2988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/>
              <a:t>o projeto permitiu a partir da criação de uma aplicação real, que com alguns ajustes pode ser lançada ao mercado, a assimilação dos conteúdos teóricos das disciplinas proporcionando maior aproveitamento da disciplina e conhecimento das ferramentas disponíveis para desenvolvimento web, modelagem e gerenciamento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1881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48F7-EA31-4B88-AEE0-AD17C258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5ADCD7-9576-471A-9004-F0A868D5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Buscando aproveitar essa tendência e a existência de nichos de mercado ainda pouco explorados foi desenvolvido o </a:t>
            </a:r>
            <a:r>
              <a:rPr lang="pt-BR" dirty="0" err="1"/>
              <a:t>CarneShop</a:t>
            </a:r>
            <a:r>
              <a:rPr lang="pt-BR" dirty="0"/>
              <a:t>, sistema de comércio eletrônico de carnes para churrasco.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7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65D9-4676-46C1-959C-C850DE92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30730"/>
            <a:ext cx="9601196" cy="1303867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1DE32D5-856E-4E5B-9D98-E13B2D408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353154"/>
              </p:ext>
            </p:extLst>
          </p:nvPr>
        </p:nvGraphicFramePr>
        <p:xfrm>
          <a:off x="1295402" y="1423358"/>
          <a:ext cx="9601196" cy="474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027">
                  <a:extLst>
                    <a:ext uri="{9D8B030D-6E8A-4147-A177-3AD203B41FA5}">
                      <a16:colId xmlns:a16="http://schemas.microsoft.com/office/drawing/2014/main" val="3479776671"/>
                    </a:ext>
                  </a:extLst>
                </a:gridCol>
                <a:gridCol w="8677169">
                  <a:extLst>
                    <a:ext uri="{9D8B030D-6E8A-4147-A177-3AD203B41FA5}">
                      <a16:colId xmlns:a16="http://schemas.microsoft.com/office/drawing/2014/main" val="2294021031"/>
                    </a:ext>
                  </a:extLst>
                </a:gridCol>
              </a:tblGrid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N.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Descrição do Requisito*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225776970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cadastrar o cliente com os seus dados, exemplo: nome, </a:t>
                      </a:r>
                      <a:r>
                        <a:rPr lang="pt-BR" sz="1000" kern="150" dirty="0" err="1">
                          <a:effectLst/>
                        </a:rPr>
                        <a:t>cpf</a:t>
                      </a:r>
                      <a:r>
                        <a:rPr lang="pt-BR" sz="1000" kern="150" dirty="0">
                          <a:effectLst/>
                        </a:rPr>
                        <a:t>/</a:t>
                      </a:r>
                      <a:r>
                        <a:rPr lang="pt-BR" sz="1000" kern="150" dirty="0" err="1">
                          <a:effectLst/>
                        </a:rPr>
                        <a:t>cnpj</a:t>
                      </a:r>
                      <a:r>
                        <a:rPr lang="pt-BR" sz="1000" kern="150" dirty="0">
                          <a:effectLst/>
                        </a:rPr>
                        <a:t>, endereço, telefone, </a:t>
                      </a:r>
                      <a:r>
                        <a:rPr lang="pt-BR" sz="1000" kern="150" dirty="0" err="1">
                          <a:effectLst/>
                        </a:rPr>
                        <a:t>email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440007452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2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validar o </a:t>
                      </a:r>
                      <a:r>
                        <a:rPr lang="pt-BR" sz="1000" kern="150" dirty="0" err="1">
                          <a:effectLst/>
                        </a:rPr>
                        <a:t>cpf</a:t>
                      </a:r>
                      <a:r>
                        <a:rPr lang="pt-BR" sz="1000" kern="150" dirty="0">
                          <a:effectLst/>
                        </a:rPr>
                        <a:t> e o cep (endereço)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725535947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3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controle de estoque (gerar relatório)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339493433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4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O sistema deve apresentar uma interface para cadastramento de produtos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22508462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5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ser seguro (validação do cadastro do usuário via </a:t>
                      </a:r>
                      <a:r>
                        <a:rPr lang="pt-BR" sz="1000" kern="150" dirty="0" err="1">
                          <a:effectLst/>
                        </a:rPr>
                        <a:t>email</a:t>
                      </a:r>
                      <a:r>
                        <a:rPr lang="pt-BR" sz="1000" kern="150" dirty="0">
                          <a:effectLst/>
                        </a:rPr>
                        <a:t>, criptografia de senhas, Validação de cartões de crédito)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400731404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6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o histórico de pedidos de cada usuário (</a:t>
                      </a:r>
                      <a:r>
                        <a:rPr lang="pt-BR" sz="1000" u="sng" kern="150" dirty="0">
                          <a:effectLst/>
                        </a:rPr>
                        <a:t>tanto</a:t>
                      </a:r>
                      <a:r>
                        <a:rPr lang="pt-BR" sz="1000" kern="150" dirty="0">
                          <a:effectLst/>
                        </a:rPr>
                        <a:t> para uso do usuário quanto para uso interno)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123244331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7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ser capaz de organizar os produtos por categorias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548110827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8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um buscador de produtos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139700586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9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uma página de informações para contato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765824912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10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no cadastramento de produtos permitir informar a descrição e fotos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1000916499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12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Para realizar compras o usuário deve Realizar login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420538753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13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uma plataforma para envio de newsletter para os e-mails cadastrados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1779548368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14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oferecer acompanhamento da compra (site dos correios/transportadora)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765210962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15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destacar para o usuários produtos em destaque/promoção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152549149"/>
                  </a:ext>
                </a:extLst>
              </a:tr>
            </a:tbl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8B46A7D-4C3F-49EB-ADCA-30F976A83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73324"/>
              </p:ext>
            </p:extLst>
          </p:nvPr>
        </p:nvGraphicFramePr>
        <p:xfrm>
          <a:off x="9197009" y="690112"/>
          <a:ext cx="2431999" cy="98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Objeto de Shell de Gerenciador" showAsIcon="1" r:id="rId3" imgW="1071360" imgH="456480" progId="Package">
                  <p:embed/>
                </p:oleObj>
              </mc:Choice>
              <mc:Fallback>
                <p:oleObj name="Objeto de Shell de Gerenciador" showAsIcon="1" r:id="rId3" imgW="10713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7009" y="690112"/>
                        <a:ext cx="2431999" cy="986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93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2E2C1-18C2-4ACD-AAD5-C4DBB57D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Dicionário de dados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3B0CC87-4E1B-43CD-82D5-C1519EEDD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0363" y="1634065"/>
            <a:ext cx="5438370" cy="4241803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56DAB9B-2286-4726-818C-C7A4F5BEA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04887"/>
              </p:ext>
            </p:extLst>
          </p:nvPr>
        </p:nvGraphicFramePr>
        <p:xfrm>
          <a:off x="8892209" y="693193"/>
          <a:ext cx="2818091" cy="94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Objeto de Shell de Gerenciador" showAsIcon="1" r:id="rId4" imgW="1334880" imgH="456480" progId="Package">
                  <p:embed/>
                </p:oleObj>
              </mc:Choice>
              <mc:Fallback>
                <p:oleObj name="Objeto de Shell de Gerenciador" showAsIcon="1" r:id="rId4" imgW="13348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2209" y="693193"/>
                        <a:ext cx="2818091" cy="940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8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9B362-6197-4994-9F4F-95B85BBC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76691"/>
            <a:ext cx="9601196" cy="1303867"/>
          </a:xfrm>
        </p:spPr>
        <p:txBody>
          <a:bodyPr/>
          <a:lstStyle/>
          <a:p>
            <a:r>
              <a:rPr lang="pt-BR" dirty="0"/>
              <a:t>MODELO RELACIONAL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99C4BFD-3C4A-4796-A459-5C43925F0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102" y="1573680"/>
            <a:ext cx="9103795" cy="44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56D96-E84B-4653-AF61-A3B023B0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6601"/>
            <a:ext cx="9601196" cy="1303867"/>
          </a:xfrm>
        </p:spPr>
        <p:txBody>
          <a:bodyPr/>
          <a:lstStyle/>
          <a:p>
            <a:r>
              <a:rPr lang="pt-BR" dirty="0"/>
              <a:t>Scripts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31DAAE-37DB-41B4-96AE-E2DBE8FF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0A72142-534D-4FE3-BD1A-73A89C6BC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73874"/>
              </p:ext>
            </p:extLst>
          </p:nvPr>
        </p:nvGraphicFramePr>
        <p:xfrm>
          <a:off x="1295401" y="2556932"/>
          <a:ext cx="2304521" cy="104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Objeto de Shell de Gerenciador" showAsIcon="1" r:id="rId3" imgW="1005480" imgH="456480" progId="Package">
                  <p:embed/>
                </p:oleObj>
              </mc:Choice>
              <mc:Fallback>
                <p:oleObj name="Objeto de Shell de Gerenciador" showAsIcon="1" r:id="rId3" imgW="10054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1" y="2556932"/>
                        <a:ext cx="2304521" cy="104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26FAB57-E292-43B9-BF2C-8EF7D9BF8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04192"/>
              </p:ext>
            </p:extLst>
          </p:nvPr>
        </p:nvGraphicFramePr>
        <p:xfrm>
          <a:off x="3774714" y="2559786"/>
          <a:ext cx="1219924" cy="104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Objeto de Shell de Gerenciador" showAsIcon="1" r:id="rId5" imgW="532800" imgH="456480" progId="Package">
                  <p:embed/>
                </p:oleObj>
              </mc:Choice>
              <mc:Fallback>
                <p:oleObj name="Objeto de Shell de Gerenciador" showAsIcon="1" r:id="rId5" imgW="5328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4714" y="2559786"/>
                        <a:ext cx="1219924" cy="104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BC47F2F-6EC4-4B41-907C-592454EA3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82696"/>
              </p:ext>
            </p:extLst>
          </p:nvPr>
        </p:nvGraphicFramePr>
        <p:xfrm>
          <a:off x="5169430" y="2623983"/>
          <a:ext cx="2324133" cy="98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Objeto de Shell de Gerenciador" showAsIcon="1" r:id="rId7" imgW="1082160" imgH="456480" progId="Package">
                  <p:embed/>
                </p:oleObj>
              </mc:Choice>
              <mc:Fallback>
                <p:oleObj name="Objeto de Shell de Gerenciador" showAsIcon="1" r:id="rId7" imgW="10821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9430" y="2623983"/>
                        <a:ext cx="2324133" cy="981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58622D54-0F10-41DD-8675-FB3D9AA05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32006"/>
              </p:ext>
            </p:extLst>
          </p:nvPr>
        </p:nvGraphicFramePr>
        <p:xfrm>
          <a:off x="7668354" y="2556932"/>
          <a:ext cx="2338185" cy="104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Objeto de Shell de Gerenciador" showAsIcon="1" r:id="rId9" imgW="1021680" imgH="456480" progId="Package">
                  <p:embed/>
                </p:oleObj>
              </mc:Choice>
              <mc:Fallback>
                <p:oleObj name="Objeto de Shell de Gerenciador" showAsIcon="1" r:id="rId9" imgW="10216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68354" y="2556932"/>
                        <a:ext cx="2338185" cy="104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8114D951-A3C2-47AA-891B-5A178E860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734055"/>
              </p:ext>
            </p:extLst>
          </p:nvPr>
        </p:nvGraphicFramePr>
        <p:xfrm>
          <a:off x="4384676" y="4185811"/>
          <a:ext cx="1514180" cy="107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Objeto de Shell de Gerenciador" showAsIcon="1" r:id="rId11" imgW="642600" imgH="456480" progId="Package">
                  <p:embed/>
                </p:oleObj>
              </mc:Choice>
              <mc:Fallback>
                <p:oleObj name="Objeto de Shell de Gerenciador" showAsIcon="1" r:id="rId11" imgW="6426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4676" y="4185811"/>
                        <a:ext cx="1514180" cy="107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1D408111-BB62-44F3-BEC0-6F05CDFA0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43455"/>
              </p:ext>
            </p:extLst>
          </p:nvPr>
        </p:nvGraphicFramePr>
        <p:xfrm>
          <a:off x="6293146" y="4185810"/>
          <a:ext cx="1357154" cy="107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Objeto de Shell de Gerenciador" showAsIcon="1" r:id="rId13" imgW="576720" imgH="456480" progId="Package">
                  <p:embed/>
                </p:oleObj>
              </mc:Choice>
              <mc:Fallback>
                <p:oleObj name="Objeto de Shell de Gerenciador" showAsIcon="1" r:id="rId13" imgW="5767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93146" y="4185810"/>
                        <a:ext cx="1357154" cy="107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59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435C-BF51-4BDC-AFD0-EF19DF1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SGBD – POSTGRESSQL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F37F-5EA7-4ECE-9428-F1118EDD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A ferramenta </a:t>
            </a:r>
            <a:r>
              <a:rPr lang="pt-BR" sz="3200" dirty="0" err="1"/>
              <a:t>PgAdmin</a:t>
            </a:r>
            <a:r>
              <a:rPr lang="pt-BR" sz="3200" dirty="0"/>
              <a:t> foi utilizada em conjunto, visto que, oferece um ambiente gráfico para a administração do SGBD PostgreSQL</a:t>
            </a:r>
          </a:p>
        </p:txBody>
      </p:sp>
    </p:spTree>
    <p:extLst>
      <p:ext uri="{BB962C8B-B14F-4D97-AF65-F5344CB8AC3E}">
        <p14:creationId xmlns:p14="http://schemas.microsoft.com/office/powerpoint/2010/main" val="96226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9B66-AF8C-4D76-BD86-DC42A995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WEB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D333D-191D-4189-B2A9-EEFBAF4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O desenvolvimento da interface web foi realizado através da implementação dos códigos utilizando a estrutura HTML, CSS, </a:t>
            </a:r>
            <a:r>
              <a:rPr lang="pt-BR" sz="3200" dirty="0" err="1"/>
              <a:t>JavaScript</a:t>
            </a:r>
            <a:r>
              <a:rPr lang="pt-BR" sz="3200" dirty="0"/>
              <a:t> e PHP.</a:t>
            </a:r>
          </a:p>
          <a:p>
            <a:pPr marL="0" indent="0">
              <a:buNone/>
            </a:pPr>
            <a:r>
              <a:rPr lang="pt-BR" sz="3200" dirty="0"/>
              <a:t>O </a:t>
            </a:r>
            <a:r>
              <a:rPr lang="pt-BR" sz="3200" dirty="0" err="1"/>
              <a:t>CarneShop</a:t>
            </a:r>
            <a:r>
              <a:rPr lang="pt-BR" sz="3200" dirty="0"/>
              <a:t> pode ser dividido em duas interfaces os quais serão visto nos próximos slides.</a:t>
            </a:r>
          </a:p>
        </p:txBody>
      </p:sp>
    </p:spTree>
    <p:extLst>
      <p:ext uri="{BB962C8B-B14F-4D97-AF65-F5344CB8AC3E}">
        <p14:creationId xmlns:p14="http://schemas.microsoft.com/office/powerpoint/2010/main" val="7252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7CF7-8037-41E1-9793-29854158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em </a:t>
            </a:r>
            <a:r>
              <a:rPr lang="pt-BR" dirty="0" err="1"/>
              <a:t>php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82269-021A-46C0-86D9-C000AA50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13CB7B5-32C2-4FFE-A111-FEB0FF1B2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67622"/>
              </p:ext>
            </p:extLst>
          </p:nvPr>
        </p:nvGraphicFramePr>
        <p:xfrm>
          <a:off x="4156188" y="3383853"/>
          <a:ext cx="1648778" cy="85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Objeto de Shell de Gerenciador" showAsIcon="1" r:id="rId3" imgW="884520" imgH="456480" progId="Package">
                  <p:embed/>
                </p:oleObj>
              </mc:Choice>
              <mc:Fallback>
                <p:oleObj name="Objeto de Shell de Gerenciador" showAsIcon="1" r:id="rId3" imgW="8845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6188" y="3383853"/>
                        <a:ext cx="1648778" cy="85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5794787-8359-4CF5-9DDD-4805B9DBC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20995"/>
              </p:ext>
            </p:extLst>
          </p:nvPr>
        </p:nvGraphicFramePr>
        <p:xfrm>
          <a:off x="5568071" y="3381488"/>
          <a:ext cx="2103374" cy="86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Objeto de Shell de Gerenciador" showAsIcon="1" r:id="rId5" imgW="1109880" imgH="456480" progId="Package">
                  <p:embed/>
                </p:oleObj>
              </mc:Choice>
              <mc:Fallback>
                <p:oleObj name="Objeto de Shell de Gerenciador" showAsIcon="1" r:id="rId5" imgW="11098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8071" y="3381488"/>
                        <a:ext cx="2103374" cy="86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E242BF4-FDC4-425A-9656-7E957D64F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667329"/>
              </p:ext>
            </p:extLst>
          </p:nvPr>
        </p:nvGraphicFramePr>
        <p:xfrm>
          <a:off x="7356140" y="3383853"/>
          <a:ext cx="2179581" cy="87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Objeto de Shell de Gerenciador" showAsIcon="1" r:id="rId7" imgW="1137240" imgH="456480" progId="Package">
                  <p:embed/>
                </p:oleObj>
              </mc:Choice>
              <mc:Fallback>
                <p:oleObj name="Objeto de Shell de Gerenciador" showAsIcon="1" r:id="rId7" imgW="113724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56140" y="3383853"/>
                        <a:ext cx="2179581" cy="87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E620F961-B922-47E3-996D-96FFE9A13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27412"/>
              </p:ext>
            </p:extLst>
          </p:nvPr>
        </p:nvGraphicFramePr>
        <p:xfrm>
          <a:off x="9222620" y="3362256"/>
          <a:ext cx="1839568" cy="91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Objeto de Shell de Gerenciador" showAsIcon="1" r:id="rId9" imgW="923040" imgH="456480" progId="Package">
                  <p:embed/>
                </p:oleObj>
              </mc:Choice>
              <mc:Fallback>
                <p:oleObj name="Objeto de Shell de Gerenciador" showAsIcon="1" r:id="rId9" imgW="92304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2620" y="3362256"/>
                        <a:ext cx="1839568" cy="911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E9A551A-44D2-4B27-87D8-6B87D19B4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49149"/>
              </p:ext>
            </p:extLst>
          </p:nvPr>
        </p:nvGraphicFramePr>
        <p:xfrm>
          <a:off x="8874915" y="4522898"/>
          <a:ext cx="1711386" cy="103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Objeto de Shell de Gerenciador" showAsIcon="1" r:id="rId11" imgW="758160" imgH="456480" progId="Package">
                  <p:embed/>
                </p:oleObj>
              </mc:Choice>
              <mc:Fallback>
                <p:oleObj name="Objeto de Shell de Gerenciador" showAsIcon="1" r:id="rId11" imgW="7581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74915" y="4522898"/>
                        <a:ext cx="1711386" cy="1031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CA2F8340-BE2F-4C1D-B680-8B609E935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89645"/>
              </p:ext>
            </p:extLst>
          </p:nvPr>
        </p:nvGraphicFramePr>
        <p:xfrm>
          <a:off x="7413724" y="4522898"/>
          <a:ext cx="1461191" cy="104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Objeto de Shell de Gerenciador" showAsIcon="1" r:id="rId13" imgW="637200" imgH="456480" progId="Package">
                  <p:embed/>
                </p:oleObj>
              </mc:Choice>
              <mc:Fallback>
                <p:oleObj name="Objeto de Shell de Gerenciador" showAsIcon="1" r:id="rId13" imgW="6372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13724" y="4522898"/>
                        <a:ext cx="1461191" cy="104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362ED17-B8BB-49E8-ACB0-06DD77CB1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53829"/>
              </p:ext>
            </p:extLst>
          </p:nvPr>
        </p:nvGraphicFramePr>
        <p:xfrm>
          <a:off x="5894949" y="4534731"/>
          <a:ext cx="1461191" cy="104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Objeto de Shell de Gerenciador" showAsIcon="1" r:id="rId15" imgW="637200" imgH="456480" progId="Package">
                  <p:embed/>
                </p:oleObj>
              </mc:Choice>
              <mc:Fallback>
                <p:oleObj name="Objeto de Shell de Gerenciador" showAsIcon="1" r:id="rId15" imgW="6372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4949" y="4534731"/>
                        <a:ext cx="1461191" cy="1049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1A7C176-6C3F-4996-ADAE-20A106584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90024"/>
              </p:ext>
            </p:extLst>
          </p:nvPr>
        </p:nvGraphicFramePr>
        <p:xfrm>
          <a:off x="8829786" y="2277755"/>
          <a:ext cx="2278253" cy="10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Objeto de Shell de Gerenciador" showAsIcon="1" r:id="rId17" imgW="999720" imgH="456480" progId="Package">
                  <p:embed/>
                </p:oleObj>
              </mc:Choice>
              <mc:Fallback>
                <p:oleObj name="Objeto de Shell de Gerenciador" showAsIcon="1" r:id="rId17" imgW="9997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9786" y="2277755"/>
                        <a:ext cx="2278253" cy="104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C13C3D83-95B5-466D-AE5F-EEAB61A34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43421"/>
              </p:ext>
            </p:extLst>
          </p:nvPr>
        </p:nvGraphicFramePr>
        <p:xfrm>
          <a:off x="3553298" y="4560957"/>
          <a:ext cx="2333125" cy="100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Objeto de Shell de Gerenciador" showAsIcon="1" r:id="rId19" imgW="1060200" imgH="456480" progId="Package">
                  <p:embed/>
                </p:oleObj>
              </mc:Choice>
              <mc:Fallback>
                <p:oleObj name="Objeto de Shell de Gerenciador" showAsIcon="1" r:id="rId19" imgW="10602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53298" y="4560957"/>
                        <a:ext cx="2333125" cy="100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987537C8-2366-4B70-B677-B6656A494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52323"/>
              </p:ext>
            </p:extLst>
          </p:nvPr>
        </p:nvGraphicFramePr>
        <p:xfrm>
          <a:off x="1129810" y="4522898"/>
          <a:ext cx="2532799" cy="98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Objeto de Shell de Gerenciador" showAsIcon="1" r:id="rId21" imgW="1170000" imgH="456480" progId="Package">
                  <p:embed/>
                </p:oleObj>
              </mc:Choice>
              <mc:Fallback>
                <p:oleObj name="Objeto de Shell de Gerenciador" showAsIcon="1" r:id="rId21" imgW="11700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9810" y="4522898"/>
                        <a:ext cx="2532799" cy="98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F63B197A-C18F-46AC-BCB7-F51C0AA32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734891"/>
              </p:ext>
            </p:extLst>
          </p:nvPr>
        </p:nvGraphicFramePr>
        <p:xfrm>
          <a:off x="2803864" y="3386830"/>
          <a:ext cx="1377500" cy="90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Objeto de Shell de Gerenciador" showAsIcon="1" r:id="rId23" imgW="692280" imgH="456480" progId="Package">
                  <p:embed/>
                </p:oleObj>
              </mc:Choice>
              <mc:Fallback>
                <p:oleObj name="Objeto de Shell de Gerenciador" showAsIcon="1" r:id="rId23" imgW="6922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03864" y="3386830"/>
                        <a:ext cx="1377500" cy="909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A9F6DF81-C6DE-4B67-B192-2FEE075EB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31974"/>
              </p:ext>
            </p:extLst>
          </p:nvPr>
        </p:nvGraphicFramePr>
        <p:xfrm>
          <a:off x="1295401" y="3386830"/>
          <a:ext cx="1385504" cy="91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Objeto de Shell de Gerenciador" showAsIcon="1" r:id="rId25" imgW="692280" imgH="456480" progId="Package">
                  <p:embed/>
                </p:oleObj>
              </mc:Choice>
              <mc:Fallback>
                <p:oleObj name="Objeto de Shell de Gerenciador" showAsIcon="1" r:id="rId25" imgW="6922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95401" y="3386830"/>
                        <a:ext cx="1385504" cy="915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BD129EE9-F6F1-43AC-9A1D-353BA183B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40507"/>
              </p:ext>
            </p:extLst>
          </p:nvPr>
        </p:nvGraphicFramePr>
        <p:xfrm>
          <a:off x="6594440" y="2250152"/>
          <a:ext cx="2317303" cy="107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Objeto de Shell de Gerenciador" showAsIcon="1" r:id="rId27" imgW="988920" imgH="456480" progId="Package">
                  <p:embed/>
                </p:oleObj>
              </mc:Choice>
              <mc:Fallback>
                <p:oleObj name="Objeto de Shell de Gerenciador" showAsIcon="1" r:id="rId27" imgW="9889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594440" y="2250152"/>
                        <a:ext cx="2317303" cy="107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61BCD97A-8319-46FC-B5BF-72953D16C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95010"/>
              </p:ext>
            </p:extLst>
          </p:nvPr>
        </p:nvGraphicFramePr>
        <p:xfrm>
          <a:off x="4328632" y="2301101"/>
          <a:ext cx="2468972" cy="104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Objeto de Shell de Gerenciador" showAsIcon="1" r:id="rId29" imgW="1082160" imgH="456480" progId="Package">
                  <p:embed/>
                </p:oleObj>
              </mc:Choice>
              <mc:Fallback>
                <p:oleObj name="Objeto de Shell de Gerenciador" showAsIcon="1" r:id="rId29" imgW="10821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28632" y="2301101"/>
                        <a:ext cx="2468972" cy="1042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DC8817CA-3F22-4753-A49B-ABB4D6EF8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64166"/>
              </p:ext>
            </p:extLst>
          </p:nvPr>
        </p:nvGraphicFramePr>
        <p:xfrm>
          <a:off x="2265368" y="2277413"/>
          <a:ext cx="2454493" cy="104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Objeto de Shell de Gerenciador" showAsIcon="1" r:id="rId31" imgW="1076760" imgH="456480" progId="Package">
                  <p:embed/>
                </p:oleObj>
              </mc:Choice>
              <mc:Fallback>
                <p:oleObj name="Objeto de Shell de Gerenciador" showAsIcon="1" r:id="rId31" imgW="10767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65368" y="2277413"/>
                        <a:ext cx="2454493" cy="1042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F319CACC-A9C4-4335-A9B5-CB78F5CD5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95098"/>
              </p:ext>
            </p:extLst>
          </p:nvPr>
        </p:nvGraphicFramePr>
        <p:xfrm>
          <a:off x="1198956" y="2251192"/>
          <a:ext cx="1255875" cy="106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Objeto de Shell de Gerenciador" showAsIcon="1" r:id="rId33" imgW="538560" imgH="456480" progId="Package">
                  <p:embed/>
                </p:oleObj>
              </mc:Choice>
              <mc:Fallback>
                <p:oleObj name="Objeto de Shell de Gerenciador" showAsIcon="1" r:id="rId33" imgW="5385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8956" y="2251192"/>
                        <a:ext cx="1255875" cy="1066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30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306</TotalTime>
  <Words>391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SimSun</vt:lpstr>
      <vt:lpstr>Arial</vt:lpstr>
      <vt:lpstr>Garamond</vt:lpstr>
      <vt:lpstr>Liberation Serif</vt:lpstr>
      <vt:lpstr>Orgânico</vt:lpstr>
      <vt:lpstr>Pacote</vt:lpstr>
      <vt:lpstr>CarneShop e-commerce</vt:lpstr>
      <vt:lpstr>Inicio do projeto</vt:lpstr>
      <vt:lpstr>Requisitos</vt:lpstr>
      <vt:lpstr>Dicionário de dados </vt:lpstr>
      <vt:lpstr>MODELO RELACIONAL</vt:lpstr>
      <vt:lpstr>Scripts Base de dados</vt:lpstr>
      <vt:lpstr>SGBD – POSTGRESSQL </vt:lpstr>
      <vt:lpstr>DESENVOLVIMENTO WEB </vt:lpstr>
      <vt:lpstr>Sistemas em php</vt:lpstr>
      <vt:lpstr>Interface do cliente</vt:lpstr>
      <vt:lpstr>INTERFACE DO ADMINISTRADOR</vt:lpstr>
      <vt:lpstr>Finalização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 vidori</dc:creator>
  <cp:lastModifiedBy>natan vidori</cp:lastModifiedBy>
  <cp:revision>18</cp:revision>
  <dcterms:created xsi:type="dcterms:W3CDTF">2018-06-24T17:34:56Z</dcterms:created>
  <dcterms:modified xsi:type="dcterms:W3CDTF">2018-06-25T21:29:27Z</dcterms:modified>
</cp:coreProperties>
</file>