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64" r:id="rId3"/>
    <p:sldId id="258" r:id="rId4"/>
    <p:sldId id="266" r:id="rId5"/>
    <p:sldId id="257" r:id="rId6"/>
    <p:sldId id="265" r:id="rId7"/>
    <p:sldId id="259" r:id="rId8"/>
    <p:sldId id="260" r:id="rId9"/>
    <p:sldId id="267" r:id="rId10"/>
    <p:sldId id="261" r:id="rId11"/>
    <p:sldId id="262" r:id="rId12"/>
    <p:sldId id="268" r:id="rId13"/>
    <p:sldId id="269" r:id="rId14"/>
    <p:sldId id="270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6" Type="http://schemas.openxmlformats.org/officeDocument/2006/relationships/image" Target="../media/image32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3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86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5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66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51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522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422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967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30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05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5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6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1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51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93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5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724B54-246F-4690-BD61-7BB31368F96E}" type="datetimeFigureOut">
              <a:rPr lang="pt-BR" smtClean="0"/>
              <a:t>25/06/2018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5D1B61-63A6-47D1-8FB6-D2F02BE4E7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50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34" Type="http://schemas.openxmlformats.org/officeDocument/2006/relationships/image" Target="../media/image32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27.wmf"/><Relationship Id="rId32" Type="http://schemas.openxmlformats.org/officeDocument/2006/relationships/image" Target="../media/image31.wmf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9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FD42F-51D8-4569-B4F4-35AC9ECE0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CarneShop</a:t>
            </a:r>
            <a:r>
              <a:rPr lang="pt-BR" dirty="0"/>
              <a:t> e-commerce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91B802-BE15-4C78-A8F6-453523C15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Acadêmicos: Arthur, Luís e Natan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7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AF02F-DA39-4ACF-A4F6-AC41464F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8698"/>
            <a:ext cx="9601196" cy="1303867"/>
          </a:xfrm>
        </p:spPr>
        <p:txBody>
          <a:bodyPr/>
          <a:lstStyle/>
          <a:p>
            <a:r>
              <a:rPr lang="pt-BR" dirty="0"/>
              <a:t>Interface do cliente</a:t>
            </a:r>
          </a:p>
        </p:txBody>
      </p:sp>
      <p:pic>
        <p:nvPicPr>
          <p:cNvPr id="4" name="Figura3">
            <a:extLst>
              <a:ext uri="{FF2B5EF4-FFF2-40B4-BE49-F238E27FC236}">
                <a16:creationId xmlns:a16="http://schemas.microsoft.com/office/drawing/2014/main" id="{80519875-75DD-4712-8F7B-EB83354BD8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182758" y="1828800"/>
            <a:ext cx="7826483" cy="4174836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64280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BD4EB-F6EC-471F-B027-7D155DFB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INTERFACE DO ADMINISTRADOR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823956-35F4-401B-A94C-5BFE72BBA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Figura4">
            <a:extLst>
              <a:ext uri="{FF2B5EF4-FFF2-40B4-BE49-F238E27FC236}">
                <a16:creationId xmlns:a16="http://schemas.microsoft.com/office/drawing/2014/main" id="{D9AF21B7-1CB8-4800-9703-CE353E333E48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95401" y="2285999"/>
            <a:ext cx="9601196" cy="3318936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06513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1AFDA-9C17-4A13-85D6-10868601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Relatórios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58334-BD30-4E08-A31D-E5392BEDF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A) Relacionar o código e nome de clientes do sexo feminino com idades entre 20 e 30 anos da cidade de </a:t>
            </a:r>
            <a:r>
              <a:rPr lang="pt-BR" dirty="0" err="1"/>
              <a:t>Itapiranga</a:t>
            </a:r>
            <a:r>
              <a:rPr lang="pt-BR" dirty="0"/>
              <a:t> - SC. Ordenar o relatório em ordem alfabética.</a:t>
            </a:r>
          </a:p>
          <a:p>
            <a:pPr marL="0" indent="0">
              <a:buNone/>
            </a:pPr>
            <a:r>
              <a:rPr lang="pt-BR" dirty="0"/>
              <a:t>R.: SELECT C.CPFCLNT, C.NOMCLNT FROM CLIENTE C INNER JOIN ENDERECO_CLIENTE T ON C.CPFCLNT = T.CLIENTECPFCLNT WHERE C.SEXCLNT = 'F' AND T.CIDENDCLNT ILIKE 'ITAPIRANGA' AND (CAST(TO_CHAR(AGE(CURRENT_DATE, C.NASCLNT),'YY') AS INTEGER) &gt;= 20 AND CAST(TO_CHAR(AGE(CURRENT_DATE, C.NASCLNT),'YY') AS INTEGER) &lt;= 30) ORDER BY C.NOMCLNT;</a:t>
            </a:r>
          </a:p>
        </p:txBody>
      </p:sp>
    </p:spTree>
    <p:extLst>
      <p:ext uri="{BB962C8B-B14F-4D97-AF65-F5344CB8AC3E}">
        <p14:creationId xmlns:p14="http://schemas.microsoft.com/office/powerpoint/2010/main" val="260049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FF8A3-A4FD-44A7-8742-9895F18C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Relatórios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6644D2-A282-4DDC-9E2A-885E12A5A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B) Relacionar o código e nome de clientes com mais de 2 telefones cadastrados</a:t>
            </a:r>
          </a:p>
          <a:p>
            <a:pPr marL="0" indent="0">
              <a:buNone/>
            </a:pPr>
            <a:r>
              <a:rPr lang="pt-BR" dirty="0"/>
              <a:t>R.: SELECT C.CPFCLNT, C.NOMCLNT FROM CLIENTE C INNER JOIN TELEFONE_CLIENTE T ON C.CPFCLNT = T.CLIENTECPFCLNT GROUP BY C.CPFCLNT HAVING COUNT(T.CODTELCLNT) &gt;= 2;</a:t>
            </a:r>
          </a:p>
        </p:txBody>
      </p:sp>
    </p:spTree>
    <p:extLst>
      <p:ext uri="{BB962C8B-B14F-4D97-AF65-F5344CB8AC3E}">
        <p14:creationId xmlns:p14="http://schemas.microsoft.com/office/powerpoint/2010/main" val="523115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4969E-5A86-479B-B721-92499F55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Relatórios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7054D4-07E1-4D23-BF58-ADE6B40A0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C) Relacionar código, quantidade e valor total, agrupadas por mês de vendas realizadas em meses pares de 2017. Relacionar da venda com maior valor para a venda com menor valor.</a:t>
            </a:r>
          </a:p>
          <a:p>
            <a:pPr marL="0" indent="0">
              <a:buNone/>
            </a:pPr>
            <a:r>
              <a:rPr lang="pt-BR" dirty="0"/>
              <a:t>R.: SELECT DATE_PART('MONTH' , DATVENDA) AS MÊS,V.CODVENDA, COUNT(E.PRODUTOCODPROD) AS "QNT DE ITENS", V.VALVENDA FROM VENDA V INNER JOIN PEDIDO D ON V.PEDIDOCODPED = D.CODPED INNER JOIN PEDIDO_PRODUTO E ON D.CODPED = E.PEDIDOCODPED WHERE (CAST(DATE_PART('MONTH' , DATVENDA) AS INTEGER)%2 = 0) AND (DATE_PART('YEAR' , DATVENDA) = '2017') GROUP BY V.CODVENDA ORDER BY DATE_PART('MONTH' , DATVENDA), VALVENDA DESC;</a:t>
            </a:r>
          </a:p>
        </p:txBody>
      </p:sp>
    </p:spTree>
    <p:extLst>
      <p:ext uri="{BB962C8B-B14F-4D97-AF65-F5344CB8AC3E}">
        <p14:creationId xmlns:p14="http://schemas.microsoft.com/office/powerpoint/2010/main" val="64049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5D105-F444-48F2-8CF2-808DCE39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Relatórios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2E31B9-0587-4C2B-A0A2-F313E4ED6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D) Relacionar o código e nome do produto, data e valor total da última venda realizada. Ordenar o relatório em ordem alfabética.</a:t>
            </a:r>
          </a:p>
          <a:p>
            <a:pPr marL="0" indent="0">
              <a:buNone/>
            </a:pPr>
            <a:r>
              <a:rPr lang="pt-BR" dirty="0"/>
              <a:t>SELECT </a:t>
            </a:r>
            <a:r>
              <a:rPr lang="pt-BR" dirty="0" err="1"/>
              <a:t>p.codprod</a:t>
            </a:r>
            <a:r>
              <a:rPr lang="pt-BR" dirty="0"/>
              <a:t>, </a:t>
            </a:r>
            <a:r>
              <a:rPr lang="pt-BR" dirty="0" err="1"/>
              <a:t>p.nomprod</a:t>
            </a:r>
            <a:r>
              <a:rPr lang="pt-BR" dirty="0"/>
              <a:t>, </a:t>
            </a:r>
            <a:r>
              <a:rPr lang="pt-BR" dirty="0" err="1"/>
              <a:t>v.datvenda</a:t>
            </a:r>
            <a:r>
              <a:rPr lang="pt-BR" dirty="0"/>
              <a:t>, </a:t>
            </a:r>
            <a:r>
              <a:rPr lang="pt-BR" dirty="0" err="1"/>
              <a:t>v.valvenda</a:t>
            </a:r>
            <a:r>
              <a:rPr lang="pt-BR" dirty="0"/>
              <a:t> FROM </a:t>
            </a:r>
            <a:r>
              <a:rPr lang="pt-BR" dirty="0" err="1"/>
              <a:t>pedido_produto</a:t>
            </a:r>
            <a:r>
              <a:rPr lang="pt-BR" dirty="0"/>
              <a:t> pp INNER JOIN pedido </a:t>
            </a:r>
            <a:r>
              <a:rPr lang="pt-BR" dirty="0" err="1"/>
              <a:t>pe</a:t>
            </a:r>
            <a:r>
              <a:rPr lang="pt-BR" dirty="0"/>
              <a:t> ON </a:t>
            </a:r>
            <a:r>
              <a:rPr lang="pt-BR" dirty="0" err="1"/>
              <a:t>pe.codped</a:t>
            </a:r>
            <a:r>
              <a:rPr lang="pt-BR" dirty="0"/>
              <a:t> = </a:t>
            </a:r>
            <a:r>
              <a:rPr lang="pt-BR" dirty="0" err="1"/>
              <a:t>pp.pedidocodped</a:t>
            </a:r>
            <a:r>
              <a:rPr lang="pt-BR" dirty="0"/>
              <a:t> INNER JOIN venda v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v.pedidocodped</a:t>
            </a:r>
            <a:r>
              <a:rPr lang="pt-BR" dirty="0"/>
              <a:t> = </a:t>
            </a:r>
            <a:r>
              <a:rPr lang="pt-BR" dirty="0" err="1"/>
              <a:t>pe.codped</a:t>
            </a:r>
            <a:r>
              <a:rPr lang="pt-BR" dirty="0"/>
              <a:t> INNER JOIN produto p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p.codprod</a:t>
            </a:r>
            <a:r>
              <a:rPr lang="pt-BR" dirty="0"/>
              <a:t> = </a:t>
            </a:r>
            <a:r>
              <a:rPr lang="pt-BR" dirty="0" err="1"/>
              <a:t>pp.produtocodprod</a:t>
            </a:r>
            <a:r>
              <a:rPr lang="pt-BR" dirty="0"/>
              <a:t> WHERE </a:t>
            </a:r>
            <a:r>
              <a:rPr lang="pt-BR" dirty="0" err="1"/>
              <a:t>v.datvenda</a:t>
            </a:r>
            <a:r>
              <a:rPr lang="pt-BR" dirty="0"/>
              <a:t> = (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datvenda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venda)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v.horvenda</a:t>
            </a:r>
            <a:r>
              <a:rPr lang="pt-BR" dirty="0"/>
              <a:t> = (</a:t>
            </a:r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max</a:t>
            </a:r>
            <a:r>
              <a:rPr lang="pt-BR" dirty="0"/>
              <a:t>(</a:t>
            </a:r>
            <a:r>
              <a:rPr lang="pt-BR" dirty="0" err="1"/>
              <a:t>horvenda</a:t>
            </a:r>
            <a:r>
              <a:rPr lang="pt-BR" dirty="0"/>
              <a:t>) </a:t>
            </a:r>
            <a:r>
              <a:rPr lang="pt-BR" dirty="0" err="1"/>
              <a:t>from</a:t>
            </a:r>
            <a:r>
              <a:rPr lang="pt-BR" dirty="0"/>
              <a:t> venda </a:t>
            </a:r>
            <a:r>
              <a:rPr lang="pt-BR" dirty="0" err="1"/>
              <a:t>where</a:t>
            </a:r>
            <a:r>
              <a:rPr lang="pt-BR" dirty="0"/>
              <a:t> </a:t>
            </a:r>
            <a:r>
              <a:rPr lang="pt-BR" dirty="0" err="1"/>
              <a:t>datvenda</a:t>
            </a:r>
            <a:r>
              <a:rPr lang="pt-BR" dirty="0"/>
              <a:t> = </a:t>
            </a:r>
            <a:r>
              <a:rPr lang="pt-BR" dirty="0" err="1"/>
              <a:t>v.datvenda</a:t>
            </a:r>
            <a:r>
              <a:rPr lang="pt-BR" dirty="0"/>
              <a:t>)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p.nomprod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18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F15DE-6496-418E-B122-D8101898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Finalização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CC68C-A818-4D7B-87DC-523C29886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dirty="0"/>
              <a:t>o projeto permitiu a partir da criação de uma aplicação real, que com alguns ajustes pode ser lançada ao mercado, a assimilação dos conteúdos teóricos das disciplinas proporcionando maior aproveitamento da disciplina e conhecimento das ferramentas disponíveis para desenvolvimento web, modelagem e gerenciamento de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18810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748F7-EA31-4B88-AEE0-AD17C258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5ADCD7-9576-471A-9004-F0A868D5D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Buscando aproveitar essa tendência e a existência de nichos de mercado ainda pouco explorados foi desenvolvido o </a:t>
            </a:r>
            <a:r>
              <a:rPr lang="pt-BR" dirty="0" err="1"/>
              <a:t>CarneShop</a:t>
            </a:r>
            <a:r>
              <a:rPr lang="pt-BR" dirty="0"/>
              <a:t>, sistema de comércio eletrônico de carnes para churrasco.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79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65D9-4676-46C1-959C-C850DE92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30730"/>
            <a:ext cx="9601196" cy="1303867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1DE32D5-856E-4E5B-9D98-E13B2D408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353154"/>
              </p:ext>
            </p:extLst>
          </p:nvPr>
        </p:nvGraphicFramePr>
        <p:xfrm>
          <a:off x="1295402" y="1423358"/>
          <a:ext cx="9601196" cy="4744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4027">
                  <a:extLst>
                    <a:ext uri="{9D8B030D-6E8A-4147-A177-3AD203B41FA5}">
                      <a16:colId xmlns:a16="http://schemas.microsoft.com/office/drawing/2014/main" val="3479776671"/>
                    </a:ext>
                  </a:extLst>
                </a:gridCol>
                <a:gridCol w="8677169">
                  <a:extLst>
                    <a:ext uri="{9D8B030D-6E8A-4147-A177-3AD203B41FA5}">
                      <a16:colId xmlns:a16="http://schemas.microsoft.com/office/drawing/2014/main" val="2294021031"/>
                    </a:ext>
                  </a:extLst>
                </a:gridCol>
              </a:tblGrid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N.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Descrição do Requisito*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3225776970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1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cadastrar o cliente com os seus dados, exemplo: nome, </a:t>
                      </a:r>
                      <a:r>
                        <a:rPr lang="pt-BR" sz="1000" kern="150" dirty="0" err="1">
                          <a:effectLst/>
                        </a:rPr>
                        <a:t>cpf</a:t>
                      </a:r>
                      <a:r>
                        <a:rPr lang="pt-BR" sz="1000" kern="150" dirty="0">
                          <a:effectLst/>
                        </a:rPr>
                        <a:t>/</a:t>
                      </a:r>
                      <a:r>
                        <a:rPr lang="pt-BR" sz="1000" kern="150" dirty="0" err="1">
                          <a:effectLst/>
                        </a:rPr>
                        <a:t>cnpj</a:t>
                      </a:r>
                      <a:r>
                        <a:rPr lang="pt-BR" sz="1000" kern="150" dirty="0">
                          <a:effectLst/>
                        </a:rPr>
                        <a:t>, endereço, telefone, </a:t>
                      </a:r>
                      <a:r>
                        <a:rPr lang="pt-BR" sz="1000" kern="150" dirty="0" err="1">
                          <a:effectLst/>
                        </a:rPr>
                        <a:t>email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2440007452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2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validar o </a:t>
                      </a:r>
                      <a:r>
                        <a:rPr lang="pt-BR" sz="1000" kern="150" dirty="0" err="1">
                          <a:effectLst/>
                        </a:rPr>
                        <a:t>cpf</a:t>
                      </a:r>
                      <a:r>
                        <a:rPr lang="pt-BR" sz="1000" kern="150" dirty="0">
                          <a:effectLst/>
                        </a:rPr>
                        <a:t> e o cep (endereço)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3725535947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3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apresentar controle de estoque (gerar relatório)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3339493433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4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O sistema deve apresentar uma interface para cadastramento de produtos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3225084625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5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ser seguro (validação do cadastro do usuário via </a:t>
                      </a:r>
                      <a:r>
                        <a:rPr lang="pt-BR" sz="1000" kern="150" dirty="0" err="1">
                          <a:effectLst/>
                        </a:rPr>
                        <a:t>email</a:t>
                      </a:r>
                      <a:r>
                        <a:rPr lang="pt-BR" sz="1000" kern="150" dirty="0">
                          <a:effectLst/>
                        </a:rPr>
                        <a:t>, criptografia de senhas, Validação de cartões de crédito)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4007314045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6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apresentar o histórico de pedidos de cada usuário (</a:t>
                      </a:r>
                      <a:r>
                        <a:rPr lang="pt-BR" sz="1000" u="sng" kern="150" dirty="0">
                          <a:effectLst/>
                        </a:rPr>
                        <a:t>tanto</a:t>
                      </a:r>
                      <a:r>
                        <a:rPr lang="pt-BR" sz="1000" kern="150" dirty="0">
                          <a:effectLst/>
                        </a:rPr>
                        <a:t> para uso do usuário quanto para uso interno)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2123244331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7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ser capaz de organizar os produtos por categorias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2548110827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8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apresentar um buscador de produtos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1397005865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9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apresentar uma página de informações para contato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2765824912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10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no cadastramento de produtos permitir informar a descrição e fotos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1000916499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12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Para realizar compras o usuário deve Realizar login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4205387535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13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apresentar uma plataforma para envio de newsletter para os e-mails cadastrados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1779548368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14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oferecer acompanhamento da compra (site dos correios/transportadora)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765210962"/>
                  </a:ext>
                </a:extLst>
              </a:tr>
              <a:tr h="3163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kern="150">
                          <a:effectLst/>
                        </a:rPr>
                        <a:t>15</a:t>
                      </a:r>
                      <a:endParaRPr lang="pt-BR" sz="1000" kern="15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000" kern="150" dirty="0">
                          <a:effectLst/>
                        </a:rPr>
                        <a:t>O sistema deve destacar para o usuários produtos em destaque/promoção</a:t>
                      </a:r>
                      <a:endParaRPr lang="pt-BR" sz="1000" kern="150" dirty="0">
                        <a:effectLst/>
                        <a:latin typeface="Liberation Serif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8630" marR="29160" marT="29160" marB="29160"/>
                </a:tc>
                <a:extLst>
                  <a:ext uri="{0D108BD9-81ED-4DB2-BD59-A6C34878D82A}">
                    <a16:rowId xmlns:a16="http://schemas.microsoft.com/office/drawing/2014/main" val="2152549149"/>
                  </a:ext>
                </a:extLst>
              </a:tr>
            </a:tbl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A8B46A7D-4C3F-49EB-ADCA-30F976A83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473324"/>
              </p:ext>
            </p:extLst>
          </p:nvPr>
        </p:nvGraphicFramePr>
        <p:xfrm>
          <a:off x="9197009" y="690112"/>
          <a:ext cx="2431999" cy="986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Objeto de Shell de Gerenciador" showAsIcon="1" r:id="rId3" imgW="1071360" imgH="456480" progId="Package">
                  <p:embed/>
                </p:oleObj>
              </mc:Choice>
              <mc:Fallback>
                <p:oleObj name="Objeto de Shell de Gerenciador" showAsIcon="1" r:id="rId3" imgW="107136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7009" y="690112"/>
                        <a:ext cx="2431999" cy="986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93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2E2C1-18C2-4ACD-AAD5-C4DBB57D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Dicionário de dados</a:t>
            </a:r>
            <a:br>
              <a:rPr lang="pt-BR" dirty="0"/>
            </a:b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3B0CC87-4E1B-43CD-82D5-C1519EEDD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90363" y="1634065"/>
            <a:ext cx="5438370" cy="4241803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E56DAB9B-2286-4726-818C-C7A4F5BEAC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604887"/>
              </p:ext>
            </p:extLst>
          </p:nvPr>
        </p:nvGraphicFramePr>
        <p:xfrm>
          <a:off x="8892209" y="693193"/>
          <a:ext cx="2818091" cy="940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Objeto de Shell de Gerenciador" showAsIcon="1" r:id="rId4" imgW="1334880" imgH="456480" progId="Package">
                  <p:embed/>
                </p:oleObj>
              </mc:Choice>
              <mc:Fallback>
                <p:oleObj name="Objeto de Shell de Gerenciador" showAsIcon="1" r:id="rId4" imgW="133488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92209" y="693193"/>
                        <a:ext cx="2818091" cy="940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88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9B362-6197-4994-9F4F-95B85BBC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76691"/>
            <a:ext cx="9601196" cy="1303867"/>
          </a:xfrm>
        </p:spPr>
        <p:txBody>
          <a:bodyPr/>
          <a:lstStyle/>
          <a:p>
            <a:r>
              <a:rPr lang="pt-BR" dirty="0"/>
              <a:t>MODELO RELACIONAL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99C4BFD-3C4A-4796-A459-5C43925F0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102" y="1573680"/>
            <a:ext cx="9103795" cy="445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8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56D96-E84B-4653-AF61-A3B023B0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96601"/>
            <a:ext cx="9601196" cy="1303867"/>
          </a:xfrm>
        </p:spPr>
        <p:txBody>
          <a:bodyPr/>
          <a:lstStyle/>
          <a:p>
            <a:r>
              <a:rPr lang="pt-BR" dirty="0"/>
              <a:t>Scripts 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31DAAE-37DB-41B4-96AE-E2DBE8FFB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0A72142-534D-4FE3-BD1A-73A89C6BCB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673874"/>
              </p:ext>
            </p:extLst>
          </p:nvPr>
        </p:nvGraphicFramePr>
        <p:xfrm>
          <a:off x="1295401" y="2556932"/>
          <a:ext cx="2304521" cy="1048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Objeto de Shell de Gerenciador" showAsIcon="1" r:id="rId3" imgW="1005480" imgH="456480" progId="Package">
                  <p:embed/>
                </p:oleObj>
              </mc:Choice>
              <mc:Fallback>
                <p:oleObj name="Objeto de Shell de Gerenciador" showAsIcon="1" r:id="rId3" imgW="100548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1" y="2556932"/>
                        <a:ext cx="2304521" cy="1048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226FAB57-E292-43B9-BF2C-8EF7D9BF8D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104192"/>
              </p:ext>
            </p:extLst>
          </p:nvPr>
        </p:nvGraphicFramePr>
        <p:xfrm>
          <a:off x="3774714" y="2559786"/>
          <a:ext cx="1219924" cy="1045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Objeto de Shell de Gerenciador" showAsIcon="1" r:id="rId5" imgW="532800" imgH="456480" progId="Package">
                  <p:embed/>
                </p:oleObj>
              </mc:Choice>
              <mc:Fallback>
                <p:oleObj name="Objeto de Shell de Gerenciador" showAsIcon="1" r:id="rId5" imgW="53280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4714" y="2559786"/>
                        <a:ext cx="1219924" cy="1045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5BC47F2F-6EC4-4B41-907C-592454EA30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982696"/>
              </p:ext>
            </p:extLst>
          </p:nvPr>
        </p:nvGraphicFramePr>
        <p:xfrm>
          <a:off x="5169430" y="2623983"/>
          <a:ext cx="2324133" cy="981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Objeto de Shell de Gerenciador" showAsIcon="1" r:id="rId7" imgW="1082160" imgH="456480" progId="Package">
                  <p:embed/>
                </p:oleObj>
              </mc:Choice>
              <mc:Fallback>
                <p:oleObj name="Objeto de Shell de Gerenciador" showAsIcon="1" r:id="rId7" imgW="108216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69430" y="2623983"/>
                        <a:ext cx="2324133" cy="981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58622D54-0F10-41DD-8675-FB3D9AA05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232006"/>
              </p:ext>
            </p:extLst>
          </p:nvPr>
        </p:nvGraphicFramePr>
        <p:xfrm>
          <a:off x="7668354" y="2556932"/>
          <a:ext cx="2338185" cy="1045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Objeto de Shell de Gerenciador" showAsIcon="1" r:id="rId9" imgW="1021680" imgH="456480" progId="Package">
                  <p:embed/>
                </p:oleObj>
              </mc:Choice>
              <mc:Fallback>
                <p:oleObj name="Objeto de Shell de Gerenciador" showAsIcon="1" r:id="rId9" imgW="102168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68354" y="2556932"/>
                        <a:ext cx="2338185" cy="1045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8114D951-A3C2-47AA-891B-5A178E860C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734055"/>
              </p:ext>
            </p:extLst>
          </p:nvPr>
        </p:nvGraphicFramePr>
        <p:xfrm>
          <a:off x="4384676" y="4185811"/>
          <a:ext cx="1514180" cy="1076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Objeto de Shell de Gerenciador" showAsIcon="1" r:id="rId11" imgW="642600" imgH="456480" progId="Package">
                  <p:embed/>
                </p:oleObj>
              </mc:Choice>
              <mc:Fallback>
                <p:oleObj name="Objeto de Shell de Gerenciador" showAsIcon="1" r:id="rId11" imgW="64260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84676" y="4185811"/>
                        <a:ext cx="1514180" cy="1076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1D408111-BB62-44F3-BEC0-6F05CDFA0A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243455"/>
              </p:ext>
            </p:extLst>
          </p:nvPr>
        </p:nvGraphicFramePr>
        <p:xfrm>
          <a:off x="6293146" y="4185810"/>
          <a:ext cx="1357154" cy="1076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Objeto de Shell de Gerenciador" showAsIcon="1" r:id="rId13" imgW="576720" imgH="456480" progId="Package">
                  <p:embed/>
                </p:oleObj>
              </mc:Choice>
              <mc:Fallback>
                <p:oleObj name="Objeto de Shell de Gerenciador" showAsIcon="1" r:id="rId13" imgW="57672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93146" y="4185810"/>
                        <a:ext cx="1357154" cy="1076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359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9435C-BF51-4BDC-AFD0-EF19DF1D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SGBD – POSTGRESSQL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6F37F-5EA7-4ECE-9428-F1118EDD8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A ferramenta </a:t>
            </a:r>
            <a:r>
              <a:rPr lang="pt-BR" sz="3200" dirty="0" err="1"/>
              <a:t>PgAdmin</a:t>
            </a:r>
            <a:r>
              <a:rPr lang="pt-BR" sz="3200" dirty="0"/>
              <a:t> foi utilizada em conjunto, visto que, oferece um ambiente gráfico para a administração do SGBD PostgreSQL</a:t>
            </a:r>
          </a:p>
        </p:txBody>
      </p:sp>
    </p:spTree>
    <p:extLst>
      <p:ext uri="{BB962C8B-B14F-4D97-AF65-F5344CB8AC3E}">
        <p14:creationId xmlns:p14="http://schemas.microsoft.com/office/powerpoint/2010/main" val="962267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D9B66-AF8C-4D76-BD86-DC42A995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WEB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0D333D-191D-4189-B2A9-EEFBAF47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O desenvolvimento da interface web foi realizado através da implementação dos códigos utilizando a estrutura HTML, CSS, </a:t>
            </a:r>
            <a:r>
              <a:rPr lang="pt-BR" sz="3200" dirty="0" err="1"/>
              <a:t>JavaScript</a:t>
            </a:r>
            <a:r>
              <a:rPr lang="pt-BR" sz="3200" dirty="0"/>
              <a:t> e PHP.</a:t>
            </a:r>
          </a:p>
          <a:p>
            <a:pPr marL="0" indent="0">
              <a:buNone/>
            </a:pPr>
            <a:r>
              <a:rPr lang="pt-BR" sz="3200" dirty="0"/>
              <a:t>O </a:t>
            </a:r>
            <a:r>
              <a:rPr lang="pt-BR" sz="3200" dirty="0" err="1"/>
              <a:t>CarneShop</a:t>
            </a:r>
            <a:r>
              <a:rPr lang="pt-BR" sz="3200" dirty="0"/>
              <a:t> pode ser dividido em duas interfaces os quais serão visto nos próximos slides.</a:t>
            </a:r>
          </a:p>
        </p:txBody>
      </p:sp>
    </p:spTree>
    <p:extLst>
      <p:ext uri="{BB962C8B-B14F-4D97-AF65-F5344CB8AC3E}">
        <p14:creationId xmlns:p14="http://schemas.microsoft.com/office/powerpoint/2010/main" val="7252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7CF7-8037-41E1-9793-29854158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em </a:t>
            </a:r>
            <a:r>
              <a:rPr lang="pt-BR" dirty="0" err="1"/>
              <a:t>php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D82269-021A-46C0-86D9-C000AA501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13CB7B5-32C2-4FFE-A111-FEB0FF1B25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667622"/>
              </p:ext>
            </p:extLst>
          </p:nvPr>
        </p:nvGraphicFramePr>
        <p:xfrm>
          <a:off x="4156188" y="3383853"/>
          <a:ext cx="1648778" cy="852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Objeto de Shell de Gerenciador" showAsIcon="1" r:id="rId3" imgW="884520" imgH="456480" progId="Package">
                  <p:embed/>
                </p:oleObj>
              </mc:Choice>
              <mc:Fallback>
                <p:oleObj name="Objeto de Shell de Gerenciador" showAsIcon="1" r:id="rId3" imgW="88452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6188" y="3383853"/>
                        <a:ext cx="1648778" cy="852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55794787-8359-4CF5-9DDD-4805B9DBC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820995"/>
              </p:ext>
            </p:extLst>
          </p:nvPr>
        </p:nvGraphicFramePr>
        <p:xfrm>
          <a:off x="5568071" y="3381488"/>
          <a:ext cx="2103374" cy="866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Objeto de Shell de Gerenciador" showAsIcon="1" r:id="rId5" imgW="1109880" imgH="456480" progId="Package">
                  <p:embed/>
                </p:oleObj>
              </mc:Choice>
              <mc:Fallback>
                <p:oleObj name="Objeto de Shell de Gerenciador" showAsIcon="1" r:id="rId5" imgW="110988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8071" y="3381488"/>
                        <a:ext cx="2103374" cy="866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4E242BF4-FDC4-425A-9656-7E957D64F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667329"/>
              </p:ext>
            </p:extLst>
          </p:nvPr>
        </p:nvGraphicFramePr>
        <p:xfrm>
          <a:off x="7356140" y="3383853"/>
          <a:ext cx="2179581" cy="876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Objeto de Shell de Gerenciador" showAsIcon="1" r:id="rId7" imgW="1137240" imgH="456480" progId="Package">
                  <p:embed/>
                </p:oleObj>
              </mc:Choice>
              <mc:Fallback>
                <p:oleObj name="Objeto de Shell de Gerenciador" showAsIcon="1" r:id="rId7" imgW="113724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56140" y="3383853"/>
                        <a:ext cx="2179581" cy="876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E620F961-B922-47E3-996D-96FFE9A13C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627412"/>
              </p:ext>
            </p:extLst>
          </p:nvPr>
        </p:nvGraphicFramePr>
        <p:xfrm>
          <a:off x="9222620" y="3362256"/>
          <a:ext cx="1839568" cy="911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Objeto de Shell de Gerenciador" showAsIcon="1" r:id="rId9" imgW="923040" imgH="456480" progId="Package">
                  <p:embed/>
                </p:oleObj>
              </mc:Choice>
              <mc:Fallback>
                <p:oleObj name="Objeto de Shell de Gerenciador" showAsIcon="1" r:id="rId9" imgW="92304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22620" y="3362256"/>
                        <a:ext cx="1839568" cy="911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0E9A551A-44D2-4B27-87D8-6B87D19B41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549149"/>
              </p:ext>
            </p:extLst>
          </p:nvPr>
        </p:nvGraphicFramePr>
        <p:xfrm>
          <a:off x="8874915" y="4522898"/>
          <a:ext cx="1711386" cy="103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Objeto de Shell de Gerenciador" showAsIcon="1" r:id="rId11" imgW="758160" imgH="456480" progId="Package">
                  <p:embed/>
                </p:oleObj>
              </mc:Choice>
              <mc:Fallback>
                <p:oleObj name="Objeto de Shell de Gerenciador" showAsIcon="1" r:id="rId11" imgW="75816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74915" y="4522898"/>
                        <a:ext cx="1711386" cy="1031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CA2F8340-BE2F-4C1D-B680-8B609E935F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689645"/>
              </p:ext>
            </p:extLst>
          </p:nvPr>
        </p:nvGraphicFramePr>
        <p:xfrm>
          <a:off x="7413724" y="4522898"/>
          <a:ext cx="1461191" cy="1049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Objeto de Shell de Gerenciador" showAsIcon="1" r:id="rId13" imgW="637200" imgH="456480" progId="Package">
                  <p:embed/>
                </p:oleObj>
              </mc:Choice>
              <mc:Fallback>
                <p:oleObj name="Objeto de Shell de Gerenciador" showAsIcon="1" r:id="rId13" imgW="63720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13724" y="4522898"/>
                        <a:ext cx="1461191" cy="1049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D362ED17-B8BB-49E8-ACB0-06DD77CB13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753829"/>
              </p:ext>
            </p:extLst>
          </p:nvPr>
        </p:nvGraphicFramePr>
        <p:xfrm>
          <a:off x="5894949" y="4534731"/>
          <a:ext cx="1461191" cy="1049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Objeto de Shell de Gerenciador" showAsIcon="1" r:id="rId15" imgW="637200" imgH="456480" progId="Package">
                  <p:embed/>
                </p:oleObj>
              </mc:Choice>
              <mc:Fallback>
                <p:oleObj name="Objeto de Shell de Gerenciador" showAsIcon="1" r:id="rId15" imgW="63720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94949" y="4534731"/>
                        <a:ext cx="1461191" cy="1049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51A7C176-6C3F-4996-ADAE-20A106584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490024"/>
              </p:ext>
            </p:extLst>
          </p:nvPr>
        </p:nvGraphicFramePr>
        <p:xfrm>
          <a:off x="8829786" y="2277755"/>
          <a:ext cx="2278253" cy="10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Objeto de Shell de Gerenciador" showAsIcon="1" r:id="rId17" imgW="999720" imgH="456480" progId="Package">
                  <p:embed/>
                </p:oleObj>
              </mc:Choice>
              <mc:Fallback>
                <p:oleObj name="Objeto de Shell de Gerenciador" showAsIcon="1" r:id="rId17" imgW="99972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829786" y="2277755"/>
                        <a:ext cx="2278253" cy="104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C13C3D83-95B5-466D-AE5F-EEAB61A34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443421"/>
              </p:ext>
            </p:extLst>
          </p:nvPr>
        </p:nvGraphicFramePr>
        <p:xfrm>
          <a:off x="3553298" y="4560957"/>
          <a:ext cx="2333125" cy="1005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Objeto de Shell de Gerenciador" showAsIcon="1" r:id="rId19" imgW="1060200" imgH="456480" progId="Package">
                  <p:embed/>
                </p:oleObj>
              </mc:Choice>
              <mc:Fallback>
                <p:oleObj name="Objeto de Shell de Gerenciador" showAsIcon="1" r:id="rId19" imgW="106020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53298" y="4560957"/>
                        <a:ext cx="2333125" cy="1005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987537C8-2366-4B70-B677-B6656A4947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852323"/>
              </p:ext>
            </p:extLst>
          </p:nvPr>
        </p:nvGraphicFramePr>
        <p:xfrm>
          <a:off x="1129810" y="4522898"/>
          <a:ext cx="2532799" cy="98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Objeto de Shell de Gerenciador" showAsIcon="1" r:id="rId21" imgW="1170000" imgH="456480" progId="Package">
                  <p:embed/>
                </p:oleObj>
              </mc:Choice>
              <mc:Fallback>
                <p:oleObj name="Objeto de Shell de Gerenciador" showAsIcon="1" r:id="rId21" imgW="117000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29810" y="4522898"/>
                        <a:ext cx="2532799" cy="98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F63B197A-C18F-46AC-BCB7-F51C0AA320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734891"/>
              </p:ext>
            </p:extLst>
          </p:nvPr>
        </p:nvGraphicFramePr>
        <p:xfrm>
          <a:off x="2803864" y="3386830"/>
          <a:ext cx="1377500" cy="909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Objeto de Shell de Gerenciador" showAsIcon="1" r:id="rId23" imgW="692280" imgH="456480" progId="Package">
                  <p:embed/>
                </p:oleObj>
              </mc:Choice>
              <mc:Fallback>
                <p:oleObj name="Objeto de Shell de Gerenciador" showAsIcon="1" r:id="rId23" imgW="69228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03864" y="3386830"/>
                        <a:ext cx="1377500" cy="909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A9F6DF81-C6DE-4B67-B192-2FEE075EB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331974"/>
              </p:ext>
            </p:extLst>
          </p:nvPr>
        </p:nvGraphicFramePr>
        <p:xfrm>
          <a:off x="1295401" y="3386830"/>
          <a:ext cx="1385504" cy="915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Objeto de Shell de Gerenciador" showAsIcon="1" r:id="rId25" imgW="692280" imgH="456480" progId="Package">
                  <p:embed/>
                </p:oleObj>
              </mc:Choice>
              <mc:Fallback>
                <p:oleObj name="Objeto de Shell de Gerenciador" showAsIcon="1" r:id="rId25" imgW="69228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95401" y="3386830"/>
                        <a:ext cx="1385504" cy="915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BD129EE9-F6F1-43AC-9A1D-353BA183B1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740507"/>
              </p:ext>
            </p:extLst>
          </p:nvPr>
        </p:nvGraphicFramePr>
        <p:xfrm>
          <a:off x="6594440" y="2250152"/>
          <a:ext cx="2317303" cy="1071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Objeto de Shell de Gerenciador" showAsIcon="1" r:id="rId27" imgW="988920" imgH="456480" progId="Package">
                  <p:embed/>
                </p:oleObj>
              </mc:Choice>
              <mc:Fallback>
                <p:oleObj name="Objeto de Shell de Gerenciador" showAsIcon="1" r:id="rId27" imgW="98892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594440" y="2250152"/>
                        <a:ext cx="2317303" cy="1071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o 18">
            <a:extLst>
              <a:ext uri="{FF2B5EF4-FFF2-40B4-BE49-F238E27FC236}">
                <a16:creationId xmlns:a16="http://schemas.microsoft.com/office/drawing/2014/main" id="{61BCD97A-8319-46FC-B5BF-72953D16CE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695010"/>
              </p:ext>
            </p:extLst>
          </p:nvPr>
        </p:nvGraphicFramePr>
        <p:xfrm>
          <a:off x="4328632" y="2301101"/>
          <a:ext cx="2468972" cy="104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Objeto de Shell de Gerenciador" showAsIcon="1" r:id="rId29" imgW="1082160" imgH="456480" progId="Package">
                  <p:embed/>
                </p:oleObj>
              </mc:Choice>
              <mc:Fallback>
                <p:oleObj name="Objeto de Shell de Gerenciador" showAsIcon="1" r:id="rId29" imgW="108216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328632" y="2301101"/>
                        <a:ext cx="2468972" cy="1042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DC8817CA-3F22-4753-A49B-ABB4D6EF82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459523"/>
              </p:ext>
            </p:extLst>
          </p:nvPr>
        </p:nvGraphicFramePr>
        <p:xfrm>
          <a:off x="2265368" y="2277413"/>
          <a:ext cx="2454493" cy="1042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Objeto de Shell de Gerenciador" showAsIcon="1" r:id="rId31" imgW="1076760" imgH="456480" progId="Package">
                  <p:embed/>
                </p:oleObj>
              </mc:Choice>
              <mc:Fallback>
                <p:oleObj name="Objeto de Shell de Gerenciador" showAsIcon="1" r:id="rId31" imgW="107676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265368" y="2277413"/>
                        <a:ext cx="2454493" cy="1042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>
            <a:extLst>
              <a:ext uri="{FF2B5EF4-FFF2-40B4-BE49-F238E27FC236}">
                <a16:creationId xmlns:a16="http://schemas.microsoft.com/office/drawing/2014/main" id="{F319CACC-A9C4-4335-A9B5-CB78F5CD5C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395098"/>
              </p:ext>
            </p:extLst>
          </p:nvPr>
        </p:nvGraphicFramePr>
        <p:xfrm>
          <a:off x="1198956" y="2251192"/>
          <a:ext cx="1255875" cy="1066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Objeto de Shell de Gerenciador" showAsIcon="1" r:id="rId33" imgW="538560" imgH="456480" progId="Package">
                  <p:embed/>
                </p:oleObj>
              </mc:Choice>
              <mc:Fallback>
                <p:oleObj name="Objeto de Shell de Gerenciador" showAsIcon="1" r:id="rId33" imgW="53856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98956" y="2251192"/>
                        <a:ext cx="1255875" cy="1066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9304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311</TotalTime>
  <Words>855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SimSun</vt:lpstr>
      <vt:lpstr>Arial</vt:lpstr>
      <vt:lpstr>Garamond</vt:lpstr>
      <vt:lpstr>Liberation Serif</vt:lpstr>
      <vt:lpstr>Orgânico</vt:lpstr>
      <vt:lpstr>Objeto de Shell de Gerenciador</vt:lpstr>
      <vt:lpstr>Pacote</vt:lpstr>
      <vt:lpstr>CarneShop e-commerce</vt:lpstr>
      <vt:lpstr>Inicio do projeto</vt:lpstr>
      <vt:lpstr>Requisitos</vt:lpstr>
      <vt:lpstr>Dicionário de dados </vt:lpstr>
      <vt:lpstr>MODELO RELACIONAL</vt:lpstr>
      <vt:lpstr>Scripts Base de dados</vt:lpstr>
      <vt:lpstr>SGBD – POSTGRESSQL </vt:lpstr>
      <vt:lpstr>DESENVOLVIMENTO WEB </vt:lpstr>
      <vt:lpstr>Sistemas em php</vt:lpstr>
      <vt:lpstr>Interface do cliente</vt:lpstr>
      <vt:lpstr>INTERFACE DO ADMINISTRADOR</vt:lpstr>
      <vt:lpstr>Relatórios</vt:lpstr>
      <vt:lpstr>Relatórios</vt:lpstr>
      <vt:lpstr>Relatórios</vt:lpstr>
      <vt:lpstr>Relatórios</vt:lpstr>
      <vt:lpstr>Finalização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 vidori</dc:creator>
  <cp:lastModifiedBy>natan vidori</cp:lastModifiedBy>
  <cp:revision>19</cp:revision>
  <dcterms:created xsi:type="dcterms:W3CDTF">2018-06-24T17:34:56Z</dcterms:created>
  <dcterms:modified xsi:type="dcterms:W3CDTF">2018-06-25T22:09:24Z</dcterms:modified>
</cp:coreProperties>
</file>