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18"/>
  </p:notesMasterIdLst>
  <p:sldIdLst>
    <p:sldId id="332" r:id="rId3"/>
    <p:sldId id="259" r:id="rId4"/>
    <p:sldId id="325" r:id="rId5"/>
    <p:sldId id="326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295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D8CEB87-9C8E-4E6F-BA34-651FC864EB92}">
          <p14:sldIdLst>
            <p14:sldId id="332"/>
          </p14:sldIdLst>
        </p14:section>
        <p14:section name="Sponsors" id="{2CC34DB2-6590-42C0-AD4B-A04C6060184E}">
          <p14:sldIdLst>
            <p14:sldId id="259"/>
            <p14:sldId id="325"/>
          </p14:sldIdLst>
        </p14:section>
        <p14:section name="Content" id="{D0C28320-B138-40FC-803E-282E81BC236B}">
          <p14:sldIdLst>
            <p14:sldId id="326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Ending" id="{40438540-D5F8-47EC-B1E3-0407946D06ED}">
          <p14:sldIdLst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785"/>
    <a:srgbClr val="009DD9"/>
    <a:srgbClr val="2DC8FF"/>
    <a:srgbClr val="0088B8"/>
    <a:srgbClr val="0091C4"/>
    <a:srgbClr val="D2B4A6"/>
    <a:srgbClr val="734F29"/>
    <a:srgbClr val="D24726"/>
    <a:srgbClr val="DD462F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3185" autoAdjust="0"/>
  </p:normalViewPr>
  <p:slideViewPr>
    <p:cSldViewPr snapToGrid="0">
      <p:cViewPr varScale="1">
        <p:scale>
          <a:sx n="107" d="100"/>
          <a:sy n="107" d="100"/>
        </p:scale>
        <p:origin x="1008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de fotos panoramicas barcelona">
            <a:extLst>
              <a:ext uri="{FF2B5EF4-FFF2-40B4-BE49-F238E27FC236}">
                <a16:creationId xmlns:a16="http://schemas.microsoft.com/office/drawing/2014/main" id="{DE720B10-F927-45E1-8DF4-3EFDE9B904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108"/>
            <a:ext cx="12192000" cy="40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4373757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GlobalAzure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965018" y="6283874"/>
            <a:ext cx="2551484" cy="529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CAT_zure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CATz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64" y="5506453"/>
            <a:ext cx="1411492" cy="141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4A09A7C2-EE49-4197-B910-9E10438E56D3}"/>
              </a:ext>
            </a:extLst>
          </p:cNvPr>
          <p:cNvSpPr txBox="1">
            <a:spLocks/>
          </p:cNvSpPr>
          <p:nvPr userDrawn="1"/>
        </p:nvSpPr>
        <p:spPr>
          <a:xfrm>
            <a:off x="148046" y="1664276"/>
            <a:ext cx="12055048" cy="120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F0BF2-56A1-4870-A735-AD41EEAE03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02" y="-195635"/>
            <a:ext cx="1694015" cy="1502026"/>
          </a:xfrm>
          <a:prstGeom prst="rect">
            <a:avLst/>
          </a:prstGeom>
        </p:spPr>
      </p:pic>
      <p:sp>
        <p:nvSpPr>
          <p:cNvPr id="28" name="Título 27">
            <a:extLst>
              <a:ext uri="{FF2B5EF4-FFF2-40B4-BE49-F238E27FC236}">
                <a16:creationId xmlns:a16="http://schemas.microsoft.com/office/drawing/2014/main" id="{027E5DAC-B103-46AB-9D3C-9193806008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3" y="4061676"/>
            <a:ext cx="12104914" cy="890637"/>
          </a:xfrm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5E789BA7-351C-46AF-84C9-15E90C3B2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12821"/>
            <a:ext cx="12104914" cy="50887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Speaker/s </a:t>
            </a:r>
            <a:r>
              <a:rPr lang="es-ES" dirty="0" err="1"/>
              <a:t>Name</a:t>
            </a:r>
            <a:r>
              <a:rPr lang="es-ES" dirty="0"/>
              <a:t>/s</a:t>
            </a:r>
          </a:p>
        </p:txBody>
      </p:sp>
      <p:pic>
        <p:nvPicPr>
          <p:cNvPr id="1032" name="Picture 8" descr="Resultado de imagen de azure logo">
            <a:extLst>
              <a:ext uri="{FF2B5EF4-FFF2-40B4-BE49-F238E27FC236}">
                <a16:creationId xmlns:a16="http://schemas.microsoft.com/office/drawing/2014/main" id="{F811BD85-DC65-40AF-A517-C0704B26F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" y="5582205"/>
            <a:ext cx="1493440" cy="113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5025065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2825" y="4261018"/>
            <a:ext cx="5583104" cy="1084784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83" kern="1200" spc="-71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4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2825" y="995433"/>
            <a:ext cx="5583104" cy="2861937"/>
          </a:xfrm>
        </p:spPr>
        <p:txBody>
          <a:bodyPr wrap="square" anchor="b">
            <a:spAutoFit/>
          </a:bodyPr>
          <a:lstStyle>
            <a:lvl1pPr marL="0" indent="0">
              <a:buNone/>
              <a:defRPr sz="6666" spc="-15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9612CCA-ADDA-44FA-89A7-1C06FE145F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F80F8A3-1E6A-4AB0-986D-67D5E4C819A2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8133692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64B484-3FCE-468A-AC23-0AA254045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76C874-B0AE-43E9-BBFE-DBFB3800F0FF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2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9" y="1550707"/>
            <a:ext cx="2857500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5" y="1612386"/>
            <a:ext cx="2362200" cy="757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9" y="2646652"/>
            <a:ext cx="2343150" cy="651570"/>
          </a:xfrm>
          <a:prstGeom prst="rect">
            <a:avLst/>
          </a:prstGeom>
        </p:spPr>
      </p:pic>
      <p:pic>
        <p:nvPicPr>
          <p:cNvPr id="8194" name="Picture 2" descr="https://global.azurebootcamp.net/wp-content/uploads/2013/02/ServiceBus360-Logo-300x38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98" y="2980157"/>
            <a:ext cx="28575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27"/>
          <p:cNvSpPr txBox="1">
            <a:spLocks/>
          </p:cNvSpPr>
          <p:nvPr userDrawn="1"/>
        </p:nvSpPr>
        <p:spPr>
          <a:xfrm>
            <a:off x="981173" y="272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Global sponsors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C234FC4-E2BC-4675-A622-1ADFD771FB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876B6B0-14AE-490D-AF90-FE66029741F3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 descr="https://global.azurebootcamp.net/wp-content/uploads/2013/02/cerebrata-logo.png">
            <a:extLst>
              <a:ext uri="{FF2B5EF4-FFF2-40B4-BE49-F238E27FC236}">
                <a16:creationId xmlns:a16="http://schemas.microsoft.com/office/drawing/2014/main" id="{D3D1C595-E939-4207-8208-4C522538D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723" y="1380919"/>
            <a:ext cx="30670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global.azurebootcamp.net/wp-content/uploads/2018/03/jetbrains-150x150.png">
            <a:extLst>
              <a:ext uri="{FF2B5EF4-FFF2-40B4-BE49-F238E27FC236}">
                <a16:creationId xmlns:a16="http://schemas.microsoft.com/office/drawing/2014/main" id="{28228949-02E9-4C87-B815-6639A3BF87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76" y="244675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global.azurebootcamp.net/wp-content/uploads/2013/04/microsoft-dx.png">
            <a:extLst>
              <a:ext uri="{FF2B5EF4-FFF2-40B4-BE49-F238E27FC236}">
                <a16:creationId xmlns:a16="http://schemas.microsoft.com/office/drawing/2014/main" id="{4E846775-482B-4B16-872A-25E98DAD32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21" y="4258689"/>
            <a:ext cx="1621936" cy="15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0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4" name="Title 27"/>
          <p:cNvSpPr txBox="1">
            <a:spLocks/>
          </p:cNvSpPr>
          <p:nvPr userDrawn="1"/>
        </p:nvSpPr>
        <p:spPr>
          <a:xfrm>
            <a:off x="148691" y="-66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Local Sponsors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1D0E1C-FCE4-43E6-B51E-98BC69A8B4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2074FC3-05A4-4106-B5CC-91BF75A81F57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 descr="Accenture">
            <a:extLst>
              <a:ext uri="{FF2B5EF4-FFF2-40B4-BE49-F238E27FC236}">
                <a16:creationId xmlns:a16="http://schemas.microsoft.com/office/drawing/2014/main" id="{2C3926AA-9B85-491C-829E-C98A0684C4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090075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vanade">
            <a:extLst>
              <a:ext uri="{FF2B5EF4-FFF2-40B4-BE49-F238E27FC236}">
                <a16:creationId xmlns:a16="http://schemas.microsoft.com/office/drawing/2014/main" id="{4FB74E13-10D1-4A2A-ADB0-677125C538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77" y="1197967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apside">
            <a:extLst>
              <a:ext uri="{FF2B5EF4-FFF2-40B4-BE49-F238E27FC236}">
                <a16:creationId xmlns:a16="http://schemas.microsoft.com/office/drawing/2014/main" id="{E0AFB133-187D-4816-B455-56CF0CAB43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609" y="1412471"/>
            <a:ext cx="2381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NCAMINA">
            <a:extLst>
              <a:ext uri="{FF2B5EF4-FFF2-40B4-BE49-F238E27FC236}">
                <a16:creationId xmlns:a16="http://schemas.microsoft.com/office/drawing/2014/main" id="{1A9D441C-9107-4723-99C0-14F290D61B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2156286"/>
            <a:ext cx="23812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Erni">
            <a:extLst>
              <a:ext uri="{FF2B5EF4-FFF2-40B4-BE49-F238E27FC236}">
                <a16:creationId xmlns:a16="http://schemas.microsoft.com/office/drawing/2014/main" id="{90825341-25A0-4FE4-9EAA-06B5DD87B9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71" y="2225829"/>
            <a:ext cx="2381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lunion">
            <a:extLst>
              <a:ext uri="{FF2B5EF4-FFF2-40B4-BE49-F238E27FC236}">
                <a16:creationId xmlns:a16="http://schemas.microsoft.com/office/drawing/2014/main" id="{0FC35953-9FC3-4DCE-B140-57127CBFC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16" y="206087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Insight">
            <a:extLst>
              <a:ext uri="{FF2B5EF4-FFF2-40B4-BE49-F238E27FC236}">
                <a16:creationId xmlns:a16="http://schemas.microsoft.com/office/drawing/2014/main" id="{4F8AF524-D624-44E8-9D26-6E94B83EE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3013048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ntelequia">
            <a:extLst>
              <a:ext uri="{FF2B5EF4-FFF2-40B4-BE49-F238E27FC236}">
                <a16:creationId xmlns:a16="http://schemas.microsoft.com/office/drawing/2014/main" id="{3DF2C5EF-0579-4563-B788-C4510F0BF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63" y="3011765"/>
            <a:ext cx="2268858" cy="9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my Cloud Door">
            <a:extLst>
              <a:ext uri="{FF2B5EF4-FFF2-40B4-BE49-F238E27FC236}">
                <a16:creationId xmlns:a16="http://schemas.microsoft.com/office/drawing/2014/main" id="{7CF402B2-1482-4126-B940-9167A8F6A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25" y="3187271"/>
            <a:ext cx="23812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Pasiona">
            <a:extLst>
              <a:ext uri="{FF2B5EF4-FFF2-40B4-BE49-F238E27FC236}">
                <a16:creationId xmlns:a16="http://schemas.microsoft.com/office/drawing/2014/main" id="{19D18B7F-EBF5-4ED4-9CD0-6CEB59B0D2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4154501"/>
            <a:ext cx="23812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Plain">
            <a:extLst>
              <a:ext uri="{FF2B5EF4-FFF2-40B4-BE49-F238E27FC236}">
                <a16:creationId xmlns:a16="http://schemas.microsoft.com/office/drawing/2014/main" id="{0A1DDB36-3467-4065-8E60-A283E97168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3" y="4000066"/>
            <a:ext cx="23812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Tokiota">
            <a:extLst>
              <a:ext uri="{FF2B5EF4-FFF2-40B4-BE49-F238E27FC236}">
                <a16:creationId xmlns:a16="http://schemas.microsoft.com/office/drawing/2014/main" id="{E87AEF2C-6669-474C-83A9-E43D5EF66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610" y="4095590"/>
            <a:ext cx="2381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Zerkana">
            <a:extLst>
              <a:ext uri="{FF2B5EF4-FFF2-40B4-BE49-F238E27FC236}">
                <a16:creationId xmlns:a16="http://schemas.microsoft.com/office/drawing/2014/main" id="{AE618502-E47C-414B-A6C6-7C86BD683B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84" y="4788186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11151916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0214" y="1692656"/>
            <a:ext cx="9078666" cy="1131079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Clr>
                <a:srgbClr val="00B0F0"/>
              </a:buClr>
              <a:buFont typeface="Wingdings" panose="05000000000000000000" pitchFamily="2" charset="2"/>
              <a:buChar char="ü"/>
              <a:defRPr lang="en-US" sz="4000" spc="-10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Clr>
                <a:srgbClr val="00B0F0"/>
              </a:buClr>
              <a:buFont typeface="Wingdings" panose="05000000000000000000" pitchFamily="2" charset="2"/>
              <a:buChar char="ü"/>
              <a:defRPr lang="en-US" sz="2000" spc="-5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Click to edit Master text styles</a:t>
            </a:r>
          </a:p>
          <a:p>
            <a:pPr marL="3175" lvl="1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863642" y="1107755"/>
            <a:ext cx="850859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lvl="0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823B66-752D-4CCD-AA62-76FD3EF78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2F293F-11C7-4452-94D3-179E73AE2924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background</a:t>
            </a:r>
            <a:r>
              <a:rPr lang="es-ES" dirty="0"/>
              <a:t> &amp;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FF67A60-7AB9-42A4-B647-7172FFCD57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F2A6C00-0F69-4E69-B046-6E390DADFE4E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0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Questions?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C9113AC-25FD-4F6C-823B-214184B8BC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DA732CF-B0BA-48AC-8FE3-A7A5A0E74AAD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689BC295-1CD7-4460-952A-85D3F91C3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17DEEA0-A4D2-4BC8-A1DE-C39C07519449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94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77" y="1900963"/>
            <a:ext cx="2629354" cy="26293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3B59F9-9DD0-48CA-8968-DB90C13E72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FC7E25-D473-4A15-85FB-202A5167240E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B2DD1C2-57E4-409B-8B3B-DA8F0E093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4A5DA2E-745B-4D9C-BB83-51D491B673AD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3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322388"/>
            <a:ext cx="11079159" cy="4351338"/>
          </a:xfrm>
        </p:spPr>
        <p:txBody>
          <a:bodyPr/>
          <a:lstStyle>
            <a:lvl1pPr marL="2286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851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-217581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BBB1B1-A648-4D07-82D8-934B36136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86494B-C8AA-4993-B8F5-DB5F60FAB9F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1150E5-C62C-412D-9B29-4A8C787E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1632F30-AC2D-4892-B828-462A034CD6A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B6450C-B3A2-4C88-A9F6-4E788010DC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78B68E-04A3-40CA-9840-0A4197B170C5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BEB372-9CFE-46DB-B24C-908ED0D9C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23E283-E244-4FEC-9A3A-BFC695A68308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title</a:t>
            </a: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74640" y="1825625"/>
            <a:ext cx="1107915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878090-1F75-44B6-805A-41521F74F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297D9A-A882-4C69-95E0-F61A48E36EE4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Summary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568154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30143" y="2124074"/>
            <a:ext cx="3568154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85645" y="2124074"/>
            <a:ext cx="3609838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5ECC60D-5C1D-4DC1-93D6-456E0A12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521D4D0-8E22-48C2-AB21-CF6BA3B1D463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530435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34084" y="2116324"/>
            <a:ext cx="5619716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46A5F0-985D-4734-8455-708040953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2499CE8-2B18-457E-82F4-5131C8301870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9891" y="2122133"/>
            <a:ext cx="7183909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913632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D143F2-2654-480E-B080-3B21A5A06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6924D84-5D1F-4CBF-A504-D00B2CE05CA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9" r:id="rId2"/>
    <p:sldLayoutId id="2147483727" r:id="rId3"/>
    <p:sldLayoutId id="2147483721" r:id="rId4"/>
    <p:sldLayoutId id="2147483728" r:id="rId5"/>
    <p:sldLayoutId id="2147483725" r:id="rId6"/>
    <p:sldLayoutId id="2147483720" r:id="rId7"/>
    <p:sldLayoutId id="2147483722" r:id="rId8"/>
    <p:sldLayoutId id="2147483723" r:id="rId9"/>
    <p:sldLayoutId id="2147483726" r:id="rId10"/>
    <p:sldLayoutId id="2147483729" r:id="rId11"/>
    <p:sldLayoutId id="2147483676" r:id="rId12"/>
    <p:sldLayoutId id="2147483679" r:id="rId13"/>
    <p:sldLayoutId id="2147483711" r:id="rId14"/>
    <p:sldLayoutId id="2147483716" r:id="rId15"/>
    <p:sldLayoutId id="2147483732" r:id="rId16"/>
    <p:sldLayoutId id="2147483713" r:id="rId17"/>
    <p:sldLayoutId id="2147483718" r:id="rId18"/>
    <p:sldLayoutId id="214748371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v%C3%A1n-chesa-4284b7133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twitter.com/luismanez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linkedin.com/in/luismanez/" TargetMode="External"/><Relationship Id="rId5" Type="http://schemas.openxmlformats.org/officeDocument/2006/relationships/hyperlink" Target="https://medium.com/inherits-cloud" TargetMode="External"/><Relationship Id="rId4" Type="http://schemas.openxmlformats.org/officeDocument/2006/relationships/hyperlink" Target="https://github.com/luismane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1C2B06-CE90-4A5B-AE0C-FB99595B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Despliegue continuo de tu infraestructura </a:t>
            </a:r>
            <a:r>
              <a:rPr lang="es-ES" dirty="0" err="1"/>
              <a:t>cloud</a:t>
            </a:r>
            <a:r>
              <a:rPr lang="es-ES" dirty="0"/>
              <a:t> con Azure ARM </a:t>
            </a:r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A0B9B-D4C9-4E6A-A638-CEE3FC316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Iván Chesa / Luis Mañez</a:t>
            </a:r>
          </a:p>
        </p:txBody>
      </p:sp>
    </p:spTree>
    <p:extLst>
      <p:ext uri="{BB962C8B-B14F-4D97-AF65-F5344CB8AC3E}">
        <p14:creationId xmlns:p14="http://schemas.microsoft.com/office/powerpoint/2010/main" val="164404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/>
          <a:p>
            <a:r>
              <a:rPr lang="en-US" dirty="0"/>
              <a:t>ARM Templates to rescue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A5048-23E2-47AC-AE9F-9861FBBE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67" y="1690687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63D7A-BC87-4596-BA17-CEBBE3E6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58" y="2669297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4BAF7-B668-4759-BD56-6B15F94B04E6}"/>
              </a:ext>
            </a:extLst>
          </p:cNvPr>
          <p:cNvSpPr txBox="1"/>
          <p:nvPr/>
        </p:nvSpPr>
        <p:spPr>
          <a:xfrm>
            <a:off x="9233210" y="4923692"/>
            <a:ext cx="1534582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r"/>
            <a:r>
              <a:rPr lang="es-ES" sz="3200" dirty="0"/>
              <a:t>QA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50" y="3974078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0DF88E-21D0-40E4-825F-F7C95ECE6D5A}"/>
              </a:ext>
            </a:extLst>
          </p:cNvPr>
          <p:cNvSpPr txBox="1"/>
          <p:nvPr/>
        </p:nvSpPr>
        <p:spPr>
          <a:xfrm>
            <a:off x="8349066" y="6315065"/>
            <a:ext cx="1547617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r"/>
            <a:r>
              <a:rPr lang="es-ES" sz="3200" dirty="0"/>
              <a:t>DEV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AEEF0-5D42-4DF5-AB60-DFB19F4FBA9A}"/>
              </a:ext>
            </a:extLst>
          </p:cNvPr>
          <p:cNvSpPr txBox="1"/>
          <p:nvPr/>
        </p:nvSpPr>
        <p:spPr>
          <a:xfrm>
            <a:off x="9744796" y="3958378"/>
            <a:ext cx="2235805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r"/>
            <a:r>
              <a:rPr lang="es-ES" sz="2800" dirty="0"/>
              <a:t>PROD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B9E15-F341-4B0A-BCD4-0ACC5E86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5" y="2686929"/>
            <a:ext cx="2368041" cy="319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azure resource group logo">
            <a:extLst>
              <a:ext uri="{FF2B5EF4-FFF2-40B4-BE49-F238E27FC236}">
                <a16:creationId xmlns:a16="http://schemas.microsoft.com/office/drawing/2014/main" id="{F3D78C02-DB3A-4C61-8FD7-7E1EE45C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95" y="1780440"/>
            <a:ext cx="984679" cy="79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60F1B16F-F526-48F9-8232-8FDB1F620837}"/>
              </a:ext>
            </a:extLst>
          </p:cNvPr>
          <p:cNvSpPr/>
          <p:nvPr/>
        </p:nvSpPr>
        <p:spPr bwMode="black">
          <a:xfrm>
            <a:off x="4327310" y="1578960"/>
            <a:ext cx="3844303" cy="1926225"/>
          </a:xfrm>
          <a:prstGeom prst="bentArrow">
            <a:avLst>
              <a:gd name="adj1" fmla="val 19442"/>
              <a:gd name="adj2" fmla="val 20253"/>
              <a:gd name="adj3" fmla="val 25000"/>
              <a:gd name="adj4" fmla="val 3657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9C3083C5-619F-4C22-AD1D-EBC5CEA9E049}"/>
              </a:ext>
            </a:extLst>
          </p:cNvPr>
          <p:cNvSpPr/>
          <p:nvPr/>
        </p:nvSpPr>
        <p:spPr bwMode="black">
          <a:xfrm rot="10800000" flipH="1">
            <a:off x="4327311" y="3506916"/>
            <a:ext cx="1850466" cy="1926225"/>
          </a:xfrm>
          <a:prstGeom prst="bentArrow">
            <a:avLst>
              <a:gd name="adj1" fmla="val 20165"/>
              <a:gd name="adj2" fmla="val 20253"/>
              <a:gd name="adj3" fmla="val 25000"/>
              <a:gd name="adj4" fmla="val 3657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7A1A0F-327D-4A61-B0DF-49AA7A31D30C}"/>
              </a:ext>
            </a:extLst>
          </p:cNvPr>
          <p:cNvSpPr/>
          <p:nvPr/>
        </p:nvSpPr>
        <p:spPr bwMode="black">
          <a:xfrm>
            <a:off x="4643368" y="3162486"/>
            <a:ext cx="2368041" cy="584324"/>
          </a:xfrm>
          <a:prstGeom prst="rightArrow">
            <a:avLst>
              <a:gd name="adj1" fmla="val 62214"/>
              <a:gd name="adj2" fmla="val 5839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1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template anatomy</a:t>
            </a:r>
          </a:p>
        </p:txBody>
      </p:sp>
    </p:spTree>
    <p:extLst>
      <p:ext uri="{BB962C8B-B14F-4D97-AF65-F5344CB8AC3E}">
        <p14:creationId xmlns:p14="http://schemas.microsoft.com/office/powerpoint/2010/main" val="198956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2436C-7A18-45DC-BBA3-1936A586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ARM </a:t>
            </a:r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Anatomy</a:t>
            </a:r>
            <a:endParaRPr lang="en-US" dirty="0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DF1980C2-8336-4433-9EEE-0F0DDF119A46}"/>
              </a:ext>
            </a:extLst>
          </p:cNvPr>
          <p:cNvSpPr/>
          <p:nvPr/>
        </p:nvSpPr>
        <p:spPr bwMode="black">
          <a:xfrm>
            <a:off x="2395307" y="3653134"/>
            <a:ext cx="891331" cy="918864"/>
          </a:xfrm>
          <a:prstGeom prst="mathPlus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17C5B-B62F-4232-B265-ADDD8897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4" y="2640608"/>
            <a:ext cx="1986206" cy="26807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42BBC-D443-474F-BE59-B1107DCF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78" y="3341001"/>
            <a:ext cx="1786457" cy="15343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0ACA07-65FE-4A89-B087-7F4E7BFFE24D}"/>
              </a:ext>
            </a:extLst>
          </p:cNvPr>
          <p:cNvSpPr txBox="1"/>
          <p:nvPr/>
        </p:nvSpPr>
        <p:spPr>
          <a:xfrm>
            <a:off x="339011" y="2274846"/>
            <a:ext cx="2040130" cy="30331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 algn="ctr"/>
            <a:r>
              <a:rPr lang="es-ES" dirty="0" err="1"/>
              <a:t>Template</a:t>
            </a:r>
            <a:r>
              <a:rPr lang="es-ES" dirty="0"/>
              <a:t> JSON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8A92A-F7AD-45F8-A73E-CF9907A2E95D}"/>
              </a:ext>
            </a:extLst>
          </p:cNvPr>
          <p:cNvSpPr txBox="1"/>
          <p:nvPr/>
        </p:nvSpPr>
        <p:spPr>
          <a:xfrm>
            <a:off x="3207115" y="3005257"/>
            <a:ext cx="1949234" cy="30331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 algn="ctr"/>
            <a:r>
              <a:rPr lang="es-ES" dirty="0" err="1"/>
              <a:t>Parameters</a:t>
            </a:r>
            <a:r>
              <a:rPr lang="es-ES" dirty="0"/>
              <a:t> JSON</a:t>
            </a:r>
            <a:endParaRPr lang="en-US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F218BFB5-8F6E-4B17-BE64-CC3866C32991}"/>
              </a:ext>
            </a:extLst>
          </p:cNvPr>
          <p:cNvSpPr/>
          <p:nvPr/>
        </p:nvSpPr>
        <p:spPr bwMode="black">
          <a:xfrm>
            <a:off x="5103572" y="3653133"/>
            <a:ext cx="891331" cy="918864"/>
          </a:xfrm>
          <a:prstGeom prst="mathPlus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F60C7E32-78A0-41E8-8923-6315BBB1B4C4}"/>
              </a:ext>
            </a:extLst>
          </p:cNvPr>
          <p:cNvSpPr/>
          <p:nvPr/>
        </p:nvSpPr>
        <p:spPr bwMode="black">
          <a:xfrm>
            <a:off x="6013682" y="2894861"/>
            <a:ext cx="1608932" cy="524736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s-ES" sz="1600" dirty="0" err="1">
                <a:solidFill>
                  <a:srgbClr val="292929"/>
                </a:solidFill>
              </a:rPr>
              <a:t>Power</a:t>
            </a:r>
            <a:r>
              <a:rPr lang="es-ES" sz="1600" dirty="0">
                <a:solidFill>
                  <a:srgbClr val="292929"/>
                </a:solidFill>
              </a:rPr>
              <a:t> Shell</a:t>
            </a:r>
            <a:endParaRPr lang="en-US" sz="1600" dirty="0">
              <a:solidFill>
                <a:srgbClr val="292929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22D53929-5A22-4F59-80E4-65A5143F1B50}"/>
              </a:ext>
            </a:extLst>
          </p:cNvPr>
          <p:cNvSpPr/>
          <p:nvPr/>
        </p:nvSpPr>
        <p:spPr bwMode="black">
          <a:xfrm>
            <a:off x="6013682" y="3723397"/>
            <a:ext cx="1608932" cy="524736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s-ES" sz="1600" dirty="0">
                <a:solidFill>
                  <a:srgbClr val="292929"/>
                </a:solidFill>
              </a:rPr>
              <a:t>CLI</a:t>
            </a:r>
            <a:endParaRPr lang="en-US" sz="1600" dirty="0">
              <a:solidFill>
                <a:srgbClr val="292929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BE842DEA-A7E3-47A1-B756-71124DE80C3C}"/>
              </a:ext>
            </a:extLst>
          </p:cNvPr>
          <p:cNvSpPr/>
          <p:nvPr/>
        </p:nvSpPr>
        <p:spPr bwMode="black">
          <a:xfrm>
            <a:off x="6045281" y="4551933"/>
            <a:ext cx="1608932" cy="524736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s-ES" sz="1600" dirty="0">
                <a:solidFill>
                  <a:srgbClr val="292929"/>
                </a:solidFill>
              </a:rPr>
              <a:t>API</a:t>
            </a:r>
            <a:endParaRPr lang="en-US" sz="1600" dirty="0">
              <a:solidFill>
                <a:srgbClr val="292929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BF86-0286-41DF-91E8-0E1722A1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252" y="3385510"/>
            <a:ext cx="3235932" cy="1284602"/>
          </a:xfrm>
          <a:prstGeom prst="rect">
            <a:avLst/>
          </a:prstGeom>
        </p:spPr>
      </p:pic>
      <p:sp>
        <p:nvSpPr>
          <p:cNvPr id="17" name="Equals 16">
            <a:extLst>
              <a:ext uri="{FF2B5EF4-FFF2-40B4-BE49-F238E27FC236}">
                <a16:creationId xmlns:a16="http://schemas.microsoft.com/office/drawing/2014/main" id="{21834426-B175-443E-95EB-67E27113CF42}"/>
              </a:ext>
            </a:extLst>
          </p:cNvPr>
          <p:cNvSpPr/>
          <p:nvPr/>
        </p:nvSpPr>
        <p:spPr bwMode="black">
          <a:xfrm>
            <a:off x="7731571" y="3708414"/>
            <a:ext cx="762744" cy="724834"/>
          </a:xfrm>
          <a:prstGeom prst="mathEqual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0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template demo</a:t>
            </a:r>
          </a:p>
        </p:txBody>
      </p:sp>
    </p:spTree>
    <p:extLst>
      <p:ext uri="{BB962C8B-B14F-4D97-AF65-F5344CB8AC3E}">
        <p14:creationId xmlns:p14="http://schemas.microsoft.com/office/powerpoint/2010/main" val="48186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1061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3256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772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Iván “la barba” Chesa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96AE620-617E-4509-838E-480835E8F1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701" y="2510034"/>
            <a:ext cx="7049316" cy="2934137"/>
          </a:xfrm>
        </p:spPr>
        <p:txBody>
          <a:bodyPr/>
          <a:lstStyle/>
          <a:p>
            <a:r>
              <a:rPr lang="en-US" dirty="0"/>
              <a:t>Dedicated to Azure and SharePoint development in the last years and certified by Microsoft as MCSE: Cloud Platform and Infrastructure.</a:t>
            </a:r>
          </a:p>
          <a:p>
            <a:r>
              <a:rPr lang="es-ES" sz="2000" dirty="0">
                <a:hlinkClick r:id="rId3"/>
              </a:rPr>
              <a:t>https://www.linkedin.com/in/iv%C3%A1n-chesa-4284b7133/</a:t>
            </a:r>
            <a:endParaRPr lang="es-ES" dirty="0"/>
          </a:p>
          <a:p>
            <a:endParaRPr lang="es-E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3071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Mañez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701" y="2510034"/>
            <a:ext cx="7049316" cy="3170099"/>
          </a:xfrm>
        </p:spPr>
        <p:txBody>
          <a:bodyPr/>
          <a:lstStyle/>
          <a:p>
            <a:r>
              <a:rPr lang="es-ES" sz="2000" dirty="0"/>
              <a:t>SharePoint and Cloud </a:t>
            </a:r>
            <a:r>
              <a:rPr lang="es-ES" sz="2000" dirty="0" err="1"/>
              <a:t>solutions</a:t>
            </a:r>
            <a:r>
              <a:rPr lang="es-ES" sz="2000" dirty="0"/>
              <a:t> </a:t>
            </a:r>
            <a:r>
              <a:rPr lang="es-ES" sz="2000" dirty="0" err="1"/>
              <a:t>architect</a:t>
            </a:r>
            <a:r>
              <a:rPr lang="es-ES" sz="2000" dirty="0"/>
              <a:t> en </a:t>
            </a:r>
            <a:r>
              <a:rPr lang="es-ES" sz="2000" dirty="0" err="1"/>
              <a:t>ClearPeople</a:t>
            </a:r>
            <a:r>
              <a:rPr lang="es-ES" sz="2000" dirty="0"/>
              <a:t>. </a:t>
            </a:r>
          </a:p>
          <a:p>
            <a:r>
              <a:rPr lang="es-ES" sz="2000" dirty="0"/>
              <a:t>Office Development MVP. Cerca de 15 años trabajando con tecnologías Microsoft. SharePoint MCPD y </a:t>
            </a:r>
            <a:r>
              <a:rPr lang="es-ES" sz="2000" dirty="0" err="1"/>
              <a:t>Certified</a:t>
            </a:r>
            <a:r>
              <a:rPr lang="es-ES" sz="2000" dirty="0"/>
              <a:t> </a:t>
            </a:r>
            <a:r>
              <a:rPr lang="es-ES" sz="2000" dirty="0" err="1"/>
              <a:t>specialist</a:t>
            </a:r>
            <a:r>
              <a:rPr lang="es-ES" sz="2000" dirty="0"/>
              <a:t> in </a:t>
            </a:r>
            <a:r>
              <a:rPr lang="es-ES" sz="2000" dirty="0" err="1"/>
              <a:t>Developing</a:t>
            </a:r>
            <a:r>
              <a:rPr lang="es-ES" sz="2000" dirty="0"/>
              <a:t> Azure. </a:t>
            </a:r>
            <a:r>
              <a:rPr lang="es-ES" sz="2000" dirty="0" err="1"/>
              <a:t>OfficeDev</a:t>
            </a:r>
            <a:r>
              <a:rPr lang="es-ES" sz="2000" dirty="0"/>
              <a:t> PnP Key </a:t>
            </a:r>
            <a:r>
              <a:rPr lang="es-ES" sz="2000" dirty="0" err="1"/>
              <a:t>contributor</a:t>
            </a:r>
            <a:r>
              <a:rPr lang="es-ES" sz="2000" dirty="0"/>
              <a:t>.</a:t>
            </a:r>
          </a:p>
          <a:p>
            <a:r>
              <a:rPr lang="es-ES" sz="1600" dirty="0">
                <a:hlinkClick r:id="rId3"/>
              </a:rPr>
              <a:t>https://twitter.com/luismanez</a:t>
            </a:r>
            <a:endParaRPr lang="es-ES" sz="1600" dirty="0"/>
          </a:p>
          <a:p>
            <a:r>
              <a:rPr lang="es-ES" sz="1600" dirty="0">
                <a:hlinkClick r:id="rId4"/>
              </a:rPr>
              <a:t>https://github.com/luismanez</a:t>
            </a:r>
            <a:endParaRPr lang="es-ES" sz="1600" dirty="0"/>
          </a:p>
          <a:p>
            <a:r>
              <a:rPr lang="es-ES" sz="1600" dirty="0">
                <a:hlinkClick r:id="rId5"/>
              </a:rPr>
              <a:t>https://medium.com/inherits-cloud</a:t>
            </a:r>
            <a:endParaRPr lang="es-ES" sz="1600" dirty="0"/>
          </a:p>
          <a:p>
            <a:r>
              <a:rPr lang="es-ES" sz="1600" dirty="0">
                <a:hlinkClick r:id="rId6"/>
              </a:rPr>
              <a:t>https://www.linkedin.com/in/luismanez/</a:t>
            </a:r>
            <a:endParaRPr lang="es-ES" sz="1600" dirty="0"/>
          </a:p>
          <a:p>
            <a:endParaRPr lang="es-ES" sz="16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7B4B10F-5F65-42C8-9C7C-DD1CE7E6E8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r="1087"/>
          <a:stretch>
            <a:fillRect/>
          </a:stretch>
        </p:blipFill>
        <p:spPr/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D3898A0-4854-4587-B08D-B60F4E25A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817" y="4489579"/>
            <a:ext cx="2737109" cy="11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benefits</a:t>
            </a:r>
          </a:p>
        </p:txBody>
      </p:sp>
    </p:spTree>
    <p:extLst>
      <p:ext uri="{BB962C8B-B14F-4D97-AF65-F5344CB8AC3E}">
        <p14:creationId xmlns:p14="http://schemas.microsoft.com/office/powerpoint/2010/main" val="389989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86F70-15D1-47B9-8ADE-D7864824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67" y="1515885"/>
            <a:ext cx="3729065" cy="5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Applications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27" y="1503982"/>
            <a:ext cx="8188250" cy="48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/>
          <a:p>
            <a:r>
              <a:rPr lang="en-US"/>
              <a:t>… and per environment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1" y="1690687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63D7A-BC87-4596-BA17-CEBBE3E6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54" y="1690687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A5048-23E2-47AC-AE9F-9861FBBE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67" y="1690687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4BAF7-B668-4759-BD56-6B15F94B04E6}"/>
              </a:ext>
            </a:extLst>
          </p:cNvPr>
          <p:cNvSpPr txBox="1"/>
          <p:nvPr/>
        </p:nvSpPr>
        <p:spPr>
          <a:xfrm>
            <a:off x="4311854" y="4031674"/>
            <a:ext cx="3631534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s-ES" sz="3200" dirty="0"/>
              <a:t>QA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DF88E-21D0-40E4-825F-F7C95ECE6D5A}"/>
              </a:ext>
            </a:extLst>
          </p:cNvPr>
          <p:cNvSpPr txBox="1"/>
          <p:nvPr/>
        </p:nvSpPr>
        <p:spPr>
          <a:xfrm>
            <a:off x="274641" y="4031674"/>
            <a:ext cx="3631534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s-ES" sz="3200" dirty="0"/>
              <a:t>DEV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AEEF0-5D42-4DF5-AB60-DFB19F4FBA9A}"/>
              </a:ext>
            </a:extLst>
          </p:cNvPr>
          <p:cNvSpPr txBox="1"/>
          <p:nvPr/>
        </p:nvSpPr>
        <p:spPr>
          <a:xfrm>
            <a:off x="8349067" y="4031674"/>
            <a:ext cx="3631534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s-ES" sz="2800" dirty="0"/>
              <a:t>PROD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FCC22-BFD5-496E-A30C-7B0F7D9D0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21" y="4031674"/>
            <a:ext cx="3352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black">
        <a:solidFill>
          <a:schemeClr val="accent2"/>
        </a:solidFill>
        <a:ln>
          <a:noFill/>
        </a:ln>
        <a:extLst/>
      </a:spPr>
      <a:bodyPr vert="horz" wrap="square" lIns="82305" tIns="41153" rIns="82305" bIns="41153" numCol="1" anchor="t" anchorCtr="0" compatLnSpc="1">
        <a:prstTxWarp prst="textNoShape">
          <a:avLst/>
        </a:prstTxWarp>
      </a:bodyPr>
      <a:lstStyle>
        <a:defPPr defTabSz="1218987">
          <a:defRPr sz="1600">
            <a:solidFill>
              <a:srgbClr val="292929"/>
            </a:solidFill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Widescreen</PresentationFormat>
  <Paragraphs>39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Despliegue continuo de tu infraestructura cloud con Azure ARM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Monolithic Applications</vt:lpstr>
      <vt:lpstr>Microservices Applications</vt:lpstr>
      <vt:lpstr>… and per environment</vt:lpstr>
      <vt:lpstr>ARM Templates to rescue</vt:lpstr>
      <vt:lpstr>PowerPoint Presentation</vt:lpstr>
      <vt:lpstr>ARM Template Anatomy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2018-04-18T17:20:36Z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Tfs.IsStoryboard">
    <vt:bool>true</vt:bool>
  </property>
</Properties>
</file>