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2"/>
  </p:sldMasterIdLst>
  <p:notesMasterIdLst>
    <p:notesMasterId r:id="rId18"/>
  </p:notesMasterIdLst>
  <p:sldIdLst>
    <p:sldId id="332" r:id="rId3"/>
    <p:sldId id="259" r:id="rId4"/>
    <p:sldId id="325" r:id="rId5"/>
    <p:sldId id="326" r:id="rId6"/>
    <p:sldId id="342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295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D8CEB87-9C8E-4E6F-BA34-651FC864EB92}">
          <p14:sldIdLst>
            <p14:sldId id="332"/>
          </p14:sldIdLst>
        </p14:section>
        <p14:section name="Sponsors" id="{2CC34DB2-6590-42C0-AD4B-A04C6060184E}">
          <p14:sldIdLst>
            <p14:sldId id="259"/>
            <p14:sldId id="325"/>
          </p14:sldIdLst>
        </p14:section>
        <p14:section name="Content" id="{D0C28320-B138-40FC-803E-282E81BC236B}">
          <p14:sldIdLst>
            <p14:sldId id="326"/>
            <p14:sldId id="34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Ending" id="{40438540-D5F8-47EC-B1E3-0407946D06ED}">
          <p14:sldIdLst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9"/>
    <a:srgbClr val="2DC8FF"/>
    <a:srgbClr val="0088B8"/>
    <a:srgbClr val="0091C4"/>
    <a:srgbClr val="D2B4A6"/>
    <a:srgbClr val="734F29"/>
    <a:srgbClr val="D2472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3185" autoAdjust="0"/>
  </p:normalViewPr>
  <p:slideViewPr>
    <p:cSldViewPr snapToGrid="0">
      <p:cViewPr varScale="1">
        <p:scale>
          <a:sx n="107" d="100"/>
          <a:sy n="107" d="100"/>
        </p:scale>
        <p:origin x="2031" y="-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de fotos panoramicas barcelona">
            <a:extLst>
              <a:ext uri="{FF2B5EF4-FFF2-40B4-BE49-F238E27FC236}">
                <a16:creationId xmlns:a16="http://schemas.microsoft.com/office/drawing/2014/main" id="{DE720B10-F927-45E1-8DF4-3EFDE9B904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108"/>
            <a:ext cx="9144000" cy="40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3280319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GlobalAzure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5193932" y="6268782"/>
            <a:ext cx="1913613" cy="529135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CAT_zure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CATzur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32" y="5521697"/>
            <a:ext cx="1528356" cy="141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4A09A7C2-EE49-4197-B910-9E10438E56D3}"/>
              </a:ext>
            </a:extLst>
          </p:cNvPr>
          <p:cNvSpPr txBox="1">
            <a:spLocks/>
          </p:cNvSpPr>
          <p:nvPr userDrawn="1"/>
        </p:nvSpPr>
        <p:spPr>
          <a:xfrm>
            <a:off x="111035" y="1664279"/>
            <a:ext cx="9041286" cy="12095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F0BF2-56A1-4870-A735-AD41EEAE03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-195635"/>
            <a:ext cx="1751249" cy="1502026"/>
          </a:xfrm>
          <a:prstGeom prst="rect">
            <a:avLst/>
          </a:prstGeom>
        </p:spPr>
      </p:pic>
      <p:sp>
        <p:nvSpPr>
          <p:cNvPr id="28" name="Título 27">
            <a:extLst>
              <a:ext uri="{FF2B5EF4-FFF2-40B4-BE49-F238E27FC236}">
                <a16:creationId xmlns:a16="http://schemas.microsoft.com/office/drawing/2014/main" id="{027E5DAC-B103-46AB-9D3C-9193806008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58" y="4061679"/>
            <a:ext cx="9078686" cy="890637"/>
          </a:xfrm>
        </p:spPr>
        <p:txBody>
          <a:bodyPr/>
          <a:lstStyle>
            <a:lvl1pPr algn="ctr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5E789BA7-351C-46AF-84C9-15E90C3B2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012821"/>
            <a:ext cx="9078686" cy="508876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Speaker/s </a:t>
            </a:r>
            <a:r>
              <a:rPr lang="es-ES" dirty="0" err="1"/>
              <a:t>Name</a:t>
            </a:r>
            <a:r>
              <a:rPr lang="es-ES" dirty="0"/>
              <a:t>/s</a:t>
            </a:r>
          </a:p>
        </p:txBody>
      </p:sp>
      <p:pic>
        <p:nvPicPr>
          <p:cNvPr id="1032" name="Picture 8" descr="Resultado de imagen de azure logo">
            <a:extLst>
              <a:ext uri="{FF2B5EF4-FFF2-40B4-BE49-F238E27FC236}">
                <a16:creationId xmlns:a16="http://schemas.microsoft.com/office/drawing/2014/main" id="{F811BD85-DC65-40AF-A517-C0704B26F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" y="5582205"/>
            <a:ext cx="1626710" cy="113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Summary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981" y="2124077"/>
            <a:ext cx="2676116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22608" y="2124077"/>
            <a:ext cx="2676116" cy="3334723"/>
          </a:xfrm>
          <a:solidFill>
            <a:srgbClr val="00B0F0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39235" y="2124077"/>
            <a:ext cx="2707379" cy="3334723"/>
          </a:xfrm>
          <a:solidFill>
            <a:srgbClr val="2DC8FF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21D4D0-8E22-48C2-AB21-CF6BA3B1D463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Imagen 11">
            <a:extLst>
              <a:ext uri="{FF2B5EF4-FFF2-40B4-BE49-F238E27FC236}">
                <a16:creationId xmlns:a16="http://schemas.microsoft.com/office/drawing/2014/main" id="{6D06DAA1-9D43-4BE8-BE3B-F51517E29C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l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982" y="2124077"/>
            <a:ext cx="3978267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300564" y="2116324"/>
            <a:ext cx="4214787" cy="3334723"/>
          </a:xfrm>
          <a:solidFill>
            <a:srgbClr val="00B0F0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46A5F0-985D-4734-8455-708040953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21" y="5733705"/>
            <a:ext cx="948280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2499CE8-2B18-457E-82F4-5131C8301870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9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127419" y="2122136"/>
            <a:ext cx="5387932" cy="329481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981" y="2124078"/>
            <a:ext cx="2935224" cy="3292877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810"/>
              </a:spcBef>
              <a:buNone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73780" indent="0">
              <a:buNone/>
              <a:tabLst/>
              <a:defRPr sz="15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34517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514199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924D84-5D1F-4CBF-A504-D00B2CE05CAB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777ED97-5FC1-4C76-9AD7-438D321AFD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bel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84449" y="922639"/>
            <a:ext cx="3768799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288074" tIns="781916" rIns="1111144" bIns="781916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64" fontAlgn="base">
              <a:lnSpc>
                <a:spcPct val="100000"/>
              </a:lnSpc>
              <a:spcAft>
                <a:spcPct val="0"/>
              </a:spcAft>
            </a:pPr>
            <a:r>
              <a:rPr lang="en-US" sz="4500">
                <a:latin typeface="Segoe UI Light" panose="020B0502040204020203" pitchFamily="34" charset="0"/>
                <a:cs typeface="Segoe UI Light" panose="020B0502040204020203" pitchFamily="34" charset="0"/>
              </a:rPr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9619" y="4261018"/>
            <a:ext cx="4187328" cy="836639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687" kern="1200" spc="-53" baseline="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34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83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69619" y="1687548"/>
            <a:ext cx="4187328" cy="2169825"/>
          </a:xfrm>
        </p:spPr>
        <p:txBody>
          <a:bodyPr wrap="square" anchor="b">
            <a:spAutoFit/>
          </a:bodyPr>
          <a:lstStyle>
            <a:lvl1pPr marL="0" indent="0">
              <a:buNone/>
              <a:defRPr sz="5000" spc="-113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80F8A3-1E6A-4AB0-986D-67D5E4C819A2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bg1"/>
                </a:solidFill>
              </a:rPr>
              <a:t>#</a:t>
            </a:r>
            <a:r>
              <a:rPr lang="es-ES" sz="2400" b="1" dirty="0" err="1">
                <a:solidFill>
                  <a:schemeClr val="bg1"/>
                </a:solidFill>
              </a:rPr>
              <a:t>GlobalAzure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6D01E82D-4004-4C93-B5A0-A125E9349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9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89437" y="1562103"/>
            <a:ext cx="8363937" cy="4067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10160" y="1692658"/>
            <a:ext cx="6809000" cy="897682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431006" indent="-428625">
              <a:buClr>
                <a:srgbClr val="00B0F0"/>
              </a:buClr>
              <a:buFont typeface="Wingdings" panose="05000000000000000000" pitchFamily="2" charset="2"/>
              <a:buChar char="ü"/>
              <a:defRPr lang="en-US" sz="3000" spc="-75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259556" indent="-257175">
              <a:buClr>
                <a:srgbClr val="00B0F0"/>
              </a:buClr>
              <a:buFont typeface="Wingdings" panose="05000000000000000000" pitchFamily="2" charset="2"/>
              <a:buChar char="ü"/>
              <a:defRPr lang="en-US" sz="1500" spc="-38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</a:pPr>
            <a:r>
              <a:rPr lang="en-US" dirty="0"/>
              <a:t>Click to edit Master text styles</a:t>
            </a:r>
          </a:p>
          <a:p>
            <a:pPr marL="2381" lvl="1" indent="0">
              <a:spcBef>
                <a:spcPts val="0"/>
              </a:spcBef>
              <a:spcAft>
                <a:spcPts val="675"/>
              </a:spcAft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1010" y="228604"/>
            <a:ext cx="8362079" cy="560923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4050" b="0" cap="none" spc="-75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Freeform 105"/>
          <p:cNvSpPr>
            <a:spLocks/>
          </p:cNvSpPr>
          <p:nvPr userDrawn="1"/>
        </p:nvSpPr>
        <p:spPr bwMode="black">
          <a:xfrm rot="20565484" flipH="1">
            <a:off x="647733" y="1107755"/>
            <a:ext cx="638144" cy="193372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4286 w 10000"/>
              <a:gd name="connsiteY12" fmla="*/ 2907 h 10000"/>
              <a:gd name="connsiteX13" fmla="*/ 2619 w 10000"/>
              <a:gd name="connsiteY13" fmla="*/ 2907 h 10000"/>
              <a:gd name="connsiteX14" fmla="*/ 2619 w 10000"/>
              <a:gd name="connsiteY14" fmla="*/ 6279 h 10000"/>
              <a:gd name="connsiteX15" fmla="*/ 5238 w 10000"/>
              <a:gd name="connsiteY15" fmla="*/ 7558 h 10000"/>
              <a:gd name="connsiteX16" fmla="*/ 7619 w 10000"/>
              <a:gd name="connsiteY16" fmla="*/ 6279 h 10000"/>
              <a:gd name="connsiteX17" fmla="*/ 7619 w 10000"/>
              <a:gd name="connsiteY17" fmla="*/ 1860 h 10000"/>
              <a:gd name="connsiteX18" fmla="*/ 7619 w 10000"/>
              <a:gd name="connsiteY18" fmla="*/ 1860 h 10000"/>
              <a:gd name="connsiteX19" fmla="*/ 3810 w 10000"/>
              <a:gd name="connsiteY19" fmla="*/ 0 h 10000"/>
              <a:gd name="connsiteX20" fmla="*/ 0 w 10000"/>
              <a:gd name="connsiteY20" fmla="*/ 1860 h 10000"/>
              <a:gd name="connsiteX21" fmla="*/ 0 w 10000"/>
              <a:gd name="connsiteY21" fmla="*/ 7558 h 10000"/>
              <a:gd name="connsiteX22" fmla="*/ 5000 w 10000"/>
              <a:gd name="connsiteY22" fmla="*/ 10000 h 10000"/>
              <a:gd name="connsiteX23" fmla="*/ 10000 w 10000"/>
              <a:gd name="connsiteY23" fmla="*/ 7558 h 10000"/>
              <a:gd name="connsiteX24" fmla="*/ 10000 w 10000"/>
              <a:gd name="connsiteY24" fmla="*/ 7558 h 10000"/>
              <a:gd name="connsiteX25" fmla="*/ 10000 w 10000"/>
              <a:gd name="connsiteY25" fmla="*/ 3140 h 10000"/>
              <a:gd name="connsiteX26" fmla="*/ 9048 w 10000"/>
              <a:gd name="connsiteY26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2907 h 10000"/>
              <a:gd name="connsiteX13" fmla="*/ 2619 w 10000"/>
              <a:gd name="connsiteY13" fmla="*/ 6279 h 10000"/>
              <a:gd name="connsiteX14" fmla="*/ 5238 w 10000"/>
              <a:gd name="connsiteY14" fmla="*/ 7558 h 10000"/>
              <a:gd name="connsiteX15" fmla="*/ 7619 w 10000"/>
              <a:gd name="connsiteY15" fmla="*/ 6279 h 10000"/>
              <a:gd name="connsiteX16" fmla="*/ 7619 w 10000"/>
              <a:gd name="connsiteY16" fmla="*/ 1860 h 10000"/>
              <a:gd name="connsiteX17" fmla="*/ 7619 w 10000"/>
              <a:gd name="connsiteY17" fmla="*/ 1860 h 10000"/>
              <a:gd name="connsiteX18" fmla="*/ 3810 w 10000"/>
              <a:gd name="connsiteY18" fmla="*/ 0 h 10000"/>
              <a:gd name="connsiteX19" fmla="*/ 0 w 10000"/>
              <a:gd name="connsiteY19" fmla="*/ 1860 h 10000"/>
              <a:gd name="connsiteX20" fmla="*/ 0 w 10000"/>
              <a:gd name="connsiteY20" fmla="*/ 7558 h 10000"/>
              <a:gd name="connsiteX21" fmla="*/ 5000 w 10000"/>
              <a:gd name="connsiteY21" fmla="*/ 10000 h 10000"/>
              <a:gd name="connsiteX22" fmla="*/ 10000 w 10000"/>
              <a:gd name="connsiteY22" fmla="*/ 7558 h 10000"/>
              <a:gd name="connsiteX23" fmla="*/ 10000 w 10000"/>
              <a:gd name="connsiteY23" fmla="*/ 7558 h 10000"/>
              <a:gd name="connsiteX24" fmla="*/ 10000 w 10000"/>
              <a:gd name="connsiteY24" fmla="*/ 3140 h 10000"/>
              <a:gd name="connsiteX25" fmla="*/ 9048 w 10000"/>
              <a:gd name="connsiteY25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6279 h 10000"/>
              <a:gd name="connsiteX13" fmla="*/ 5238 w 10000"/>
              <a:gd name="connsiteY13" fmla="*/ 7558 h 10000"/>
              <a:gd name="connsiteX14" fmla="*/ 7619 w 10000"/>
              <a:gd name="connsiteY14" fmla="*/ 6279 h 10000"/>
              <a:gd name="connsiteX15" fmla="*/ 7619 w 10000"/>
              <a:gd name="connsiteY15" fmla="*/ 1860 h 10000"/>
              <a:gd name="connsiteX16" fmla="*/ 7619 w 10000"/>
              <a:gd name="connsiteY16" fmla="*/ 1860 h 10000"/>
              <a:gd name="connsiteX17" fmla="*/ 3810 w 10000"/>
              <a:gd name="connsiteY17" fmla="*/ 0 h 10000"/>
              <a:gd name="connsiteX18" fmla="*/ 0 w 10000"/>
              <a:gd name="connsiteY18" fmla="*/ 1860 h 10000"/>
              <a:gd name="connsiteX19" fmla="*/ 0 w 10000"/>
              <a:gd name="connsiteY19" fmla="*/ 7558 h 10000"/>
              <a:gd name="connsiteX20" fmla="*/ 5000 w 10000"/>
              <a:gd name="connsiteY20" fmla="*/ 10000 h 10000"/>
              <a:gd name="connsiteX21" fmla="*/ 10000 w 10000"/>
              <a:gd name="connsiteY21" fmla="*/ 7558 h 10000"/>
              <a:gd name="connsiteX22" fmla="*/ 10000 w 10000"/>
              <a:gd name="connsiteY22" fmla="*/ 7558 h 10000"/>
              <a:gd name="connsiteX23" fmla="*/ 10000 w 10000"/>
              <a:gd name="connsiteY23" fmla="*/ 3140 h 10000"/>
              <a:gd name="connsiteX24" fmla="*/ 9048 w 10000"/>
              <a:gd name="connsiteY24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2619 w 10000"/>
              <a:gd name="connsiteY11" fmla="*/ 6279 h 10000"/>
              <a:gd name="connsiteX12" fmla="*/ 5238 w 10000"/>
              <a:gd name="connsiteY12" fmla="*/ 7558 h 10000"/>
              <a:gd name="connsiteX13" fmla="*/ 7619 w 10000"/>
              <a:gd name="connsiteY13" fmla="*/ 6279 h 10000"/>
              <a:gd name="connsiteX14" fmla="*/ 7619 w 10000"/>
              <a:gd name="connsiteY14" fmla="*/ 1860 h 10000"/>
              <a:gd name="connsiteX15" fmla="*/ 7619 w 10000"/>
              <a:gd name="connsiteY15" fmla="*/ 1860 h 10000"/>
              <a:gd name="connsiteX16" fmla="*/ 3810 w 10000"/>
              <a:gd name="connsiteY16" fmla="*/ 0 h 10000"/>
              <a:gd name="connsiteX17" fmla="*/ 0 w 10000"/>
              <a:gd name="connsiteY17" fmla="*/ 1860 h 10000"/>
              <a:gd name="connsiteX18" fmla="*/ 0 w 10000"/>
              <a:gd name="connsiteY18" fmla="*/ 7558 h 10000"/>
              <a:gd name="connsiteX19" fmla="*/ 5000 w 10000"/>
              <a:gd name="connsiteY19" fmla="*/ 10000 h 10000"/>
              <a:gd name="connsiteX20" fmla="*/ 10000 w 10000"/>
              <a:gd name="connsiteY20" fmla="*/ 7558 h 10000"/>
              <a:gd name="connsiteX21" fmla="*/ 10000 w 10000"/>
              <a:gd name="connsiteY21" fmla="*/ 7558 h 10000"/>
              <a:gd name="connsiteX22" fmla="*/ 10000 w 10000"/>
              <a:gd name="connsiteY22" fmla="*/ 3140 h 10000"/>
              <a:gd name="connsiteX23" fmla="*/ 9048 w 10000"/>
              <a:gd name="connsiteY23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5238 w 10000"/>
              <a:gd name="connsiteY11" fmla="*/ 7558 h 10000"/>
              <a:gd name="connsiteX12" fmla="*/ 7619 w 10000"/>
              <a:gd name="connsiteY12" fmla="*/ 6279 h 10000"/>
              <a:gd name="connsiteX13" fmla="*/ 7619 w 10000"/>
              <a:gd name="connsiteY13" fmla="*/ 1860 h 10000"/>
              <a:gd name="connsiteX14" fmla="*/ 7619 w 10000"/>
              <a:gd name="connsiteY14" fmla="*/ 1860 h 10000"/>
              <a:gd name="connsiteX15" fmla="*/ 3810 w 10000"/>
              <a:gd name="connsiteY15" fmla="*/ 0 h 10000"/>
              <a:gd name="connsiteX16" fmla="*/ 0 w 10000"/>
              <a:gd name="connsiteY16" fmla="*/ 1860 h 10000"/>
              <a:gd name="connsiteX17" fmla="*/ 0 w 10000"/>
              <a:gd name="connsiteY17" fmla="*/ 7558 h 10000"/>
              <a:gd name="connsiteX18" fmla="*/ 5000 w 10000"/>
              <a:gd name="connsiteY18" fmla="*/ 10000 h 10000"/>
              <a:gd name="connsiteX19" fmla="*/ 10000 w 10000"/>
              <a:gd name="connsiteY19" fmla="*/ 7558 h 10000"/>
              <a:gd name="connsiteX20" fmla="*/ 10000 w 10000"/>
              <a:gd name="connsiteY20" fmla="*/ 7558 h 10000"/>
              <a:gd name="connsiteX21" fmla="*/ 10000 w 10000"/>
              <a:gd name="connsiteY21" fmla="*/ 3140 h 10000"/>
              <a:gd name="connsiteX22" fmla="*/ 9048 w 10000"/>
              <a:gd name="connsiteY22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7558 h 10000"/>
              <a:gd name="connsiteX11" fmla="*/ 7619 w 10000"/>
              <a:gd name="connsiteY11" fmla="*/ 6279 h 10000"/>
              <a:gd name="connsiteX12" fmla="*/ 7619 w 10000"/>
              <a:gd name="connsiteY12" fmla="*/ 1860 h 10000"/>
              <a:gd name="connsiteX13" fmla="*/ 7619 w 10000"/>
              <a:gd name="connsiteY13" fmla="*/ 1860 h 10000"/>
              <a:gd name="connsiteX14" fmla="*/ 3810 w 10000"/>
              <a:gd name="connsiteY14" fmla="*/ 0 h 10000"/>
              <a:gd name="connsiteX15" fmla="*/ 0 w 10000"/>
              <a:gd name="connsiteY15" fmla="*/ 1860 h 10000"/>
              <a:gd name="connsiteX16" fmla="*/ 0 w 10000"/>
              <a:gd name="connsiteY16" fmla="*/ 7558 h 10000"/>
              <a:gd name="connsiteX17" fmla="*/ 5000 w 10000"/>
              <a:gd name="connsiteY17" fmla="*/ 10000 h 10000"/>
              <a:gd name="connsiteX18" fmla="*/ 10000 w 10000"/>
              <a:gd name="connsiteY18" fmla="*/ 7558 h 10000"/>
              <a:gd name="connsiteX19" fmla="*/ 10000 w 10000"/>
              <a:gd name="connsiteY19" fmla="*/ 7558 h 10000"/>
              <a:gd name="connsiteX20" fmla="*/ 10000 w 10000"/>
              <a:gd name="connsiteY20" fmla="*/ 3140 h 10000"/>
              <a:gd name="connsiteX21" fmla="*/ 9048 w 10000"/>
              <a:gd name="connsiteY21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6279 h 10000"/>
              <a:gd name="connsiteX11" fmla="*/ 7619 w 10000"/>
              <a:gd name="connsiteY11" fmla="*/ 1860 h 10000"/>
              <a:gd name="connsiteX12" fmla="*/ 7619 w 10000"/>
              <a:gd name="connsiteY12" fmla="*/ 1860 h 10000"/>
              <a:gd name="connsiteX13" fmla="*/ 3810 w 10000"/>
              <a:gd name="connsiteY13" fmla="*/ 0 h 10000"/>
              <a:gd name="connsiteX14" fmla="*/ 0 w 10000"/>
              <a:gd name="connsiteY14" fmla="*/ 1860 h 10000"/>
              <a:gd name="connsiteX15" fmla="*/ 0 w 10000"/>
              <a:gd name="connsiteY15" fmla="*/ 7558 h 10000"/>
              <a:gd name="connsiteX16" fmla="*/ 5000 w 10000"/>
              <a:gd name="connsiteY16" fmla="*/ 10000 h 10000"/>
              <a:gd name="connsiteX17" fmla="*/ 10000 w 10000"/>
              <a:gd name="connsiteY17" fmla="*/ 7558 h 10000"/>
              <a:gd name="connsiteX18" fmla="*/ 10000 w 10000"/>
              <a:gd name="connsiteY18" fmla="*/ 7558 h 10000"/>
              <a:gd name="connsiteX19" fmla="*/ 10000 w 10000"/>
              <a:gd name="connsiteY19" fmla="*/ 3140 h 10000"/>
              <a:gd name="connsiteX20" fmla="*/ 9048 w 10000"/>
              <a:gd name="connsiteY20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7619 w 10000"/>
              <a:gd name="connsiteY9" fmla="*/ 1860 h 10000"/>
              <a:gd name="connsiteX10" fmla="*/ 7619 w 10000"/>
              <a:gd name="connsiteY10" fmla="*/ 1860 h 10000"/>
              <a:gd name="connsiteX11" fmla="*/ 3810 w 10000"/>
              <a:gd name="connsiteY11" fmla="*/ 0 h 10000"/>
              <a:gd name="connsiteX12" fmla="*/ 0 w 10000"/>
              <a:gd name="connsiteY12" fmla="*/ 1860 h 10000"/>
              <a:gd name="connsiteX13" fmla="*/ 0 w 10000"/>
              <a:gd name="connsiteY13" fmla="*/ 7558 h 10000"/>
              <a:gd name="connsiteX14" fmla="*/ 5000 w 10000"/>
              <a:gd name="connsiteY14" fmla="*/ 10000 h 10000"/>
              <a:gd name="connsiteX15" fmla="*/ 10000 w 10000"/>
              <a:gd name="connsiteY15" fmla="*/ 7558 h 10000"/>
              <a:gd name="connsiteX16" fmla="*/ 10000 w 10000"/>
              <a:gd name="connsiteY16" fmla="*/ 7558 h 10000"/>
              <a:gd name="connsiteX17" fmla="*/ 10000 w 10000"/>
              <a:gd name="connsiteY17" fmla="*/ 3140 h 10000"/>
              <a:gd name="connsiteX18" fmla="*/ 9048 w 10000"/>
              <a:gd name="connsiteY18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335 w 10000"/>
              <a:gd name="connsiteY9" fmla="*/ 185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37 w 10000"/>
              <a:gd name="connsiteY9" fmla="*/ 2160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0 w 10000"/>
              <a:gd name="connsiteY9" fmla="*/ 214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9 w 10000"/>
              <a:gd name="connsiteY9" fmla="*/ 2157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03 w 10000"/>
              <a:gd name="connsiteY9" fmla="*/ 2112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64 w 10000"/>
              <a:gd name="connsiteY9" fmla="*/ 2096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0">
                <a:moveTo>
                  <a:pt x="9048" y="2674"/>
                </a:moveTo>
                <a:cubicBezTo>
                  <a:pt x="8571" y="2674"/>
                  <a:pt x="8333" y="2907"/>
                  <a:pt x="8333" y="3140"/>
                </a:cubicBezTo>
                <a:lnTo>
                  <a:pt x="8333" y="7558"/>
                </a:lnTo>
                <a:cubicBezTo>
                  <a:pt x="8333" y="8488"/>
                  <a:pt x="6905" y="9186"/>
                  <a:pt x="5000" y="9186"/>
                </a:cubicBezTo>
                <a:cubicBezTo>
                  <a:pt x="3095" y="9186"/>
                  <a:pt x="1667" y="8488"/>
                  <a:pt x="1667" y="7558"/>
                </a:cubicBezTo>
                <a:lnTo>
                  <a:pt x="1667" y="1860"/>
                </a:lnTo>
                <a:cubicBezTo>
                  <a:pt x="1667" y="1279"/>
                  <a:pt x="2619" y="814"/>
                  <a:pt x="3810" y="814"/>
                </a:cubicBezTo>
                <a:cubicBezTo>
                  <a:pt x="5000" y="814"/>
                  <a:pt x="5952" y="1279"/>
                  <a:pt x="5952" y="1860"/>
                </a:cubicBezTo>
                <a:lnTo>
                  <a:pt x="5952" y="1860"/>
                </a:lnTo>
                <a:cubicBezTo>
                  <a:pt x="5954" y="1899"/>
                  <a:pt x="5936" y="1996"/>
                  <a:pt x="5964" y="2096"/>
                </a:cubicBezTo>
                <a:lnTo>
                  <a:pt x="7619" y="1860"/>
                </a:lnTo>
                <a:lnTo>
                  <a:pt x="7619" y="1860"/>
                </a:lnTo>
                <a:cubicBezTo>
                  <a:pt x="7619" y="814"/>
                  <a:pt x="5952" y="0"/>
                  <a:pt x="3810" y="0"/>
                </a:cubicBezTo>
                <a:cubicBezTo>
                  <a:pt x="1667" y="0"/>
                  <a:pt x="0" y="814"/>
                  <a:pt x="0" y="1860"/>
                </a:cubicBezTo>
                <a:lnTo>
                  <a:pt x="0" y="7558"/>
                </a:lnTo>
                <a:cubicBezTo>
                  <a:pt x="0" y="8953"/>
                  <a:pt x="2381" y="10000"/>
                  <a:pt x="5000" y="10000"/>
                </a:cubicBezTo>
                <a:cubicBezTo>
                  <a:pt x="7857" y="10000"/>
                  <a:pt x="10000" y="8953"/>
                  <a:pt x="10000" y="7558"/>
                </a:cubicBezTo>
                <a:lnTo>
                  <a:pt x="10000" y="7558"/>
                </a:lnTo>
                <a:lnTo>
                  <a:pt x="10000" y="3140"/>
                </a:lnTo>
                <a:cubicBezTo>
                  <a:pt x="10000" y="2907"/>
                  <a:pt x="9524" y="2674"/>
                  <a:pt x="9048" y="267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anchor="t" anchorCtr="0" compatLnSpc="1">
            <a:prstTxWarp prst="textNoShape">
              <a:avLst/>
            </a:prstTxWarp>
          </a:bodyPr>
          <a:lstStyle/>
          <a:p>
            <a:pPr lvl="0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F293F-11C7-4452-94D3-179E73AE2924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C74DBE38-EF45-4CB2-B3EE-7A16731A50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89436" y="1562103"/>
            <a:ext cx="6011364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527" y="1805271"/>
            <a:ext cx="5286987" cy="517065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431006" indent="-428625">
              <a:buNone/>
              <a:defRPr lang="en-US" sz="2400" b="1" spc="-75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259556" indent="-257175">
              <a:buNone/>
              <a:defRPr lang="en-US" spc="-38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010" y="228604"/>
            <a:ext cx="8362079" cy="560923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4050" b="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Questions?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27" y="2510035"/>
            <a:ext cx="5286987" cy="517065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2400" b="0" spc="-75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9336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113361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833266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6016301" y="1640971"/>
            <a:ext cx="2842922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DA732CF-B0BA-48AC-8FE3-A7A5A0E74AAD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Imagen 11">
            <a:extLst>
              <a:ext uri="{FF2B5EF4-FFF2-40B4-BE49-F238E27FC236}">
                <a16:creationId xmlns:a16="http://schemas.microsoft.com/office/drawing/2014/main" id="{191730CA-8119-4821-B8AF-FD5B737C6F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33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1838315" y="2072640"/>
            <a:ext cx="6975885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17145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14663" y="2935182"/>
            <a:ext cx="6622442" cy="560923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4050" b="0" cap="none" spc="-75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533" y="1900963"/>
            <a:ext cx="2403566" cy="262935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FC7E25-D473-4A15-85FB-202A5167240E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CD203CC9-2C60-4BEF-AB2F-298C9779C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C Slide">
    <p:bg bwMode="gray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1838314" y="2072640"/>
            <a:ext cx="6975885" cy="2286000"/>
          </a:xfrm>
          <a:prstGeom prst="rect">
            <a:avLst/>
          </a:prstGeom>
          <a:solidFill>
            <a:srgbClr val="0091C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1714500" cy="2286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75260" y="2631409"/>
            <a:ext cx="1357286" cy="1093370"/>
            <a:chOff x="1411369" y="3975421"/>
            <a:chExt cx="1714604" cy="1035908"/>
          </a:xfrm>
          <a:solidFill>
            <a:srgbClr val="00B0F0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rgbClr val="292929"/>
                </a:solidFill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14663" y="2935180"/>
            <a:ext cx="6622442" cy="560923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4050" b="0" cap="none" spc="-75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Section title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B2DD1C2-57E4-409B-8B3B-DA8F0E093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21" y="5733703"/>
            <a:ext cx="948280" cy="112107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4A5DA2E-745B-4D9C-BB83-51D491B673AD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bg1"/>
                </a:solidFill>
              </a:rPr>
              <a:t>#</a:t>
            </a:r>
            <a:r>
              <a:rPr lang="es-ES" sz="2400" b="1" dirty="0" err="1">
                <a:solidFill>
                  <a:schemeClr val="bg1"/>
                </a:solidFill>
              </a:rPr>
              <a:t>GlobalAzure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0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c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7"/>
          <p:cNvSpPr txBox="1">
            <a:spLocks/>
          </p:cNvSpPr>
          <p:nvPr userDrawn="1"/>
        </p:nvSpPr>
        <p:spPr>
          <a:xfrm>
            <a:off x="111518" y="-66457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300" dirty="0"/>
              <a:t>Local Sponsors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1D0E1C-FCE4-43E6-B51E-98BC69A8B4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2074FC3-05A4-4106-B5CC-91BF75A81F57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Accenture">
            <a:extLst>
              <a:ext uri="{FF2B5EF4-FFF2-40B4-BE49-F238E27FC236}">
                <a16:creationId xmlns:a16="http://schemas.microsoft.com/office/drawing/2014/main" id="{8E0133E8-F260-4DB4-AE55-47E8A32C1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5" y="927758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EEA81031-77B5-4F97-A1C6-7F3A2034C5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8" y="1023262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pside">
            <a:extLst>
              <a:ext uri="{FF2B5EF4-FFF2-40B4-BE49-F238E27FC236}">
                <a16:creationId xmlns:a16="http://schemas.microsoft.com/office/drawing/2014/main" id="{CC692CD4-6C36-46BC-BA77-CC66A8F7C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34" y="1199366"/>
            <a:ext cx="2381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Accenture">
            <a:extLst>
              <a:ext uri="{FF2B5EF4-FFF2-40B4-BE49-F238E27FC236}">
                <a16:creationId xmlns:a16="http://schemas.microsoft.com/office/drawing/2014/main" id="{077AB54D-02E2-48E4-B223-96E2650C5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4" y="927757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ncamina">
            <a:extLst>
              <a:ext uri="{FF2B5EF4-FFF2-40B4-BE49-F238E27FC236}">
                <a16:creationId xmlns:a16="http://schemas.microsoft.com/office/drawing/2014/main" id="{1C2B2E4B-4226-4CBF-A46A-67A54CA5FA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7" y="2085435"/>
            <a:ext cx="23812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NI">
            <a:extLst>
              <a:ext uri="{FF2B5EF4-FFF2-40B4-BE49-F238E27FC236}">
                <a16:creationId xmlns:a16="http://schemas.microsoft.com/office/drawing/2014/main" id="{3F65A70C-7674-4FF2-B27D-02F93A3858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46" y="2312658"/>
            <a:ext cx="2381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lunion">
            <a:extLst>
              <a:ext uri="{FF2B5EF4-FFF2-40B4-BE49-F238E27FC236}">
                <a16:creationId xmlns:a16="http://schemas.microsoft.com/office/drawing/2014/main" id="{F0DE0D87-BD22-4790-836F-710ED822FF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18" y="2133341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sight">
            <a:extLst>
              <a:ext uri="{FF2B5EF4-FFF2-40B4-BE49-F238E27FC236}">
                <a16:creationId xmlns:a16="http://schemas.microsoft.com/office/drawing/2014/main" id="{6C27F378-F8C4-4A64-9C3D-7F1594A67A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5" y="3178464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telequia">
            <a:extLst>
              <a:ext uri="{FF2B5EF4-FFF2-40B4-BE49-F238E27FC236}">
                <a16:creationId xmlns:a16="http://schemas.microsoft.com/office/drawing/2014/main" id="{987C6FF1-1BE4-41DB-B22B-A18CFB351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46" y="3268679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yCloudDoor">
            <a:extLst>
              <a:ext uri="{FF2B5EF4-FFF2-40B4-BE49-F238E27FC236}">
                <a16:creationId xmlns:a16="http://schemas.microsoft.com/office/drawing/2014/main" id="{CF8E5314-20AD-468C-8BA4-5CD2EA2390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18" y="3305941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siona">
            <a:extLst>
              <a:ext uri="{FF2B5EF4-FFF2-40B4-BE49-F238E27FC236}">
                <a16:creationId xmlns:a16="http://schemas.microsoft.com/office/drawing/2014/main" id="{75BD7197-E26D-40AD-BEBF-398ED6A49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2" y="4526165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lain Concepts">
            <a:extLst>
              <a:ext uri="{FF2B5EF4-FFF2-40B4-BE49-F238E27FC236}">
                <a16:creationId xmlns:a16="http://schemas.microsoft.com/office/drawing/2014/main" id="{F36FAF18-7AF3-4A58-82DE-83420E0965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8" y="4526165"/>
            <a:ext cx="23812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okiota">
            <a:extLst>
              <a:ext uri="{FF2B5EF4-FFF2-40B4-BE49-F238E27FC236}">
                <a16:creationId xmlns:a16="http://schemas.microsoft.com/office/drawing/2014/main" id="{C3EEEF96-28A9-4A5D-8399-0CCFCE299E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34" y="4669189"/>
            <a:ext cx="23812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Zerkana">
            <a:extLst>
              <a:ext uri="{FF2B5EF4-FFF2-40B4-BE49-F238E27FC236}">
                <a16:creationId xmlns:a16="http://schemas.microsoft.com/office/drawing/2014/main" id="{459C03C6-7825-4157-84E7-2832A9ADF9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8" y="5358361"/>
            <a:ext cx="2381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2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 bwMode="black">
          <a:xfrm>
            <a:off x="0" y="5764696"/>
            <a:ext cx="9144000" cy="1093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43" y="1550710"/>
            <a:ext cx="2484941" cy="67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49" y="1462263"/>
            <a:ext cx="1990379" cy="85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0" y="2835347"/>
            <a:ext cx="2429108" cy="900630"/>
          </a:xfrm>
          <a:prstGeom prst="rect">
            <a:avLst/>
          </a:prstGeom>
        </p:spPr>
      </p:pic>
      <p:pic>
        <p:nvPicPr>
          <p:cNvPr id="8194" name="Picture 2" descr="https://global.azurebootcamp.net/wp-content/uploads/2013/02/ServiceBus360-Logo-300x38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14" y="2980156"/>
            <a:ext cx="2537686" cy="4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27"/>
          <p:cNvSpPr txBox="1">
            <a:spLocks/>
          </p:cNvSpPr>
          <p:nvPr userDrawn="1"/>
        </p:nvSpPr>
        <p:spPr>
          <a:xfrm>
            <a:off x="735880" y="272552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3300" dirty="0"/>
              <a:t>Global sponsors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876B6B0-14AE-490D-AF90-FE66029741F3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2" name="Picture 2" descr="https://global.azurebootcamp.net/wp-content/uploads/2013/02/cerebrata-logo.png">
            <a:extLst>
              <a:ext uri="{FF2B5EF4-FFF2-40B4-BE49-F238E27FC236}">
                <a16:creationId xmlns:a16="http://schemas.microsoft.com/office/drawing/2014/main" id="{D3D1C595-E939-4207-8208-4C522538D6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14" y="1406912"/>
            <a:ext cx="2643083" cy="72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global.azurebootcamp.net/wp-content/uploads/2018/03/jetbrains-150x150.png">
            <a:extLst>
              <a:ext uri="{FF2B5EF4-FFF2-40B4-BE49-F238E27FC236}">
                <a16:creationId xmlns:a16="http://schemas.microsoft.com/office/drawing/2014/main" id="{28228949-02E9-4C87-B815-6639A3BF87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433" y="2446757"/>
            <a:ext cx="1293884" cy="15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global.azurebootcamp.net/wp-content/uploads/2013/04/microsoft-dx.png">
            <a:extLst>
              <a:ext uri="{FF2B5EF4-FFF2-40B4-BE49-F238E27FC236}">
                <a16:creationId xmlns:a16="http://schemas.microsoft.com/office/drawing/2014/main" id="{4E846775-482B-4B16-872A-25E98DAD32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38" y="4351252"/>
            <a:ext cx="1533179" cy="15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1">
            <a:extLst>
              <a:ext uri="{FF2B5EF4-FFF2-40B4-BE49-F238E27FC236}">
                <a16:creationId xmlns:a16="http://schemas.microsoft.com/office/drawing/2014/main" id="{76BD9F92-C3B6-4723-9670-3A5C17F8EB4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389436" y="1562103"/>
            <a:ext cx="6011364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53" tIns="34277" rIns="68553" bIns="34277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341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527" y="1805271"/>
            <a:ext cx="5286987" cy="517065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431006" indent="-428625">
              <a:buNone/>
              <a:defRPr lang="en-US" sz="2400" b="1" spc="-75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259556" indent="-257175">
              <a:buNone/>
              <a:defRPr lang="en-US" spc="-38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</a:pPr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91010" y="228604"/>
            <a:ext cx="8362079" cy="560923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4050" b="0" cap="none" spc="-75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About me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6044271" y="1725423"/>
            <a:ext cx="2812793" cy="3072384"/>
          </a:xfrm>
          <a:prstGeom prst="ellipse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27" y="2510035"/>
            <a:ext cx="5286987" cy="517065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2400" b="0" spc="-75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2381" lvl="0" indent="0">
              <a:spcBef>
                <a:spcPts val="0"/>
              </a:spcBef>
              <a:spcAft>
                <a:spcPts val="675"/>
              </a:spcAft>
              <a:buSzPct val="80000"/>
              <a:buNone/>
            </a:pPr>
            <a:r>
              <a:rPr lang="es-ES" dirty="0"/>
              <a:t>Speaker </a:t>
            </a:r>
            <a:r>
              <a:rPr lang="es-ES" dirty="0" err="1"/>
              <a:t>background</a:t>
            </a:r>
            <a:r>
              <a:rPr lang="es-ES" dirty="0"/>
              <a:t> &amp; </a:t>
            </a:r>
            <a:r>
              <a:rPr lang="es-ES" dirty="0" err="1"/>
              <a:t>contact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9336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113361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833266" y="5346700"/>
            <a:ext cx="1477565" cy="1143000"/>
          </a:xfrm>
        </p:spPr>
        <p:txBody>
          <a:bodyPr/>
          <a:lstStyle/>
          <a:p>
            <a:endParaRPr lang="es-E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F2A6C00-0F69-4E69-B046-6E390DADFE4E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Imagen 11">
            <a:extLst>
              <a:ext uri="{FF2B5EF4-FFF2-40B4-BE49-F238E27FC236}">
                <a16:creationId xmlns:a16="http://schemas.microsoft.com/office/drawing/2014/main" id="{60F39D42-00CF-45C1-A405-B46D0B7A7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84449" y="922639"/>
            <a:ext cx="6100269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288074" tIns="781916" rIns="1111144" bIns="781916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64" fontAlgn="base">
              <a:lnSpc>
                <a:spcPct val="100000"/>
              </a:lnSpc>
              <a:spcAft>
                <a:spcPct val="0"/>
              </a:spcAft>
            </a:pPr>
            <a:r>
              <a:rPr lang="en-US" sz="103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76C874-B0AE-43E9-BBFE-DBFB3800F0FF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bg1"/>
                </a:solidFill>
              </a:rPr>
              <a:t>#</a:t>
            </a:r>
            <a:r>
              <a:rPr lang="es-ES" sz="2400" b="1" dirty="0" err="1">
                <a:solidFill>
                  <a:schemeClr val="bg1"/>
                </a:solidFill>
              </a:rPr>
              <a:t>GlobalAzure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0010C54F-17C4-424E-B782-9144DC4C81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2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82" y="1825625"/>
            <a:ext cx="8309369" cy="4351338"/>
          </a:xfrm>
        </p:spPr>
        <p:txBody>
          <a:bodyPr/>
          <a:lstStyle>
            <a:lvl1pPr marL="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0287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3716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632F30-AC2D-4892-B828-462A034CD6AB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76E990B7-174B-4310-9E42-F3100DDA9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82" y="1825625"/>
            <a:ext cx="8309369" cy="4351338"/>
          </a:xfrm>
        </p:spPr>
        <p:txBody>
          <a:bodyPr/>
          <a:lstStyle>
            <a:lvl1pPr marL="1714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5143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572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2001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543050" indent="-17145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278B68E-04A3-40CA-9840-0A4197B170C5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488EF152-EC3A-4C2E-823D-8D15D4197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82" y="1825625"/>
            <a:ext cx="8309369" cy="4351338"/>
          </a:xfrm>
        </p:spPr>
        <p:txBody>
          <a:bodyPr/>
          <a:lstStyle>
            <a:lvl1pPr marL="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6858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0287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3716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Content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23E283-E244-4FEC-9A3A-BFC695A68308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5A4464D8-A133-42F0-9BC7-FCE12951DD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5733705"/>
            <a:ext cx="1319350" cy="11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8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">
          <a:xfrm>
            <a:off x="205982" y="0"/>
            <a:ext cx="893801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5982" y="365128"/>
            <a:ext cx="830936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title</a:t>
            </a: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205982" y="1825628"/>
            <a:ext cx="8309369" cy="3926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25478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979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5988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772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Click to edit Master text styles</a:t>
            </a:r>
          </a:p>
          <a:p>
            <a:pPr lvl="1"/>
            <a:r>
              <a:rPr lang="en-US" sz="1800" dirty="0"/>
              <a:t>Second level</a:t>
            </a:r>
          </a:p>
          <a:p>
            <a:pPr lvl="2"/>
            <a:r>
              <a:rPr lang="en-US" sz="1500" dirty="0"/>
              <a:t>Third level</a:t>
            </a:r>
          </a:p>
          <a:p>
            <a:pPr lvl="3"/>
            <a:r>
              <a:rPr lang="en-US" sz="1350" dirty="0"/>
              <a:t>Fourth level</a:t>
            </a:r>
          </a:p>
          <a:p>
            <a:pPr lvl="4"/>
            <a:r>
              <a:rPr lang="en-US" sz="1350" dirty="0"/>
              <a:t>Fifth level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878090-1F75-44B6-805A-41521F74F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21" y="5733705"/>
            <a:ext cx="948280" cy="112107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297D9A-A882-4C69-95E0-F61A48E36EE4}"/>
              </a:ext>
            </a:extLst>
          </p:cNvPr>
          <p:cNvSpPr txBox="1">
            <a:spLocks/>
          </p:cNvSpPr>
          <p:nvPr userDrawn="1"/>
        </p:nvSpPr>
        <p:spPr>
          <a:xfrm>
            <a:off x="-110851" y="6390986"/>
            <a:ext cx="1913613" cy="46701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F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GlobalAzure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2" r:id="rId5"/>
    <p:sldLayoutId id="2147483727" r:id="rId6"/>
    <p:sldLayoutId id="2147483721" r:id="rId7"/>
    <p:sldLayoutId id="2147483728" r:id="rId8"/>
    <p:sldLayoutId id="2147483725" r:id="rId9"/>
    <p:sldLayoutId id="2147483720" r:id="rId10"/>
    <p:sldLayoutId id="2147483722" r:id="rId11"/>
    <p:sldLayoutId id="2147483723" r:id="rId12"/>
    <p:sldLayoutId id="2147483726" r:id="rId13"/>
    <p:sldLayoutId id="2147483711" r:id="rId14"/>
    <p:sldLayoutId id="2147483732" r:id="rId15"/>
    <p:sldLayoutId id="2147483718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v%C3%A1n-chesa-4284b7133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uismanez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luismanez/" TargetMode="External"/><Relationship Id="rId5" Type="http://schemas.openxmlformats.org/officeDocument/2006/relationships/hyperlink" Target="https://medium.com/inherits-cloud" TargetMode="External"/><Relationship Id="rId4" Type="http://schemas.openxmlformats.org/officeDocument/2006/relationships/hyperlink" Target="https://github.com/luismane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1C2B06-CE90-4A5B-AE0C-FB99595B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Despliegue continuo de tu infraestructura </a:t>
            </a:r>
            <a:r>
              <a:rPr lang="es-ES" dirty="0" err="1"/>
              <a:t>cloud</a:t>
            </a:r>
            <a:r>
              <a:rPr lang="es-ES" dirty="0"/>
              <a:t> con Azure ARM </a:t>
            </a:r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8A0B9B-D4C9-4E6A-A638-CEE3FC316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Iván Chesa / Luis Mañez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04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89" y="349652"/>
            <a:ext cx="8309369" cy="994172"/>
          </a:xfrm>
        </p:spPr>
        <p:txBody>
          <a:bodyPr/>
          <a:lstStyle/>
          <a:p>
            <a:r>
              <a:rPr lang="en-US" dirty="0"/>
              <a:t>ARM Templates to rescue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A5048-23E2-47AC-AE9F-9861FBBE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00" y="2125266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63D7A-BC87-4596-BA17-CEBBE3E6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93" y="2859223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4BAF7-B668-4759-BD56-6B15F94B04E6}"/>
              </a:ext>
            </a:extLst>
          </p:cNvPr>
          <p:cNvSpPr txBox="1"/>
          <p:nvPr/>
        </p:nvSpPr>
        <p:spPr>
          <a:xfrm>
            <a:off x="6924907" y="4550020"/>
            <a:ext cx="1150937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algn="r"/>
            <a:r>
              <a:rPr lang="es-ES" sz="2400" dirty="0"/>
              <a:t>QA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62" y="3837809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0DF88E-21D0-40E4-825F-F7C95ECE6D5A}"/>
              </a:ext>
            </a:extLst>
          </p:cNvPr>
          <p:cNvSpPr txBox="1"/>
          <p:nvPr/>
        </p:nvSpPr>
        <p:spPr>
          <a:xfrm>
            <a:off x="6261800" y="5593549"/>
            <a:ext cx="1160713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algn="r"/>
            <a:r>
              <a:rPr lang="es-ES" sz="2400" dirty="0"/>
              <a:t>DEV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AEEF0-5D42-4DF5-AB60-DFB19F4FBA9A}"/>
              </a:ext>
            </a:extLst>
          </p:cNvPr>
          <p:cNvSpPr txBox="1"/>
          <p:nvPr/>
        </p:nvSpPr>
        <p:spPr>
          <a:xfrm>
            <a:off x="7308597" y="3826034"/>
            <a:ext cx="1676854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rmAutofit/>
          </a:bodyPr>
          <a:lstStyle/>
          <a:p>
            <a:pPr algn="r"/>
            <a:r>
              <a:rPr lang="es-ES" sz="2100" dirty="0"/>
              <a:t>PROD</a:t>
            </a:r>
            <a:endParaRPr lang="en-US" sz="2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6B9E15-F341-4B0A-BCD4-0ACC5E86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87" y="2872447"/>
            <a:ext cx="1776031" cy="239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azure resource group logo">
            <a:extLst>
              <a:ext uri="{FF2B5EF4-FFF2-40B4-BE49-F238E27FC236}">
                <a16:creationId xmlns:a16="http://schemas.microsoft.com/office/drawing/2014/main" id="{F3D78C02-DB3A-4C61-8FD7-7E1EE45C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47" y="2192580"/>
            <a:ext cx="738509" cy="5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Bent 14">
            <a:extLst>
              <a:ext uri="{FF2B5EF4-FFF2-40B4-BE49-F238E27FC236}">
                <a16:creationId xmlns:a16="http://schemas.microsoft.com/office/drawing/2014/main" id="{60F1B16F-F526-48F9-8232-8FDB1F620837}"/>
              </a:ext>
            </a:extLst>
          </p:cNvPr>
          <p:cNvSpPr/>
          <p:nvPr/>
        </p:nvSpPr>
        <p:spPr bwMode="black">
          <a:xfrm>
            <a:off x="3245483" y="2041470"/>
            <a:ext cx="2883227" cy="1444669"/>
          </a:xfrm>
          <a:prstGeom prst="bentArrow">
            <a:avLst>
              <a:gd name="adj1" fmla="val 19442"/>
              <a:gd name="adj2" fmla="val 20253"/>
              <a:gd name="adj3" fmla="val 25000"/>
              <a:gd name="adj4" fmla="val 3657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9C3083C5-619F-4C22-AD1D-EBC5CEA9E049}"/>
              </a:ext>
            </a:extLst>
          </p:cNvPr>
          <p:cNvSpPr/>
          <p:nvPr/>
        </p:nvSpPr>
        <p:spPr bwMode="black">
          <a:xfrm rot="10800000" flipH="1">
            <a:off x="3245483" y="3487437"/>
            <a:ext cx="1387850" cy="1444669"/>
          </a:xfrm>
          <a:prstGeom prst="bentArrow">
            <a:avLst>
              <a:gd name="adj1" fmla="val 20165"/>
              <a:gd name="adj2" fmla="val 20253"/>
              <a:gd name="adj3" fmla="val 25000"/>
              <a:gd name="adj4" fmla="val 3657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27A1A0F-327D-4A61-B0DF-49AA7A31D30C}"/>
              </a:ext>
            </a:extLst>
          </p:cNvPr>
          <p:cNvSpPr/>
          <p:nvPr/>
        </p:nvSpPr>
        <p:spPr bwMode="black">
          <a:xfrm>
            <a:off x="3482526" y="3229115"/>
            <a:ext cx="1776031" cy="438243"/>
          </a:xfrm>
          <a:prstGeom prst="rightArrow">
            <a:avLst>
              <a:gd name="adj1" fmla="val 62214"/>
              <a:gd name="adj2" fmla="val 5839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1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template anatomy</a:t>
            </a:r>
          </a:p>
        </p:txBody>
      </p:sp>
    </p:spTree>
    <p:extLst>
      <p:ext uri="{BB962C8B-B14F-4D97-AF65-F5344CB8AC3E}">
        <p14:creationId xmlns:p14="http://schemas.microsoft.com/office/powerpoint/2010/main" val="198956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2436C-7A18-45DC-BBA3-1936A586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ARM </a:t>
            </a:r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Anatomy</a:t>
            </a:r>
            <a:endParaRPr lang="en-US" dirty="0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DF1980C2-8336-4433-9EEE-0F0DDF119A46}"/>
              </a:ext>
            </a:extLst>
          </p:cNvPr>
          <p:cNvSpPr/>
          <p:nvPr/>
        </p:nvSpPr>
        <p:spPr bwMode="black">
          <a:xfrm>
            <a:off x="1796481" y="3597101"/>
            <a:ext cx="668498" cy="689148"/>
          </a:xfrm>
          <a:prstGeom prst="mathPlus">
            <a:avLst/>
          </a:prstGeom>
          <a:solidFill>
            <a:srgbClr val="AEB785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17C5B-B62F-4232-B265-ADDD8897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0" y="2837706"/>
            <a:ext cx="1489655" cy="20105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42BBC-D443-474F-BE59-B1107DCF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34" y="3363001"/>
            <a:ext cx="1339843" cy="11507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0ACA07-65FE-4A89-B087-7F4E7BFFE24D}"/>
              </a:ext>
            </a:extLst>
          </p:cNvPr>
          <p:cNvSpPr txBox="1"/>
          <p:nvPr/>
        </p:nvSpPr>
        <p:spPr>
          <a:xfrm>
            <a:off x="254258" y="2563385"/>
            <a:ext cx="1530098" cy="227485"/>
          </a:xfrm>
          <a:prstGeom prst="rect">
            <a:avLst/>
          </a:prstGeom>
        </p:spPr>
        <p:txBody>
          <a:bodyPr vert="horz" wrap="square" lIns="68580" tIns="34290" rIns="68580" bIns="34290" rtlCol="0">
            <a:normAutofit fontScale="92500" lnSpcReduction="20000"/>
          </a:bodyPr>
          <a:lstStyle/>
          <a:p>
            <a:pPr algn="ctr"/>
            <a:r>
              <a:rPr lang="es-ES" sz="1350" dirty="0" err="1"/>
              <a:t>Template</a:t>
            </a:r>
            <a:r>
              <a:rPr lang="es-ES" sz="1350" dirty="0"/>
              <a:t> JSON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8A92A-F7AD-45F8-A73E-CF9907A2E95D}"/>
              </a:ext>
            </a:extLst>
          </p:cNvPr>
          <p:cNvSpPr txBox="1"/>
          <p:nvPr/>
        </p:nvSpPr>
        <p:spPr>
          <a:xfrm>
            <a:off x="2405336" y="3111193"/>
            <a:ext cx="1461926" cy="227485"/>
          </a:xfrm>
          <a:prstGeom prst="rect">
            <a:avLst/>
          </a:prstGeom>
        </p:spPr>
        <p:txBody>
          <a:bodyPr vert="horz" wrap="square" lIns="68580" tIns="34290" rIns="68580" bIns="34290" rtlCol="0">
            <a:normAutofit fontScale="92500" lnSpcReduction="20000"/>
          </a:bodyPr>
          <a:lstStyle/>
          <a:p>
            <a:pPr algn="ctr"/>
            <a:r>
              <a:rPr lang="es-ES" sz="1350" dirty="0" err="1"/>
              <a:t>Parameters</a:t>
            </a:r>
            <a:r>
              <a:rPr lang="es-ES" sz="1350" dirty="0"/>
              <a:t> JSON</a:t>
            </a:r>
            <a:endParaRPr lang="en-US" sz="1350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F218BFB5-8F6E-4B17-BE64-CC3866C32991}"/>
              </a:ext>
            </a:extLst>
          </p:cNvPr>
          <p:cNvSpPr/>
          <p:nvPr/>
        </p:nvSpPr>
        <p:spPr bwMode="black">
          <a:xfrm>
            <a:off x="3827680" y="3597100"/>
            <a:ext cx="668498" cy="689148"/>
          </a:xfrm>
          <a:prstGeom prst="mathPlus">
            <a:avLst/>
          </a:prstGeom>
          <a:solidFill>
            <a:srgbClr val="AEB785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F60C7E32-78A0-41E8-8923-6315BBB1B4C4}"/>
              </a:ext>
            </a:extLst>
          </p:cNvPr>
          <p:cNvSpPr/>
          <p:nvPr/>
        </p:nvSpPr>
        <p:spPr bwMode="black">
          <a:xfrm>
            <a:off x="4510262" y="3028396"/>
            <a:ext cx="1206699" cy="393552"/>
          </a:xfrm>
          <a:prstGeom prst="snip2Diag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r>
              <a:rPr lang="es-ES" sz="1200" dirty="0" err="1">
                <a:solidFill>
                  <a:srgbClr val="292929"/>
                </a:solidFill>
              </a:rPr>
              <a:t>Power</a:t>
            </a:r>
            <a:r>
              <a:rPr lang="es-ES" sz="1200" dirty="0">
                <a:solidFill>
                  <a:srgbClr val="292929"/>
                </a:solidFill>
              </a:rPr>
              <a:t> Shell</a:t>
            </a:r>
            <a:endParaRPr lang="en-US" sz="1200" dirty="0">
              <a:solidFill>
                <a:srgbClr val="292929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22D53929-5A22-4F59-80E4-65A5143F1B50}"/>
              </a:ext>
            </a:extLst>
          </p:cNvPr>
          <p:cNvSpPr/>
          <p:nvPr/>
        </p:nvSpPr>
        <p:spPr bwMode="black">
          <a:xfrm>
            <a:off x="4510262" y="3649798"/>
            <a:ext cx="1206699" cy="393552"/>
          </a:xfrm>
          <a:prstGeom prst="snip2Diag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r>
              <a:rPr lang="es-ES" sz="1200" dirty="0">
                <a:solidFill>
                  <a:srgbClr val="292929"/>
                </a:solidFill>
              </a:rPr>
              <a:t>CLI</a:t>
            </a:r>
            <a:endParaRPr lang="en-US" sz="1200" dirty="0">
              <a:solidFill>
                <a:srgbClr val="292929"/>
              </a:solidFill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BE842DEA-A7E3-47A1-B756-71124DE80C3C}"/>
              </a:ext>
            </a:extLst>
          </p:cNvPr>
          <p:cNvSpPr/>
          <p:nvPr/>
        </p:nvSpPr>
        <p:spPr bwMode="black">
          <a:xfrm>
            <a:off x="4533961" y="4271200"/>
            <a:ext cx="1206699" cy="393552"/>
          </a:xfrm>
          <a:prstGeom prst="snip2Diag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r>
              <a:rPr lang="es-ES" sz="1200" dirty="0">
                <a:solidFill>
                  <a:srgbClr val="292929"/>
                </a:solidFill>
              </a:rPr>
              <a:t>API</a:t>
            </a:r>
            <a:endParaRPr lang="en-US" sz="1200" dirty="0">
              <a:solidFill>
                <a:srgbClr val="292929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1BBF86-0286-41DF-91E8-0E1722A16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439" y="3396382"/>
            <a:ext cx="2426949" cy="963452"/>
          </a:xfrm>
          <a:prstGeom prst="rect">
            <a:avLst/>
          </a:prstGeom>
        </p:spPr>
      </p:pic>
      <p:sp>
        <p:nvSpPr>
          <p:cNvPr id="17" name="Equals 16">
            <a:extLst>
              <a:ext uri="{FF2B5EF4-FFF2-40B4-BE49-F238E27FC236}">
                <a16:creationId xmlns:a16="http://schemas.microsoft.com/office/drawing/2014/main" id="{21834426-B175-443E-95EB-67E27113CF42}"/>
              </a:ext>
            </a:extLst>
          </p:cNvPr>
          <p:cNvSpPr/>
          <p:nvPr/>
        </p:nvSpPr>
        <p:spPr bwMode="black">
          <a:xfrm>
            <a:off x="5798678" y="3638560"/>
            <a:ext cx="572058" cy="543626"/>
          </a:xfrm>
          <a:prstGeom prst="mathEqual">
            <a:avLst/>
          </a:prstGeom>
          <a:solidFill>
            <a:srgbClr val="AEB785"/>
          </a:solidFill>
          <a:ln>
            <a:noFill/>
          </a:ln>
          <a:extLst/>
        </p:spPr>
        <p:txBody>
          <a:bodyPr vert="horz" wrap="square" lIns="61729" tIns="30865" rIns="61729" bIns="30865" numCol="1" rtlCol="0" anchor="t" anchorCtr="0" compatLnSpc="1">
            <a:prstTxWarp prst="textNoShape">
              <a:avLst/>
            </a:prstTxWarp>
          </a:bodyPr>
          <a:lstStyle/>
          <a:p>
            <a:pPr algn="ctr" defTabSz="914240"/>
            <a:endParaRPr lang="en-US" sz="12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0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template demo</a:t>
            </a:r>
          </a:p>
        </p:txBody>
      </p:sp>
    </p:spTree>
    <p:extLst>
      <p:ext uri="{BB962C8B-B14F-4D97-AF65-F5344CB8AC3E}">
        <p14:creationId xmlns:p14="http://schemas.microsoft.com/office/powerpoint/2010/main" val="48186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1061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3256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772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7527" y="1805271"/>
            <a:ext cx="5286987" cy="517065"/>
          </a:xfrm>
        </p:spPr>
        <p:txBody>
          <a:bodyPr/>
          <a:lstStyle/>
          <a:p>
            <a:r>
              <a:rPr lang="es-ES" dirty="0"/>
              <a:t>Iván “la barba” Chesa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Picture Placeholder 9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73ECA9B6-9BDC-4D1B-AE56-3C36AFFDFB2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" r="421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7527" y="2510035"/>
            <a:ext cx="5286987" cy="2767937"/>
          </a:xfrm>
        </p:spPr>
        <p:txBody>
          <a:bodyPr/>
          <a:lstStyle/>
          <a:p>
            <a:r>
              <a:rPr lang="en-US" dirty="0"/>
              <a:t>Dedicated to Azure and SharePoint development in the last years and certified by Microsoft as MCSE: Cloud Platform and Infrastructure.</a:t>
            </a:r>
          </a:p>
          <a:p>
            <a:r>
              <a:rPr lang="en-US" dirty="0">
                <a:hlinkClick r:id="rId3"/>
              </a:rPr>
              <a:t>https://www.linkedin.com/in/iv%C3%A1n-chesa-4284b7133</a:t>
            </a:r>
            <a:endParaRPr lang="en-US" dirty="0"/>
          </a:p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3071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4CF38-4990-4762-8EBD-C0069D007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Mañez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57AD-D8F0-4A84-94CA-68FB90153B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0" descr="A person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0D565CDE-97A6-494B-AF27-B8D7A2A6CF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r="5207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6E549-107B-49B8-9EB0-2FC9D3756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527" y="2510035"/>
            <a:ext cx="5286987" cy="2958759"/>
          </a:xfrm>
        </p:spPr>
        <p:txBody>
          <a:bodyPr/>
          <a:lstStyle/>
          <a:p>
            <a:r>
              <a:rPr lang="es-ES" sz="1800" dirty="0"/>
              <a:t>SharePoint and Cloud </a:t>
            </a:r>
            <a:r>
              <a:rPr lang="es-ES" sz="1800" dirty="0" err="1"/>
              <a:t>solutions</a:t>
            </a:r>
            <a:r>
              <a:rPr lang="es-ES" sz="1800" dirty="0"/>
              <a:t> </a:t>
            </a:r>
            <a:r>
              <a:rPr lang="es-ES" sz="1800" dirty="0" err="1"/>
              <a:t>architect</a:t>
            </a:r>
            <a:r>
              <a:rPr lang="es-ES" sz="1800" dirty="0"/>
              <a:t> en </a:t>
            </a:r>
            <a:r>
              <a:rPr lang="es-ES" sz="1800" dirty="0" err="1"/>
              <a:t>ClearPeople</a:t>
            </a:r>
            <a:r>
              <a:rPr lang="es-ES" sz="1800" dirty="0"/>
              <a:t>. </a:t>
            </a:r>
          </a:p>
          <a:p>
            <a:r>
              <a:rPr lang="es-ES" sz="1800" dirty="0"/>
              <a:t>Office Development MVP. Cerca de 15 años trabajando con tecnologías Microsoft. SharePoint MCPD y </a:t>
            </a:r>
            <a:r>
              <a:rPr lang="es-ES" sz="1800" dirty="0" err="1"/>
              <a:t>Certified</a:t>
            </a:r>
            <a:r>
              <a:rPr lang="es-ES" sz="1800" dirty="0"/>
              <a:t> </a:t>
            </a:r>
            <a:r>
              <a:rPr lang="es-ES" sz="1800" dirty="0" err="1"/>
              <a:t>specialist</a:t>
            </a:r>
            <a:r>
              <a:rPr lang="es-ES" sz="1800" dirty="0"/>
              <a:t> in </a:t>
            </a:r>
            <a:r>
              <a:rPr lang="es-ES" sz="1800" dirty="0" err="1"/>
              <a:t>Developing</a:t>
            </a:r>
            <a:r>
              <a:rPr lang="es-ES" sz="1800" dirty="0"/>
              <a:t> Azure. </a:t>
            </a:r>
            <a:r>
              <a:rPr lang="es-ES" sz="1800" dirty="0" err="1"/>
              <a:t>OfficeDev</a:t>
            </a:r>
            <a:r>
              <a:rPr lang="es-ES" sz="1800" dirty="0"/>
              <a:t> PnP Key </a:t>
            </a:r>
            <a:r>
              <a:rPr lang="es-ES" sz="1800" dirty="0" err="1"/>
              <a:t>contributor</a:t>
            </a:r>
            <a:r>
              <a:rPr lang="es-ES" sz="1800" dirty="0"/>
              <a:t>.</a:t>
            </a:r>
          </a:p>
          <a:p>
            <a:r>
              <a:rPr lang="es-ES" sz="1400" dirty="0">
                <a:hlinkClick r:id="rId3"/>
              </a:rPr>
              <a:t>https://twitter.com/luismanez</a:t>
            </a:r>
            <a:endParaRPr lang="es-ES" sz="1400" dirty="0"/>
          </a:p>
          <a:p>
            <a:r>
              <a:rPr lang="es-ES" sz="1400" dirty="0">
                <a:hlinkClick r:id="rId4"/>
              </a:rPr>
              <a:t>https://github.com/luismanez</a:t>
            </a:r>
            <a:endParaRPr lang="es-ES" sz="1400" dirty="0"/>
          </a:p>
          <a:p>
            <a:r>
              <a:rPr lang="es-ES" sz="1400" dirty="0">
                <a:hlinkClick r:id="rId5"/>
              </a:rPr>
              <a:t>https://medium.com/inherits-cloud</a:t>
            </a:r>
            <a:endParaRPr lang="es-ES" sz="1400" dirty="0"/>
          </a:p>
          <a:p>
            <a:r>
              <a:rPr lang="es-ES" sz="1400" dirty="0">
                <a:hlinkClick r:id="rId6"/>
              </a:rPr>
              <a:t>https://www.linkedin.com/in/luismanez/</a:t>
            </a:r>
            <a:endParaRPr lang="en-US" sz="1800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40BA963-82BA-4244-8C60-4962383D2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3544" y="4498498"/>
            <a:ext cx="2737109" cy="11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228185-43F1-4B59-8747-6DFB0C832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ARM benefits</a:t>
            </a:r>
          </a:p>
        </p:txBody>
      </p:sp>
    </p:spTree>
    <p:extLst>
      <p:ext uri="{BB962C8B-B14F-4D97-AF65-F5344CB8AC3E}">
        <p14:creationId xmlns:p14="http://schemas.microsoft.com/office/powerpoint/2010/main" val="389989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86F70-15D1-47B9-8ADE-D7864824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01" y="1994164"/>
            <a:ext cx="2796799" cy="38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Applications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20" y="1985237"/>
            <a:ext cx="6141188" cy="36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88118-3C4F-497A-89A9-11D1CAE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81" y="377271"/>
            <a:ext cx="8309369" cy="994172"/>
          </a:xfrm>
        </p:spPr>
        <p:txBody>
          <a:bodyPr/>
          <a:lstStyle/>
          <a:p>
            <a:r>
              <a:rPr lang="en-US" dirty="0"/>
              <a:t>… and per environment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A3D82-3A4B-49A4-A9F1-9D9E0B16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1" y="2125266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63D7A-BC87-4596-BA17-CEBBE3E6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90" y="2125266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A5048-23E2-47AC-AE9F-9861FBBE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00" y="2125266"/>
            <a:ext cx="2723651" cy="1625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4BAF7-B668-4759-BD56-6B15F94B04E6}"/>
              </a:ext>
            </a:extLst>
          </p:cNvPr>
          <p:cNvSpPr txBox="1"/>
          <p:nvPr/>
        </p:nvSpPr>
        <p:spPr>
          <a:xfrm>
            <a:off x="3233890" y="3881006"/>
            <a:ext cx="2723651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algn="ctr"/>
            <a:r>
              <a:rPr lang="es-ES" sz="2400" dirty="0"/>
              <a:t>QA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DF88E-21D0-40E4-825F-F7C95ECE6D5A}"/>
              </a:ext>
            </a:extLst>
          </p:cNvPr>
          <p:cNvSpPr txBox="1"/>
          <p:nvPr/>
        </p:nvSpPr>
        <p:spPr>
          <a:xfrm>
            <a:off x="205981" y="3881006"/>
            <a:ext cx="2723651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Autofit/>
          </a:bodyPr>
          <a:lstStyle/>
          <a:p>
            <a:pPr algn="ctr"/>
            <a:r>
              <a:rPr lang="es-ES" sz="2400" dirty="0"/>
              <a:t>DEV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0AEEF0-5D42-4DF5-AB60-DFB19F4FBA9A}"/>
              </a:ext>
            </a:extLst>
          </p:cNvPr>
          <p:cNvSpPr txBox="1"/>
          <p:nvPr/>
        </p:nvSpPr>
        <p:spPr>
          <a:xfrm>
            <a:off x="6261800" y="3881006"/>
            <a:ext cx="2723651" cy="417713"/>
          </a:xfrm>
          <a:prstGeom prst="rect">
            <a:avLst/>
          </a:prstGeom>
        </p:spPr>
        <p:txBody>
          <a:bodyPr vert="horz" wrap="square" lIns="68580" tIns="34290" rIns="68580" bIns="34290" rtlCol="0">
            <a:normAutofit/>
          </a:bodyPr>
          <a:lstStyle/>
          <a:p>
            <a:pPr algn="ctr"/>
            <a:r>
              <a:rPr lang="es-ES" sz="2100" dirty="0"/>
              <a:t>PROD</a:t>
            </a:r>
            <a:endParaRPr lang="en-US"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FCC22-BFD5-496E-A30C-7B0F7D9D0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16" y="3881005"/>
            <a:ext cx="2514600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</Words>
  <Application>Microsoft Office PowerPoint</Application>
  <PresentationFormat>On-screen Show (4:3)</PresentationFormat>
  <Paragraphs>38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Despliegue continuo de tu infraestructura cloud con Azure ARM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Monolithic Applications</vt:lpstr>
      <vt:lpstr>Microservices Applications</vt:lpstr>
      <vt:lpstr>… and per environment</vt:lpstr>
      <vt:lpstr>ARM Templates to rescue</vt:lpstr>
      <vt:lpstr>PowerPoint Presentation</vt:lpstr>
      <vt:lpstr>ARM Template Anatomy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Global Windows Azure Bootcamp</dc:title>
  <dc:creator/>
  <cp:keywords/>
  <cp:lastModifiedBy/>
  <cp:revision>2</cp:revision>
  <dcterms:created xsi:type="dcterms:W3CDTF">2014-03-08T16:44:29Z</dcterms:created>
  <dcterms:modified xsi:type="dcterms:W3CDTF">2018-04-19T15:16:33Z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