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50.xml" ContentType="application/vnd.openxmlformats-officedocument.presentationml.notesSlide+xml"/>
  <Override PartName="/ppt/tags/tag64.xml" ContentType="application/vnd.openxmlformats-officedocument.presentationml.tags+xml"/>
  <Override PartName="/ppt/notesSlides/notesSlide5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31" r:id="rId1"/>
    <p:sldMasterId id="2147484850" r:id="rId2"/>
  </p:sldMasterIdLst>
  <p:notesMasterIdLst>
    <p:notesMasterId r:id="rId79"/>
  </p:notesMasterIdLst>
  <p:handoutMasterIdLst>
    <p:handoutMasterId r:id="rId80"/>
  </p:handoutMasterIdLst>
  <p:sldIdLst>
    <p:sldId id="431" r:id="rId3"/>
    <p:sldId id="614" r:id="rId4"/>
    <p:sldId id="615" r:id="rId5"/>
    <p:sldId id="473" r:id="rId6"/>
    <p:sldId id="640" r:id="rId7"/>
    <p:sldId id="647" r:id="rId8"/>
    <p:sldId id="673" r:id="rId9"/>
    <p:sldId id="621" r:id="rId10"/>
    <p:sldId id="622" r:id="rId11"/>
    <p:sldId id="623" r:id="rId12"/>
    <p:sldId id="639" r:id="rId13"/>
    <p:sldId id="624" r:id="rId14"/>
    <p:sldId id="625" r:id="rId15"/>
    <p:sldId id="626" r:id="rId16"/>
    <p:sldId id="693" r:id="rId17"/>
    <p:sldId id="628" r:id="rId18"/>
    <p:sldId id="629" r:id="rId19"/>
    <p:sldId id="630" r:id="rId20"/>
    <p:sldId id="631" r:id="rId21"/>
    <p:sldId id="632" r:id="rId22"/>
    <p:sldId id="638" r:id="rId23"/>
    <p:sldId id="695" r:id="rId24"/>
    <p:sldId id="694" r:id="rId25"/>
    <p:sldId id="633" r:id="rId26"/>
    <p:sldId id="634" r:id="rId27"/>
    <p:sldId id="574" r:id="rId28"/>
    <p:sldId id="617" r:id="rId29"/>
    <p:sldId id="616" r:id="rId30"/>
    <p:sldId id="618" r:id="rId31"/>
    <p:sldId id="619" r:id="rId32"/>
    <p:sldId id="620" r:id="rId33"/>
    <p:sldId id="641" r:id="rId34"/>
    <p:sldId id="642" r:id="rId35"/>
    <p:sldId id="643" r:id="rId36"/>
    <p:sldId id="644" r:id="rId37"/>
    <p:sldId id="645" r:id="rId38"/>
    <p:sldId id="646" r:id="rId39"/>
    <p:sldId id="648" r:id="rId40"/>
    <p:sldId id="649" r:id="rId41"/>
    <p:sldId id="659" r:id="rId42"/>
    <p:sldId id="650" r:id="rId43"/>
    <p:sldId id="660" r:id="rId44"/>
    <p:sldId id="651" r:id="rId45"/>
    <p:sldId id="698" r:id="rId46"/>
    <p:sldId id="666" r:id="rId47"/>
    <p:sldId id="672" r:id="rId48"/>
    <p:sldId id="674" r:id="rId49"/>
    <p:sldId id="675" r:id="rId50"/>
    <p:sldId id="701" r:id="rId51"/>
    <p:sldId id="677" r:id="rId52"/>
    <p:sldId id="679" r:id="rId53"/>
    <p:sldId id="667" r:id="rId54"/>
    <p:sldId id="668" r:id="rId55"/>
    <p:sldId id="691" r:id="rId56"/>
    <p:sldId id="692" r:id="rId57"/>
    <p:sldId id="681" r:id="rId58"/>
    <p:sldId id="682" r:id="rId59"/>
    <p:sldId id="669" r:id="rId60"/>
    <p:sldId id="680" r:id="rId61"/>
    <p:sldId id="688" r:id="rId62"/>
    <p:sldId id="689" r:id="rId63"/>
    <p:sldId id="690" r:id="rId64"/>
    <p:sldId id="683" r:id="rId65"/>
    <p:sldId id="662" r:id="rId66"/>
    <p:sldId id="652" r:id="rId67"/>
    <p:sldId id="653" r:id="rId68"/>
    <p:sldId id="663" r:id="rId69"/>
    <p:sldId id="664" r:id="rId70"/>
    <p:sldId id="665" r:id="rId71"/>
    <p:sldId id="670" r:id="rId72"/>
    <p:sldId id="684" r:id="rId73"/>
    <p:sldId id="685" r:id="rId74"/>
    <p:sldId id="686" r:id="rId75"/>
    <p:sldId id="671" r:id="rId76"/>
    <p:sldId id="687" r:id="rId77"/>
    <p:sldId id="636" r:id="rId78"/>
  </p:sldIdLst>
  <p:sldSz cx="8961438" cy="6721475"/>
  <p:notesSz cx="7077075" cy="9369425"/>
  <p:custDataLst>
    <p:tags r:id="rId81"/>
  </p:custDataLst>
  <p:defaultTextStyle>
    <a:defPPr>
      <a:defRPr lang="en-US"/>
    </a:defPPr>
    <a:lvl1pPr algn="l" rtl="0" fontAlgn="base">
      <a:spcBef>
        <a:spcPct val="0"/>
      </a:spcBef>
      <a:spcAft>
        <a:spcPct val="0"/>
      </a:spcAft>
      <a:defRPr sz="1600" kern="1200">
        <a:solidFill>
          <a:schemeClr val="tx1"/>
        </a:solidFill>
        <a:latin typeface="Arial" pitchFamily="34" charset="0"/>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2822">
          <p15:clr>
            <a:srgbClr val="A4A3A4"/>
          </p15:clr>
        </p15:guide>
      </p15:sldGuideLst>
    </p:ext>
    <p:ext uri="{2D200454-40CA-4A62-9FC3-DE9A4176ACB9}">
      <p15:notesGuideLst xmlns:p15="http://schemas.microsoft.com/office/powerpoint/2012/main">
        <p15:guide id="1" orient="horz" pos="29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9FF"/>
    <a:srgbClr val="DDF7F7"/>
    <a:srgbClr val="FF0000"/>
    <a:srgbClr val="BFD1E7"/>
    <a:srgbClr val="99CC00"/>
    <a:srgbClr val="200D79"/>
    <a:srgbClr val="0070C0"/>
    <a:srgbClr val="79C6FF"/>
    <a:srgbClr val="C6F3F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88360" autoAdjust="0"/>
  </p:normalViewPr>
  <p:slideViewPr>
    <p:cSldViewPr snapToGrid="0" snapToObjects="1">
      <p:cViewPr varScale="1">
        <p:scale>
          <a:sx n="72" d="100"/>
          <a:sy n="72" d="100"/>
        </p:scale>
        <p:origin x="1308" y="72"/>
      </p:cViewPr>
      <p:guideLst>
        <p:guide orient="horz" pos="2117"/>
        <p:guide pos="282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4" d="100"/>
          <a:sy n="84" d="100"/>
        </p:scale>
        <p:origin x="-3078" y="-78"/>
      </p:cViewPr>
      <p:guideLst>
        <p:guide orient="horz" pos="2951"/>
        <p:guide pos="222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sers\victo\Downloads\Presupuesto%202016%20v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0000"/>
                </a:solidFill>
                <a:latin typeface="+mn-lt"/>
                <a:ea typeface="+mn-ea"/>
                <a:cs typeface="+mn-cs"/>
              </a:defRPr>
            </a:pPr>
            <a:r>
              <a:rPr lang="es-PE" b="1" i="0" baseline="0" noProof="0" dirty="0">
                <a:solidFill>
                  <a:srgbClr val="000000"/>
                </a:solidFill>
              </a:rPr>
              <a:t>Distribución</a:t>
            </a:r>
            <a:r>
              <a:rPr lang="en-US" b="1" i="0" baseline="0" dirty="0">
                <a:solidFill>
                  <a:srgbClr val="000000"/>
                </a:solidFill>
              </a:rPr>
              <a:t> del </a:t>
            </a:r>
            <a:r>
              <a:rPr lang="es-PE" b="1" i="0" baseline="0" noProof="0" dirty="0">
                <a:solidFill>
                  <a:srgbClr val="000000"/>
                </a:solidFill>
              </a:rPr>
              <a:t>Presupuesto</a:t>
            </a:r>
            <a:r>
              <a:rPr lang="en-US" b="1" i="0" baseline="0" dirty="0">
                <a:solidFill>
                  <a:srgbClr val="000000"/>
                </a:solidFill>
              </a:rPr>
              <a:t> 2016 USD</a:t>
            </a:r>
          </a:p>
        </c:rich>
      </c:tx>
      <c:layout>
        <c:manualLayout>
          <c:xMode val="edge"/>
          <c:yMode val="edge"/>
          <c:x val="0.28512268892675408"/>
          <c:y val="2.92561592709917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000000"/>
              </a:solidFill>
              <a:latin typeface="+mn-lt"/>
              <a:ea typeface="+mn-ea"/>
              <a:cs typeface="+mn-cs"/>
            </a:defRPr>
          </a:pPr>
          <a:endParaRPr lang="es-PE"/>
        </a:p>
      </c:txPr>
    </c:title>
    <c:autoTitleDeleted val="0"/>
    <c:plotArea>
      <c:layout/>
      <c:areaChart>
        <c:grouping val="standard"/>
        <c:varyColors val="0"/>
        <c:ser>
          <c:idx val="5"/>
          <c:order val="5"/>
          <c:tx>
            <c:strRef>
              <c:f>'[Presupuesto 2016 v3.xlsx]TI'!$B$35:$AZ$35</c:f>
              <c:strCache>
                <c:ptCount val="51"/>
                <c:pt idx="0">
                  <c:v>Mensual</c:v>
                </c:pt>
              </c:strCache>
            </c:strRef>
          </c:tx>
          <c:spPr>
            <a:solidFill>
              <a:schemeClr val="tx2">
                <a:lumMod val="60000"/>
                <a:lumOff val="40000"/>
              </a:schemeClr>
            </a:solidFill>
            <a:ln>
              <a:noFill/>
            </a:ln>
            <a:effectLst/>
          </c:spPr>
          <c:dLbls>
            <c:dLbl>
              <c:idx val="0"/>
              <c:layout>
                <c:manualLayout>
                  <c:x val="2.346071559303459E-2"/>
                  <c:y val="-0.289303054803059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0DCC-4660-9080-450815E8852D}"/>
                </c:ext>
                <c:ext xmlns:c15="http://schemas.microsoft.com/office/drawing/2012/chart" uri="{CE6537A1-D6FC-4f65-9D91-7224C49458BB}">
                  <c15:layout/>
                </c:ext>
              </c:extLst>
            </c:dLbl>
            <c:dLbl>
              <c:idx val="1"/>
              <c:layout>
                <c:manualLayout>
                  <c:x val="1.6542621175368325E-17"/>
                  <c:y val="-0.1745002552780361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DCC-4660-9080-450815E8852D}"/>
                </c:ext>
                <c:ext xmlns:c15="http://schemas.microsoft.com/office/drawing/2012/chart" uri="{CE6537A1-D6FC-4f65-9D91-7224C49458BB}">
                  <c15:layout/>
                </c:ext>
              </c:extLst>
            </c:dLbl>
            <c:dLbl>
              <c:idx val="2"/>
              <c:layout>
                <c:manualLayout>
                  <c:x val="-1.8046704302334307E-3"/>
                  <c:y val="-0.2755267188600569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0DCC-4660-9080-450815E8852D}"/>
                </c:ext>
                <c:ext xmlns:c15="http://schemas.microsoft.com/office/drawing/2012/chart" uri="{CE6537A1-D6FC-4f65-9D91-7224C49458BB}">
                  <c15:layout/>
                </c:ext>
              </c:extLst>
            </c:dLbl>
            <c:dLbl>
              <c:idx val="3"/>
              <c:layout>
                <c:manualLayout>
                  <c:x val="0"/>
                  <c:y val="-0.101026463582020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DCC-4660-9080-450815E8852D}"/>
                </c:ext>
                <c:ext xmlns:c15="http://schemas.microsoft.com/office/drawing/2012/chart" uri="{CE6537A1-D6FC-4f65-9D91-7224C49458BB}">
                  <c15:layout/>
                </c:ext>
              </c:extLst>
            </c:dLbl>
            <c:dLbl>
              <c:idx val="4"/>
              <c:layout>
                <c:manualLayout>
                  <c:x val="-3.6093408604669273E-3"/>
                  <c:y val="-0.1285791354680265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DCC-4660-9080-450815E8852D}"/>
                </c:ext>
                <c:ext xmlns:c15="http://schemas.microsoft.com/office/drawing/2012/chart" uri="{CE6537A1-D6FC-4f65-9D91-7224C49458BB}">
                  <c15:layout/>
                </c:ext>
              </c:extLst>
            </c:dLbl>
            <c:dLbl>
              <c:idx val="5"/>
              <c:layout>
                <c:manualLayout>
                  <c:x val="3.609340860466795E-3"/>
                  <c:y val="-0.18368447924003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DCC-4660-9080-450815E8852D}"/>
                </c:ext>
                <c:ext xmlns:c15="http://schemas.microsoft.com/office/drawing/2012/chart" uri="{CE6537A1-D6FC-4f65-9D91-7224C49458BB}">
                  <c15:layout/>
                </c:ext>
              </c:extLst>
            </c:dLbl>
            <c:dLbl>
              <c:idx val="6"/>
              <c:layout>
                <c:manualLayout>
                  <c:x val="-6.61704847014733E-17"/>
                  <c:y val="-7.347379169601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0DCC-4660-9080-450815E8852D}"/>
                </c:ext>
                <c:ext xmlns:c15="http://schemas.microsoft.com/office/drawing/2012/chart" uri="{CE6537A1-D6FC-4f65-9D91-7224C49458BB}">
                  <c15:layout/>
                </c:ext>
              </c:extLst>
            </c:dLbl>
            <c:dLbl>
              <c:idx val="7"/>
              <c:layout>
                <c:manualLayout>
                  <c:x val="-1.8046704302334307E-3"/>
                  <c:y val="-6.428956773401338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0DCC-4660-9080-450815E8852D}"/>
                </c:ext>
                <c:ext xmlns:c15="http://schemas.microsoft.com/office/drawing/2012/chart" uri="{CE6537A1-D6FC-4f65-9D91-7224C49458BB}">
                  <c15:layout/>
                </c:ext>
              </c:extLst>
            </c:dLbl>
            <c:dLbl>
              <c:idx val="8"/>
              <c:layout>
                <c:manualLayout>
                  <c:x val="0"/>
                  <c:y val="-8.2658015658017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0DCC-4660-9080-450815E8852D}"/>
                </c:ext>
                <c:ext xmlns:c15="http://schemas.microsoft.com/office/drawing/2012/chart" uri="{CE6537A1-D6FC-4f65-9D91-7224C49458BB}">
                  <c15:layout/>
                </c:ext>
              </c:extLst>
            </c:dLbl>
            <c:dLbl>
              <c:idx val="9"/>
              <c:layout>
                <c:manualLayout>
                  <c:x val="-3.6093408604668613E-3"/>
                  <c:y val="-4.592111981000958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0DCC-4660-9080-450815E8852D}"/>
                </c:ext>
                <c:ext xmlns:c15="http://schemas.microsoft.com/office/drawing/2012/chart" uri="{CE6537A1-D6FC-4f65-9D91-7224C49458BB}">
                  <c15:layout/>
                </c:ext>
              </c:extLst>
            </c:dLbl>
            <c:dLbl>
              <c:idx val="10"/>
              <c:layout>
                <c:manualLayout>
                  <c:x val="0"/>
                  <c:y val="-3.21447838670066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0DCC-4660-9080-450815E8852D}"/>
                </c:ext>
                <c:ext xmlns:c15="http://schemas.microsoft.com/office/drawing/2012/chart" uri="{CE6537A1-D6FC-4f65-9D91-7224C49458BB}">
                  <c15:layout/>
                </c:ext>
              </c:extLst>
            </c:dLbl>
            <c:dLbl>
              <c:idx val="11"/>
              <c:layout>
                <c:manualLayout>
                  <c:x val="-1.8046704302334307E-3"/>
                  <c:y val="-9.64343516010199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0DCC-4660-9080-450815E8852D}"/>
                </c:ext>
                <c:ext xmlns:c15="http://schemas.microsoft.com/office/drawing/2012/chart" uri="{CE6537A1-D6FC-4f65-9D91-7224C49458BB}">
                  <c15:layout/>
                </c:ext>
              </c:extLst>
            </c:dLbl>
            <c:numFmt formatCode="#,##0" sourceLinked="0"/>
            <c:spPr>
              <a:noFill/>
              <a:ln>
                <a:solidFill>
                  <a:srgbClr val="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s-PE"/>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'[Presupuesto 2016 v3.xlsx]TI'!$BA$29:$BL$29</c:f>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f>'[Presupuesto 2016 v3.xlsx]TI'!$BA$35:$BL$35</c:f>
              <c:numCache>
                <c:formatCode>_(* #,##0.00_);_(* \(#,##0.00\);_(* "-"??_);_(@_)</c:formatCode>
                <c:ptCount val="12"/>
                <c:pt idx="0">
                  <c:v>558645.50297569414</c:v>
                </c:pt>
                <c:pt idx="1">
                  <c:v>410800.83876191999</c:v>
                </c:pt>
                <c:pt idx="2">
                  <c:v>545208.25542858662</c:v>
                </c:pt>
                <c:pt idx="3">
                  <c:v>262822.66651584039</c:v>
                </c:pt>
                <c:pt idx="4">
                  <c:v>289504.56045523437</c:v>
                </c:pt>
                <c:pt idx="5">
                  <c:v>329465.06378856767</c:v>
                </c:pt>
                <c:pt idx="6">
                  <c:v>196182.66651584042</c:v>
                </c:pt>
                <c:pt idx="7">
                  <c:v>197713.57560674951</c:v>
                </c:pt>
                <c:pt idx="8">
                  <c:v>200598.15136432525</c:v>
                </c:pt>
                <c:pt idx="9">
                  <c:v>140060.16651584042</c:v>
                </c:pt>
                <c:pt idx="10">
                  <c:v>106432.66651584042</c:v>
                </c:pt>
                <c:pt idx="11">
                  <c:v>124985.16751584041</c:v>
                </c:pt>
              </c:numCache>
            </c:numRef>
          </c:val>
          <c:extLst xmlns:c16r2="http://schemas.microsoft.com/office/drawing/2015/06/chart">
            <c:ext xmlns:c16="http://schemas.microsoft.com/office/drawing/2014/chart" uri="{C3380CC4-5D6E-409C-BE32-E72D297353CC}">
              <c16:uniqueId val="{0000000C-0DCC-4660-9080-450815E8852D}"/>
            </c:ext>
          </c:extLst>
        </c:ser>
        <c:dLbls>
          <c:showLegendKey val="0"/>
          <c:showVal val="0"/>
          <c:showCatName val="0"/>
          <c:showSerName val="0"/>
          <c:showPercent val="0"/>
          <c:showBubbleSize val="0"/>
        </c:dLbls>
        <c:axId val="1338407008"/>
        <c:axId val="1338418432"/>
        <c:extLst xmlns:c16r2="http://schemas.microsoft.com/office/drawing/2015/06/chart">
          <c:ext xmlns:c15="http://schemas.microsoft.com/office/drawing/2012/chart" uri="{02D57815-91ED-43cb-92C2-25804820EDAC}">
            <c15:filteredAreaSeries>
              <c15:ser>
                <c:idx val="0"/>
                <c:order val="0"/>
                <c:tx>
                  <c:strRef>
                    <c:extLst xmlns:c16r2="http://schemas.microsoft.com/office/drawing/2015/06/chart">
                      <c:ext uri="{02D57815-91ED-43cb-92C2-25804820EDAC}">
                        <c15:formulaRef>
                          <c15:sqref>'[Presupuesto 2016 v3.xlsx]TI'!$B$30:$AZ$30</c15:sqref>
                        </c15:formulaRef>
                      </c:ext>
                    </c:extLst>
                    <c:strCache>
                      <c:ptCount val="51"/>
                      <c:pt idx="0">
                        <c:v>Activos de Hardware</c:v>
                      </c:pt>
                    </c:strCache>
                  </c:strRef>
                </c:tx>
                <c:spPr>
                  <a:solidFill>
                    <a:schemeClr val="accent1"/>
                  </a:solidFill>
                  <a:ln>
                    <a:noFill/>
                  </a:ln>
                  <a:effectLst/>
                </c:spPr>
                <c:cat>
                  <c:numRef>
                    <c:extLst xmlns:c16r2="http://schemas.microsoft.com/office/drawing/2015/06/chart">
                      <c:ext uri="{02D57815-91ED-43cb-92C2-25804820EDAC}">
                        <c15:formulaRef>
                          <c15:sqref>'[Presupuesto 2016 v3.xlsx]TI'!$BA$29:$BL$29</c15:sqref>
                        </c15:formulaRef>
                      </c:ext>
                    </c:extLst>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extLst xmlns:c16r2="http://schemas.microsoft.com/office/drawing/2015/06/chart">
                      <c:ext uri="{02D57815-91ED-43cb-92C2-25804820EDAC}">
                        <c15:formulaRef>
                          <c15:sqref>'[Presupuesto 2016 v3.xlsx]TI'!$BA$30:$BL$30</c15:sqref>
                        </c15:formulaRef>
                      </c:ext>
                    </c:extLst>
                    <c:numCache>
                      <c:formatCode>_(* #,##0.00_);_(* \(#,##0.00\);_(* "-"??_);_(@_)</c:formatCode>
                      <c:ptCount val="12"/>
                      <c:pt idx="0">
                        <c:v>13861.666666666668</c:v>
                      </c:pt>
                      <c:pt idx="1">
                        <c:v>168893.0303030303</c:v>
                      </c:pt>
                      <c:pt idx="2">
                        <c:v>171400</c:v>
                      </c:pt>
                      <c:pt idx="3">
                        <c:v>119140</c:v>
                      </c:pt>
                      <c:pt idx="4">
                        <c:v>163911.66666666669</c:v>
                      </c:pt>
                      <c:pt idx="5">
                        <c:v>20740</c:v>
                      </c:pt>
                      <c:pt idx="6">
                        <c:v>3550</c:v>
                      </c:pt>
                      <c:pt idx="7">
                        <c:v>3940</c:v>
                      </c:pt>
                      <c:pt idx="8">
                        <c:v>11561.666666666668</c:v>
                      </c:pt>
                      <c:pt idx="9">
                        <c:v>3940</c:v>
                      </c:pt>
                      <c:pt idx="10">
                        <c:v>3550</c:v>
                      </c:pt>
                      <c:pt idx="11">
                        <c:v>3940</c:v>
                      </c:pt>
                    </c:numCache>
                  </c:numRef>
                </c:val>
                <c:extLst xmlns:c16r2="http://schemas.microsoft.com/office/drawing/2015/06/chart">
                  <c:ext xmlns:c16="http://schemas.microsoft.com/office/drawing/2014/chart" uri="{C3380CC4-5D6E-409C-BE32-E72D297353CC}">
                    <c16:uniqueId val="{0000000D-0DCC-4660-9080-450815E8852D}"/>
                  </c:ext>
                </c:extLst>
              </c15:ser>
            </c15:filteredAreaSeries>
            <c15:filteredArea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'[Presupuesto 2016 v3.xlsx]TI'!$B$31:$AZ$31</c15:sqref>
                        </c15:formulaRef>
                      </c:ext>
                    </c:extLst>
                    <c:strCache>
                      <c:ptCount val="51"/>
                      <c:pt idx="0">
                        <c:v>Activos de Software</c:v>
                      </c:pt>
                    </c:strCache>
                  </c:strRef>
                </c:tx>
                <c:spPr>
                  <a:solidFill>
                    <a:schemeClr val="accent2"/>
                  </a:solidFill>
                  <a:ln>
                    <a:noFill/>
                  </a:ln>
                  <a:effectLst/>
                </c:spPr>
                <c:cat>
                  <c:numRef>
                    <c:extLst xmlns:c16r2="http://schemas.microsoft.com/office/drawing/2015/06/chart" xmlns:c15="http://schemas.microsoft.com/office/drawing/2012/chart">
                      <c:ext xmlns:c15="http://schemas.microsoft.com/office/drawing/2012/chart" uri="{02D57815-91ED-43cb-92C2-25804820EDAC}">
                        <c15:formulaRef>
                          <c15:sqref>'[Presupuesto 2016 v3.xlsx]TI'!$BA$29:$BL$29</c15:sqref>
                        </c15:formulaRef>
                      </c:ext>
                    </c:extLst>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'[Presupuesto 2016 v3.xlsx]TI'!$BA$31:$BL$31</c15:sqref>
                        </c15:formulaRef>
                      </c:ext>
                    </c:extLst>
                    <c:numCache>
                      <c:formatCode>_(* #,##0.00_);_(* \(#,##0.00\);_(* "-"??_);_(@_)</c:formatCode>
                      <c:ptCount val="12"/>
                      <c:pt idx="0">
                        <c:v>303520</c:v>
                      </c:pt>
                      <c:pt idx="1">
                        <c:v>119678.78787878789</c:v>
                      </c:pt>
                      <c:pt idx="2">
                        <c:v>214627.27272727274</c:v>
                      </c:pt>
                      <c:pt idx="3">
                        <c:v>40800</c:v>
                      </c:pt>
                      <c:pt idx="4">
                        <c:v>14000</c:v>
                      </c:pt>
                      <c:pt idx="5">
                        <c:v>180193.53363636363</c:v>
                      </c:pt>
                      <c:pt idx="6">
                        <c:v>89750</c:v>
                      </c:pt>
                      <c:pt idx="7">
                        <c:v>89750</c:v>
                      </c:pt>
                      <c:pt idx="8">
                        <c:v>85012.909090909088</c:v>
                      </c:pt>
                      <c:pt idx="9">
                        <c:v>29300</c:v>
                      </c:pt>
                      <c:pt idx="10">
                        <c:v>0</c:v>
                      </c:pt>
                      <c:pt idx="11">
                        <c:v>0</c:v>
                      </c:pt>
                    </c:numCache>
                  </c:numRef>
                </c:val>
                <c:extLst xmlns:c16r2="http://schemas.microsoft.com/office/drawing/2015/06/chart" xmlns:c15="http://schemas.microsoft.com/office/drawing/2012/chart">
                  <c:ext xmlns:c16="http://schemas.microsoft.com/office/drawing/2014/chart" uri="{C3380CC4-5D6E-409C-BE32-E72D297353CC}">
                    <c16:uniqueId val="{0000000E-0DCC-4660-9080-450815E8852D}"/>
                  </c:ext>
                </c:extLst>
              </c15:ser>
            </c15:filteredAreaSeries>
            <c15:filteredArea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'[Presupuesto 2016 v3.xlsx]TI'!$B$32:$AZ$32</c15:sqref>
                        </c15:formulaRef>
                      </c:ext>
                    </c:extLst>
                    <c:strCache>
                      <c:ptCount val="51"/>
                      <c:pt idx="0">
                        <c:v>Comunicaciones</c:v>
                      </c:pt>
                    </c:strCache>
                  </c:strRef>
                </c:tx>
                <c:spPr>
                  <a:solidFill>
                    <a:schemeClr val="accent3"/>
                  </a:solidFill>
                  <a:ln>
                    <a:noFill/>
                  </a:ln>
                  <a:effectLst/>
                </c:spPr>
                <c:cat>
                  <c:numRef>
                    <c:extLst xmlns:c16r2="http://schemas.microsoft.com/office/drawing/2015/06/chart" xmlns:c15="http://schemas.microsoft.com/office/drawing/2012/chart">
                      <c:ext xmlns:c15="http://schemas.microsoft.com/office/drawing/2012/chart" uri="{02D57815-91ED-43cb-92C2-25804820EDAC}">
                        <c15:formulaRef>
                          <c15:sqref>'[Presupuesto 2016 v3.xlsx]TI'!$BA$29:$BL$29</c15:sqref>
                        </c15:formulaRef>
                      </c:ext>
                    </c:extLst>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'[Presupuesto 2016 v3.xlsx]TI'!$BA$32:$BL$32</c15:sqref>
                        </c15:formulaRef>
                      </c:ext>
                    </c:extLst>
                    <c:numCache>
                      <c:formatCode>_(* #,##0.00_);_(* \(#,##0.00\);_(* "-"??_);_(@_)</c:formatCode>
                      <c:ptCount val="12"/>
                      <c:pt idx="0">
                        <c:v>13021.83998781537</c:v>
                      </c:pt>
                      <c:pt idx="1">
                        <c:v>13479.127095253389</c:v>
                      </c:pt>
                      <c:pt idx="2">
                        <c:v>13861.816489192783</c:v>
                      </c:pt>
                      <c:pt idx="3">
                        <c:v>15601.179394628305</c:v>
                      </c:pt>
                      <c:pt idx="4">
                        <c:v>15601.179394628305</c:v>
                      </c:pt>
                      <c:pt idx="5">
                        <c:v>15601.179394628305</c:v>
                      </c:pt>
                      <c:pt idx="6">
                        <c:v>15601.179394628305</c:v>
                      </c:pt>
                      <c:pt idx="7">
                        <c:v>15601.179394628305</c:v>
                      </c:pt>
                      <c:pt idx="8">
                        <c:v>15601.179394628305</c:v>
                      </c:pt>
                      <c:pt idx="9">
                        <c:v>15601.179394628305</c:v>
                      </c:pt>
                      <c:pt idx="10">
                        <c:v>15601.179394628305</c:v>
                      </c:pt>
                      <c:pt idx="11">
                        <c:v>15601.179394628305</c:v>
                      </c:pt>
                    </c:numCache>
                  </c:numRef>
                </c:val>
                <c:extLst xmlns:c16r2="http://schemas.microsoft.com/office/drawing/2015/06/chart" xmlns:c15="http://schemas.microsoft.com/office/drawing/2012/chart">
                  <c:ext xmlns:c16="http://schemas.microsoft.com/office/drawing/2014/chart" uri="{C3380CC4-5D6E-409C-BE32-E72D297353CC}">
                    <c16:uniqueId val="{0000000F-0DCC-4660-9080-450815E8852D}"/>
                  </c:ext>
                </c:extLst>
              </c15:ser>
            </c15:filteredAreaSeries>
            <c15:filteredAreaSeries>
              <c15:ser>
                <c:idx val="3"/>
                <c:order val="3"/>
                <c:tx>
                  <c:strRef>
                    <c:extLst xmlns:c16r2="http://schemas.microsoft.com/office/drawing/2015/06/chart" xmlns:c15="http://schemas.microsoft.com/office/drawing/2012/chart">
                      <c:ext xmlns:c15="http://schemas.microsoft.com/office/drawing/2012/chart" uri="{02D57815-91ED-43cb-92C2-25804820EDAC}">
                        <c15:formulaRef>
                          <c15:sqref>'[Presupuesto 2016 v3.xlsx]TI'!$B$33:$AZ$33</c15:sqref>
                        </c15:formulaRef>
                      </c:ext>
                    </c:extLst>
                    <c:strCache>
                      <c:ptCount val="51"/>
                      <c:pt idx="0">
                        <c:v>Gastos</c:v>
                      </c:pt>
                    </c:strCache>
                  </c:strRef>
                </c:tx>
                <c:spPr>
                  <a:solidFill>
                    <a:schemeClr val="accent4"/>
                  </a:solidFill>
                  <a:ln>
                    <a:noFill/>
                  </a:ln>
                  <a:effectLst/>
                </c:spPr>
                <c:cat>
                  <c:numRef>
                    <c:extLst xmlns:c16r2="http://schemas.microsoft.com/office/drawing/2015/06/chart" xmlns:c15="http://schemas.microsoft.com/office/drawing/2012/chart">
                      <c:ext xmlns:c15="http://schemas.microsoft.com/office/drawing/2012/chart" uri="{02D57815-91ED-43cb-92C2-25804820EDAC}">
                        <c15:formulaRef>
                          <c15:sqref>'[Presupuesto 2016 v3.xlsx]TI'!$BA$29:$BL$29</c15:sqref>
                        </c15:formulaRef>
                      </c:ext>
                    </c:extLst>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'[Presupuesto 2016 v3.xlsx]TI'!$BA$33:$BL$33</c15:sqref>
                        </c15:formulaRef>
                      </c:ext>
                    </c:extLst>
                    <c:numCache>
                      <c:formatCode>_(* #,##0.00_);_(* \(#,##0.00\);_(* "-"??_);_(@_)</c:formatCode>
                      <c:ptCount val="12"/>
                      <c:pt idx="0">
                        <c:v>1666.6666666666667</c:v>
                      </c:pt>
                      <c:pt idx="1">
                        <c:v>2807.5757575757575</c:v>
                      </c:pt>
                      <c:pt idx="2">
                        <c:v>2807.5757575757575</c:v>
                      </c:pt>
                      <c:pt idx="3">
                        <c:v>1666.6666666666667</c:v>
                      </c:pt>
                      <c:pt idx="4">
                        <c:v>1666.6666666666667</c:v>
                      </c:pt>
                      <c:pt idx="5">
                        <c:v>2807.5757575757575</c:v>
                      </c:pt>
                      <c:pt idx="6">
                        <c:v>1666.6666666666667</c:v>
                      </c:pt>
                      <c:pt idx="7">
                        <c:v>2807.5757575757575</c:v>
                      </c:pt>
                      <c:pt idx="8">
                        <c:v>2807.5757575757575</c:v>
                      </c:pt>
                      <c:pt idx="9">
                        <c:v>1666.6666666666667</c:v>
                      </c:pt>
                      <c:pt idx="10">
                        <c:v>1666.6666666666667</c:v>
                      </c:pt>
                      <c:pt idx="11">
                        <c:v>1666.6666666666667</c:v>
                      </c:pt>
                    </c:numCache>
                  </c:numRef>
                </c:val>
                <c:extLst xmlns:c16r2="http://schemas.microsoft.com/office/drawing/2015/06/chart" xmlns:c15="http://schemas.microsoft.com/office/drawing/2012/chart">
                  <c:ext xmlns:c16="http://schemas.microsoft.com/office/drawing/2014/chart" uri="{C3380CC4-5D6E-409C-BE32-E72D297353CC}">
                    <c16:uniqueId val="{00000010-0DCC-4660-9080-450815E8852D}"/>
                  </c:ext>
                </c:extLst>
              </c15:ser>
            </c15:filteredAreaSeries>
            <c15:filteredAreaSeries>
              <c15:ser>
                <c:idx val="4"/>
                <c:order val="4"/>
                <c:tx>
                  <c:strRef>
                    <c:extLst xmlns:c16r2="http://schemas.microsoft.com/office/drawing/2015/06/chart" xmlns:c15="http://schemas.microsoft.com/office/drawing/2012/chart">
                      <c:ext xmlns:c15="http://schemas.microsoft.com/office/drawing/2012/chart" uri="{02D57815-91ED-43cb-92C2-25804820EDAC}">
                        <c15:formulaRef>
                          <c15:sqref>'[Presupuesto 2016 v3.xlsx]TI'!$B$34:$AZ$34</c15:sqref>
                        </c15:formulaRef>
                      </c:ext>
                    </c:extLst>
                    <c:strCache>
                      <c:ptCount val="51"/>
                      <c:pt idx="0">
                        <c:v>Servicios Terceros</c:v>
                      </c:pt>
                    </c:strCache>
                  </c:strRef>
                </c:tx>
                <c:spPr>
                  <a:solidFill>
                    <a:schemeClr val="accent5"/>
                  </a:solidFill>
                  <a:ln>
                    <a:noFill/>
                  </a:ln>
                  <a:effectLst/>
                </c:spPr>
                <c:cat>
                  <c:numRef>
                    <c:extLst xmlns:c16r2="http://schemas.microsoft.com/office/drawing/2015/06/chart" xmlns:c15="http://schemas.microsoft.com/office/drawing/2012/chart">
                      <c:ext xmlns:c15="http://schemas.microsoft.com/office/drawing/2012/chart" uri="{02D57815-91ED-43cb-92C2-25804820EDAC}">
                        <c15:formulaRef>
                          <c15:sqref>'[Presupuesto 2016 v3.xlsx]TI'!$BA$29:$BL$29</c15:sqref>
                        </c15:formulaRef>
                      </c:ext>
                    </c:extLst>
                    <c:numCache>
                      <c:formatCode>mmm\-yy</c:formatCode>
                      <c:ptCount val="12"/>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'[Presupuesto 2016 v3.xlsx]TI'!$BA$34:$BL$34</c15:sqref>
                        </c15:formulaRef>
                      </c:ext>
                    </c:extLst>
                    <c:numCache>
                      <c:formatCode>_(* #,##0.00_);_(* \(#,##0.00\);_(* "-"??_);_(@_)</c:formatCode>
                      <c:ptCount val="12"/>
                      <c:pt idx="0">
                        <c:v>226575.32965454544</c:v>
                      </c:pt>
                      <c:pt idx="1">
                        <c:v>105942.31772727272</c:v>
                      </c:pt>
                      <c:pt idx="2">
                        <c:v>142511.59045454545</c:v>
                      </c:pt>
                      <c:pt idx="3">
                        <c:v>85614.82045454545</c:v>
                      </c:pt>
                      <c:pt idx="4">
                        <c:v>94325.047727272729</c:v>
                      </c:pt>
                      <c:pt idx="5">
                        <c:v>110122.77499999999</c:v>
                      </c:pt>
                      <c:pt idx="6">
                        <c:v>85614.82045454545</c:v>
                      </c:pt>
                      <c:pt idx="7">
                        <c:v>85614.82045454545</c:v>
                      </c:pt>
                      <c:pt idx="8">
                        <c:v>85614.82045454545</c:v>
                      </c:pt>
                      <c:pt idx="9">
                        <c:v>89552.32045454545</c:v>
                      </c:pt>
                      <c:pt idx="10">
                        <c:v>85614.82045454545</c:v>
                      </c:pt>
                      <c:pt idx="11">
                        <c:v>103777.32145454544</c:v>
                      </c:pt>
                    </c:numCache>
                  </c:numRef>
                </c:val>
                <c:extLst xmlns:c16r2="http://schemas.microsoft.com/office/drawing/2015/06/chart" xmlns:c15="http://schemas.microsoft.com/office/drawing/2012/chart">
                  <c:ext xmlns:c16="http://schemas.microsoft.com/office/drawing/2014/chart" uri="{C3380CC4-5D6E-409C-BE32-E72D297353CC}">
                    <c16:uniqueId val="{00000011-0DCC-4660-9080-450815E8852D}"/>
                  </c:ext>
                </c:extLst>
              </c15:ser>
            </c15:filteredAreaSeries>
          </c:ext>
        </c:extLst>
      </c:areaChart>
      <c:dateAx>
        <c:axId val="133840700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s-PE"/>
          </a:p>
        </c:txPr>
        <c:crossAx val="1338418432"/>
        <c:crosses val="autoZero"/>
        <c:auto val="1"/>
        <c:lblOffset val="100"/>
        <c:baseTimeUnit val="months"/>
      </c:dateAx>
      <c:valAx>
        <c:axId val="13384184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s-PE"/>
          </a:p>
        </c:txPr>
        <c:crossAx val="133840700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0417A-B640-402E-AEDB-3F53A727BBCE}"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es-ES"/>
        </a:p>
      </dgm:t>
    </dgm:pt>
    <dgm:pt modelId="{AC789F30-3697-42D6-987F-055DB32C77E2}">
      <dgm:prSet phldrT="[Texto]"/>
      <dgm:spPr/>
      <dgm:t>
        <a:bodyPr/>
        <a:lstStyle/>
        <a:p>
          <a:r>
            <a:rPr lang="es-PE" noProof="0" dirty="0"/>
            <a:t>Jefe de Sistemas</a:t>
          </a:r>
        </a:p>
      </dgm:t>
    </dgm:pt>
    <dgm:pt modelId="{854A45D1-DFE4-4776-B7A0-9F9599EFB218}" type="parTrans" cxnId="{B7A02EFA-B5B2-48A7-A494-32A95FC2A3B9}">
      <dgm:prSet/>
      <dgm:spPr/>
      <dgm:t>
        <a:bodyPr/>
        <a:lstStyle/>
        <a:p>
          <a:endParaRPr lang="es-PE" noProof="0" dirty="0"/>
        </a:p>
      </dgm:t>
    </dgm:pt>
    <dgm:pt modelId="{293F8F84-DFFC-445A-BFCE-89316DDFCF2C}" type="sibTrans" cxnId="{B7A02EFA-B5B2-48A7-A494-32A95FC2A3B9}">
      <dgm:prSet/>
      <dgm:spPr/>
      <dgm:t>
        <a:bodyPr/>
        <a:lstStyle/>
        <a:p>
          <a:endParaRPr lang="es-PE" noProof="0" dirty="0"/>
        </a:p>
      </dgm:t>
    </dgm:pt>
    <dgm:pt modelId="{3DDD52D0-502E-4118-9452-0E0785AA8A01}">
      <dgm:prSet phldrT="[Texto]"/>
      <dgm:spPr/>
      <dgm:t>
        <a:bodyPr/>
        <a:lstStyle/>
        <a:p>
          <a:r>
            <a:rPr lang="es-PE" noProof="0" dirty="0"/>
            <a:t>Coordinador de Desarrollo</a:t>
          </a:r>
        </a:p>
      </dgm:t>
    </dgm:pt>
    <dgm:pt modelId="{9555DF3B-50A5-4585-9039-9260BD096B1F}" type="parTrans" cxnId="{C4BA3BD0-CACC-40B3-B97A-837795FF70DE}">
      <dgm:prSet/>
      <dgm:spPr/>
      <dgm:t>
        <a:bodyPr/>
        <a:lstStyle/>
        <a:p>
          <a:endParaRPr lang="es-PE" noProof="0" dirty="0"/>
        </a:p>
      </dgm:t>
    </dgm:pt>
    <dgm:pt modelId="{71E7ABDD-131A-44B6-ACD2-99B7E3D7E5A1}" type="sibTrans" cxnId="{C4BA3BD0-CACC-40B3-B97A-837795FF70DE}">
      <dgm:prSet/>
      <dgm:spPr/>
      <dgm:t>
        <a:bodyPr/>
        <a:lstStyle/>
        <a:p>
          <a:endParaRPr lang="es-PE" noProof="0" dirty="0"/>
        </a:p>
      </dgm:t>
    </dgm:pt>
    <dgm:pt modelId="{CCB28A92-B1FD-47FA-BDF3-14290DEC6789}">
      <dgm:prSet phldrT="[Texto]"/>
      <dgm:spPr/>
      <dgm:t>
        <a:bodyPr/>
        <a:lstStyle/>
        <a:p>
          <a:r>
            <a:rPr lang="es-PE" noProof="0" dirty="0"/>
            <a:t>Coordinador de Infraestructura</a:t>
          </a:r>
        </a:p>
      </dgm:t>
    </dgm:pt>
    <dgm:pt modelId="{8D2834A0-511D-4ECF-B0D5-2AAADFA2A6F4}" type="parTrans" cxnId="{6C6B73D1-5945-4CD1-8AFB-A35594046FFB}">
      <dgm:prSet/>
      <dgm:spPr/>
      <dgm:t>
        <a:bodyPr/>
        <a:lstStyle/>
        <a:p>
          <a:endParaRPr lang="es-PE" noProof="0" dirty="0"/>
        </a:p>
      </dgm:t>
    </dgm:pt>
    <dgm:pt modelId="{98D99E8C-1CF3-4CD9-A35B-130AB2A29EC2}" type="sibTrans" cxnId="{6C6B73D1-5945-4CD1-8AFB-A35594046FFB}">
      <dgm:prSet/>
      <dgm:spPr/>
      <dgm:t>
        <a:bodyPr/>
        <a:lstStyle/>
        <a:p>
          <a:endParaRPr lang="es-PE" noProof="0" dirty="0"/>
        </a:p>
      </dgm:t>
    </dgm:pt>
    <dgm:pt modelId="{9A359953-DD35-49E0-B846-A044ABB053DC}">
      <dgm:prSet phldrT="[Texto]"/>
      <dgm:spPr/>
      <dgm:t>
        <a:bodyPr/>
        <a:lstStyle/>
        <a:p>
          <a:r>
            <a:rPr lang="es-PE" noProof="0" dirty="0"/>
            <a:t>Analista de  Redes y Comunicaciones</a:t>
          </a:r>
        </a:p>
      </dgm:t>
    </dgm:pt>
    <dgm:pt modelId="{09395AB8-D0DB-41D0-9AF8-571EA25B2DD0}" type="parTrans" cxnId="{7CCEA359-2AB4-4F70-BD86-94B765853C82}">
      <dgm:prSet/>
      <dgm:spPr/>
      <dgm:t>
        <a:bodyPr/>
        <a:lstStyle/>
        <a:p>
          <a:endParaRPr lang="es-PE" noProof="0" dirty="0"/>
        </a:p>
      </dgm:t>
    </dgm:pt>
    <dgm:pt modelId="{0CD3390A-271E-4F07-BB82-7BEA5556E961}" type="sibTrans" cxnId="{7CCEA359-2AB4-4F70-BD86-94B765853C82}">
      <dgm:prSet/>
      <dgm:spPr/>
      <dgm:t>
        <a:bodyPr/>
        <a:lstStyle/>
        <a:p>
          <a:endParaRPr lang="es-PE" noProof="0" dirty="0"/>
        </a:p>
      </dgm:t>
    </dgm:pt>
    <dgm:pt modelId="{FBD41383-0C05-42CD-A47E-55CD804FF976}">
      <dgm:prSet phldrT="[Texto]"/>
      <dgm:spPr/>
      <dgm:t>
        <a:bodyPr/>
        <a:lstStyle/>
        <a:p>
          <a:r>
            <a:rPr lang="es-PE" noProof="0" dirty="0"/>
            <a:t>Analista Soporte y Activos Tecnológicos</a:t>
          </a:r>
        </a:p>
      </dgm:t>
    </dgm:pt>
    <dgm:pt modelId="{1DFBCEF9-8101-4648-B795-3ABA2E6A7217}" type="parTrans" cxnId="{753293DA-B8A2-4BA9-A352-B8213F81C623}">
      <dgm:prSet/>
      <dgm:spPr/>
      <dgm:t>
        <a:bodyPr/>
        <a:lstStyle/>
        <a:p>
          <a:endParaRPr lang="es-PE" noProof="0" dirty="0"/>
        </a:p>
      </dgm:t>
    </dgm:pt>
    <dgm:pt modelId="{E87498CB-BBCC-441E-9D56-7DEA42DE2BB0}" type="sibTrans" cxnId="{753293DA-B8A2-4BA9-A352-B8213F81C623}">
      <dgm:prSet/>
      <dgm:spPr/>
      <dgm:t>
        <a:bodyPr/>
        <a:lstStyle/>
        <a:p>
          <a:endParaRPr lang="es-PE" noProof="0" dirty="0"/>
        </a:p>
      </dgm:t>
    </dgm:pt>
    <dgm:pt modelId="{14A80008-1F76-4018-A190-A488BD369A45}">
      <dgm:prSet phldrT="[Texto]"/>
      <dgm:spPr/>
      <dgm:t>
        <a:bodyPr/>
        <a:lstStyle/>
        <a:p>
          <a:r>
            <a:rPr lang="es-PE" noProof="0" dirty="0"/>
            <a:t>Analista de Proyectos MM/WM/HR/CS</a:t>
          </a:r>
        </a:p>
      </dgm:t>
    </dgm:pt>
    <dgm:pt modelId="{49477F59-186F-417C-837C-883F3DC7ED5E}" type="parTrans" cxnId="{953CF0E6-295E-4207-8DF0-519502E87CB6}">
      <dgm:prSet/>
      <dgm:spPr/>
      <dgm:t>
        <a:bodyPr/>
        <a:lstStyle/>
        <a:p>
          <a:endParaRPr lang="es-PE" noProof="0" dirty="0"/>
        </a:p>
      </dgm:t>
    </dgm:pt>
    <dgm:pt modelId="{8FCEBC41-D2C7-4609-97C2-32C962DC7D6C}" type="sibTrans" cxnId="{953CF0E6-295E-4207-8DF0-519502E87CB6}">
      <dgm:prSet/>
      <dgm:spPr/>
      <dgm:t>
        <a:bodyPr/>
        <a:lstStyle/>
        <a:p>
          <a:endParaRPr lang="es-PE" noProof="0" dirty="0"/>
        </a:p>
      </dgm:t>
    </dgm:pt>
    <dgm:pt modelId="{C6EAC5A4-BFBE-4F6F-AF8E-217D43EBB07C}">
      <dgm:prSet phldrT="[Texto]"/>
      <dgm:spPr/>
      <dgm:t>
        <a:bodyPr/>
        <a:lstStyle/>
        <a:p>
          <a:r>
            <a:rPr lang="es-PE" noProof="0" dirty="0"/>
            <a:t>Analista de Proyectos FI/CO/BCS/PI</a:t>
          </a:r>
        </a:p>
      </dgm:t>
    </dgm:pt>
    <dgm:pt modelId="{B0AE9D55-75B7-4DBA-9F08-9FB929B9A495}" type="parTrans" cxnId="{18D7AB19-4DB1-411C-9C44-86C661358AA0}">
      <dgm:prSet/>
      <dgm:spPr/>
      <dgm:t>
        <a:bodyPr/>
        <a:lstStyle/>
        <a:p>
          <a:endParaRPr lang="es-PE" noProof="0" dirty="0"/>
        </a:p>
      </dgm:t>
    </dgm:pt>
    <dgm:pt modelId="{65224DA8-A4E7-4795-A363-C1F1AA3B7951}" type="sibTrans" cxnId="{18D7AB19-4DB1-411C-9C44-86C661358AA0}">
      <dgm:prSet/>
      <dgm:spPr/>
      <dgm:t>
        <a:bodyPr/>
        <a:lstStyle/>
        <a:p>
          <a:endParaRPr lang="es-PE" noProof="0" dirty="0"/>
        </a:p>
      </dgm:t>
    </dgm:pt>
    <dgm:pt modelId="{EE84E3AE-EA7E-4038-91A3-C83710749A92}">
      <dgm:prSet phldrT="[Texto]"/>
      <dgm:spPr/>
      <dgm:t>
        <a:bodyPr/>
        <a:lstStyle/>
        <a:p>
          <a:r>
            <a:rPr lang="es-PE" noProof="0" dirty="0"/>
            <a:t>Analista de Proyectos SD/VMS/WTY</a:t>
          </a:r>
        </a:p>
      </dgm:t>
    </dgm:pt>
    <dgm:pt modelId="{842DB641-5852-40FE-B602-CBF74B8E8DF4}" type="parTrans" cxnId="{67247692-494A-41E2-8E72-A6B84F86F865}">
      <dgm:prSet/>
      <dgm:spPr/>
      <dgm:t>
        <a:bodyPr/>
        <a:lstStyle/>
        <a:p>
          <a:endParaRPr lang="es-PE" noProof="0" dirty="0"/>
        </a:p>
      </dgm:t>
    </dgm:pt>
    <dgm:pt modelId="{B7D31F66-5FE7-4B31-876D-15B68401D78D}" type="sibTrans" cxnId="{67247692-494A-41E2-8E72-A6B84F86F865}">
      <dgm:prSet/>
      <dgm:spPr/>
      <dgm:t>
        <a:bodyPr/>
        <a:lstStyle/>
        <a:p>
          <a:endParaRPr lang="es-PE" noProof="0" dirty="0"/>
        </a:p>
      </dgm:t>
    </dgm:pt>
    <dgm:pt modelId="{8F90B731-9C7A-424A-9A78-4BE1CEFCDCD3}">
      <dgm:prSet phldrT="[Texto]"/>
      <dgm:spPr/>
      <dgm:t>
        <a:bodyPr/>
        <a:lstStyle/>
        <a:p>
          <a:r>
            <a:rPr lang="es-PE" noProof="0" dirty="0"/>
            <a:t>Analista de Proyectos BD y BI</a:t>
          </a:r>
        </a:p>
      </dgm:t>
    </dgm:pt>
    <dgm:pt modelId="{35CA6C61-9F17-4BE6-B9F3-E0A1C1F840B0}" type="parTrans" cxnId="{D22D311F-EC5B-41DF-AC11-E19BA7D22D5C}">
      <dgm:prSet/>
      <dgm:spPr/>
      <dgm:t>
        <a:bodyPr/>
        <a:lstStyle/>
        <a:p>
          <a:endParaRPr lang="es-PE" noProof="0" dirty="0"/>
        </a:p>
      </dgm:t>
    </dgm:pt>
    <dgm:pt modelId="{797AE519-DA1E-47D2-9E88-E51DCF64F6C7}" type="sibTrans" cxnId="{D22D311F-EC5B-41DF-AC11-E19BA7D22D5C}">
      <dgm:prSet/>
      <dgm:spPr/>
      <dgm:t>
        <a:bodyPr/>
        <a:lstStyle/>
        <a:p>
          <a:endParaRPr lang="es-PE" noProof="0" dirty="0"/>
        </a:p>
      </dgm:t>
    </dgm:pt>
    <dgm:pt modelId="{1487C380-586F-422B-880F-0BC3781B4938}">
      <dgm:prSet phldrT="[Texto]"/>
      <dgm:spPr/>
      <dgm:t>
        <a:bodyPr/>
        <a:lstStyle/>
        <a:p>
          <a:r>
            <a:rPr lang="es-PE" noProof="0" dirty="0"/>
            <a:t>Asistente Administrativo</a:t>
          </a:r>
        </a:p>
      </dgm:t>
    </dgm:pt>
    <dgm:pt modelId="{DF73CD77-54C7-46E5-B753-AA76380592EE}" type="parTrans" cxnId="{4CE937BF-EBAF-484C-B2C2-CCB1450AA94F}">
      <dgm:prSet/>
      <dgm:spPr/>
      <dgm:t>
        <a:bodyPr/>
        <a:lstStyle/>
        <a:p>
          <a:endParaRPr lang="es-PE" noProof="0" dirty="0"/>
        </a:p>
      </dgm:t>
    </dgm:pt>
    <dgm:pt modelId="{8BB8E166-AE01-4F00-9C28-85765198198F}" type="sibTrans" cxnId="{4CE937BF-EBAF-484C-B2C2-CCB1450AA94F}">
      <dgm:prSet/>
      <dgm:spPr/>
      <dgm:t>
        <a:bodyPr/>
        <a:lstStyle/>
        <a:p>
          <a:endParaRPr lang="es-PE" noProof="0" dirty="0"/>
        </a:p>
      </dgm:t>
    </dgm:pt>
    <dgm:pt modelId="{14211EB6-CD74-4409-B1A0-B1A570C45919}">
      <dgm:prSet phldrT="[Texto]"/>
      <dgm:spPr/>
      <dgm:t>
        <a:bodyPr/>
        <a:lstStyle/>
        <a:p>
          <a:r>
            <a:rPr lang="es-PE" noProof="0" dirty="0"/>
            <a:t>Coordinador de Cal Center / Telefonía</a:t>
          </a:r>
        </a:p>
      </dgm:t>
    </dgm:pt>
    <dgm:pt modelId="{92FB097E-E7DF-4896-BB9A-D7222045F582}" type="parTrans" cxnId="{FFE39A24-4BE6-4C64-87C1-C7F93B6CCADF}">
      <dgm:prSet/>
      <dgm:spPr/>
      <dgm:t>
        <a:bodyPr/>
        <a:lstStyle/>
        <a:p>
          <a:endParaRPr lang="es-PE" noProof="0" dirty="0"/>
        </a:p>
      </dgm:t>
    </dgm:pt>
    <dgm:pt modelId="{792A1C3A-022F-4960-8750-4F280A50D69E}" type="sibTrans" cxnId="{FFE39A24-4BE6-4C64-87C1-C7F93B6CCADF}">
      <dgm:prSet/>
      <dgm:spPr/>
      <dgm:t>
        <a:bodyPr/>
        <a:lstStyle/>
        <a:p>
          <a:endParaRPr lang="es-PE" noProof="0" dirty="0"/>
        </a:p>
      </dgm:t>
    </dgm:pt>
    <dgm:pt modelId="{E517C37A-3CFE-49C5-8318-F78850FFACDF}">
      <dgm:prSet phldrT="[Texto]"/>
      <dgm:spPr/>
      <dgm:t>
        <a:bodyPr/>
        <a:lstStyle/>
        <a:p>
          <a:r>
            <a:rPr lang="es-PE" noProof="0" dirty="0"/>
            <a:t>Analista de Proyectos  WEB/</a:t>
          </a:r>
          <a:r>
            <a:rPr lang="es-PE" noProof="0" dirty="0" err="1"/>
            <a:t>Movil</a:t>
          </a:r>
          <a:endParaRPr lang="es-PE" noProof="0" dirty="0"/>
        </a:p>
      </dgm:t>
    </dgm:pt>
    <dgm:pt modelId="{F1F8E65E-CCDC-4213-B017-4520873D53C0}" type="parTrans" cxnId="{C2CC24D8-7D73-47A7-A575-9AF0D319734F}">
      <dgm:prSet/>
      <dgm:spPr/>
      <dgm:t>
        <a:bodyPr/>
        <a:lstStyle/>
        <a:p>
          <a:endParaRPr lang="es-PE" noProof="0" dirty="0"/>
        </a:p>
      </dgm:t>
    </dgm:pt>
    <dgm:pt modelId="{DC7D5F94-E045-40E2-B96B-E0B00D589691}" type="sibTrans" cxnId="{C2CC24D8-7D73-47A7-A575-9AF0D319734F}">
      <dgm:prSet/>
      <dgm:spPr/>
      <dgm:t>
        <a:bodyPr/>
        <a:lstStyle/>
        <a:p>
          <a:endParaRPr lang="es-PE" noProof="0" dirty="0"/>
        </a:p>
      </dgm:t>
    </dgm:pt>
    <dgm:pt modelId="{AEEAB8B4-23BE-455F-9359-7951EE9007B3}">
      <dgm:prSet phldrT="[Texto]"/>
      <dgm:spPr/>
      <dgm:t>
        <a:bodyPr/>
        <a:lstStyle/>
        <a:p>
          <a:r>
            <a:rPr lang="es-PE" noProof="0" dirty="0"/>
            <a:t>Practicante</a:t>
          </a:r>
        </a:p>
      </dgm:t>
    </dgm:pt>
    <dgm:pt modelId="{8C0D3F4F-1D9A-4007-9180-A55721CDB24E}" type="parTrans" cxnId="{A5DBE8D6-359D-496C-BFF0-3422DC6C571F}">
      <dgm:prSet/>
      <dgm:spPr/>
      <dgm:t>
        <a:bodyPr/>
        <a:lstStyle/>
        <a:p>
          <a:endParaRPr lang="es-PE" noProof="0" dirty="0"/>
        </a:p>
      </dgm:t>
    </dgm:pt>
    <dgm:pt modelId="{AB30E602-7D89-432E-83D3-D1BAA3FF07DC}" type="sibTrans" cxnId="{A5DBE8D6-359D-496C-BFF0-3422DC6C571F}">
      <dgm:prSet/>
      <dgm:spPr/>
      <dgm:t>
        <a:bodyPr/>
        <a:lstStyle/>
        <a:p>
          <a:endParaRPr lang="es-PE" noProof="0" dirty="0"/>
        </a:p>
      </dgm:t>
    </dgm:pt>
    <dgm:pt modelId="{F8937901-6C5B-4E8F-93CE-EA1813A8A724}" type="pres">
      <dgm:prSet presAssocID="{D310417A-B640-402E-AEDB-3F53A727BBCE}" presName="mainComposite" presStyleCnt="0">
        <dgm:presLayoutVars>
          <dgm:chPref val="1"/>
          <dgm:dir/>
          <dgm:animOne val="branch"/>
          <dgm:animLvl val="lvl"/>
          <dgm:resizeHandles val="exact"/>
        </dgm:presLayoutVars>
      </dgm:prSet>
      <dgm:spPr/>
      <dgm:t>
        <a:bodyPr/>
        <a:lstStyle/>
        <a:p>
          <a:endParaRPr lang="es-PE"/>
        </a:p>
      </dgm:t>
    </dgm:pt>
    <dgm:pt modelId="{1ED0AB5E-5C33-4DDC-8D78-29BFF815D577}" type="pres">
      <dgm:prSet presAssocID="{D310417A-B640-402E-AEDB-3F53A727BBCE}" presName="hierFlow" presStyleCnt="0"/>
      <dgm:spPr/>
    </dgm:pt>
    <dgm:pt modelId="{53C89316-4CE7-4E7A-9730-2EF9D6E7BA68}" type="pres">
      <dgm:prSet presAssocID="{D310417A-B640-402E-AEDB-3F53A727BBCE}" presName="hierChild1" presStyleCnt="0">
        <dgm:presLayoutVars>
          <dgm:chPref val="1"/>
          <dgm:animOne val="branch"/>
          <dgm:animLvl val="lvl"/>
        </dgm:presLayoutVars>
      </dgm:prSet>
      <dgm:spPr/>
    </dgm:pt>
    <dgm:pt modelId="{11797EBB-38EC-4564-BA8D-F467F7D6B32B}" type="pres">
      <dgm:prSet presAssocID="{AC789F30-3697-42D6-987F-055DB32C77E2}" presName="Name14" presStyleCnt="0"/>
      <dgm:spPr/>
    </dgm:pt>
    <dgm:pt modelId="{F3F63331-F687-4B62-8FDC-6FCC5C160910}" type="pres">
      <dgm:prSet presAssocID="{AC789F30-3697-42D6-987F-055DB32C77E2}" presName="level1Shape" presStyleLbl="node0" presStyleIdx="0" presStyleCnt="1" custLinFactY="-100000" custLinFactNeighborX="6548" custLinFactNeighborY="-161275">
        <dgm:presLayoutVars>
          <dgm:chPref val="3"/>
        </dgm:presLayoutVars>
      </dgm:prSet>
      <dgm:spPr/>
      <dgm:t>
        <a:bodyPr/>
        <a:lstStyle/>
        <a:p>
          <a:endParaRPr lang="es-PE"/>
        </a:p>
      </dgm:t>
    </dgm:pt>
    <dgm:pt modelId="{20A7221A-C453-4A4F-9A33-D201249DB3EF}" type="pres">
      <dgm:prSet presAssocID="{AC789F30-3697-42D6-987F-055DB32C77E2}" presName="hierChild2" presStyleCnt="0"/>
      <dgm:spPr/>
    </dgm:pt>
    <dgm:pt modelId="{6E6E818F-861C-4D4B-B4C6-AEDA7225F4D0}" type="pres">
      <dgm:prSet presAssocID="{9555DF3B-50A5-4585-9039-9260BD096B1F}" presName="Name19" presStyleLbl="parChTrans1D2" presStyleIdx="0" presStyleCnt="2"/>
      <dgm:spPr/>
      <dgm:t>
        <a:bodyPr/>
        <a:lstStyle/>
        <a:p>
          <a:endParaRPr lang="es-PE"/>
        </a:p>
      </dgm:t>
    </dgm:pt>
    <dgm:pt modelId="{0027C2A8-EDE1-4CAA-B2E5-E21FDF3AFED7}" type="pres">
      <dgm:prSet presAssocID="{3DDD52D0-502E-4118-9452-0E0785AA8A01}" presName="Name21" presStyleCnt="0"/>
      <dgm:spPr/>
    </dgm:pt>
    <dgm:pt modelId="{33F7B671-B6D4-4BA2-BF6A-1E115B75EEEC}" type="pres">
      <dgm:prSet presAssocID="{3DDD52D0-502E-4118-9452-0E0785AA8A01}" presName="level2Shape" presStyleLbl="node2" presStyleIdx="0" presStyleCnt="2" custLinFactY="-74842" custLinFactNeighborY="-100000"/>
      <dgm:spPr/>
      <dgm:t>
        <a:bodyPr/>
        <a:lstStyle/>
        <a:p>
          <a:endParaRPr lang="es-PE"/>
        </a:p>
      </dgm:t>
    </dgm:pt>
    <dgm:pt modelId="{DC587EC5-DE09-4844-8EE6-7C85FD959EC5}" type="pres">
      <dgm:prSet presAssocID="{3DDD52D0-502E-4118-9452-0E0785AA8A01}" presName="hierChild3" presStyleCnt="0"/>
      <dgm:spPr/>
    </dgm:pt>
    <dgm:pt modelId="{9D23D2DD-9BC9-420C-900C-19E50814FBE0}" type="pres">
      <dgm:prSet presAssocID="{49477F59-186F-417C-837C-883F3DC7ED5E}" presName="Name19" presStyleLbl="parChTrans1D3" presStyleIdx="0" presStyleCnt="9"/>
      <dgm:spPr/>
      <dgm:t>
        <a:bodyPr/>
        <a:lstStyle/>
        <a:p>
          <a:endParaRPr lang="es-PE"/>
        </a:p>
      </dgm:t>
    </dgm:pt>
    <dgm:pt modelId="{F335A81C-3A61-40CE-BD9D-7096C99DE6F7}" type="pres">
      <dgm:prSet presAssocID="{14A80008-1F76-4018-A190-A488BD369A45}" presName="Name21" presStyleCnt="0"/>
      <dgm:spPr/>
    </dgm:pt>
    <dgm:pt modelId="{F6B00897-0E18-4EC5-90AB-FA1723BA708F}" type="pres">
      <dgm:prSet presAssocID="{14A80008-1F76-4018-A190-A488BD369A45}" presName="level2Shape" presStyleLbl="node3" presStyleIdx="0" presStyleCnt="9"/>
      <dgm:spPr/>
      <dgm:t>
        <a:bodyPr/>
        <a:lstStyle/>
        <a:p>
          <a:endParaRPr lang="es-PE"/>
        </a:p>
      </dgm:t>
    </dgm:pt>
    <dgm:pt modelId="{F36444E7-CC8C-4BA2-BC4B-CE5618720ED3}" type="pres">
      <dgm:prSet presAssocID="{14A80008-1F76-4018-A190-A488BD369A45}" presName="hierChild3" presStyleCnt="0"/>
      <dgm:spPr/>
    </dgm:pt>
    <dgm:pt modelId="{96226F90-76E2-4F64-AE77-31A0E686FD5D}" type="pres">
      <dgm:prSet presAssocID="{B0AE9D55-75B7-4DBA-9F08-9FB929B9A495}" presName="Name19" presStyleLbl="parChTrans1D3" presStyleIdx="1" presStyleCnt="9"/>
      <dgm:spPr/>
      <dgm:t>
        <a:bodyPr/>
        <a:lstStyle/>
        <a:p>
          <a:endParaRPr lang="es-PE"/>
        </a:p>
      </dgm:t>
    </dgm:pt>
    <dgm:pt modelId="{A3501127-4B6D-4B40-AEB0-2A1BDD62BC85}" type="pres">
      <dgm:prSet presAssocID="{C6EAC5A4-BFBE-4F6F-AF8E-217D43EBB07C}" presName="Name21" presStyleCnt="0"/>
      <dgm:spPr/>
    </dgm:pt>
    <dgm:pt modelId="{48AA44B2-1418-4E49-BCE7-408F839F2E2D}" type="pres">
      <dgm:prSet presAssocID="{C6EAC5A4-BFBE-4F6F-AF8E-217D43EBB07C}" presName="level2Shape" presStyleLbl="node3" presStyleIdx="1" presStyleCnt="9"/>
      <dgm:spPr/>
      <dgm:t>
        <a:bodyPr/>
        <a:lstStyle/>
        <a:p>
          <a:endParaRPr lang="es-PE"/>
        </a:p>
      </dgm:t>
    </dgm:pt>
    <dgm:pt modelId="{21C682E2-E5E6-4EFD-8046-7ADCEBC74FE5}" type="pres">
      <dgm:prSet presAssocID="{C6EAC5A4-BFBE-4F6F-AF8E-217D43EBB07C}" presName="hierChild3" presStyleCnt="0"/>
      <dgm:spPr/>
    </dgm:pt>
    <dgm:pt modelId="{7D4EA910-DE83-4C2F-A58F-D09CB600BF4F}" type="pres">
      <dgm:prSet presAssocID="{842DB641-5852-40FE-B602-CBF74B8E8DF4}" presName="Name19" presStyleLbl="parChTrans1D3" presStyleIdx="2" presStyleCnt="9"/>
      <dgm:spPr/>
      <dgm:t>
        <a:bodyPr/>
        <a:lstStyle/>
        <a:p>
          <a:endParaRPr lang="es-PE"/>
        </a:p>
      </dgm:t>
    </dgm:pt>
    <dgm:pt modelId="{EFC143B4-4A53-4EEE-B5F6-71EDBC6C2B5B}" type="pres">
      <dgm:prSet presAssocID="{EE84E3AE-EA7E-4038-91A3-C83710749A92}" presName="Name21" presStyleCnt="0"/>
      <dgm:spPr/>
    </dgm:pt>
    <dgm:pt modelId="{A12BD78E-6714-446D-8F9E-E1AA60780CAE}" type="pres">
      <dgm:prSet presAssocID="{EE84E3AE-EA7E-4038-91A3-C83710749A92}" presName="level2Shape" presStyleLbl="node3" presStyleIdx="2" presStyleCnt="9"/>
      <dgm:spPr/>
      <dgm:t>
        <a:bodyPr/>
        <a:lstStyle/>
        <a:p>
          <a:endParaRPr lang="es-PE"/>
        </a:p>
      </dgm:t>
    </dgm:pt>
    <dgm:pt modelId="{DEFEBD8E-AEEF-4328-B4FB-39E42D2847DA}" type="pres">
      <dgm:prSet presAssocID="{EE84E3AE-EA7E-4038-91A3-C83710749A92}" presName="hierChild3" presStyleCnt="0"/>
      <dgm:spPr/>
    </dgm:pt>
    <dgm:pt modelId="{9CF63D3A-2059-4EFB-AA72-930B1F882190}" type="pres">
      <dgm:prSet presAssocID="{35CA6C61-9F17-4BE6-B9F3-E0A1C1F840B0}" presName="Name19" presStyleLbl="parChTrans1D3" presStyleIdx="3" presStyleCnt="9"/>
      <dgm:spPr/>
      <dgm:t>
        <a:bodyPr/>
        <a:lstStyle/>
        <a:p>
          <a:endParaRPr lang="es-PE"/>
        </a:p>
      </dgm:t>
    </dgm:pt>
    <dgm:pt modelId="{A3BAB77F-F2B5-438D-A920-9FA8B9C83ECD}" type="pres">
      <dgm:prSet presAssocID="{8F90B731-9C7A-424A-9A78-4BE1CEFCDCD3}" presName="Name21" presStyleCnt="0"/>
      <dgm:spPr/>
    </dgm:pt>
    <dgm:pt modelId="{0AF8734F-6BBB-4787-BE04-7E5A8392E0AD}" type="pres">
      <dgm:prSet presAssocID="{8F90B731-9C7A-424A-9A78-4BE1CEFCDCD3}" presName="level2Shape" presStyleLbl="node3" presStyleIdx="3" presStyleCnt="9"/>
      <dgm:spPr/>
      <dgm:t>
        <a:bodyPr/>
        <a:lstStyle/>
        <a:p>
          <a:endParaRPr lang="es-PE"/>
        </a:p>
      </dgm:t>
    </dgm:pt>
    <dgm:pt modelId="{673B5CF1-6F1F-410B-A41D-182B423A0BC4}" type="pres">
      <dgm:prSet presAssocID="{8F90B731-9C7A-424A-9A78-4BE1CEFCDCD3}" presName="hierChild3" presStyleCnt="0"/>
      <dgm:spPr/>
    </dgm:pt>
    <dgm:pt modelId="{951453AF-282D-4F65-BA07-9B1C64399DB4}" type="pres">
      <dgm:prSet presAssocID="{F1F8E65E-CCDC-4213-B017-4520873D53C0}" presName="Name19" presStyleLbl="parChTrans1D3" presStyleIdx="4" presStyleCnt="9"/>
      <dgm:spPr/>
      <dgm:t>
        <a:bodyPr/>
        <a:lstStyle/>
        <a:p>
          <a:endParaRPr lang="es-PE"/>
        </a:p>
      </dgm:t>
    </dgm:pt>
    <dgm:pt modelId="{23B86EB5-7B1B-40E8-86EA-5464812B75F5}" type="pres">
      <dgm:prSet presAssocID="{E517C37A-3CFE-49C5-8318-F78850FFACDF}" presName="Name21" presStyleCnt="0"/>
      <dgm:spPr/>
    </dgm:pt>
    <dgm:pt modelId="{3BE27277-366C-475F-9C38-96192D51D7AF}" type="pres">
      <dgm:prSet presAssocID="{E517C37A-3CFE-49C5-8318-F78850FFACDF}" presName="level2Shape" presStyleLbl="node3" presStyleIdx="4" presStyleCnt="9"/>
      <dgm:spPr/>
      <dgm:t>
        <a:bodyPr/>
        <a:lstStyle/>
        <a:p>
          <a:endParaRPr lang="es-PE"/>
        </a:p>
      </dgm:t>
    </dgm:pt>
    <dgm:pt modelId="{319182FA-B809-4A76-A311-07AF14048538}" type="pres">
      <dgm:prSet presAssocID="{E517C37A-3CFE-49C5-8318-F78850FFACDF}" presName="hierChild3" presStyleCnt="0"/>
      <dgm:spPr/>
    </dgm:pt>
    <dgm:pt modelId="{9221D2D5-9230-41DA-A305-70F9490DC5EA}" type="pres">
      <dgm:prSet presAssocID="{8D2834A0-511D-4ECF-B0D5-2AAADFA2A6F4}" presName="Name19" presStyleLbl="parChTrans1D2" presStyleIdx="1" presStyleCnt="2"/>
      <dgm:spPr/>
      <dgm:t>
        <a:bodyPr/>
        <a:lstStyle/>
        <a:p>
          <a:endParaRPr lang="es-PE"/>
        </a:p>
      </dgm:t>
    </dgm:pt>
    <dgm:pt modelId="{8AA5591D-2FE3-41EF-959B-DE32CEA46C9B}" type="pres">
      <dgm:prSet presAssocID="{CCB28A92-B1FD-47FA-BDF3-14290DEC6789}" presName="Name21" presStyleCnt="0"/>
      <dgm:spPr/>
    </dgm:pt>
    <dgm:pt modelId="{F50F9658-B086-4F29-8197-5482C2B8D298}" type="pres">
      <dgm:prSet presAssocID="{CCB28A92-B1FD-47FA-BDF3-14290DEC6789}" presName="level2Shape" presStyleLbl="node2" presStyleIdx="1" presStyleCnt="2" custLinFactY="-74842" custLinFactNeighborY="-100000"/>
      <dgm:spPr/>
      <dgm:t>
        <a:bodyPr/>
        <a:lstStyle/>
        <a:p>
          <a:endParaRPr lang="es-PE"/>
        </a:p>
      </dgm:t>
    </dgm:pt>
    <dgm:pt modelId="{F33AC8D2-BD53-4CF8-9306-231E17375A01}" type="pres">
      <dgm:prSet presAssocID="{CCB28A92-B1FD-47FA-BDF3-14290DEC6789}" presName="hierChild3" presStyleCnt="0"/>
      <dgm:spPr/>
    </dgm:pt>
    <dgm:pt modelId="{75B5B45A-451E-44BA-A4A3-B842F0FD0037}" type="pres">
      <dgm:prSet presAssocID="{09395AB8-D0DB-41D0-9AF8-571EA25B2DD0}" presName="Name19" presStyleLbl="parChTrans1D3" presStyleIdx="5" presStyleCnt="9"/>
      <dgm:spPr/>
      <dgm:t>
        <a:bodyPr/>
        <a:lstStyle/>
        <a:p>
          <a:endParaRPr lang="es-PE"/>
        </a:p>
      </dgm:t>
    </dgm:pt>
    <dgm:pt modelId="{BB1E79E2-4059-4221-BAB5-55851ED4CCF5}" type="pres">
      <dgm:prSet presAssocID="{9A359953-DD35-49E0-B846-A044ABB053DC}" presName="Name21" presStyleCnt="0"/>
      <dgm:spPr/>
    </dgm:pt>
    <dgm:pt modelId="{6F089527-BDDD-4E4F-A352-46FE4F53F24D}" type="pres">
      <dgm:prSet presAssocID="{9A359953-DD35-49E0-B846-A044ABB053DC}" presName="level2Shape" presStyleLbl="node3" presStyleIdx="5" presStyleCnt="9"/>
      <dgm:spPr/>
      <dgm:t>
        <a:bodyPr/>
        <a:lstStyle/>
        <a:p>
          <a:endParaRPr lang="es-PE"/>
        </a:p>
      </dgm:t>
    </dgm:pt>
    <dgm:pt modelId="{F3B735AE-F549-45C7-A299-EBC53CDF0FFB}" type="pres">
      <dgm:prSet presAssocID="{9A359953-DD35-49E0-B846-A044ABB053DC}" presName="hierChild3" presStyleCnt="0"/>
      <dgm:spPr/>
    </dgm:pt>
    <dgm:pt modelId="{484D0556-E7FB-4263-97B5-85739BF0CEB9}" type="pres">
      <dgm:prSet presAssocID="{1DFBCEF9-8101-4648-B795-3ABA2E6A7217}" presName="Name19" presStyleLbl="parChTrans1D3" presStyleIdx="6" presStyleCnt="9"/>
      <dgm:spPr/>
      <dgm:t>
        <a:bodyPr/>
        <a:lstStyle/>
        <a:p>
          <a:endParaRPr lang="es-PE"/>
        </a:p>
      </dgm:t>
    </dgm:pt>
    <dgm:pt modelId="{A0469621-B314-4BA8-AF98-882DEE526EF3}" type="pres">
      <dgm:prSet presAssocID="{FBD41383-0C05-42CD-A47E-55CD804FF976}" presName="Name21" presStyleCnt="0"/>
      <dgm:spPr/>
    </dgm:pt>
    <dgm:pt modelId="{19B6D81C-47DE-4266-BD6F-261735895FC2}" type="pres">
      <dgm:prSet presAssocID="{FBD41383-0C05-42CD-A47E-55CD804FF976}" presName="level2Shape" presStyleLbl="node3" presStyleIdx="6" presStyleCnt="9"/>
      <dgm:spPr/>
      <dgm:t>
        <a:bodyPr/>
        <a:lstStyle/>
        <a:p>
          <a:endParaRPr lang="es-PE"/>
        </a:p>
      </dgm:t>
    </dgm:pt>
    <dgm:pt modelId="{A84FBADE-042C-4EBD-B37E-901964500DCE}" type="pres">
      <dgm:prSet presAssocID="{FBD41383-0C05-42CD-A47E-55CD804FF976}" presName="hierChild3" presStyleCnt="0"/>
      <dgm:spPr/>
    </dgm:pt>
    <dgm:pt modelId="{ED9C0A37-E980-4CF1-BFA1-4C6969D5C81C}" type="pres">
      <dgm:prSet presAssocID="{8C0D3F4F-1D9A-4007-9180-A55721CDB24E}" presName="Name19" presStyleLbl="parChTrans1D4" presStyleIdx="0" presStyleCnt="1"/>
      <dgm:spPr/>
      <dgm:t>
        <a:bodyPr/>
        <a:lstStyle/>
        <a:p>
          <a:endParaRPr lang="es-PE"/>
        </a:p>
      </dgm:t>
    </dgm:pt>
    <dgm:pt modelId="{80FD8E70-D926-4182-8D6F-3314DB556B16}" type="pres">
      <dgm:prSet presAssocID="{AEEAB8B4-23BE-455F-9359-7951EE9007B3}" presName="Name21" presStyleCnt="0"/>
      <dgm:spPr/>
    </dgm:pt>
    <dgm:pt modelId="{0BA6C819-AE66-4EA2-B2B9-099DF994A8C8}" type="pres">
      <dgm:prSet presAssocID="{AEEAB8B4-23BE-455F-9359-7951EE9007B3}" presName="level2Shape" presStyleLbl="node4" presStyleIdx="0" presStyleCnt="1"/>
      <dgm:spPr/>
      <dgm:t>
        <a:bodyPr/>
        <a:lstStyle/>
        <a:p>
          <a:endParaRPr lang="es-PE"/>
        </a:p>
      </dgm:t>
    </dgm:pt>
    <dgm:pt modelId="{6BBB091E-E7FA-4FBD-A593-759B4B056E1B}" type="pres">
      <dgm:prSet presAssocID="{AEEAB8B4-23BE-455F-9359-7951EE9007B3}" presName="hierChild3" presStyleCnt="0"/>
      <dgm:spPr/>
    </dgm:pt>
    <dgm:pt modelId="{E7B076B3-0480-4D7B-BD84-E709CC1D957B}" type="pres">
      <dgm:prSet presAssocID="{DF73CD77-54C7-46E5-B753-AA76380592EE}" presName="Name19" presStyleLbl="parChTrans1D3" presStyleIdx="7" presStyleCnt="9"/>
      <dgm:spPr/>
      <dgm:t>
        <a:bodyPr/>
        <a:lstStyle/>
        <a:p>
          <a:endParaRPr lang="es-PE"/>
        </a:p>
      </dgm:t>
    </dgm:pt>
    <dgm:pt modelId="{3077D6C3-3CBF-44B9-B572-816009E28881}" type="pres">
      <dgm:prSet presAssocID="{1487C380-586F-422B-880F-0BC3781B4938}" presName="Name21" presStyleCnt="0"/>
      <dgm:spPr/>
    </dgm:pt>
    <dgm:pt modelId="{C86AE568-661B-4856-82CF-564F5BAFCEC5}" type="pres">
      <dgm:prSet presAssocID="{1487C380-586F-422B-880F-0BC3781B4938}" presName="level2Shape" presStyleLbl="node3" presStyleIdx="7" presStyleCnt="9"/>
      <dgm:spPr/>
      <dgm:t>
        <a:bodyPr/>
        <a:lstStyle/>
        <a:p>
          <a:endParaRPr lang="es-PE"/>
        </a:p>
      </dgm:t>
    </dgm:pt>
    <dgm:pt modelId="{35DF511B-A422-40BB-9A88-E1ADAA081A2C}" type="pres">
      <dgm:prSet presAssocID="{1487C380-586F-422B-880F-0BC3781B4938}" presName="hierChild3" presStyleCnt="0"/>
      <dgm:spPr/>
    </dgm:pt>
    <dgm:pt modelId="{0F8A7E7A-4712-4E0B-BDFE-AFD63E8827AE}" type="pres">
      <dgm:prSet presAssocID="{92FB097E-E7DF-4896-BB9A-D7222045F582}" presName="Name19" presStyleLbl="parChTrans1D3" presStyleIdx="8" presStyleCnt="9"/>
      <dgm:spPr/>
      <dgm:t>
        <a:bodyPr/>
        <a:lstStyle/>
        <a:p>
          <a:endParaRPr lang="es-PE"/>
        </a:p>
      </dgm:t>
    </dgm:pt>
    <dgm:pt modelId="{DFB03B9A-393F-4CF0-AC3E-928C12518BEE}" type="pres">
      <dgm:prSet presAssocID="{14211EB6-CD74-4409-B1A0-B1A570C45919}" presName="Name21" presStyleCnt="0"/>
      <dgm:spPr/>
    </dgm:pt>
    <dgm:pt modelId="{7DC4F2FB-6F8B-4815-9B3A-07B8DF12A511}" type="pres">
      <dgm:prSet presAssocID="{14211EB6-CD74-4409-B1A0-B1A570C45919}" presName="level2Shape" presStyleLbl="node3" presStyleIdx="8" presStyleCnt="9"/>
      <dgm:spPr/>
      <dgm:t>
        <a:bodyPr/>
        <a:lstStyle/>
        <a:p>
          <a:endParaRPr lang="es-PE"/>
        </a:p>
      </dgm:t>
    </dgm:pt>
    <dgm:pt modelId="{658D956D-4BFD-4EFF-AA7D-BC32837A7426}" type="pres">
      <dgm:prSet presAssocID="{14211EB6-CD74-4409-B1A0-B1A570C45919}" presName="hierChild3" presStyleCnt="0"/>
      <dgm:spPr/>
    </dgm:pt>
    <dgm:pt modelId="{16D7CF1C-F118-4E3F-9700-90E79EE74A2D}" type="pres">
      <dgm:prSet presAssocID="{D310417A-B640-402E-AEDB-3F53A727BBCE}" presName="bgShapesFlow" presStyleCnt="0"/>
      <dgm:spPr/>
    </dgm:pt>
  </dgm:ptLst>
  <dgm:cxnLst>
    <dgm:cxn modelId="{5BEB09CA-3409-46B3-AC24-CCB05225297C}" type="presOf" srcId="{3DDD52D0-502E-4118-9452-0E0785AA8A01}" destId="{33F7B671-B6D4-4BA2-BF6A-1E115B75EEEC}" srcOrd="0" destOrd="0" presId="urn:microsoft.com/office/officeart/2005/8/layout/hierarchy6"/>
    <dgm:cxn modelId="{E171326A-6164-47A9-A58E-88207BC3540C}" type="presOf" srcId="{E517C37A-3CFE-49C5-8318-F78850FFACDF}" destId="{3BE27277-366C-475F-9C38-96192D51D7AF}" srcOrd="0" destOrd="0" presId="urn:microsoft.com/office/officeart/2005/8/layout/hierarchy6"/>
    <dgm:cxn modelId="{9940C0B3-2B4F-4E4B-A356-FB961364B4F6}" type="presOf" srcId="{DF73CD77-54C7-46E5-B753-AA76380592EE}" destId="{E7B076B3-0480-4D7B-BD84-E709CC1D957B}" srcOrd="0" destOrd="0" presId="urn:microsoft.com/office/officeart/2005/8/layout/hierarchy6"/>
    <dgm:cxn modelId="{C2CC24D8-7D73-47A7-A575-9AF0D319734F}" srcId="{3DDD52D0-502E-4118-9452-0E0785AA8A01}" destId="{E517C37A-3CFE-49C5-8318-F78850FFACDF}" srcOrd="4" destOrd="0" parTransId="{F1F8E65E-CCDC-4213-B017-4520873D53C0}" sibTransId="{DC7D5F94-E045-40E2-B96B-E0B00D589691}"/>
    <dgm:cxn modelId="{C4BA3BD0-CACC-40B3-B97A-837795FF70DE}" srcId="{AC789F30-3697-42D6-987F-055DB32C77E2}" destId="{3DDD52D0-502E-4118-9452-0E0785AA8A01}" srcOrd="0" destOrd="0" parTransId="{9555DF3B-50A5-4585-9039-9260BD096B1F}" sibTransId="{71E7ABDD-131A-44B6-ACD2-99B7E3D7E5A1}"/>
    <dgm:cxn modelId="{95B36A19-79BA-4F96-9973-DA487236647E}" type="presOf" srcId="{AEEAB8B4-23BE-455F-9359-7951EE9007B3}" destId="{0BA6C819-AE66-4EA2-B2B9-099DF994A8C8}" srcOrd="0" destOrd="0" presId="urn:microsoft.com/office/officeart/2005/8/layout/hierarchy6"/>
    <dgm:cxn modelId="{23BEBD18-0ECD-44C8-92B3-30A04398A434}" type="presOf" srcId="{9555DF3B-50A5-4585-9039-9260BD096B1F}" destId="{6E6E818F-861C-4D4B-B4C6-AEDA7225F4D0}" srcOrd="0" destOrd="0" presId="urn:microsoft.com/office/officeart/2005/8/layout/hierarchy6"/>
    <dgm:cxn modelId="{753293DA-B8A2-4BA9-A352-B8213F81C623}" srcId="{CCB28A92-B1FD-47FA-BDF3-14290DEC6789}" destId="{FBD41383-0C05-42CD-A47E-55CD804FF976}" srcOrd="1" destOrd="0" parTransId="{1DFBCEF9-8101-4648-B795-3ABA2E6A7217}" sibTransId="{E87498CB-BBCC-441E-9D56-7DEA42DE2BB0}"/>
    <dgm:cxn modelId="{1F3DE636-ACB6-4788-8072-F1F11C434D8A}" type="presOf" srcId="{8D2834A0-511D-4ECF-B0D5-2AAADFA2A6F4}" destId="{9221D2D5-9230-41DA-A305-70F9490DC5EA}" srcOrd="0" destOrd="0" presId="urn:microsoft.com/office/officeart/2005/8/layout/hierarchy6"/>
    <dgm:cxn modelId="{C4C89779-F23D-456C-8815-5473FFC8091C}" type="presOf" srcId="{AC789F30-3697-42D6-987F-055DB32C77E2}" destId="{F3F63331-F687-4B62-8FDC-6FCC5C160910}" srcOrd="0" destOrd="0" presId="urn:microsoft.com/office/officeart/2005/8/layout/hierarchy6"/>
    <dgm:cxn modelId="{16E9AEBC-CEB2-4A6A-B058-549FA55FCD49}" type="presOf" srcId="{92FB097E-E7DF-4896-BB9A-D7222045F582}" destId="{0F8A7E7A-4712-4E0B-BDFE-AFD63E8827AE}" srcOrd="0" destOrd="0" presId="urn:microsoft.com/office/officeart/2005/8/layout/hierarchy6"/>
    <dgm:cxn modelId="{A5DBE8D6-359D-496C-BFF0-3422DC6C571F}" srcId="{FBD41383-0C05-42CD-A47E-55CD804FF976}" destId="{AEEAB8B4-23BE-455F-9359-7951EE9007B3}" srcOrd="0" destOrd="0" parTransId="{8C0D3F4F-1D9A-4007-9180-A55721CDB24E}" sibTransId="{AB30E602-7D89-432E-83D3-D1BAA3FF07DC}"/>
    <dgm:cxn modelId="{B7A02EFA-B5B2-48A7-A494-32A95FC2A3B9}" srcId="{D310417A-B640-402E-AEDB-3F53A727BBCE}" destId="{AC789F30-3697-42D6-987F-055DB32C77E2}" srcOrd="0" destOrd="0" parTransId="{854A45D1-DFE4-4776-B7A0-9F9599EFB218}" sibTransId="{293F8F84-DFFC-445A-BFCE-89316DDFCF2C}"/>
    <dgm:cxn modelId="{AA0ED93A-1708-4AE7-BC78-D380731FB078}" type="presOf" srcId="{14A80008-1F76-4018-A190-A488BD369A45}" destId="{F6B00897-0E18-4EC5-90AB-FA1723BA708F}" srcOrd="0" destOrd="0" presId="urn:microsoft.com/office/officeart/2005/8/layout/hierarchy6"/>
    <dgm:cxn modelId="{D84BB074-B0C5-4C28-9ED3-2A6BF12C2116}" type="presOf" srcId="{D310417A-B640-402E-AEDB-3F53A727BBCE}" destId="{F8937901-6C5B-4E8F-93CE-EA1813A8A724}" srcOrd="0" destOrd="0" presId="urn:microsoft.com/office/officeart/2005/8/layout/hierarchy6"/>
    <dgm:cxn modelId="{175BFB1B-6D0C-4B12-8360-EA27338B39B5}" type="presOf" srcId="{35CA6C61-9F17-4BE6-B9F3-E0A1C1F840B0}" destId="{9CF63D3A-2059-4EFB-AA72-930B1F882190}" srcOrd="0" destOrd="0" presId="urn:microsoft.com/office/officeart/2005/8/layout/hierarchy6"/>
    <dgm:cxn modelId="{CF5E8D25-BE4C-4712-B42E-8F6923624EEA}" type="presOf" srcId="{CCB28A92-B1FD-47FA-BDF3-14290DEC6789}" destId="{F50F9658-B086-4F29-8197-5482C2B8D298}" srcOrd="0" destOrd="0" presId="urn:microsoft.com/office/officeart/2005/8/layout/hierarchy6"/>
    <dgm:cxn modelId="{6C6B73D1-5945-4CD1-8AFB-A35594046FFB}" srcId="{AC789F30-3697-42D6-987F-055DB32C77E2}" destId="{CCB28A92-B1FD-47FA-BDF3-14290DEC6789}" srcOrd="1" destOrd="0" parTransId="{8D2834A0-511D-4ECF-B0D5-2AAADFA2A6F4}" sibTransId="{98D99E8C-1CF3-4CD9-A35B-130AB2A29EC2}"/>
    <dgm:cxn modelId="{B457F505-CDAD-4250-82FC-843187147130}" type="presOf" srcId="{09395AB8-D0DB-41D0-9AF8-571EA25B2DD0}" destId="{75B5B45A-451E-44BA-A4A3-B842F0FD0037}" srcOrd="0" destOrd="0" presId="urn:microsoft.com/office/officeart/2005/8/layout/hierarchy6"/>
    <dgm:cxn modelId="{3247F877-58E2-404A-9CB8-A480E5776662}" type="presOf" srcId="{8C0D3F4F-1D9A-4007-9180-A55721CDB24E}" destId="{ED9C0A37-E980-4CF1-BFA1-4C6969D5C81C}" srcOrd="0" destOrd="0" presId="urn:microsoft.com/office/officeart/2005/8/layout/hierarchy6"/>
    <dgm:cxn modelId="{67247692-494A-41E2-8E72-A6B84F86F865}" srcId="{3DDD52D0-502E-4118-9452-0E0785AA8A01}" destId="{EE84E3AE-EA7E-4038-91A3-C83710749A92}" srcOrd="2" destOrd="0" parTransId="{842DB641-5852-40FE-B602-CBF74B8E8DF4}" sibTransId="{B7D31F66-5FE7-4B31-876D-15B68401D78D}"/>
    <dgm:cxn modelId="{5307721E-7241-4495-9BF1-D7C92706272B}" type="presOf" srcId="{EE84E3AE-EA7E-4038-91A3-C83710749A92}" destId="{A12BD78E-6714-446D-8F9E-E1AA60780CAE}" srcOrd="0" destOrd="0" presId="urn:microsoft.com/office/officeart/2005/8/layout/hierarchy6"/>
    <dgm:cxn modelId="{45A32C50-5B3A-440F-B454-78923BCCCE84}" type="presOf" srcId="{1487C380-586F-422B-880F-0BC3781B4938}" destId="{C86AE568-661B-4856-82CF-564F5BAFCEC5}" srcOrd="0" destOrd="0" presId="urn:microsoft.com/office/officeart/2005/8/layout/hierarchy6"/>
    <dgm:cxn modelId="{79BD46A4-731C-4CE4-A072-AD9658147BEC}" type="presOf" srcId="{C6EAC5A4-BFBE-4F6F-AF8E-217D43EBB07C}" destId="{48AA44B2-1418-4E49-BCE7-408F839F2E2D}" srcOrd="0" destOrd="0" presId="urn:microsoft.com/office/officeart/2005/8/layout/hierarchy6"/>
    <dgm:cxn modelId="{18D7AB19-4DB1-411C-9C44-86C661358AA0}" srcId="{3DDD52D0-502E-4118-9452-0E0785AA8A01}" destId="{C6EAC5A4-BFBE-4F6F-AF8E-217D43EBB07C}" srcOrd="1" destOrd="0" parTransId="{B0AE9D55-75B7-4DBA-9F08-9FB929B9A495}" sibTransId="{65224DA8-A4E7-4795-A363-C1F1AA3B7951}"/>
    <dgm:cxn modelId="{ED954EF2-284C-4E5B-A7F4-3934894FCFB1}" type="presOf" srcId="{B0AE9D55-75B7-4DBA-9F08-9FB929B9A495}" destId="{96226F90-76E2-4F64-AE77-31A0E686FD5D}" srcOrd="0" destOrd="0" presId="urn:microsoft.com/office/officeart/2005/8/layout/hierarchy6"/>
    <dgm:cxn modelId="{D22D311F-EC5B-41DF-AC11-E19BA7D22D5C}" srcId="{3DDD52D0-502E-4118-9452-0E0785AA8A01}" destId="{8F90B731-9C7A-424A-9A78-4BE1CEFCDCD3}" srcOrd="3" destOrd="0" parTransId="{35CA6C61-9F17-4BE6-B9F3-E0A1C1F840B0}" sibTransId="{797AE519-DA1E-47D2-9E88-E51DCF64F6C7}"/>
    <dgm:cxn modelId="{9BD3D98B-FB22-4762-AAFC-056E4BD22261}" type="presOf" srcId="{842DB641-5852-40FE-B602-CBF74B8E8DF4}" destId="{7D4EA910-DE83-4C2F-A58F-D09CB600BF4F}" srcOrd="0" destOrd="0" presId="urn:microsoft.com/office/officeart/2005/8/layout/hierarchy6"/>
    <dgm:cxn modelId="{953CF0E6-295E-4207-8DF0-519502E87CB6}" srcId="{3DDD52D0-502E-4118-9452-0E0785AA8A01}" destId="{14A80008-1F76-4018-A190-A488BD369A45}" srcOrd="0" destOrd="0" parTransId="{49477F59-186F-417C-837C-883F3DC7ED5E}" sibTransId="{8FCEBC41-D2C7-4609-97C2-32C962DC7D6C}"/>
    <dgm:cxn modelId="{D8340628-09C7-4B3E-A19B-5620EF3E75B2}" type="presOf" srcId="{F1F8E65E-CCDC-4213-B017-4520873D53C0}" destId="{951453AF-282D-4F65-BA07-9B1C64399DB4}" srcOrd="0" destOrd="0" presId="urn:microsoft.com/office/officeart/2005/8/layout/hierarchy6"/>
    <dgm:cxn modelId="{905CECF2-38FD-4FDA-8FB2-82213B3A547F}" type="presOf" srcId="{8F90B731-9C7A-424A-9A78-4BE1CEFCDCD3}" destId="{0AF8734F-6BBB-4787-BE04-7E5A8392E0AD}" srcOrd="0" destOrd="0" presId="urn:microsoft.com/office/officeart/2005/8/layout/hierarchy6"/>
    <dgm:cxn modelId="{3E47607E-F3FC-4F1B-A5E8-602970DEA202}" type="presOf" srcId="{49477F59-186F-417C-837C-883F3DC7ED5E}" destId="{9D23D2DD-9BC9-420C-900C-19E50814FBE0}" srcOrd="0" destOrd="0" presId="urn:microsoft.com/office/officeart/2005/8/layout/hierarchy6"/>
    <dgm:cxn modelId="{4CE937BF-EBAF-484C-B2C2-CCB1450AA94F}" srcId="{CCB28A92-B1FD-47FA-BDF3-14290DEC6789}" destId="{1487C380-586F-422B-880F-0BC3781B4938}" srcOrd="2" destOrd="0" parTransId="{DF73CD77-54C7-46E5-B753-AA76380592EE}" sibTransId="{8BB8E166-AE01-4F00-9C28-85765198198F}"/>
    <dgm:cxn modelId="{75F54E73-E92B-4308-ABAF-AC38A862E4EA}" type="presOf" srcId="{14211EB6-CD74-4409-B1A0-B1A570C45919}" destId="{7DC4F2FB-6F8B-4815-9B3A-07B8DF12A511}" srcOrd="0" destOrd="0" presId="urn:microsoft.com/office/officeart/2005/8/layout/hierarchy6"/>
    <dgm:cxn modelId="{32095AAD-85FC-45CB-B579-71FBD5518580}" type="presOf" srcId="{9A359953-DD35-49E0-B846-A044ABB053DC}" destId="{6F089527-BDDD-4E4F-A352-46FE4F53F24D}" srcOrd="0" destOrd="0" presId="urn:microsoft.com/office/officeart/2005/8/layout/hierarchy6"/>
    <dgm:cxn modelId="{7CCEA359-2AB4-4F70-BD86-94B765853C82}" srcId="{CCB28A92-B1FD-47FA-BDF3-14290DEC6789}" destId="{9A359953-DD35-49E0-B846-A044ABB053DC}" srcOrd="0" destOrd="0" parTransId="{09395AB8-D0DB-41D0-9AF8-571EA25B2DD0}" sibTransId="{0CD3390A-271E-4F07-BB82-7BEA5556E961}"/>
    <dgm:cxn modelId="{FFE39A24-4BE6-4C64-87C1-C7F93B6CCADF}" srcId="{CCB28A92-B1FD-47FA-BDF3-14290DEC6789}" destId="{14211EB6-CD74-4409-B1A0-B1A570C45919}" srcOrd="3" destOrd="0" parTransId="{92FB097E-E7DF-4896-BB9A-D7222045F582}" sibTransId="{792A1C3A-022F-4960-8750-4F280A50D69E}"/>
    <dgm:cxn modelId="{3C06A544-7D4E-4268-91F0-A81366178649}" type="presOf" srcId="{1DFBCEF9-8101-4648-B795-3ABA2E6A7217}" destId="{484D0556-E7FB-4263-97B5-85739BF0CEB9}" srcOrd="0" destOrd="0" presId="urn:microsoft.com/office/officeart/2005/8/layout/hierarchy6"/>
    <dgm:cxn modelId="{B8B7DDB0-F038-4A26-9D77-B26A2D2FFFD2}" type="presOf" srcId="{FBD41383-0C05-42CD-A47E-55CD804FF976}" destId="{19B6D81C-47DE-4266-BD6F-261735895FC2}" srcOrd="0" destOrd="0" presId="urn:microsoft.com/office/officeart/2005/8/layout/hierarchy6"/>
    <dgm:cxn modelId="{5EBE814D-2055-4DF9-94EC-BBD353E15C56}" type="presParOf" srcId="{F8937901-6C5B-4E8F-93CE-EA1813A8A724}" destId="{1ED0AB5E-5C33-4DDC-8D78-29BFF815D577}" srcOrd="0" destOrd="0" presId="urn:microsoft.com/office/officeart/2005/8/layout/hierarchy6"/>
    <dgm:cxn modelId="{FDACB420-FF36-4179-97F0-7965E0C424A8}" type="presParOf" srcId="{1ED0AB5E-5C33-4DDC-8D78-29BFF815D577}" destId="{53C89316-4CE7-4E7A-9730-2EF9D6E7BA68}" srcOrd="0" destOrd="0" presId="urn:microsoft.com/office/officeart/2005/8/layout/hierarchy6"/>
    <dgm:cxn modelId="{BD3733C3-B4E0-4A38-BEFD-C909F8E46042}" type="presParOf" srcId="{53C89316-4CE7-4E7A-9730-2EF9D6E7BA68}" destId="{11797EBB-38EC-4564-BA8D-F467F7D6B32B}" srcOrd="0" destOrd="0" presId="urn:microsoft.com/office/officeart/2005/8/layout/hierarchy6"/>
    <dgm:cxn modelId="{49889F64-E65C-4271-BD2D-468E847F8CB3}" type="presParOf" srcId="{11797EBB-38EC-4564-BA8D-F467F7D6B32B}" destId="{F3F63331-F687-4B62-8FDC-6FCC5C160910}" srcOrd="0" destOrd="0" presId="urn:microsoft.com/office/officeart/2005/8/layout/hierarchy6"/>
    <dgm:cxn modelId="{F0F85D82-F3DE-4F76-AE79-BEC0B672B0E1}" type="presParOf" srcId="{11797EBB-38EC-4564-BA8D-F467F7D6B32B}" destId="{20A7221A-C453-4A4F-9A33-D201249DB3EF}" srcOrd="1" destOrd="0" presId="urn:microsoft.com/office/officeart/2005/8/layout/hierarchy6"/>
    <dgm:cxn modelId="{E18AF606-9753-4F3F-97E4-70566E057996}" type="presParOf" srcId="{20A7221A-C453-4A4F-9A33-D201249DB3EF}" destId="{6E6E818F-861C-4D4B-B4C6-AEDA7225F4D0}" srcOrd="0" destOrd="0" presId="urn:microsoft.com/office/officeart/2005/8/layout/hierarchy6"/>
    <dgm:cxn modelId="{F064DCEE-86BF-466A-BDD3-739BA5FF39CA}" type="presParOf" srcId="{20A7221A-C453-4A4F-9A33-D201249DB3EF}" destId="{0027C2A8-EDE1-4CAA-B2E5-E21FDF3AFED7}" srcOrd="1" destOrd="0" presId="urn:microsoft.com/office/officeart/2005/8/layout/hierarchy6"/>
    <dgm:cxn modelId="{60C95819-E07E-4165-992F-7F90ABCCD395}" type="presParOf" srcId="{0027C2A8-EDE1-4CAA-B2E5-E21FDF3AFED7}" destId="{33F7B671-B6D4-4BA2-BF6A-1E115B75EEEC}" srcOrd="0" destOrd="0" presId="urn:microsoft.com/office/officeart/2005/8/layout/hierarchy6"/>
    <dgm:cxn modelId="{995648BC-0FEB-4C7C-8E6C-A12E64D31FEC}" type="presParOf" srcId="{0027C2A8-EDE1-4CAA-B2E5-E21FDF3AFED7}" destId="{DC587EC5-DE09-4844-8EE6-7C85FD959EC5}" srcOrd="1" destOrd="0" presId="urn:microsoft.com/office/officeart/2005/8/layout/hierarchy6"/>
    <dgm:cxn modelId="{6A0F4CCE-0616-41B1-99B7-0F502F917C9F}" type="presParOf" srcId="{DC587EC5-DE09-4844-8EE6-7C85FD959EC5}" destId="{9D23D2DD-9BC9-420C-900C-19E50814FBE0}" srcOrd="0" destOrd="0" presId="urn:microsoft.com/office/officeart/2005/8/layout/hierarchy6"/>
    <dgm:cxn modelId="{05A882A4-DCF2-4832-98F8-CF9820B790A2}" type="presParOf" srcId="{DC587EC5-DE09-4844-8EE6-7C85FD959EC5}" destId="{F335A81C-3A61-40CE-BD9D-7096C99DE6F7}" srcOrd="1" destOrd="0" presId="urn:microsoft.com/office/officeart/2005/8/layout/hierarchy6"/>
    <dgm:cxn modelId="{8C80103A-0A46-4822-B281-2B0B8AF115F0}" type="presParOf" srcId="{F335A81C-3A61-40CE-BD9D-7096C99DE6F7}" destId="{F6B00897-0E18-4EC5-90AB-FA1723BA708F}" srcOrd="0" destOrd="0" presId="urn:microsoft.com/office/officeart/2005/8/layout/hierarchy6"/>
    <dgm:cxn modelId="{2AC16882-A1FF-4DAF-B588-D12B8EA772C2}" type="presParOf" srcId="{F335A81C-3A61-40CE-BD9D-7096C99DE6F7}" destId="{F36444E7-CC8C-4BA2-BC4B-CE5618720ED3}" srcOrd="1" destOrd="0" presId="urn:microsoft.com/office/officeart/2005/8/layout/hierarchy6"/>
    <dgm:cxn modelId="{57B03BFB-C2F3-4F0D-8E9A-62AA0FE98A29}" type="presParOf" srcId="{DC587EC5-DE09-4844-8EE6-7C85FD959EC5}" destId="{96226F90-76E2-4F64-AE77-31A0E686FD5D}" srcOrd="2" destOrd="0" presId="urn:microsoft.com/office/officeart/2005/8/layout/hierarchy6"/>
    <dgm:cxn modelId="{802E332D-A200-40F7-AD08-6F7919949EDB}" type="presParOf" srcId="{DC587EC5-DE09-4844-8EE6-7C85FD959EC5}" destId="{A3501127-4B6D-4B40-AEB0-2A1BDD62BC85}" srcOrd="3" destOrd="0" presId="urn:microsoft.com/office/officeart/2005/8/layout/hierarchy6"/>
    <dgm:cxn modelId="{4CD42B83-EF1D-497F-BCAB-8EA29188BAF6}" type="presParOf" srcId="{A3501127-4B6D-4B40-AEB0-2A1BDD62BC85}" destId="{48AA44B2-1418-4E49-BCE7-408F839F2E2D}" srcOrd="0" destOrd="0" presId="urn:microsoft.com/office/officeart/2005/8/layout/hierarchy6"/>
    <dgm:cxn modelId="{ED29E8EC-AA33-45D1-BA3D-26647089A0BF}" type="presParOf" srcId="{A3501127-4B6D-4B40-AEB0-2A1BDD62BC85}" destId="{21C682E2-E5E6-4EFD-8046-7ADCEBC74FE5}" srcOrd="1" destOrd="0" presId="urn:microsoft.com/office/officeart/2005/8/layout/hierarchy6"/>
    <dgm:cxn modelId="{552E5ABD-8A38-4A56-81E3-37404F0B68C7}" type="presParOf" srcId="{DC587EC5-DE09-4844-8EE6-7C85FD959EC5}" destId="{7D4EA910-DE83-4C2F-A58F-D09CB600BF4F}" srcOrd="4" destOrd="0" presId="urn:microsoft.com/office/officeart/2005/8/layout/hierarchy6"/>
    <dgm:cxn modelId="{EC45FDF2-267D-4C1B-9D51-EDB17424B561}" type="presParOf" srcId="{DC587EC5-DE09-4844-8EE6-7C85FD959EC5}" destId="{EFC143B4-4A53-4EEE-B5F6-71EDBC6C2B5B}" srcOrd="5" destOrd="0" presId="urn:microsoft.com/office/officeart/2005/8/layout/hierarchy6"/>
    <dgm:cxn modelId="{DD35040B-5D23-4133-B4D9-10729B01CC21}" type="presParOf" srcId="{EFC143B4-4A53-4EEE-B5F6-71EDBC6C2B5B}" destId="{A12BD78E-6714-446D-8F9E-E1AA60780CAE}" srcOrd="0" destOrd="0" presId="urn:microsoft.com/office/officeart/2005/8/layout/hierarchy6"/>
    <dgm:cxn modelId="{EEACD3B6-6D4B-489A-A0F2-D9E1E81909B6}" type="presParOf" srcId="{EFC143B4-4A53-4EEE-B5F6-71EDBC6C2B5B}" destId="{DEFEBD8E-AEEF-4328-B4FB-39E42D2847DA}" srcOrd="1" destOrd="0" presId="urn:microsoft.com/office/officeart/2005/8/layout/hierarchy6"/>
    <dgm:cxn modelId="{7EBDDF52-D5BF-4C6D-A80C-766DDA20814B}" type="presParOf" srcId="{DC587EC5-DE09-4844-8EE6-7C85FD959EC5}" destId="{9CF63D3A-2059-4EFB-AA72-930B1F882190}" srcOrd="6" destOrd="0" presId="urn:microsoft.com/office/officeart/2005/8/layout/hierarchy6"/>
    <dgm:cxn modelId="{832D6304-C7EB-467A-97ED-2B11162BF879}" type="presParOf" srcId="{DC587EC5-DE09-4844-8EE6-7C85FD959EC5}" destId="{A3BAB77F-F2B5-438D-A920-9FA8B9C83ECD}" srcOrd="7" destOrd="0" presId="urn:microsoft.com/office/officeart/2005/8/layout/hierarchy6"/>
    <dgm:cxn modelId="{0C563ADD-4A1E-479F-8AE5-A2BCF17564C1}" type="presParOf" srcId="{A3BAB77F-F2B5-438D-A920-9FA8B9C83ECD}" destId="{0AF8734F-6BBB-4787-BE04-7E5A8392E0AD}" srcOrd="0" destOrd="0" presId="urn:microsoft.com/office/officeart/2005/8/layout/hierarchy6"/>
    <dgm:cxn modelId="{719B06E2-21F5-4017-9C63-26E5A1E28B6A}" type="presParOf" srcId="{A3BAB77F-F2B5-438D-A920-9FA8B9C83ECD}" destId="{673B5CF1-6F1F-410B-A41D-182B423A0BC4}" srcOrd="1" destOrd="0" presId="urn:microsoft.com/office/officeart/2005/8/layout/hierarchy6"/>
    <dgm:cxn modelId="{62141C82-C22E-454C-BE5D-1E394C22B27E}" type="presParOf" srcId="{DC587EC5-DE09-4844-8EE6-7C85FD959EC5}" destId="{951453AF-282D-4F65-BA07-9B1C64399DB4}" srcOrd="8" destOrd="0" presId="urn:microsoft.com/office/officeart/2005/8/layout/hierarchy6"/>
    <dgm:cxn modelId="{AE811CC3-939C-4A8F-8C5D-FD96BEFB2688}" type="presParOf" srcId="{DC587EC5-DE09-4844-8EE6-7C85FD959EC5}" destId="{23B86EB5-7B1B-40E8-86EA-5464812B75F5}" srcOrd="9" destOrd="0" presId="urn:microsoft.com/office/officeart/2005/8/layout/hierarchy6"/>
    <dgm:cxn modelId="{15DFBE9F-D6A4-42CF-8E85-259ACE80AF53}" type="presParOf" srcId="{23B86EB5-7B1B-40E8-86EA-5464812B75F5}" destId="{3BE27277-366C-475F-9C38-96192D51D7AF}" srcOrd="0" destOrd="0" presId="urn:microsoft.com/office/officeart/2005/8/layout/hierarchy6"/>
    <dgm:cxn modelId="{AE3CC321-56B9-422E-9026-1E8D10CB27CB}" type="presParOf" srcId="{23B86EB5-7B1B-40E8-86EA-5464812B75F5}" destId="{319182FA-B809-4A76-A311-07AF14048538}" srcOrd="1" destOrd="0" presId="urn:microsoft.com/office/officeart/2005/8/layout/hierarchy6"/>
    <dgm:cxn modelId="{894EF011-4F6A-4243-A593-CE09088FAD45}" type="presParOf" srcId="{20A7221A-C453-4A4F-9A33-D201249DB3EF}" destId="{9221D2D5-9230-41DA-A305-70F9490DC5EA}" srcOrd="2" destOrd="0" presId="urn:microsoft.com/office/officeart/2005/8/layout/hierarchy6"/>
    <dgm:cxn modelId="{DCBCA281-452A-4A74-B6D2-B8D0CE77EA61}" type="presParOf" srcId="{20A7221A-C453-4A4F-9A33-D201249DB3EF}" destId="{8AA5591D-2FE3-41EF-959B-DE32CEA46C9B}" srcOrd="3" destOrd="0" presId="urn:microsoft.com/office/officeart/2005/8/layout/hierarchy6"/>
    <dgm:cxn modelId="{3617A540-C6DB-427D-9DE5-777C831160B1}" type="presParOf" srcId="{8AA5591D-2FE3-41EF-959B-DE32CEA46C9B}" destId="{F50F9658-B086-4F29-8197-5482C2B8D298}" srcOrd="0" destOrd="0" presId="urn:microsoft.com/office/officeart/2005/8/layout/hierarchy6"/>
    <dgm:cxn modelId="{B6D1D186-3220-4285-8E6A-C546EB79D823}" type="presParOf" srcId="{8AA5591D-2FE3-41EF-959B-DE32CEA46C9B}" destId="{F33AC8D2-BD53-4CF8-9306-231E17375A01}" srcOrd="1" destOrd="0" presId="urn:microsoft.com/office/officeart/2005/8/layout/hierarchy6"/>
    <dgm:cxn modelId="{90EE6A20-C5EE-4429-BB5C-6E8F8C02266F}" type="presParOf" srcId="{F33AC8D2-BD53-4CF8-9306-231E17375A01}" destId="{75B5B45A-451E-44BA-A4A3-B842F0FD0037}" srcOrd="0" destOrd="0" presId="urn:microsoft.com/office/officeart/2005/8/layout/hierarchy6"/>
    <dgm:cxn modelId="{B8961FEE-78D5-49DA-89D7-D46BA2D857D6}" type="presParOf" srcId="{F33AC8D2-BD53-4CF8-9306-231E17375A01}" destId="{BB1E79E2-4059-4221-BAB5-55851ED4CCF5}" srcOrd="1" destOrd="0" presId="urn:microsoft.com/office/officeart/2005/8/layout/hierarchy6"/>
    <dgm:cxn modelId="{D1FA064A-7094-4274-9288-85A50E26D765}" type="presParOf" srcId="{BB1E79E2-4059-4221-BAB5-55851ED4CCF5}" destId="{6F089527-BDDD-4E4F-A352-46FE4F53F24D}" srcOrd="0" destOrd="0" presId="urn:microsoft.com/office/officeart/2005/8/layout/hierarchy6"/>
    <dgm:cxn modelId="{6221CDAA-FF7F-4C10-A880-12E58E72A8BA}" type="presParOf" srcId="{BB1E79E2-4059-4221-BAB5-55851ED4CCF5}" destId="{F3B735AE-F549-45C7-A299-EBC53CDF0FFB}" srcOrd="1" destOrd="0" presId="urn:microsoft.com/office/officeart/2005/8/layout/hierarchy6"/>
    <dgm:cxn modelId="{8D68BBE6-0BB8-4D3E-B351-21FFEB22A290}" type="presParOf" srcId="{F33AC8D2-BD53-4CF8-9306-231E17375A01}" destId="{484D0556-E7FB-4263-97B5-85739BF0CEB9}" srcOrd="2" destOrd="0" presId="urn:microsoft.com/office/officeart/2005/8/layout/hierarchy6"/>
    <dgm:cxn modelId="{30581F03-94B9-44A3-8C1A-C83B51CF680B}" type="presParOf" srcId="{F33AC8D2-BD53-4CF8-9306-231E17375A01}" destId="{A0469621-B314-4BA8-AF98-882DEE526EF3}" srcOrd="3" destOrd="0" presId="urn:microsoft.com/office/officeart/2005/8/layout/hierarchy6"/>
    <dgm:cxn modelId="{84F42E42-004F-40E5-9B21-90C3AE633A11}" type="presParOf" srcId="{A0469621-B314-4BA8-AF98-882DEE526EF3}" destId="{19B6D81C-47DE-4266-BD6F-261735895FC2}" srcOrd="0" destOrd="0" presId="urn:microsoft.com/office/officeart/2005/8/layout/hierarchy6"/>
    <dgm:cxn modelId="{2A3027D8-A6F1-40B1-82D7-492CF141D5E3}" type="presParOf" srcId="{A0469621-B314-4BA8-AF98-882DEE526EF3}" destId="{A84FBADE-042C-4EBD-B37E-901964500DCE}" srcOrd="1" destOrd="0" presId="urn:microsoft.com/office/officeart/2005/8/layout/hierarchy6"/>
    <dgm:cxn modelId="{D3B67FD3-9B38-4FB4-921C-E99BC03E2F09}" type="presParOf" srcId="{A84FBADE-042C-4EBD-B37E-901964500DCE}" destId="{ED9C0A37-E980-4CF1-BFA1-4C6969D5C81C}" srcOrd="0" destOrd="0" presId="urn:microsoft.com/office/officeart/2005/8/layout/hierarchy6"/>
    <dgm:cxn modelId="{D6F11C14-D29D-46D5-B7AE-E23D749B51DD}" type="presParOf" srcId="{A84FBADE-042C-4EBD-B37E-901964500DCE}" destId="{80FD8E70-D926-4182-8D6F-3314DB556B16}" srcOrd="1" destOrd="0" presId="urn:microsoft.com/office/officeart/2005/8/layout/hierarchy6"/>
    <dgm:cxn modelId="{E61E8957-6A54-45CD-8B93-32F27BF818C6}" type="presParOf" srcId="{80FD8E70-D926-4182-8D6F-3314DB556B16}" destId="{0BA6C819-AE66-4EA2-B2B9-099DF994A8C8}" srcOrd="0" destOrd="0" presId="urn:microsoft.com/office/officeart/2005/8/layout/hierarchy6"/>
    <dgm:cxn modelId="{3B60A27E-4158-4EA4-992A-BC74BCB4A6C6}" type="presParOf" srcId="{80FD8E70-D926-4182-8D6F-3314DB556B16}" destId="{6BBB091E-E7FA-4FBD-A593-759B4B056E1B}" srcOrd="1" destOrd="0" presId="urn:microsoft.com/office/officeart/2005/8/layout/hierarchy6"/>
    <dgm:cxn modelId="{A690374D-892A-44BC-A2F7-786B8C6F7742}" type="presParOf" srcId="{F33AC8D2-BD53-4CF8-9306-231E17375A01}" destId="{E7B076B3-0480-4D7B-BD84-E709CC1D957B}" srcOrd="4" destOrd="0" presId="urn:microsoft.com/office/officeart/2005/8/layout/hierarchy6"/>
    <dgm:cxn modelId="{5ABA1BD0-E7D1-49A6-A5B1-DD4C672607FD}" type="presParOf" srcId="{F33AC8D2-BD53-4CF8-9306-231E17375A01}" destId="{3077D6C3-3CBF-44B9-B572-816009E28881}" srcOrd="5" destOrd="0" presId="urn:microsoft.com/office/officeart/2005/8/layout/hierarchy6"/>
    <dgm:cxn modelId="{013F5F12-C66E-4114-9D56-FA99ED7BA1AD}" type="presParOf" srcId="{3077D6C3-3CBF-44B9-B572-816009E28881}" destId="{C86AE568-661B-4856-82CF-564F5BAFCEC5}" srcOrd="0" destOrd="0" presId="urn:microsoft.com/office/officeart/2005/8/layout/hierarchy6"/>
    <dgm:cxn modelId="{77D375AF-A486-437E-95E0-77DCFF47905D}" type="presParOf" srcId="{3077D6C3-3CBF-44B9-B572-816009E28881}" destId="{35DF511B-A422-40BB-9A88-E1ADAA081A2C}" srcOrd="1" destOrd="0" presId="urn:microsoft.com/office/officeart/2005/8/layout/hierarchy6"/>
    <dgm:cxn modelId="{7A917194-70A6-434E-89D6-A1310DC91CE8}" type="presParOf" srcId="{F33AC8D2-BD53-4CF8-9306-231E17375A01}" destId="{0F8A7E7A-4712-4E0B-BDFE-AFD63E8827AE}" srcOrd="6" destOrd="0" presId="urn:microsoft.com/office/officeart/2005/8/layout/hierarchy6"/>
    <dgm:cxn modelId="{C2848D47-B1D3-4DD2-A966-D2C7E61FFB87}" type="presParOf" srcId="{F33AC8D2-BD53-4CF8-9306-231E17375A01}" destId="{DFB03B9A-393F-4CF0-AC3E-928C12518BEE}" srcOrd="7" destOrd="0" presId="urn:microsoft.com/office/officeart/2005/8/layout/hierarchy6"/>
    <dgm:cxn modelId="{96A94081-5DB6-4AA3-8EA5-43814E0B2D69}" type="presParOf" srcId="{DFB03B9A-393F-4CF0-AC3E-928C12518BEE}" destId="{7DC4F2FB-6F8B-4815-9B3A-07B8DF12A511}" srcOrd="0" destOrd="0" presId="urn:microsoft.com/office/officeart/2005/8/layout/hierarchy6"/>
    <dgm:cxn modelId="{194C3504-58F4-425F-94B1-6C353F980C96}" type="presParOf" srcId="{DFB03B9A-393F-4CF0-AC3E-928C12518BEE}" destId="{658D956D-4BFD-4EFF-AA7D-BC32837A7426}" srcOrd="1" destOrd="0" presId="urn:microsoft.com/office/officeart/2005/8/layout/hierarchy6"/>
    <dgm:cxn modelId="{9872EC68-D647-42F8-88DA-9DC449C5BB7D}" type="presParOf" srcId="{F8937901-6C5B-4E8F-93CE-EA1813A8A724}" destId="{16D7CF1C-F118-4E3F-9700-90E79EE74A2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63331-F687-4B62-8FDC-6FCC5C160910}">
      <dsp:nvSpPr>
        <dsp:cNvPr id="0" name=""/>
        <dsp:cNvSpPr/>
      </dsp:nvSpPr>
      <dsp:spPr>
        <a:xfrm>
          <a:off x="4156115" y="7719"/>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Jefe de Sistemas</a:t>
          </a:r>
        </a:p>
      </dsp:txBody>
      <dsp:txXfrm>
        <a:off x="4170619" y="22223"/>
        <a:ext cx="713790" cy="466190"/>
      </dsp:txXfrm>
    </dsp:sp>
    <dsp:sp modelId="{6E6E818F-861C-4D4B-B4C6-AEDA7225F4D0}">
      <dsp:nvSpPr>
        <dsp:cNvPr id="0" name=""/>
        <dsp:cNvSpPr/>
      </dsp:nvSpPr>
      <dsp:spPr>
        <a:xfrm>
          <a:off x="2306191" y="502918"/>
          <a:ext cx="2221323" cy="626094"/>
        </a:xfrm>
        <a:custGeom>
          <a:avLst/>
          <a:gdLst/>
          <a:ahLst/>
          <a:cxnLst/>
          <a:rect l="0" t="0" r="0" b="0"/>
          <a:pathLst>
            <a:path>
              <a:moveTo>
                <a:pt x="2221323" y="0"/>
              </a:moveTo>
              <a:lnTo>
                <a:pt x="2221323" y="313047"/>
              </a:lnTo>
              <a:lnTo>
                <a:pt x="0" y="313047"/>
              </a:lnTo>
              <a:lnTo>
                <a:pt x="0" y="62609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7B671-B6D4-4BA2-BF6A-1E115B75EEEC}">
      <dsp:nvSpPr>
        <dsp:cNvPr id="0" name=""/>
        <dsp:cNvSpPr/>
      </dsp:nvSpPr>
      <dsp:spPr>
        <a:xfrm>
          <a:off x="1934792" y="1129013"/>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Coordinador de Desarrollo</a:t>
          </a:r>
        </a:p>
      </dsp:txBody>
      <dsp:txXfrm>
        <a:off x="1949296" y="1143517"/>
        <a:ext cx="713790" cy="466190"/>
      </dsp:txXfrm>
    </dsp:sp>
    <dsp:sp modelId="{9D23D2DD-9BC9-420C-900C-19E50814FBE0}">
      <dsp:nvSpPr>
        <dsp:cNvPr id="0" name=""/>
        <dsp:cNvSpPr/>
      </dsp:nvSpPr>
      <dsp:spPr>
        <a:xfrm>
          <a:off x="374916" y="1624211"/>
          <a:ext cx="1931275" cy="1063894"/>
        </a:xfrm>
        <a:custGeom>
          <a:avLst/>
          <a:gdLst/>
          <a:ahLst/>
          <a:cxnLst/>
          <a:rect l="0" t="0" r="0" b="0"/>
          <a:pathLst>
            <a:path>
              <a:moveTo>
                <a:pt x="1931275" y="0"/>
              </a:moveTo>
              <a:lnTo>
                <a:pt x="1931275" y="531947"/>
              </a:lnTo>
              <a:lnTo>
                <a:pt x="0" y="531947"/>
              </a:lnTo>
              <a:lnTo>
                <a:pt x="0"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00897-0E18-4EC5-90AB-FA1723BA708F}">
      <dsp:nvSpPr>
        <dsp:cNvPr id="0" name=""/>
        <dsp:cNvSpPr/>
      </dsp:nvSpPr>
      <dsp:spPr>
        <a:xfrm>
          <a:off x="3517"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Proyectos MM/WM/HR/CS</a:t>
          </a:r>
        </a:p>
      </dsp:txBody>
      <dsp:txXfrm>
        <a:off x="18021" y="2702610"/>
        <a:ext cx="713790" cy="466190"/>
      </dsp:txXfrm>
    </dsp:sp>
    <dsp:sp modelId="{96226F90-76E2-4F64-AE77-31A0E686FD5D}">
      <dsp:nvSpPr>
        <dsp:cNvPr id="0" name=""/>
        <dsp:cNvSpPr/>
      </dsp:nvSpPr>
      <dsp:spPr>
        <a:xfrm>
          <a:off x="1340554" y="1624211"/>
          <a:ext cx="965637" cy="1063894"/>
        </a:xfrm>
        <a:custGeom>
          <a:avLst/>
          <a:gdLst/>
          <a:ahLst/>
          <a:cxnLst/>
          <a:rect l="0" t="0" r="0" b="0"/>
          <a:pathLst>
            <a:path>
              <a:moveTo>
                <a:pt x="965637" y="0"/>
              </a:moveTo>
              <a:lnTo>
                <a:pt x="965637" y="531947"/>
              </a:lnTo>
              <a:lnTo>
                <a:pt x="0" y="531947"/>
              </a:lnTo>
              <a:lnTo>
                <a:pt x="0"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AA44B2-1418-4E49-BCE7-408F839F2E2D}">
      <dsp:nvSpPr>
        <dsp:cNvPr id="0" name=""/>
        <dsp:cNvSpPr/>
      </dsp:nvSpPr>
      <dsp:spPr>
        <a:xfrm>
          <a:off x="969155"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Proyectos FI/CO/BCS/PI</a:t>
          </a:r>
        </a:p>
      </dsp:txBody>
      <dsp:txXfrm>
        <a:off x="983659" y="2702610"/>
        <a:ext cx="713790" cy="466190"/>
      </dsp:txXfrm>
    </dsp:sp>
    <dsp:sp modelId="{7D4EA910-DE83-4C2F-A58F-D09CB600BF4F}">
      <dsp:nvSpPr>
        <dsp:cNvPr id="0" name=""/>
        <dsp:cNvSpPr/>
      </dsp:nvSpPr>
      <dsp:spPr>
        <a:xfrm>
          <a:off x="2260471" y="1624211"/>
          <a:ext cx="91440" cy="1063894"/>
        </a:xfrm>
        <a:custGeom>
          <a:avLst/>
          <a:gdLst/>
          <a:ahLst/>
          <a:cxnLst/>
          <a:rect l="0" t="0" r="0" b="0"/>
          <a:pathLst>
            <a:path>
              <a:moveTo>
                <a:pt x="45720" y="0"/>
              </a:moveTo>
              <a:lnTo>
                <a:pt x="45720"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2BD78E-6714-446D-8F9E-E1AA60780CAE}">
      <dsp:nvSpPr>
        <dsp:cNvPr id="0" name=""/>
        <dsp:cNvSpPr/>
      </dsp:nvSpPr>
      <dsp:spPr>
        <a:xfrm>
          <a:off x="1934792"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Proyectos SD/VMS/WTY</a:t>
          </a:r>
        </a:p>
      </dsp:txBody>
      <dsp:txXfrm>
        <a:off x="1949296" y="2702610"/>
        <a:ext cx="713790" cy="466190"/>
      </dsp:txXfrm>
    </dsp:sp>
    <dsp:sp modelId="{9CF63D3A-2059-4EFB-AA72-930B1F882190}">
      <dsp:nvSpPr>
        <dsp:cNvPr id="0" name=""/>
        <dsp:cNvSpPr/>
      </dsp:nvSpPr>
      <dsp:spPr>
        <a:xfrm>
          <a:off x="2306191" y="1624211"/>
          <a:ext cx="965637" cy="1063894"/>
        </a:xfrm>
        <a:custGeom>
          <a:avLst/>
          <a:gdLst/>
          <a:ahLst/>
          <a:cxnLst/>
          <a:rect l="0" t="0" r="0" b="0"/>
          <a:pathLst>
            <a:path>
              <a:moveTo>
                <a:pt x="0" y="0"/>
              </a:moveTo>
              <a:lnTo>
                <a:pt x="0" y="531947"/>
              </a:lnTo>
              <a:lnTo>
                <a:pt x="965637" y="531947"/>
              </a:lnTo>
              <a:lnTo>
                <a:pt x="965637"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F8734F-6BBB-4787-BE04-7E5A8392E0AD}">
      <dsp:nvSpPr>
        <dsp:cNvPr id="0" name=""/>
        <dsp:cNvSpPr/>
      </dsp:nvSpPr>
      <dsp:spPr>
        <a:xfrm>
          <a:off x="2900430"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Proyectos BD y BI</a:t>
          </a:r>
        </a:p>
      </dsp:txBody>
      <dsp:txXfrm>
        <a:off x="2914934" y="2702610"/>
        <a:ext cx="713790" cy="466190"/>
      </dsp:txXfrm>
    </dsp:sp>
    <dsp:sp modelId="{951453AF-282D-4F65-BA07-9B1C64399DB4}">
      <dsp:nvSpPr>
        <dsp:cNvPr id="0" name=""/>
        <dsp:cNvSpPr/>
      </dsp:nvSpPr>
      <dsp:spPr>
        <a:xfrm>
          <a:off x="2306191" y="1624211"/>
          <a:ext cx="1931275" cy="1063894"/>
        </a:xfrm>
        <a:custGeom>
          <a:avLst/>
          <a:gdLst/>
          <a:ahLst/>
          <a:cxnLst/>
          <a:rect l="0" t="0" r="0" b="0"/>
          <a:pathLst>
            <a:path>
              <a:moveTo>
                <a:pt x="0" y="0"/>
              </a:moveTo>
              <a:lnTo>
                <a:pt x="0" y="531947"/>
              </a:lnTo>
              <a:lnTo>
                <a:pt x="1931275" y="531947"/>
              </a:lnTo>
              <a:lnTo>
                <a:pt x="1931275"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E27277-366C-475F-9C38-96192D51D7AF}">
      <dsp:nvSpPr>
        <dsp:cNvPr id="0" name=""/>
        <dsp:cNvSpPr/>
      </dsp:nvSpPr>
      <dsp:spPr>
        <a:xfrm>
          <a:off x="3866067"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Proyectos  WEB/</a:t>
          </a:r>
          <a:r>
            <a:rPr lang="es-PE" sz="700" kern="1200" noProof="0" dirty="0" err="1"/>
            <a:t>Movil</a:t>
          </a:r>
          <a:endParaRPr lang="es-PE" sz="700" kern="1200" noProof="0" dirty="0"/>
        </a:p>
      </dsp:txBody>
      <dsp:txXfrm>
        <a:off x="3880571" y="2702610"/>
        <a:ext cx="713790" cy="466190"/>
      </dsp:txXfrm>
    </dsp:sp>
    <dsp:sp modelId="{9221D2D5-9230-41DA-A305-70F9490DC5EA}">
      <dsp:nvSpPr>
        <dsp:cNvPr id="0" name=""/>
        <dsp:cNvSpPr/>
      </dsp:nvSpPr>
      <dsp:spPr>
        <a:xfrm>
          <a:off x="4527514" y="502918"/>
          <a:ext cx="2124046" cy="626094"/>
        </a:xfrm>
        <a:custGeom>
          <a:avLst/>
          <a:gdLst/>
          <a:ahLst/>
          <a:cxnLst/>
          <a:rect l="0" t="0" r="0" b="0"/>
          <a:pathLst>
            <a:path>
              <a:moveTo>
                <a:pt x="0" y="0"/>
              </a:moveTo>
              <a:lnTo>
                <a:pt x="0" y="313047"/>
              </a:lnTo>
              <a:lnTo>
                <a:pt x="2124046" y="313047"/>
              </a:lnTo>
              <a:lnTo>
                <a:pt x="2124046" y="62609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F9658-B086-4F29-8197-5482C2B8D298}">
      <dsp:nvSpPr>
        <dsp:cNvPr id="0" name=""/>
        <dsp:cNvSpPr/>
      </dsp:nvSpPr>
      <dsp:spPr>
        <a:xfrm>
          <a:off x="6280161" y="1129013"/>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Coordinador de Infraestructura</a:t>
          </a:r>
        </a:p>
      </dsp:txBody>
      <dsp:txXfrm>
        <a:off x="6294665" y="1143517"/>
        <a:ext cx="713790" cy="466190"/>
      </dsp:txXfrm>
    </dsp:sp>
    <dsp:sp modelId="{75B5B45A-451E-44BA-A4A3-B842F0FD0037}">
      <dsp:nvSpPr>
        <dsp:cNvPr id="0" name=""/>
        <dsp:cNvSpPr/>
      </dsp:nvSpPr>
      <dsp:spPr>
        <a:xfrm>
          <a:off x="5203104" y="1624211"/>
          <a:ext cx="1448456" cy="1063894"/>
        </a:xfrm>
        <a:custGeom>
          <a:avLst/>
          <a:gdLst/>
          <a:ahLst/>
          <a:cxnLst/>
          <a:rect l="0" t="0" r="0" b="0"/>
          <a:pathLst>
            <a:path>
              <a:moveTo>
                <a:pt x="1448456" y="0"/>
              </a:moveTo>
              <a:lnTo>
                <a:pt x="1448456" y="531947"/>
              </a:lnTo>
              <a:lnTo>
                <a:pt x="0" y="531947"/>
              </a:lnTo>
              <a:lnTo>
                <a:pt x="0"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089527-BDDD-4E4F-A352-46FE4F53F24D}">
      <dsp:nvSpPr>
        <dsp:cNvPr id="0" name=""/>
        <dsp:cNvSpPr/>
      </dsp:nvSpPr>
      <dsp:spPr>
        <a:xfrm>
          <a:off x="4831705"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de  Redes y Comunicaciones</a:t>
          </a:r>
        </a:p>
      </dsp:txBody>
      <dsp:txXfrm>
        <a:off x="4846209" y="2702610"/>
        <a:ext cx="713790" cy="466190"/>
      </dsp:txXfrm>
    </dsp:sp>
    <dsp:sp modelId="{484D0556-E7FB-4263-97B5-85739BF0CEB9}">
      <dsp:nvSpPr>
        <dsp:cNvPr id="0" name=""/>
        <dsp:cNvSpPr/>
      </dsp:nvSpPr>
      <dsp:spPr>
        <a:xfrm>
          <a:off x="6168742" y="1624211"/>
          <a:ext cx="482818" cy="1063894"/>
        </a:xfrm>
        <a:custGeom>
          <a:avLst/>
          <a:gdLst/>
          <a:ahLst/>
          <a:cxnLst/>
          <a:rect l="0" t="0" r="0" b="0"/>
          <a:pathLst>
            <a:path>
              <a:moveTo>
                <a:pt x="482818" y="0"/>
              </a:moveTo>
              <a:lnTo>
                <a:pt x="482818" y="531947"/>
              </a:lnTo>
              <a:lnTo>
                <a:pt x="0" y="531947"/>
              </a:lnTo>
              <a:lnTo>
                <a:pt x="0"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B6D81C-47DE-4266-BD6F-261735895FC2}">
      <dsp:nvSpPr>
        <dsp:cNvPr id="0" name=""/>
        <dsp:cNvSpPr/>
      </dsp:nvSpPr>
      <dsp:spPr>
        <a:xfrm>
          <a:off x="5797343"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Analista Soporte y Activos Tecnológicos</a:t>
          </a:r>
        </a:p>
      </dsp:txBody>
      <dsp:txXfrm>
        <a:off x="5811847" y="2702610"/>
        <a:ext cx="713790" cy="466190"/>
      </dsp:txXfrm>
    </dsp:sp>
    <dsp:sp modelId="{ED9C0A37-E980-4CF1-BFA1-4C6969D5C81C}">
      <dsp:nvSpPr>
        <dsp:cNvPr id="0" name=""/>
        <dsp:cNvSpPr/>
      </dsp:nvSpPr>
      <dsp:spPr>
        <a:xfrm>
          <a:off x="6123022" y="3183305"/>
          <a:ext cx="91440" cy="198079"/>
        </a:xfrm>
        <a:custGeom>
          <a:avLst/>
          <a:gdLst/>
          <a:ahLst/>
          <a:cxnLst/>
          <a:rect l="0" t="0" r="0" b="0"/>
          <a:pathLst>
            <a:path>
              <a:moveTo>
                <a:pt x="45720" y="0"/>
              </a:moveTo>
              <a:lnTo>
                <a:pt x="45720" y="19807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6C819-AE66-4EA2-B2B9-099DF994A8C8}">
      <dsp:nvSpPr>
        <dsp:cNvPr id="0" name=""/>
        <dsp:cNvSpPr/>
      </dsp:nvSpPr>
      <dsp:spPr>
        <a:xfrm>
          <a:off x="5797343" y="3381385"/>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Practicante</a:t>
          </a:r>
        </a:p>
      </dsp:txBody>
      <dsp:txXfrm>
        <a:off x="5811847" y="3395889"/>
        <a:ext cx="713790" cy="466190"/>
      </dsp:txXfrm>
    </dsp:sp>
    <dsp:sp modelId="{E7B076B3-0480-4D7B-BD84-E709CC1D957B}">
      <dsp:nvSpPr>
        <dsp:cNvPr id="0" name=""/>
        <dsp:cNvSpPr/>
      </dsp:nvSpPr>
      <dsp:spPr>
        <a:xfrm>
          <a:off x="6651561" y="1624211"/>
          <a:ext cx="482818" cy="1063894"/>
        </a:xfrm>
        <a:custGeom>
          <a:avLst/>
          <a:gdLst/>
          <a:ahLst/>
          <a:cxnLst/>
          <a:rect l="0" t="0" r="0" b="0"/>
          <a:pathLst>
            <a:path>
              <a:moveTo>
                <a:pt x="0" y="0"/>
              </a:moveTo>
              <a:lnTo>
                <a:pt x="0" y="531947"/>
              </a:lnTo>
              <a:lnTo>
                <a:pt x="482818" y="531947"/>
              </a:lnTo>
              <a:lnTo>
                <a:pt x="482818"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AE568-661B-4856-82CF-564F5BAFCEC5}">
      <dsp:nvSpPr>
        <dsp:cNvPr id="0" name=""/>
        <dsp:cNvSpPr/>
      </dsp:nvSpPr>
      <dsp:spPr>
        <a:xfrm>
          <a:off x="6762980"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Asistente Administrativo</a:t>
          </a:r>
        </a:p>
      </dsp:txBody>
      <dsp:txXfrm>
        <a:off x="6777484" y="2702610"/>
        <a:ext cx="713790" cy="466190"/>
      </dsp:txXfrm>
    </dsp:sp>
    <dsp:sp modelId="{0F8A7E7A-4712-4E0B-BDFE-AFD63E8827AE}">
      <dsp:nvSpPr>
        <dsp:cNvPr id="0" name=""/>
        <dsp:cNvSpPr/>
      </dsp:nvSpPr>
      <dsp:spPr>
        <a:xfrm>
          <a:off x="6651561" y="1624211"/>
          <a:ext cx="1448456" cy="1063894"/>
        </a:xfrm>
        <a:custGeom>
          <a:avLst/>
          <a:gdLst/>
          <a:ahLst/>
          <a:cxnLst/>
          <a:rect l="0" t="0" r="0" b="0"/>
          <a:pathLst>
            <a:path>
              <a:moveTo>
                <a:pt x="0" y="0"/>
              </a:moveTo>
              <a:lnTo>
                <a:pt x="0" y="531947"/>
              </a:lnTo>
              <a:lnTo>
                <a:pt x="1448456" y="531947"/>
              </a:lnTo>
              <a:lnTo>
                <a:pt x="1448456" y="106389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C4F2FB-6F8B-4815-9B3A-07B8DF12A511}">
      <dsp:nvSpPr>
        <dsp:cNvPr id="0" name=""/>
        <dsp:cNvSpPr/>
      </dsp:nvSpPr>
      <dsp:spPr>
        <a:xfrm>
          <a:off x="7728618" y="2688106"/>
          <a:ext cx="742798" cy="49519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s-PE" sz="700" kern="1200" noProof="0" dirty="0"/>
            <a:t>Coordinador de Cal Center / Telefonía</a:t>
          </a:r>
        </a:p>
      </dsp:txBody>
      <dsp:txXfrm>
        <a:off x="7743122" y="2702610"/>
        <a:ext cx="713790" cy="4661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083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idx="2"/>
          </p:nvPr>
        </p:nvSpPr>
        <p:spPr bwMode="auto">
          <a:xfrm>
            <a:off x="793750" y="587375"/>
            <a:ext cx="5495925" cy="4122738"/>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73088" y="5035550"/>
            <a:ext cx="6030912" cy="123110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6315075" y="9001125"/>
            <a:ext cx="561975" cy="18466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a:latin typeface="Arial" charset="0"/>
              </a:defRPr>
            </a:lvl1pPr>
          </a:lstStyle>
          <a:p>
            <a:pPr>
              <a:defRPr/>
            </a:pPr>
            <a:fld id="{D33B6156-3195-44A9-9ABF-7FCB59CB20A9}" type="slidenum">
              <a:rPr lang="en-US"/>
              <a:pPr>
                <a:defRPr/>
              </a:pPr>
              <a:t>‹Nº›</a:t>
            </a:fld>
            <a:endParaRPr lang="en-US"/>
          </a:p>
        </p:txBody>
      </p:sp>
      <p:sp>
        <p:nvSpPr>
          <p:cNvPr id="5128" name="doc id"/>
          <p:cNvSpPr>
            <a:spLocks noGrp="1" noChangeArrowheads="1"/>
          </p:cNvSpPr>
          <p:nvPr>
            <p:ph type="ftr" sz="quarter" idx="4"/>
          </p:nvPr>
        </p:nvSpPr>
        <p:spPr bwMode="auto">
          <a:xfrm>
            <a:off x="6876988" y="96839"/>
            <a:ext cx="65"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sz="800">
                <a:latin typeface="Arial" charset="0"/>
              </a:defRPr>
            </a:lvl1pPr>
          </a:lstStyle>
          <a:p>
            <a:pPr>
              <a:defRPr/>
            </a:pPr>
            <a:endParaRPr lang="cs-CZ"/>
          </a:p>
        </p:txBody>
      </p:sp>
    </p:spTree>
    <p:extLst>
      <p:ext uri="{BB962C8B-B14F-4D97-AF65-F5344CB8AC3E}">
        <p14:creationId xmlns:p14="http://schemas.microsoft.com/office/powerpoint/2010/main" val="4230179498"/>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pitchFamily="34"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2"/>
          <p:cNvSpPr>
            <a:spLocks noGrp="1" noRot="1" noChangeAspect="1" noChangeArrowheads="1" noTextEdit="1"/>
          </p:cNvSpPr>
          <p:nvPr>
            <p:ph type="sldImg"/>
          </p:nvPr>
        </p:nvSpPr>
        <p:spPr>
          <a:ln>
            <a:solidFill>
              <a:srgbClr val="000000"/>
            </a:solidFill>
          </a:ln>
        </p:spPr>
      </p:sp>
      <p:sp>
        <p:nvSpPr>
          <p:cNvPr id="413698" name="Rectangle 3"/>
          <p:cNvSpPr>
            <a:spLocks noGrp="1" noChangeArrowheads="1"/>
          </p:cNvSpPr>
          <p:nvPr>
            <p:ph type="body" idx="1"/>
          </p:nvPr>
        </p:nvSpPr>
        <p:spPr>
          <a:xfrm>
            <a:off x="573505" y="5035280"/>
            <a:ext cx="6030884" cy="984885"/>
          </a:xfrm>
          <a:noFill/>
          <a:ln/>
        </p:spPr>
        <p:txBody>
          <a:bodyPr/>
          <a:lstStyle/>
          <a:p>
            <a:pPr eaLnBrk="1" hangingPunct="1"/>
            <a:endParaRPr lang="es-PE" dirty="0"/>
          </a:p>
        </p:txBody>
      </p:sp>
    </p:spTree>
    <p:extLst>
      <p:ext uri="{BB962C8B-B14F-4D97-AF65-F5344CB8AC3E}">
        <p14:creationId xmlns:p14="http://schemas.microsoft.com/office/powerpoint/2010/main" val="32768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9</a:t>
            </a:fld>
            <a:endParaRPr lang="en-US" dirty="0"/>
          </a:p>
        </p:txBody>
      </p:sp>
    </p:spTree>
    <p:extLst>
      <p:ext uri="{BB962C8B-B14F-4D97-AF65-F5344CB8AC3E}">
        <p14:creationId xmlns:p14="http://schemas.microsoft.com/office/powerpoint/2010/main" val="134114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10</a:t>
            </a:fld>
            <a:endParaRPr lang="en-US" dirty="0"/>
          </a:p>
        </p:txBody>
      </p:sp>
    </p:spTree>
    <p:extLst>
      <p:ext uri="{BB962C8B-B14F-4D97-AF65-F5344CB8AC3E}">
        <p14:creationId xmlns:p14="http://schemas.microsoft.com/office/powerpoint/2010/main" val="139581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11</a:t>
            </a:fld>
            <a:endParaRPr lang="en-US" dirty="0"/>
          </a:p>
        </p:txBody>
      </p:sp>
    </p:spTree>
    <p:extLst>
      <p:ext uri="{BB962C8B-B14F-4D97-AF65-F5344CB8AC3E}">
        <p14:creationId xmlns:p14="http://schemas.microsoft.com/office/powerpoint/2010/main" val="3375546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12</a:t>
            </a:fld>
            <a:endParaRPr lang="en-US" dirty="0"/>
          </a:p>
        </p:txBody>
      </p:sp>
    </p:spTree>
    <p:extLst>
      <p:ext uri="{BB962C8B-B14F-4D97-AF65-F5344CB8AC3E}">
        <p14:creationId xmlns:p14="http://schemas.microsoft.com/office/powerpoint/2010/main" val="1200304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13</a:t>
            </a:fld>
            <a:endParaRPr lang="en-US" dirty="0"/>
          </a:p>
        </p:txBody>
      </p:sp>
    </p:spTree>
    <p:extLst>
      <p:ext uri="{BB962C8B-B14F-4D97-AF65-F5344CB8AC3E}">
        <p14:creationId xmlns:p14="http://schemas.microsoft.com/office/powerpoint/2010/main" val="268777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14</a:t>
            </a:fld>
            <a:endParaRPr lang="en-US" dirty="0"/>
          </a:p>
        </p:txBody>
      </p:sp>
    </p:spTree>
    <p:extLst>
      <p:ext uri="{BB962C8B-B14F-4D97-AF65-F5344CB8AC3E}">
        <p14:creationId xmlns:p14="http://schemas.microsoft.com/office/powerpoint/2010/main" val="2350248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15</a:t>
            </a:fld>
            <a:endParaRPr lang="en-US" dirty="0"/>
          </a:p>
        </p:txBody>
      </p:sp>
    </p:spTree>
    <p:extLst>
      <p:ext uri="{BB962C8B-B14F-4D97-AF65-F5344CB8AC3E}">
        <p14:creationId xmlns:p14="http://schemas.microsoft.com/office/powerpoint/2010/main" val="2592914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16</a:t>
            </a:fld>
            <a:endParaRPr lang="en-US"/>
          </a:p>
        </p:txBody>
      </p:sp>
    </p:spTree>
    <p:extLst>
      <p:ext uri="{BB962C8B-B14F-4D97-AF65-F5344CB8AC3E}">
        <p14:creationId xmlns:p14="http://schemas.microsoft.com/office/powerpoint/2010/main" val="2159278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17</a:t>
            </a:fld>
            <a:endParaRPr lang="en-US"/>
          </a:p>
        </p:txBody>
      </p:sp>
    </p:spTree>
    <p:extLst>
      <p:ext uri="{BB962C8B-B14F-4D97-AF65-F5344CB8AC3E}">
        <p14:creationId xmlns:p14="http://schemas.microsoft.com/office/powerpoint/2010/main" val="3610440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18</a:t>
            </a:fld>
            <a:endParaRPr lang="en-US"/>
          </a:p>
        </p:txBody>
      </p:sp>
    </p:spTree>
    <p:extLst>
      <p:ext uri="{BB962C8B-B14F-4D97-AF65-F5344CB8AC3E}">
        <p14:creationId xmlns:p14="http://schemas.microsoft.com/office/powerpoint/2010/main" val="235913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Rectangle 2"/>
          <p:cNvSpPr>
            <a:spLocks noGrp="1" noRot="1" noChangeAspect="1" noChangeArrowheads="1" noTextEdit="1"/>
          </p:cNvSpPr>
          <p:nvPr>
            <p:ph type="sldImg"/>
          </p:nvPr>
        </p:nvSpPr>
        <p:spPr>
          <a:ln>
            <a:solidFill>
              <a:srgbClr val="000000"/>
            </a:solidFill>
          </a:ln>
        </p:spPr>
      </p:sp>
      <p:sp>
        <p:nvSpPr>
          <p:cNvPr id="413698" name="Rectangle 3"/>
          <p:cNvSpPr>
            <a:spLocks noGrp="1" noChangeArrowheads="1"/>
          </p:cNvSpPr>
          <p:nvPr>
            <p:ph type="body" idx="1"/>
          </p:nvPr>
        </p:nvSpPr>
        <p:spPr>
          <a:xfrm>
            <a:off x="573505" y="5035280"/>
            <a:ext cx="6030884" cy="984885"/>
          </a:xfrm>
          <a:noFill/>
          <a:ln/>
        </p:spPr>
        <p:txBody>
          <a:bodyPr/>
          <a:lstStyle/>
          <a:p>
            <a:pPr eaLnBrk="1" hangingPunct="1"/>
            <a:endParaRPr lang="es-PE" dirty="0"/>
          </a:p>
        </p:txBody>
      </p:sp>
    </p:spTree>
    <p:extLst>
      <p:ext uri="{BB962C8B-B14F-4D97-AF65-F5344CB8AC3E}">
        <p14:creationId xmlns:p14="http://schemas.microsoft.com/office/powerpoint/2010/main" val="2081751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19</a:t>
            </a:fld>
            <a:endParaRPr lang="en-US"/>
          </a:p>
        </p:txBody>
      </p:sp>
    </p:spTree>
    <p:extLst>
      <p:ext uri="{BB962C8B-B14F-4D97-AF65-F5344CB8AC3E}">
        <p14:creationId xmlns:p14="http://schemas.microsoft.com/office/powerpoint/2010/main" val="1636791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20</a:t>
            </a:fld>
            <a:endParaRPr lang="en-US"/>
          </a:p>
        </p:txBody>
      </p:sp>
    </p:spTree>
    <p:extLst>
      <p:ext uri="{BB962C8B-B14F-4D97-AF65-F5344CB8AC3E}">
        <p14:creationId xmlns:p14="http://schemas.microsoft.com/office/powerpoint/2010/main" val="1903396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21</a:t>
            </a:fld>
            <a:endParaRPr lang="en-US"/>
          </a:p>
        </p:txBody>
      </p:sp>
    </p:spTree>
    <p:extLst>
      <p:ext uri="{BB962C8B-B14F-4D97-AF65-F5344CB8AC3E}">
        <p14:creationId xmlns:p14="http://schemas.microsoft.com/office/powerpoint/2010/main" val="1204425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22</a:t>
            </a:fld>
            <a:endParaRPr lang="en-US"/>
          </a:p>
        </p:txBody>
      </p:sp>
    </p:spTree>
    <p:extLst>
      <p:ext uri="{BB962C8B-B14F-4D97-AF65-F5344CB8AC3E}">
        <p14:creationId xmlns:p14="http://schemas.microsoft.com/office/powerpoint/2010/main" val="4193617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23</a:t>
            </a:fld>
            <a:endParaRPr lang="en-US"/>
          </a:p>
        </p:txBody>
      </p:sp>
    </p:spTree>
    <p:extLst>
      <p:ext uri="{BB962C8B-B14F-4D97-AF65-F5344CB8AC3E}">
        <p14:creationId xmlns:p14="http://schemas.microsoft.com/office/powerpoint/2010/main" val="3645844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24</a:t>
            </a:fld>
            <a:endParaRPr lang="en-US"/>
          </a:p>
        </p:txBody>
      </p:sp>
    </p:spTree>
    <p:extLst>
      <p:ext uri="{BB962C8B-B14F-4D97-AF65-F5344CB8AC3E}">
        <p14:creationId xmlns:p14="http://schemas.microsoft.com/office/powerpoint/2010/main" val="2211299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25</a:t>
            </a:fld>
            <a:endParaRPr lang="en-US"/>
          </a:p>
        </p:txBody>
      </p:sp>
    </p:spTree>
    <p:extLst>
      <p:ext uri="{BB962C8B-B14F-4D97-AF65-F5344CB8AC3E}">
        <p14:creationId xmlns:p14="http://schemas.microsoft.com/office/powerpoint/2010/main" val="2736652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26</a:t>
            </a:fld>
            <a:endParaRPr lang="en-US"/>
          </a:p>
        </p:txBody>
      </p:sp>
    </p:spTree>
    <p:extLst>
      <p:ext uri="{BB962C8B-B14F-4D97-AF65-F5344CB8AC3E}">
        <p14:creationId xmlns:p14="http://schemas.microsoft.com/office/powerpoint/2010/main" val="3366749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27</a:t>
            </a:fld>
            <a:endParaRPr lang="en-US"/>
          </a:p>
        </p:txBody>
      </p:sp>
    </p:spTree>
    <p:extLst>
      <p:ext uri="{BB962C8B-B14F-4D97-AF65-F5344CB8AC3E}">
        <p14:creationId xmlns:p14="http://schemas.microsoft.com/office/powerpoint/2010/main" val="2590750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28</a:t>
            </a:fld>
            <a:endParaRPr lang="en-US"/>
          </a:p>
        </p:txBody>
      </p:sp>
    </p:spTree>
    <p:extLst>
      <p:ext uri="{BB962C8B-B14F-4D97-AF65-F5344CB8AC3E}">
        <p14:creationId xmlns:p14="http://schemas.microsoft.com/office/powerpoint/2010/main" val="176792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a:t>
            </a:fld>
            <a:endParaRPr lang="en-US"/>
          </a:p>
        </p:txBody>
      </p:sp>
    </p:spTree>
    <p:extLst>
      <p:ext uri="{BB962C8B-B14F-4D97-AF65-F5344CB8AC3E}">
        <p14:creationId xmlns:p14="http://schemas.microsoft.com/office/powerpoint/2010/main" val="1352155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29</a:t>
            </a:fld>
            <a:endParaRPr lang="en-US"/>
          </a:p>
        </p:txBody>
      </p:sp>
    </p:spTree>
    <p:extLst>
      <p:ext uri="{BB962C8B-B14F-4D97-AF65-F5344CB8AC3E}">
        <p14:creationId xmlns:p14="http://schemas.microsoft.com/office/powerpoint/2010/main" val="4119582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30</a:t>
            </a:fld>
            <a:endParaRPr lang="en-US"/>
          </a:p>
        </p:txBody>
      </p:sp>
    </p:spTree>
    <p:extLst>
      <p:ext uri="{BB962C8B-B14F-4D97-AF65-F5344CB8AC3E}">
        <p14:creationId xmlns:p14="http://schemas.microsoft.com/office/powerpoint/2010/main" val="2532704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31</a:t>
            </a:fld>
            <a:endParaRPr lang="en-US"/>
          </a:p>
        </p:txBody>
      </p:sp>
    </p:spTree>
    <p:extLst>
      <p:ext uri="{BB962C8B-B14F-4D97-AF65-F5344CB8AC3E}">
        <p14:creationId xmlns:p14="http://schemas.microsoft.com/office/powerpoint/2010/main" val="2279610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32</a:t>
            </a:fld>
            <a:endParaRPr lang="en-US"/>
          </a:p>
        </p:txBody>
      </p:sp>
    </p:spTree>
    <p:extLst>
      <p:ext uri="{BB962C8B-B14F-4D97-AF65-F5344CB8AC3E}">
        <p14:creationId xmlns:p14="http://schemas.microsoft.com/office/powerpoint/2010/main" val="3347984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33</a:t>
            </a:fld>
            <a:endParaRPr lang="en-US"/>
          </a:p>
        </p:txBody>
      </p:sp>
    </p:spTree>
    <p:extLst>
      <p:ext uri="{BB962C8B-B14F-4D97-AF65-F5344CB8AC3E}">
        <p14:creationId xmlns:p14="http://schemas.microsoft.com/office/powerpoint/2010/main" val="105880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34</a:t>
            </a:fld>
            <a:endParaRPr lang="en-US"/>
          </a:p>
        </p:txBody>
      </p:sp>
    </p:spTree>
    <p:extLst>
      <p:ext uri="{BB962C8B-B14F-4D97-AF65-F5344CB8AC3E}">
        <p14:creationId xmlns:p14="http://schemas.microsoft.com/office/powerpoint/2010/main" val="632613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35</a:t>
            </a:fld>
            <a:endParaRPr lang="en-US"/>
          </a:p>
        </p:txBody>
      </p:sp>
    </p:spTree>
    <p:extLst>
      <p:ext uri="{BB962C8B-B14F-4D97-AF65-F5344CB8AC3E}">
        <p14:creationId xmlns:p14="http://schemas.microsoft.com/office/powerpoint/2010/main" val="273314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36</a:t>
            </a:fld>
            <a:endParaRPr lang="en-US"/>
          </a:p>
        </p:txBody>
      </p:sp>
    </p:spTree>
    <p:extLst>
      <p:ext uri="{BB962C8B-B14F-4D97-AF65-F5344CB8AC3E}">
        <p14:creationId xmlns:p14="http://schemas.microsoft.com/office/powerpoint/2010/main" val="2274949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37</a:t>
            </a:fld>
            <a:endParaRPr lang="en-US"/>
          </a:p>
        </p:txBody>
      </p:sp>
    </p:spTree>
    <p:extLst>
      <p:ext uri="{BB962C8B-B14F-4D97-AF65-F5344CB8AC3E}">
        <p14:creationId xmlns:p14="http://schemas.microsoft.com/office/powerpoint/2010/main" val="107417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38</a:t>
            </a:fld>
            <a:endParaRPr lang="en-US"/>
          </a:p>
        </p:txBody>
      </p:sp>
    </p:spTree>
    <p:extLst>
      <p:ext uri="{BB962C8B-B14F-4D97-AF65-F5344CB8AC3E}">
        <p14:creationId xmlns:p14="http://schemas.microsoft.com/office/powerpoint/2010/main" val="361570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3</a:t>
            </a:fld>
            <a:endParaRPr lang="en-US"/>
          </a:p>
        </p:txBody>
      </p:sp>
    </p:spTree>
    <p:extLst>
      <p:ext uri="{BB962C8B-B14F-4D97-AF65-F5344CB8AC3E}">
        <p14:creationId xmlns:p14="http://schemas.microsoft.com/office/powerpoint/2010/main" val="4138793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39</a:t>
            </a:fld>
            <a:endParaRPr lang="en-US"/>
          </a:p>
        </p:txBody>
      </p:sp>
    </p:spTree>
    <p:extLst>
      <p:ext uri="{BB962C8B-B14F-4D97-AF65-F5344CB8AC3E}">
        <p14:creationId xmlns:p14="http://schemas.microsoft.com/office/powerpoint/2010/main" val="32537805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40</a:t>
            </a:fld>
            <a:endParaRPr lang="en-US"/>
          </a:p>
        </p:txBody>
      </p:sp>
    </p:spTree>
    <p:extLst>
      <p:ext uri="{BB962C8B-B14F-4D97-AF65-F5344CB8AC3E}">
        <p14:creationId xmlns:p14="http://schemas.microsoft.com/office/powerpoint/2010/main" val="2967400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41</a:t>
            </a:fld>
            <a:endParaRPr lang="en-US"/>
          </a:p>
        </p:txBody>
      </p:sp>
    </p:spTree>
    <p:extLst>
      <p:ext uri="{BB962C8B-B14F-4D97-AF65-F5344CB8AC3E}">
        <p14:creationId xmlns:p14="http://schemas.microsoft.com/office/powerpoint/2010/main" val="58431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42</a:t>
            </a:fld>
            <a:endParaRPr lang="en-US"/>
          </a:p>
        </p:txBody>
      </p:sp>
    </p:spTree>
    <p:extLst>
      <p:ext uri="{BB962C8B-B14F-4D97-AF65-F5344CB8AC3E}">
        <p14:creationId xmlns:p14="http://schemas.microsoft.com/office/powerpoint/2010/main" val="2170985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3B6156-3195-44A9-9ABF-7FCB59CB20A9}" type="slidenum">
              <a:rPr lang="en-US"/>
              <a:pPr>
                <a:defRPr/>
              </a:pPr>
              <a:t>43</a:t>
            </a:fld>
            <a:endParaRPr lang="en-US"/>
          </a:p>
        </p:txBody>
      </p:sp>
    </p:spTree>
    <p:extLst>
      <p:ext uri="{BB962C8B-B14F-4D97-AF65-F5344CB8AC3E}">
        <p14:creationId xmlns:p14="http://schemas.microsoft.com/office/powerpoint/2010/main" val="930064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44</a:t>
            </a:fld>
            <a:endParaRPr lang="en-US"/>
          </a:p>
        </p:txBody>
      </p:sp>
    </p:spTree>
    <p:extLst>
      <p:ext uri="{BB962C8B-B14F-4D97-AF65-F5344CB8AC3E}">
        <p14:creationId xmlns:p14="http://schemas.microsoft.com/office/powerpoint/2010/main" val="2215714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45</a:t>
            </a:fld>
            <a:endParaRPr lang="en-US"/>
          </a:p>
        </p:txBody>
      </p:sp>
    </p:spTree>
    <p:extLst>
      <p:ext uri="{BB962C8B-B14F-4D97-AF65-F5344CB8AC3E}">
        <p14:creationId xmlns:p14="http://schemas.microsoft.com/office/powerpoint/2010/main" val="8547660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46</a:t>
            </a:fld>
            <a:endParaRPr lang="en-US"/>
          </a:p>
        </p:txBody>
      </p:sp>
    </p:spTree>
    <p:extLst>
      <p:ext uri="{BB962C8B-B14F-4D97-AF65-F5344CB8AC3E}">
        <p14:creationId xmlns:p14="http://schemas.microsoft.com/office/powerpoint/2010/main" val="4257173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47</a:t>
            </a:fld>
            <a:endParaRPr lang="en-US"/>
          </a:p>
        </p:txBody>
      </p:sp>
    </p:spTree>
    <p:extLst>
      <p:ext uri="{BB962C8B-B14F-4D97-AF65-F5344CB8AC3E}">
        <p14:creationId xmlns:p14="http://schemas.microsoft.com/office/powerpoint/2010/main" val="29298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48</a:t>
            </a:fld>
            <a:endParaRPr lang="en-US"/>
          </a:p>
        </p:txBody>
      </p:sp>
    </p:spTree>
    <p:extLst>
      <p:ext uri="{BB962C8B-B14F-4D97-AF65-F5344CB8AC3E}">
        <p14:creationId xmlns:p14="http://schemas.microsoft.com/office/powerpoint/2010/main" val="8025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a:t>
            </a:fld>
            <a:endParaRPr lang="en-US"/>
          </a:p>
        </p:txBody>
      </p:sp>
    </p:spTree>
    <p:extLst>
      <p:ext uri="{BB962C8B-B14F-4D97-AF65-F5344CB8AC3E}">
        <p14:creationId xmlns:p14="http://schemas.microsoft.com/office/powerpoint/2010/main" val="85292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49</a:t>
            </a:fld>
            <a:endParaRPr lang="en-US"/>
          </a:p>
        </p:txBody>
      </p:sp>
    </p:spTree>
    <p:extLst>
      <p:ext uri="{BB962C8B-B14F-4D97-AF65-F5344CB8AC3E}">
        <p14:creationId xmlns:p14="http://schemas.microsoft.com/office/powerpoint/2010/main" val="18969974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50</a:t>
            </a:fld>
            <a:endParaRPr lang="en-US"/>
          </a:p>
        </p:txBody>
      </p:sp>
    </p:spTree>
    <p:extLst>
      <p:ext uri="{BB962C8B-B14F-4D97-AF65-F5344CB8AC3E}">
        <p14:creationId xmlns:p14="http://schemas.microsoft.com/office/powerpoint/2010/main" val="773544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57</a:t>
            </a:fld>
            <a:endParaRPr lang="en-US"/>
          </a:p>
        </p:txBody>
      </p:sp>
    </p:spTree>
    <p:extLst>
      <p:ext uri="{BB962C8B-B14F-4D97-AF65-F5344CB8AC3E}">
        <p14:creationId xmlns:p14="http://schemas.microsoft.com/office/powerpoint/2010/main" val="26788149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58</a:t>
            </a:fld>
            <a:endParaRPr lang="en-US"/>
          </a:p>
        </p:txBody>
      </p:sp>
    </p:spTree>
    <p:extLst>
      <p:ext uri="{BB962C8B-B14F-4D97-AF65-F5344CB8AC3E}">
        <p14:creationId xmlns:p14="http://schemas.microsoft.com/office/powerpoint/2010/main" val="3328076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61</a:t>
            </a:fld>
            <a:endParaRPr lang="en-US"/>
          </a:p>
        </p:txBody>
      </p:sp>
    </p:spTree>
    <p:extLst>
      <p:ext uri="{BB962C8B-B14F-4D97-AF65-F5344CB8AC3E}">
        <p14:creationId xmlns:p14="http://schemas.microsoft.com/office/powerpoint/2010/main" val="24447606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63</a:t>
            </a:fld>
            <a:endParaRPr lang="en-US"/>
          </a:p>
        </p:txBody>
      </p:sp>
    </p:spTree>
    <p:extLst>
      <p:ext uri="{BB962C8B-B14F-4D97-AF65-F5344CB8AC3E}">
        <p14:creationId xmlns:p14="http://schemas.microsoft.com/office/powerpoint/2010/main" val="16968578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64</a:t>
            </a:fld>
            <a:endParaRPr lang="en-US"/>
          </a:p>
        </p:txBody>
      </p:sp>
    </p:spTree>
    <p:extLst>
      <p:ext uri="{BB962C8B-B14F-4D97-AF65-F5344CB8AC3E}">
        <p14:creationId xmlns:p14="http://schemas.microsoft.com/office/powerpoint/2010/main" val="2078692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65</a:t>
            </a:fld>
            <a:endParaRPr lang="en-US"/>
          </a:p>
        </p:txBody>
      </p:sp>
    </p:spTree>
    <p:extLst>
      <p:ext uri="{BB962C8B-B14F-4D97-AF65-F5344CB8AC3E}">
        <p14:creationId xmlns:p14="http://schemas.microsoft.com/office/powerpoint/2010/main" val="26135264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66</a:t>
            </a:fld>
            <a:endParaRPr lang="en-US"/>
          </a:p>
        </p:txBody>
      </p:sp>
    </p:spTree>
    <p:extLst>
      <p:ext uri="{BB962C8B-B14F-4D97-AF65-F5344CB8AC3E}">
        <p14:creationId xmlns:p14="http://schemas.microsoft.com/office/powerpoint/2010/main" val="17996664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67</a:t>
            </a:fld>
            <a:endParaRPr lang="en-US"/>
          </a:p>
        </p:txBody>
      </p:sp>
    </p:spTree>
    <p:extLst>
      <p:ext uri="{BB962C8B-B14F-4D97-AF65-F5344CB8AC3E}">
        <p14:creationId xmlns:p14="http://schemas.microsoft.com/office/powerpoint/2010/main" val="415410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5</a:t>
            </a:fld>
            <a:endParaRPr lang="en-US" dirty="0"/>
          </a:p>
        </p:txBody>
      </p:sp>
    </p:spTree>
    <p:extLst>
      <p:ext uri="{BB962C8B-B14F-4D97-AF65-F5344CB8AC3E}">
        <p14:creationId xmlns:p14="http://schemas.microsoft.com/office/powerpoint/2010/main" val="7060680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68</a:t>
            </a:fld>
            <a:endParaRPr lang="en-US"/>
          </a:p>
        </p:txBody>
      </p:sp>
    </p:spTree>
    <p:extLst>
      <p:ext uri="{BB962C8B-B14F-4D97-AF65-F5344CB8AC3E}">
        <p14:creationId xmlns:p14="http://schemas.microsoft.com/office/powerpoint/2010/main" val="37263287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69</a:t>
            </a:fld>
            <a:endParaRPr lang="en-US"/>
          </a:p>
        </p:txBody>
      </p:sp>
    </p:spTree>
    <p:extLst>
      <p:ext uri="{BB962C8B-B14F-4D97-AF65-F5344CB8AC3E}">
        <p14:creationId xmlns:p14="http://schemas.microsoft.com/office/powerpoint/2010/main" val="2964500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70</a:t>
            </a:fld>
            <a:endParaRPr lang="en-US"/>
          </a:p>
        </p:txBody>
      </p:sp>
    </p:spTree>
    <p:extLst>
      <p:ext uri="{BB962C8B-B14F-4D97-AF65-F5344CB8AC3E}">
        <p14:creationId xmlns:p14="http://schemas.microsoft.com/office/powerpoint/2010/main" val="38881004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71</a:t>
            </a:fld>
            <a:endParaRPr lang="en-US"/>
          </a:p>
        </p:txBody>
      </p:sp>
    </p:spTree>
    <p:extLst>
      <p:ext uri="{BB962C8B-B14F-4D97-AF65-F5344CB8AC3E}">
        <p14:creationId xmlns:p14="http://schemas.microsoft.com/office/powerpoint/2010/main" val="37795931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72</a:t>
            </a:fld>
            <a:endParaRPr lang="en-US"/>
          </a:p>
        </p:txBody>
      </p:sp>
    </p:spTree>
    <p:extLst>
      <p:ext uri="{BB962C8B-B14F-4D97-AF65-F5344CB8AC3E}">
        <p14:creationId xmlns:p14="http://schemas.microsoft.com/office/powerpoint/2010/main" val="37538137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73</a:t>
            </a:fld>
            <a:endParaRPr lang="en-US"/>
          </a:p>
        </p:txBody>
      </p:sp>
    </p:spTree>
    <p:extLst>
      <p:ext uri="{BB962C8B-B14F-4D97-AF65-F5344CB8AC3E}">
        <p14:creationId xmlns:p14="http://schemas.microsoft.com/office/powerpoint/2010/main" val="732256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75</a:t>
            </a:fld>
            <a:endParaRPr lang="en-US"/>
          </a:p>
        </p:txBody>
      </p:sp>
    </p:spTree>
    <p:extLst>
      <p:ext uri="{BB962C8B-B14F-4D97-AF65-F5344CB8AC3E}">
        <p14:creationId xmlns:p14="http://schemas.microsoft.com/office/powerpoint/2010/main" val="48288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6</a:t>
            </a:fld>
            <a:endParaRPr lang="en-US" dirty="0"/>
          </a:p>
        </p:txBody>
      </p:sp>
    </p:spTree>
    <p:extLst>
      <p:ext uri="{BB962C8B-B14F-4D97-AF65-F5344CB8AC3E}">
        <p14:creationId xmlns:p14="http://schemas.microsoft.com/office/powerpoint/2010/main" val="397121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7</a:t>
            </a:fld>
            <a:endParaRPr lang="en-US" dirty="0"/>
          </a:p>
        </p:txBody>
      </p:sp>
    </p:spTree>
    <p:extLst>
      <p:ext uri="{BB962C8B-B14F-4D97-AF65-F5344CB8AC3E}">
        <p14:creationId xmlns:p14="http://schemas.microsoft.com/office/powerpoint/2010/main" val="361982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dirty="0"/>
          </a:p>
        </p:txBody>
      </p:sp>
      <p:sp>
        <p:nvSpPr>
          <p:cNvPr id="4" name="Slide Number Placeholder 3"/>
          <p:cNvSpPr>
            <a:spLocks noGrp="1"/>
          </p:cNvSpPr>
          <p:nvPr>
            <p:ph type="sldNum" sz="quarter" idx="10"/>
          </p:nvPr>
        </p:nvSpPr>
        <p:spPr/>
        <p:txBody>
          <a:bodyPr/>
          <a:lstStyle/>
          <a:p>
            <a:pPr>
              <a:defRPr/>
            </a:pPr>
            <a:fld id="{D33B6156-3195-44A9-9ABF-7FCB59CB20A9}" type="slidenum">
              <a:rPr lang="en-US" smtClean="0"/>
              <a:pPr>
                <a:defRPr/>
              </a:pPr>
              <a:t>8</a:t>
            </a:fld>
            <a:endParaRPr lang="en-US" dirty="0"/>
          </a:p>
        </p:txBody>
      </p:sp>
    </p:spTree>
    <p:extLst>
      <p:ext uri="{BB962C8B-B14F-4D97-AF65-F5344CB8AC3E}">
        <p14:creationId xmlns:p14="http://schemas.microsoft.com/office/powerpoint/2010/main" val="429397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2467" y="149367"/>
            <a:ext cx="8474935" cy="667062"/>
          </a:xfrm>
        </p:spPr>
        <p:txBody>
          <a:bodyPr/>
          <a:lstStyle>
            <a:lvl1pPr>
              <a:defRPr>
                <a:solidFill>
                  <a:schemeClr val="tx1"/>
                </a:solidFill>
              </a:defRPr>
            </a:lvl1pPr>
          </a:lstStyle>
          <a:p>
            <a:r>
              <a:rPr lang="es-ES" dirty="0"/>
              <a:t>Haga clic para modificar el estilo de título del patrón</a:t>
            </a:r>
          </a:p>
        </p:txBody>
      </p:sp>
      <p:sp>
        <p:nvSpPr>
          <p:cNvPr id="3" name="2 Marcador de contenido"/>
          <p:cNvSpPr>
            <a:spLocks noGrp="1"/>
          </p:cNvSpPr>
          <p:nvPr>
            <p:ph idx="1"/>
          </p:nvPr>
        </p:nvSpPr>
        <p:spPr>
          <a:xfrm>
            <a:off x="262467" y="976923"/>
            <a:ext cx="8474935" cy="5263009"/>
          </a:xfrm>
        </p:spPr>
        <p:txBody>
          <a:bodyPr/>
          <a:lstStyle>
            <a:lvl1pPr marL="334963" indent="-334963">
              <a:buClr>
                <a:srgbClr val="000066"/>
              </a:buClr>
              <a:buSzPct val="80000"/>
              <a:buFont typeface="Wingdings" pitchFamily="2" charset="2"/>
              <a:buChar char=""/>
              <a:defRPr/>
            </a:lvl1pPr>
            <a:lvl2pPr marL="727075" indent="-279400">
              <a:buClr>
                <a:srgbClr val="000066"/>
              </a:buClr>
              <a:buSzPct val="80000"/>
              <a:buFont typeface="Wingdings" pitchFamily="2" charset="2"/>
              <a:buChar char=""/>
              <a:defRPr/>
            </a:lvl2pPr>
            <a:lvl3pPr marL="1119188" indent="-223838">
              <a:buClr>
                <a:srgbClr val="000066"/>
              </a:buClr>
              <a:buSzPct val="120000"/>
              <a:buFont typeface="Arial" pitchFamily="34" charset="0"/>
              <a:buChar char="•"/>
              <a:defRPr/>
            </a:lvl3pPr>
            <a:lvl4pPr marL="1566863" indent="-223838">
              <a:buClr>
                <a:srgbClr val="000066"/>
              </a:buClr>
              <a:buFont typeface="Courier New" pitchFamily="49" charset="0"/>
              <a:buChar char="o"/>
              <a:defRPr/>
            </a:lvl4pPr>
            <a:lvl5pPr marL="2016125" indent="-223838">
              <a:buClr>
                <a:srgbClr val="000066"/>
              </a:buClr>
              <a:buSzPct val="80000"/>
              <a:buFont typeface="Wingdings" pitchFamily="2" charset="2"/>
              <a:buChar char=""/>
              <a:defRPr sz="12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277088" y="151200"/>
            <a:ext cx="8460512" cy="667062"/>
          </a:xfrm>
        </p:spPr>
        <p:txBody>
          <a:bodyPr/>
          <a:lstStyle/>
          <a:p>
            <a:r>
              <a:rPr lang="es-ES" dirty="0"/>
              <a:t>Haga clic para modificar el estilo de título del patrón</a:t>
            </a:r>
          </a:p>
        </p:txBody>
      </p:sp>
      <p:sp>
        <p:nvSpPr>
          <p:cNvPr id="3" name="2 Marcador de contenido"/>
          <p:cNvSpPr>
            <a:spLocks noGrp="1"/>
          </p:cNvSpPr>
          <p:nvPr>
            <p:ph sz="half" idx="1"/>
          </p:nvPr>
        </p:nvSpPr>
        <p:spPr>
          <a:xfrm>
            <a:off x="300620" y="1068264"/>
            <a:ext cx="4074253" cy="5046786"/>
          </a:xfrm>
          <a:noFill/>
          <a:ln w="9525">
            <a:noFill/>
            <a:miter lim="800000"/>
            <a:headEnd/>
            <a:tailEnd/>
          </a:ln>
        </p:spPr>
        <p:txBody>
          <a:bodyPr vert="horz" wrap="square" lIns="89611" tIns="44806" rIns="89611" bIns="44806" numCol="1" anchor="t" anchorCtr="0" compatLnSpc="1">
            <a:prstTxWarp prst="textNoShape">
              <a:avLst/>
            </a:prstTxWarp>
          </a:bodyPr>
          <a:lstStyle>
            <a:lvl1pPr>
              <a:defRPr lang="es-ES" smtClean="0"/>
            </a:lvl1pPr>
            <a:lvl2pPr>
              <a:defRPr lang="es-ES" smtClean="0"/>
            </a:lvl2pPr>
            <a:lvl3pPr>
              <a:defRPr lang="es-ES" smtClean="0"/>
            </a:lvl3pPr>
            <a:lvl4pPr>
              <a:defRPr lang="es-ES" smtClean="0"/>
            </a:lvl4pPr>
            <a:lvl5pPr>
              <a:defRPr lang="es-ES" sz="1200"/>
            </a:lvl5pPr>
          </a:lstStyle>
          <a:p>
            <a:pPr lvl="0">
              <a:buClr>
                <a:srgbClr val="000066"/>
              </a:buClr>
              <a:buSzPct val="80000"/>
              <a:buFont typeface="Wingdings" pitchFamily="2" charset="2"/>
              <a:buChar char=""/>
            </a:pPr>
            <a:r>
              <a:rPr lang="es-ES" dirty="0"/>
              <a:t>Haga clic para modificar el estilo de texto del patrón</a:t>
            </a:r>
          </a:p>
          <a:p>
            <a:pPr lvl="1">
              <a:buClr>
                <a:srgbClr val="000066"/>
              </a:buClr>
              <a:buSzPct val="80000"/>
              <a:buFont typeface="Wingdings" pitchFamily="2" charset="2"/>
              <a:buChar char=""/>
            </a:pPr>
            <a:r>
              <a:rPr lang="es-ES" dirty="0"/>
              <a:t>Segundo nivel</a:t>
            </a:r>
          </a:p>
          <a:p>
            <a:pPr lvl="2">
              <a:buClr>
                <a:srgbClr val="000066"/>
              </a:buClr>
              <a:buSzPct val="120000"/>
              <a:buFont typeface="Arial" pitchFamily="34" charset="0"/>
              <a:buChar char="•"/>
            </a:pPr>
            <a:r>
              <a:rPr lang="es-ES" dirty="0"/>
              <a:t>Tercer nivel</a:t>
            </a:r>
          </a:p>
          <a:p>
            <a:pPr lvl="3">
              <a:buClr>
                <a:srgbClr val="000066"/>
              </a:buClr>
              <a:buFont typeface="Courier New" pitchFamily="49" charset="0"/>
              <a:buChar char="o"/>
            </a:pPr>
            <a:r>
              <a:rPr lang="es-ES" dirty="0"/>
              <a:t>Cuarto nivel</a:t>
            </a:r>
          </a:p>
          <a:p>
            <a:pPr lvl="4">
              <a:buClr>
                <a:srgbClr val="000066"/>
              </a:buClr>
              <a:buSzPct val="80000"/>
              <a:buFont typeface="Wingdings" pitchFamily="2" charset="2"/>
              <a:buChar char=""/>
            </a:pPr>
            <a:r>
              <a:rPr lang="es-ES" dirty="0"/>
              <a:t>Quinto nivel</a:t>
            </a:r>
          </a:p>
        </p:txBody>
      </p:sp>
      <p:sp>
        <p:nvSpPr>
          <p:cNvPr id="4" name="3 Marcador de contenido"/>
          <p:cNvSpPr>
            <a:spLocks noGrp="1"/>
          </p:cNvSpPr>
          <p:nvPr>
            <p:ph sz="half" idx="2"/>
          </p:nvPr>
        </p:nvSpPr>
        <p:spPr>
          <a:xfrm>
            <a:off x="4655413" y="1068264"/>
            <a:ext cx="4074253" cy="5046786"/>
          </a:xfrm>
          <a:noFill/>
          <a:ln w="9525">
            <a:noFill/>
            <a:miter lim="800000"/>
            <a:headEnd/>
            <a:tailEnd/>
          </a:ln>
        </p:spPr>
        <p:txBody>
          <a:bodyPr vert="horz" wrap="square" lIns="89611" tIns="44806" rIns="89611" bIns="44806" numCol="1" anchor="t" anchorCtr="0" compatLnSpc="1">
            <a:prstTxWarp prst="textNoShape">
              <a:avLst/>
            </a:prstTxWarp>
          </a:bodyPr>
          <a:lstStyle>
            <a:lvl1pPr>
              <a:defRPr lang="es-ES" smtClean="0"/>
            </a:lvl1pPr>
            <a:lvl2pPr>
              <a:defRPr lang="es-ES" smtClean="0"/>
            </a:lvl2pPr>
            <a:lvl3pPr>
              <a:defRPr lang="es-ES" smtClean="0"/>
            </a:lvl3pPr>
            <a:lvl4pPr>
              <a:defRPr lang="es-ES" smtClean="0"/>
            </a:lvl4pPr>
            <a:lvl5pPr>
              <a:defRPr lang="es-ES" sz="1200"/>
            </a:lvl5pPr>
          </a:lstStyle>
          <a:p>
            <a:pPr lvl="0">
              <a:buClr>
                <a:srgbClr val="000066"/>
              </a:buClr>
              <a:buSzPct val="80000"/>
              <a:buFont typeface="Wingdings" pitchFamily="2" charset="2"/>
              <a:buChar char=""/>
            </a:pPr>
            <a:r>
              <a:rPr lang="es-ES"/>
              <a:t>Haga clic para modificar el estilo de texto del patrón</a:t>
            </a:r>
          </a:p>
          <a:p>
            <a:pPr lvl="1">
              <a:buClr>
                <a:srgbClr val="000066"/>
              </a:buClr>
              <a:buSzPct val="80000"/>
              <a:buFont typeface="Wingdings" pitchFamily="2" charset="2"/>
              <a:buChar char=""/>
            </a:pPr>
            <a:r>
              <a:rPr lang="es-ES" dirty="0"/>
              <a:t>Segundo nivel</a:t>
            </a:r>
          </a:p>
          <a:p>
            <a:pPr lvl="2">
              <a:buClr>
                <a:srgbClr val="000066"/>
              </a:buClr>
              <a:buSzPct val="120000"/>
              <a:buFont typeface="Arial" pitchFamily="34" charset="0"/>
              <a:buChar char="•"/>
            </a:pPr>
            <a:r>
              <a:rPr lang="es-ES" dirty="0"/>
              <a:t>Tercer nivel</a:t>
            </a:r>
          </a:p>
          <a:p>
            <a:pPr lvl="3">
              <a:buClr>
                <a:srgbClr val="000066"/>
              </a:buClr>
              <a:buFont typeface="Courier New" pitchFamily="49" charset="0"/>
              <a:buChar char="o"/>
            </a:pPr>
            <a:r>
              <a:rPr lang="es-ES" dirty="0"/>
              <a:t>Cuarto nivel</a:t>
            </a:r>
          </a:p>
          <a:p>
            <a:pPr lvl="4">
              <a:buClr>
                <a:srgbClr val="000066"/>
              </a:buClr>
              <a:buSzPct val="80000"/>
              <a:buFont typeface="Wingdings" pitchFamily="2" charset="2"/>
              <a:buChar char=""/>
            </a:pPr>
            <a:r>
              <a:rPr lang="es-ES" dirty="0"/>
              <a:t>Quinto nivel</a:t>
            </a:r>
          </a:p>
        </p:txBody>
      </p:sp>
      <p:sp>
        <p:nvSpPr>
          <p:cNvPr id="8" name="TextBox 7"/>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41721977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Box 1"/>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15156702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72108" y="2088020"/>
            <a:ext cx="7617222" cy="1440761"/>
          </a:xfrm>
        </p:spPr>
        <p:txBody>
          <a:bodyPr/>
          <a:lstStyle/>
          <a:p>
            <a:r>
              <a:rPr lang="es-ES"/>
              <a:t>Haga clic para modificar el estilo de título del patrón</a:t>
            </a:r>
          </a:p>
        </p:txBody>
      </p:sp>
      <p:sp>
        <p:nvSpPr>
          <p:cNvPr id="3" name="2 Subtítulo"/>
          <p:cNvSpPr>
            <a:spLocks noGrp="1"/>
          </p:cNvSpPr>
          <p:nvPr>
            <p:ph type="subTitle" idx="1"/>
          </p:nvPr>
        </p:nvSpPr>
        <p:spPr>
          <a:xfrm>
            <a:off x="1344216" y="3808836"/>
            <a:ext cx="6273007" cy="1717710"/>
          </a:xfrm>
        </p:spPr>
        <p:txBody>
          <a:bodyPr/>
          <a:lstStyle>
            <a:lvl1pPr marL="0" indent="0" algn="ctr">
              <a:buNone/>
              <a:defRPr/>
            </a:lvl1pPr>
            <a:lvl2pPr marL="448056" indent="0" algn="ctr">
              <a:buNone/>
              <a:defRPr/>
            </a:lvl2pPr>
            <a:lvl3pPr marL="896112" indent="0" algn="ctr">
              <a:buNone/>
              <a:defRPr/>
            </a:lvl3pPr>
            <a:lvl4pPr marL="1344168" indent="0" algn="ctr">
              <a:buNone/>
              <a:defRPr/>
            </a:lvl4pPr>
            <a:lvl5pPr marL="1792224" indent="0" algn="ctr">
              <a:buNone/>
              <a:defRPr/>
            </a:lvl5pPr>
            <a:lvl6pPr marL="2240280" indent="0" algn="ctr">
              <a:buNone/>
              <a:defRPr/>
            </a:lvl6pPr>
            <a:lvl7pPr marL="2688336" indent="0" algn="ctr">
              <a:buNone/>
              <a:defRPr/>
            </a:lvl7pPr>
            <a:lvl8pPr marL="3136392" indent="0" algn="ctr">
              <a:buNone/>
              <a:defRPr/>
            </a:lvl8pPr>
            <a:lvl9pPr marL="3584448" indent="0" algn="ctr">
              <a:buNone/>
              <a:defRPr/>
            </a:lvl9pPr>
          </a:lstStyle>
          <a:p>
            <a:r>
              <a:rPr lang="es-ES"/>
              <a:t>Haga clic para modificar el estilo de subtítulo del patrón</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42505379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2467" y="149367"/>
            <a:ext cx="8474935" cy="667062"/>
          </a:xfrm>
        </p:spPr>
        <p:txBody>
          <a:bodyPr/>
          <a:lstStyle>
            <a:lvl1pPr>
              <a:defRPr>
                <a:solidFill>
                  <a:schemeClr val="tx1"/>
                </a:solidFill>
              </a:defRPr>
            </a:lvl1pPr>
          </a:lstStyle>
          <a:p>
            <a:r>
              <a:rPr lang="es-ES" dirty="0"/>
              <a:t>Haga clic para modificar el estilo de título del patrón</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extLst>
      <p:ext uri="{BB962C8B-B14F-4D97-AF65-F5344CB8AC3E}">
        <p14:creationId xmlns:p14="http://schemas.microsoft.com/office/powerpoint/2010/main" val="34910941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separador de temas">
    <p:spTree>
      <p:nvGrpSpPr>
        <p:cNvPr id="1" name=""/>
        <p:cNvGrpSpPr/>
        <p:nvPr/>
      </p:nvGrpSpPr>
      <p:grpSpPr>
        <a:xfrm>
          <a:off x="0" y="0"/>
          <a:ext cx="0" cy="0"/>
          <a:chOff x="0" y="0"/>
          <a:chExt cx="0" cy="0"/>
        </a:xfrm>
      </p:grpSpPr>
      <p:sp>
        <p:nvSpPr>
          <p:cNvPr id="2" name="Title 1"/>
          <p:cNvSpPr>
            <a:spLocks noGrp="1"/>
          </p:cNvSpPr>
          <p:nvPr>
            <p:ph type="title"/>
          </p:nvPr>
        </p:nvSpPr>
        <p:spPr>
          <a:xfrm>
            <a:off x="0" y="2344616"/>
            <a:ext cx="8961438" cy="1695938"/>
          </a:xfrm>
        </p:spPr>
        <p:txBody>
          <a:bodyPr/>
          <a:lstStyle>
            <a:lvl1pPr algn="ctr">
              <a:defRPr sz="4000" b="1"/>
            </a:lvl1pPr>
          </a:lstStyle>
          <a:p>
            <a:r>
              <a:rPr lang="en-US" dirty="0"/>
              <a:t>Click to edit Master title style</a:t>
            </a:r>
            <a:endParaRPr lang="es-PE" dirty="0"/>
          </a:p>
        </p:txBody>
      </p:sp>
      <p:sp>
        <p:nvSpPr>
          <p:cNvPr id="3" name="TextBox 2"/>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extLst>
      <p:ext uri="{BB962C8B-B14F-4D97-AF65-F5344CB8AC3E}">
        <p14:creationId xmlns:p14="http://schemas.microsoft.com/office/powerpoint/2010/main" val="12178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277088" y="151200"/>
            <a:ext cx="8460512" cy="667062"/>
          </a:xfrm>
        </p:spPr>
        <p:txBody>
          <a:bodyPr/>
          <a:lstStyle/>
          <a:p>
            <a:r>
              <a:rPr lang="es-ES" dirty="0"/>
              <a:t>Haga clic para modificar el estilo de título del patrón</a:t>
            </a:r>
          </a:p>
        </p:txBody>
      </p:sp>
      <p:sp>
        <p:nvSpPr>
          <p:cNvPr id="3" name="2 Marcador de contenido"/>
          <p:cNvSpPr>
            <a:spLocks noGrp="1"/>
          </p:cNvSpPr>
          <p:nvPr>
            <p:ph sz="half" idx="1"/>
          </p:nvPr>
        </p:nvSpPr>
        <p:spPr>
          <a:xfrm>
            <a:off x="300620" y="1068264"/>
            <a:ext cx="4074253" cy="5046786"/>
          </a:xfrm>
          <a:noFill/>
          <a:ln w="9525">
            <a:noFill/>
            <a:miter lim="800000"/>
            <a:headEnd/>
            <a:tailEnd/>
          </a:ln>
        </p:spPr>
        <p:txBody>
          <a:bodyPr vert="horz" wrap="square" lIns="89611" tIns="44806" rIns="89611" bIns="44806" numCol="1" anchor="t" anchorCtr="0" compatLnSpc="1">
            <a:prstTxWarp prst="textNoShape">
              <a:avLst/>
            </a:prstTxWarp>
          </a:bodyPr>
          <a:lstStyle>
            <a:lvl1pPr>
              <a:defRPr lang="es-ES" smtClean="0"/>
            </a:lvl1pPr>
            <a:lvl2pPr>
              <a:defRPr lang="es-ES" smtClean="0"/>
            </a:lvl2pPr>
            <a:lvl3pPr>
              <a:defRPr lang="es-ES" smtClean="0"/>
            </a:lvl3pPr>
            <a:lvl4pPr>
              <a:defRPr lang="es-ES" smtClean="0"/>
            </a:lvl4pPr>
            <a:lvl5pPr>
              <a:defRPr lang="es-ES" sz="1200"/>
            </a:lvl5pPr>
          </a:lstStyle>
          <a:p>
            <a:pPr lvl="0">
              <a:buClr>
                <a:srgbClr val="000066"/>
              </a:buClr>
              <a:buSzPct val="80000"/>
              <a:buFont typeface="Wingdings" pitchFamily="2" charset="2"/>
              <a:buChar char=""/>
            </a:pPr>
            <a:r>
              <a:rPr lang="es-ES" dirty="0"/>
              <a:t>Haga clic para modificar el estilo de texto del patrón</a:t>
            </a:r>
          </a:p>
          <a:p>
            <a:pPr lvl="1">
              <a:buClr>
                <a:srgbClr val="000066"/>
              </a:buClr>
              <a:buSzPct val="80000"/>
              <a:buFont typeface="Wingdings" pitchFamily="2" charset="2"/>
              <a:buChar char=""/>
            </a:pPr>
            <a:r>
              <a:rPr lang="es-ES" dirty="0"/>
              <a:t>Segundo nivel</a:t>
            </a:r>
          </a:p>
          <a:p>
            <a:pPr lvl="2">
              <a:buClr>
                <a:srgbClr val="000066"/>
              </a:buClr>
              <a:buSzPct val="120000"/>
              <a:buFont typeface="Arial" pitchFamily="34" charset="0"/>
              <a:buChar char="•"/>
            </a:pPr>
            <a:r>
              <a:rPr lang="es-ES" dirty="0"/>
              <a:t>Tercer nivel</a:t>
            </a:r>
          </a:p>
          <a:p>
            <a:pPr lvl="3">
              <a:buClr>
                <a:srgbClr val="000066"/>
              </a:buClr>
              <a:buFont typeface="Courier New" pitchFamily="49" charset="0"/>
              <a:buChar char="o"/>
            </a:pPr>
            <a:r>
              <a:rPr lang="es-ES" dirty="0"/>
              <a:t>Cuarto nivel</a:t>
            </a:r>
          </a:p>
          <a:p>
            <a:pPr lvl="4">
              <a:buClr>
                <a:srgbClr val="000066"/>
              </a:buClr>
              <a:buSzPct val="80000"/>
              <a:buFont typeface="Wingdings" pitchFamily="2" charset="2"/>
              <a:buChar char=""/>
            </a:pPr>
            <a:r>
              <a:rPr lang="es-ES" dirty="0"/>
              <a:t>Quinto nivel</a:t>
            </a:r>
          </a:p>
        </p:txBody>
      </p:sp>
      <p:sp>
        <p:nvSpPr>
          <p:cNvPr id="4" name="3 Marcador de contenido"/>
          <p:cNvSpPr>
            <a:spLocks noGrp="1"/>
          </p:cNvSpPr>
          <p:nvPr>
            <p:ph sz="half" idx="2"/>
          </p:nvPr>
        </p:nvSpPr>
        <p:spPr>
          <a:xfrm>
            <a:off x="4655413" y="1068264"/>
            <a:ext cx="4074253" cy="5046786"/>
          </a:xfrm>
          <a:noFill/>
          <a:ln w="9525">
            <a:noFill/>
            <a:miter lim="800000"/>
            <a:headEnd/>
            <a:tailEnd/>
          </a:ln>
        </p:spPr>
        <p:txBody>
          <a:bodyPr vert="horz" wrap="square" lIns="89611" tIns="44806" rIns="89611" bIns="44806" numCol="1" anchor="t" anchorCtr="0" compatLnSpc="1">
            <a:prstTxWarp prst="textNoShape">
              <a:avLst/>
            </a:prstTxWarp>
          </a:bodyPr>
          <a:lstStyle>
            <a:lvl1pPr>
              <a:defRPr lang="es-ES" smtClean="0"/>
            </a:lvl1pPr>
            <a:lvl2pPr>
              <a:defRPr lang="es-ES" smtClean="0"/>
            </a:lvl2pPr>
            <a:lvl3pPr>
              <a:defRPr lang="es-ES" smtClean="0"/>
            </a:lvl3pPr>
            <a:lvl4pPr>
              <a:defRPr lang="es-ES" smtClean="0"/>
            </a:lvl4pPr>
            <a:lvl5pPr>
              <a:defRPr lang="es-ES" sz="1200"/>
            </a:lvl5pPr>
          </a:lstStyle>
          <a:p>
            <a:pPr lvl="0">
              <a:buClr>
                <a:srgbClr val="000066"/>
              </a:buClr>
              <a:buSzPct val="80000"/>
              <a:buFont typeface="Wingdings" pitchFamily="2" charset="2"/>
              <a:buChar char=""/>
            </a:pPr>
            <a:r>
              <a:rPr lang="es-ES"/>
              <a:t>Haga clic para modificar el estilo de texto del patrón</a:t>
            </a:r>
          </a:p>
          <a:p>
            <a:pPr lvl="1">
              <a:buClr>
                <a:srgbClr val="000066"/>
              </a:buClr>
              <a:buSzPct val="80000"/>
              <a:buFont typeface="Wingdings" pitchFamily="2" charset="2"/>
              <a:buChar char=""/>
            </a:pPr>
            <a:r>
              <a:rPr lang="es-ES" dirty="0"/>
              <a:t>Segundo nivel</a:t>
            </a:r>
          </a:p>
          <a:p>
            <a:pPr lvl="2">
              <a:buClr>
                <a:srgbClr val="000066"/>
              </a:buClr>
              <a:buSzPct val="120000"/>
              <a:buFont typeface="Arial" pitchFamily="34" charset="0"/>
              <a:buChar char="•"/>
            </a:pPr>
            <a:r>
              <a:rPr lang="es-ES" dirty="0"/>
              <a:t>Tercer nivel</a:t>
            </a:r>
          </a:p>
          <a:p>
            <a:pPr lvl="3">
              <a:buClr>
                <a:srgbClr val="000066"/>
              </a:buClr>
              <a:buFont typeface="Courier New" pitchFamily="49" charset="0"/>
              <a:buChar char="o"/>
            </a:pPr>
            <a:r>
              <a:rPr lang="es-ES" dirty="0"/>
              <a:t>Cuarto nivel</a:t>
            </a:r>
          </a:p>
          <a:p>
            <a:pPr lvl="4">
              <a:buClr>
                <a:srgbClr val="000066"/>
              </a:buClr>
              <a:buSzPct val="80000"/>
              <a:buFont typeface="Wingdings" pitchFamily="2" charset="2"/>
              <a:buChar char=""/>
            </a:pPr>
            <a:r>
              <a:rPr lang="es-ES" dirty="0"/>
              <a:t>Quinto nivel</a:t>
            </a:r>
          </a:p>
        </p:txBody>
      </p:sp>
      <p:sp>
        <p:nvSpPr>
          <p:cNvPr id="8" name="TextBox 7"/>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TextBox 1"/>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72108" y="2088020"/>
            <a:ext cx="7617222" cy="1440761"/>
          </a:xfrm>
        </p:spPr>
        <p:txBody>
          <a:bodyPr/>
          <a:lstStyle/>
          <a:p>
            <a:r>
              <a:rPr lang="es-ES"/>
              <a:t>Haga clic para modificar el estilo de título del patrón</a:t>
            </a:r>
          </a:p>
        </p:txBody>
      </p:sp>
      <p:sp>
        <p:nvSpPr>
          <p:cNvPr id="3" name="2 Subtítulo"/>
          <p:cNvSpPr>
            <a:spLocks noGrp="1"/>
          </p:cNvSpPr>
          <p:nvPr>
            <p:ph type="subTitle" idx="1"/>
          </p:nvPr>
        </p:nvSpPr>
        <p:spPr>
          <a:xfrm>
            <a:off x="1344216" y="3808836"/>
            <a:ext cx="6273007" cy="1717710"/>
          </a:xfrm>
        </p:spPr>
        <p:txBody>
          <a:bodyPr/>
          <a:lstStyle>
            <a:lvl1pPr marL="0" indent="0" algn="ctr">
              <a:buNone/>
              <a:defRPr/>
            </a:lvl1pPr>
            <a:lvl2pPr marL="448056" indent="0" algn="ctr">
              <a:buNone/>
              <a:defRPr/>
            </a:lvl2pPr>
            <a:lvl3pPr marL="896112" indent="0" algn="ctr">
              <a:buNone/>
              <a:defRPr/>
            </a:lvl3pPr>
            <a:lvl4pPr marL="1344168" indent="0" algn="ctr">
              <a:buNone/>
              <a:defRPr/>
            </a:lvl4pPr>
            <a:lvl5pPr marL="1792224" indent="0" algn="ctr">
              <a:buNone/>
              <a:defRPr/>
            </a:lvl5pPr>
            <a:lvl6pPr marL="2240280" indent="0" algn="ctr">
              <a:buNone/>
              <a:defRPr/>
            </a:lvl6pPr>
            <a:lvl7pPr marL="2688336" indent="0" algn="ctr">
              <a:buNone/>
              <a:defRPr/>
            </a:lvl7pPr>
            <a:lvl8pPr marL="3136392" indent="0" algn="ctr">
              <a:buNone/>
              <a:defRPr/>
            </a:lvl8pPr>
            <a:lvl9pPr marL="3584448" indent="0" algn="ctr">
              <a:buNone/>
              <a:defRPr/>
            </a:lvl9pPr>
          </a:lstStyle>
          <a:p>
            <a:r>
              <a:rPr lang="es-ES"/>
              <a:t>Haga clic para modificar el estilo de subtítulo del patrón</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2467" y="149367"/>
            <a:ext cx="8474935" cy="667062"/>
          </a:xfrm>
        </p:spPr>
        <p:txBody>
          <a:bodyPr/>
          <a:lstStyle>
            <a:lvl1pPr>
              <a:defRPr>
                <a:solidFill>
                  <a:schemeClr val="tx1"/>
                </a:solidFill>
              </a:defRPr>
            </a:lvl1pPr>
          </a:lstStyle>
          <a:p>
            <a:r>
              <a:rPr lang="es-ES" dirty="0"/>
              <a:t>Haga clic para modificar el estilo de título del patrón</a:t>
            </a:r>
          </a:p>
        </p:txBody>
      </p:sp>
      <p:sp>
        <p:nvSpPr>
          <p:cNvPr id="3" name="2 Marcador de contenido"/>
          <p:cNvSpPr>
            <a:spLocks noGrp="1"/>
          </p:cNvSpPr>
          <p:nvPr>
            <p:ph idx="1"/>
          </p:nvPr>
        </p:nvSpPr>
        <p:spPr>
          <a:xfrm>
            <a:off x="262467" y="976923"/>
            <a:ext cx="8474935" cy="5263009"/>
          </a:xfrm>
        </p:spPr>
        <p:txBody>
          <a:bodyPr/>
          <a:lstStyle>
            <a:lvl1pPr marL="334963" indent="-334963">
              <a:buClr>
                <a:srgbClr val="000066"/>
              </a:buClr>
              <a:buSzPct val="80000"/>
              <a:buFont typeface="Wingdings" pitchFamily="2" charset="2"/>
              <a:buChar char=""/>
              <a:defRPr/>
            </a:lvl1pPr>
            <a:lvl2pPr marL="727075" indent="-279400">
              <a:buClr>
                <a:srgbClr val="000066"/>
              </a:buClr>
              <a:buSzPct val="80000"/>
              <a:buFont typeface="Wingdings" pitchFamily="2" charset="2"/>
              <a:buChar char=""/>
              <a:defRPr/>
            </a:lvl2pPr>
            <a:lvl3pPr marL="1119188" indent="-223838">
              <a:buClr>
                <a:srgbClr val="000066"/>
              </a:buClr>
              <a:buSzPct val="120000"/>
              <a:buFont typeface="Arial" pitchFamily="34" charset="0"/>
              <a:buChar char="•"/>
              <a:defRPr/>
            </a:lvl3pPr>
            <a:lvl4pPr marL="1566863" indent="-223838">
              <a:buClr>
                <a:srgbClr val="000066"/>
              </a:buClr>
              <a:buFont typeface="Courier New" pitchFamily="49" charset="0"/>
              <a:buChar char="o"/>
              <a:defRPr/>
            </a:lvl4pPr>
            <a:lvl5pPr marL="2016125" indent="-223838">
              <a:buClr>
                <a:srgbClr val="000066"/>
              </a:buClr>
              <a:buSzPct val="80000"/>
              <a:buFont typeface="Wingdings" pitchFamily="2" charset="2"/>
              <a:buChar char=""/>
              <a:defRPr sz="12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8682717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2467" y="149367"/>
            <a:ext cx="8474935" cy="667062"/>
          </a:xfrm>
        </p:spPr>
        <p:txBody>
          <a:bodyPr/>
          <a:lstStyle>
            <a:lvl1pPr>
              <a:defRPr>
                <a:solidFill>
                  <a:schemeClr val="tx1"/>
                </a:solidFill>
              </a:defRPr>
            </a:lvl1pPr>
          </a:lstStyle>
          <a:p>
            <a:r>
              <a:rPr lang="es-ES" dirty="0"/>
              <a:t>Haga clic para modificar el estilo de título del patrón</a:t>
            </a:r>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3314299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separador de temas">
    <p:spTree>
      <p:nvGrpSpPr>
        <p:cNvPr id="1" name=""/>
        <p:cNvGrpSpPr/>
        <p:nvPr/>
      </p:nvGrpSpPr>
      <p:grpSpPr>
        <a:xfrm>
          <a:off x="0" y="0"/>
          <a:ext cx="0" cy="0"/>
          <a:chOff x="0" y="0"/>
          <a:chExt cx="0" cy="0"/>
        </a:xfrm>
      </p:grpSpPr>
      <p:sp>
        <p:nvSpPr>
          <p:cNvPr id="2" name="Title 1"/>
          <p:cNvSpPr>
            <a:spLocks noGrp="1"/>
          </p:cNvSpPr>
          <p:nvPr>
            <p:ph type="title"/>
          </p:nvPr>
        </p:nvSpPr>
        <p:spPr>
          <a:xfrm>
            <a:off x="0" y="2344616"/>
            <a:ext cx="8961438" cy="1695938"/>
          </a:xfrm>
        </p:spPr>
        <p:txBody>
          <a:bodyPr/>
          <a:lstStyle>
            <a:lvl1pPr algn="ctr">
              <a:defRPr sz="4000" b="1"/>
            </a:lvl1pPr>
          </a:lstStyle>
          <a:p>
            <a:r>
              <a:rPr lang="en-US" dirty="0"/>
              <a:t>Click to edit Master title style</a:t>
            </a:r>
            <a:endParaRPr lang="es-PE" dirty="0"/>
          </a:p>
        </p:txBody>
      </p:sp>
      <p:sp>
        <p:nvSpPr>
          <p:cNvPr id="3" name="TextBox 2"/>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3423336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bwMode="auto">
          <a:xfrm>
            <a:off x="671513" y="1568450"/>
            <a:ext cx="7618412" cy="4032250"/>
          </a:xfrm>
          <a:prstGeom prst="rect">
            <a:avLst/>
          </a:prstGeom>
          <a:noFill/>
          <a:ln w="9525">
            <a:noFill/>
            <a:miter lim="800000"/>
            <a:headEnd/>
            <a:tailEnd/>
          </a:ln>
        </p:spPr>
        <p:txBody>
          <a:bodyPr vert="horz" wrap="square" lIns="89611" tIns="44806" rIns="89611" bIns="44806" numCol="1" anchor="t" anchorCtr="0" compatLnSpc="1">
            <a:prstTxWarp prst="textNoShape">
              <a:avLst/>
            </a:prstTxWarp>
          </a:bodyPr>
          <a:lstStyle/>
          <a:p>
            <a:pPr lvl="0"/>
            <a:r>
              <a:rPr lang="es-MX"/>
              <a:t>Bullet primer nivel, arial 17 color azul</a:t>
            </a:r>
            <a:endParaRPr lang="es-ES_tradnl"/>
          </a:p>
          <a:p>
            <a:pPr lvl="1"/>
            <a:r>
              <a:rPr lang="es-MX"/>
              <a:t>Bullet segundo nivel, arial 14 color azul</a:t>
            </a:r>
            <a:endParaRPr lang="es-ES_tradnl"/>
          </a:p>
          <a:p>
            <a:pPr lvl="2"/>
            <a:r>
              <a:rPr lang="es-MX"/>
              <a:t>Bullet tercer nivel, arial 14 color azul</a:t>
            </a:r>
            <a:endParaRPr lang="es-ES_tradnl"/>
          </a:p>
          <a:p>
            <a:pPr lvl="3"/>
            <a:r>
              <a:rPr lang="es-MX"/>
              <a:t>Bullet cuarto nivel, arial 14 color azul</a:t>
            </a:r>
            <a:endParaRPr lang="es-ES_tradnl"/>
          </a:p>
          <a:p>
            <a:pPr lvl="4"/>
            <a:r>
              <a:rPr lang="es-MX"/>
              <a:t>Bullet quinto nivel, arial 14 color azul</a:t>
            </a:r>
            <a:endParaRPr lang="es-ES_tradnl"/>
          </a:p>
        </p:txBody>
      </p:sp>
      <p:sp>
        <p:nvSpPr>
          <p:cNvPr id="32773" name="Rectangle 10"/>
          <p:cNvSpPr>
            <a:spLocks noGrp="1" noChangeArrowheads="1"/>
          </p:cNvSpPr>
          <p:nvPr>
            <p:ph type="title"/>
          </p:nvPr>
        </p:nvSpPr>
        <p:spPr bwMode="auto">
          <a:xfrm>
            <a:off x="671513" y="149225"/>
            <a:ext cx="7618412" cy="1120775"/>
          </a:xfrm>
          <a:prstGeom prst="rect">
            <a:avLst/>
          </a:prstGeom>
          <a:noFill/>
          <a:ln w="9525">
            <a:noFill/>
            <a:miter lim="800000"/>
            <a:headEnd/>
            <a:tailEnd/>
          </a:ln>
        </p:spPr>
        <p:txBody>
          <a:bodyPr vert="horz" wrap="square" lIns="89611" tIns="44806" rIns="89611" bIns="44806" numCol="1" anchor="ctr" anchorCtr="0" compatLnSpc="1">
            <a:prstTxWarp prst="textNoShape">
              <a:avLst/>
            </a:prstTxWarp>
          </a:bodyPr>
          <a:lstStyle/>
          <a:p>
            <a:pPr lvl="0"/>
            <a:r>
              <a:rPr lang="es-MX" dirty="0"/>
              <a:t>Título de la diapositiva (</a:t>
            </a:r>
            <a:r>
              <a:rPr lang="es-MX" dirty="0" err="1"/>
              <a:t>arial</a:t>
            </a:r>
            <a:r>
              <a:rPr lang="es-MX" dirty="0"/>
              <a:t> 24, color naranja, altas y bajas)</a:t>
            </a:r>
            <a:endParaRPr lang="es-ES_tradnl" dirty="0"/>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chemeClr val="bg1">
                    <a:lumMod val="50000"/>
                  </a:schemeClr>
                </a:solidFill>
              </a:rPr>
              <a:pPr/>
              <a:t>‹Nº›</a:t>
            </a:fld>
            <a:endParaRPr lang="es-PE" sz="9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4846" r:id="rId1"/>
    <p:sldLayoutId id="2147484849" r:id="rId2"/>
    <p:sldLayoutId id="2147484847" r:id="rId3"/>
    <p:sldLayoutId id="2147484752" r:id="rId4"/>
    <p:sldLayoutId id="2147484755" r:id="rId5"/>
    <p:sldLayoutId id="2147484750" r:id="rId6"/>
  </p:sldLayoutIdLst>
  <p:transition>
    <p:fade/>
  </p:transition>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rgbClr val="FF6600"/>
          </a:solidFill>
          <a:latin typeface="Arial" charset="0"/>
        </a:defRPr>
      </a:lvl2pPr>
      <a:lvl3pPr algn="l" rtl="0" eaLnBrk="0" fontAlgn="base" hangingPunct="0">
        <a:spcBef>
          <a:spcPct val="0"/>
        </a:spcBef>
        <a:spcAft>
          <a:spcPct val="0"/>
        </a:spcAft>
        <a:defRPr sz="2400" b="1">
          <a:solidFill>
            <a:srgbClr val="FF6600"/>
          </a:solidFill>
          <a:latin typeface="Arial" charset="0"/>
        </a:defRPr>
      </a:lvl3pPr>
      <a:lvl4pPr algn="l" rtl="0" eaLnBrk="0" fontAlgn="base" hangingPunct="0">
        <a:spcBef>
          <a:spcPct val="0"/>
        </a:spcBef>
        <a:spcAft>
          <a:spcPct val="0"/>
        </a:spcAft>
        <a:defRPr sz="2400" b="1">
          <a:solidFill>
            <a:srgbClr val="FF6600"/>
          </a:solidFill>
          <a:latin typeface="Arial" charset="0"/>
        </a:defRPr>
      </a:lvl4pPr>
      <a:lvl5pPr algn="l" rtl="0" eaLnBrk="0" fontAlgn="base" hangingPunct="0">
        <a:spcBef>
          <a:spcPct val="0"/>
        </a:spcBef>
        <a:spcAft>
          <a:spcPct val="0"/>
        </a:spcAft>
        <a:defRPr sz="2400" b="1">
          <a:solidFill>
            <a:srgbClr val="FF6600"/>
          </a:solidFill>
          <a:latin typeface="Arial" charset="0"/>
        </a:defRPr>
      </a:lvl5pPr>
      <a:lvl6pPr marL="448056" algn="l" rtl="0" fontAlgn="base">
        <a:spcBef>
          <a:spcPct val="0"/>
        </a:spcBef>
        <a:spcAft>
          <a:spcPct val="0"/>
        </a:spcAft>
        <a:defRPr sz="2400" b="1">
          <a:solidFill>
            <a:srgbClr val="FF6600"/>
          </a:solidFill>
          <a:latin typeface="Arial" charset="0"/>
        </a:defRPr>
      </a:lvl6pPr>
      <a:lvl7pPr marL="896112" algn="l" rtl="0" fontAlgn="base">
        <a:spcBef>
          <a:spcPct val="0"/>
        </a:spcBef>
        <a:spcAft>
          <a:spcPct val="0"/>
        </a:spcAft>
        <a:defRPr sz="2400" b="1">
          <a:solidFill>
            <a:srgbClr val="FF6600"/>
          </a:solidFill>
          <a:latin typeface="Arial" charset="0"/>
        </a:defRPr>
      </a:lvl7pPr>
      <a:lvl8pPr marL="1344168" algn="l" rtl="0" fontAlgn="base">
        <a:spcBef>
          <a:spcPct val="0"/>
        </a:spcBef>
        <a:spcAft>
          <a:spcPct val="0"/>
        </a:spcAft>
        <a:defRPr sz="2400" b="1">
          <a:solidFill>
            <a:srgbClr val="FF6600"/>
          </a:solidFill>
          <a:latin typeface="Arial" charset="0"/>
        </a:defRPr>
      </a:lvl8pPr>
      <a:lvl9pPr marL="1792224" algn="l" rtl="0" fontAlgn="base">
        <a:spcBef>
          <a:spcPct val="0"/>
        </a:spcBef>
        <a:spcAft>
          <a:spcPct val="0"/>
        </a:spcAft>
        <a:defRPr sz="2400" b="1">
          <a:solidFill>
            <a:srgbClr val="FF6600"/>
          </a:solidFill>
          <a:latin typeface="Arial" charset="0"/>
        </a:defRPr>
      </a:lvl9pPr>
    </p:titleStyle>
    <p:bodyStyle>
      <a:lvl1pPr marL="334963" indent="-334963" algn="l" rtl="0" eaLnBrk="0" fontAlgn="base" hangingPunct="0">
        <a:spcBef>
          <a:spcPct val="20000"/>
        </a:spcBef>
        <a:spcAft>
          <a:spcPct val="0"/>
        </a:spcAft>
        <a:buClr>
          <a:srgbClr val="FF6600"/>
        </a:buClr>
        <a:buFont typeface="Webdings" pitchFamily="18" charset="2"/>
        <a:buChar char="4"/>
        <a:defRPr sz="1700">
          <a:solidFill>
            <a:srgbClr val="000066"/>
          </a:solidFill>
          <a:latin typeface="+mn-lt"/>
          <a:ea typeface="+mn-ea"/>
          <a:cs typeface="+mn-cs"/>
        </a:defRPr>
      </a:lvl1pPr>
      <a:lvl2pPr marL="727075" indent="-279400" algn="l" rtl="0" eaLnBrk="0" fontAlgn="base" hangingPunct="0">
        <a:spcBef>
          <a:spcPct val="20000"/>
        </a:spcBef>
        <a:spcAft>
          <a:spcPct val="0"/>
        </a:spcAft>
        <a:buClr>
          <a:srgbClr val="FF6600"/>
        </a:buClr>
        <a:buChar char="&gt;"/>
        <a:defRPr sz="1400">
          <a:solidFill>
            <a:srgbClr val="000066"/>
          </a:solidFill>
          <a:latin typeface="+mn-lt"/>
        </a:defRPr>
      </a:lvl2pPr>
      <a:lvl3pPr marL="1119188" indent="-223838" algn="l" rtl="0" eaLnBrk="0" fontAlgn="base" hangingPunct="0">
        <a:spcBef>
          <a:spcPct val="20000"/>
        </a:spcBef>
        <a:spcAft>
          <a:spcPct val="0"/>
        </a:spcAft>
        <a:buClr>
          <a:srgbClr val="FF6600"/>
        </a:buClr>
        <a:buChar char="&gt;"/>
        <a:defRPr sz="1400">
          <a:solidFill>
            <a:srgbClr val="000066"/>
          </a:solidFill>
          <a:latin typeface="+mn-lt"/>
        </a:defRPr>
      </a:lvl3pPr>
      <a:lvl4pPr marL="1566863" indent="-223838" algn="l" rtl="0" eaLnBrk="0" fontAlgn="base" hangingPunct="0">
        <a:spcBef>
          <a:spcPct val="20000"/>
        </a:spcBef>
        <a:spcAft>
          <a:spcPct val="0"/>
        </a:spcAft>
        <a:buClr>
          <a:srgbClr val="FF6600"/>
        </a:buClr>
        <a:buChar char="&gt;"/>
        <a:defRPr sz="1400">
          <a:solidFill>
            <a:srgbClr val="000066"/>
          </a:solidFill>
          <a:latin typeface="+mn-lt"/>
        </a:defRPr>
      </a:lvl4pPr>
      <a:lvl5pPr marL="2016125" indent="-223838" algn="l" rtl="0" eaLnBrk="0" fontAlgn="base" hangingPunct="0">
        <a:spcBef>
          <a:spcPct val="20000"/>
        </a:spcBef>
        <a:spcAft>
          <a:spcPct val="0"/>
        </a:spcAft>
        <a:buClr>
          <a:srgbClr val="FF6600"/>
        </a:buClr>
        <a:buChar char="&gt;"/>
        <a:defRPr sz="1400">
          <a:solidFill>
            <a:srgbClr val="000066"/>
          </a:solidFill>
          <a:latin typeface="+mn-lt"/>
        </a:defRPr>
      </a:lvl5pPr>
      <a:lvl6pPr marL="2464308" indent="-224028" algn="l" rtl="0" fontAlgn="base">
        <a:spcBef>
          <a:spcPct val="20000"/>
        </a:spcBef>
        <a:spcAft>
          <a:spcPct val="0"/>
        </a:spcAft>
        <a:buClr>
          <a:srgbClr val="FF6600"/>
        </a:buClr>
        <a:buChar char="&gt;"/>
        <a:defRPr sz="1400">
          <a:solidFill>
            <a:srgbClr val="000066"/>
          </a:solidFill>
          <a:latin typeface="+mn-lt"/>
        </a:defRPr>
      </a:lvl6pPr>
      <a:lvl7pPr marL="2912364" indent="-224028" algn="l" rtl="0" fontAlgn="base">
        <a:spcBef>
          <a:spcPct val="20000"/>
        </a:spcBef>
        <a:spcAft>
          <a:spcPct val="0"/>
        </a:spcAft>
        <a:buClr>
          <a:srgbClr val="FF6600"/>
        </a:buClr>
        <a:buChar char="&gt;"/>
        <a:defRPr sz="1400">
          <a:solidFill>
            <a:srgbClr val="000066"/>
          </a:solidFill>
          <a:latin typeface="+mn-lt"/>
        </a:defRPr>
      </a:lvl7pPr>
      <a:lvl8pPr marL="3360420" indent="-224028" algn="l" rtl="0" fontAlgn="base">
        <a:spcBef>
          <a:spcPct val="20000"/>
        </a:spcBef>
        <a:spcAft>
          <a:spcPct val="0"/>
        </a:spcAft>
        <a:buClr>
          <a:srgbClr val="FF6600"/>
        </a:buClr>
        <a:buChar char="&gt;"/>
        <a:defRPr sz="1400">
          <a:solidFill>
            <a:srgbClr val="000066"/>
          </a:solidFill>
          <a:latin typeface="+mn-lt"/>
        </a:defRPr>
      </a:lvl8pPr>
      <a:lvl9pPr marL="3808476" indent="-224028" algn="l" rtl="0" fontAlgn="base">
        <a:spcBef>
          <a:spcPct val="20000"/>
        </a:spcBef>
        <a:spcAft>
          <a:spcPct val="0"/>
        </a:spcAft>
        <a:buClr>
          <a:srgbClr val="FF6600"/>
        </a:buClr>
        <a:buChar char="&gt;"/>
        <a:defRPr sz="1400">
          <a:solidFill>
            <a:srgbClr val="000066"/>
          </a:solidFill>
          <a:latin typeface="+mn-lt"/>
        </a:defRPr>
      </a:lvl9pPr>
    </p:bodyStyle>
    <p:otherStyle>
      <a:defPPr>
        <a:defRPr lang="es-ES"/>
      </a:defPPr>
      <a:lvl1pPr marL="0" algn="l" defTabSz="896112" rtl="0" eaLnBrk="1" latinLnBrk="0" hangingPunct="1">
        <a:defRPr sz="1800" kern="1200">
          <a:solidFill>
            <a:schemeClr val="tx1"/>
          </a:solidFill>
          <a:latin typeface="+mn-lt"/>
          <a:ea typeface="+mn-ea"/>
          <a:cs typeface="+mn-cs"/>
        </a:defRPr>
      </a:lvl1pPr>
      <a:lvl2pPr marL="448056" algn="l" defTabSz="896112" rtl="0" eaLnBrk="1" latinLnBrk="0" hangingPunct="1">
        <a:defRPr sz="1800" kern="1200">
          <a:solidFill>
            <a:schemeClr val="tx1"/>
          </a:solidFill>
          <a:latin typeface="+mn-lt"/>
          <a:ea typeface="+mn-ea"/>
          <a:cs typeface="+mn-cs"/>
        </a:defRPr>
      </a:lvl2pPr>
      <a:lvl3pPr marL="896112" algn="l" defTabSz="896112" rtl="0" eaLnBrk="1" latinLnBrk="0" hangingPunct="1">
        <a:defRPr sz="1800" kern="1200">
          <a:solidFill>
            <a:schemeClr val="tx1"/>
          </a:solidFill>
          <a:latin typeface="+mn-lt"/>
          <a:ea typeface="+mn-ea"/>
          <a:cs typeface="+mn-cs"/>
        </a:defRPr>
      </a:lvl3pPr>
      <a:lvl4pPr marL="1344168" algn="l" defTabSz="896112" rtl="0" eaLnBrk="1" latinLnBrk="0" hangingPunct="1">
        <a:defRPr sz="1800" kern="1200">
          <a:solidFill>
            <a:schemeClr val="tx1"/>
          </a:solidFill>
          <a:latin typeface="+mn-lt"/>
          <a:ea typeface="+mn-ea"/>
          <a:cs typeface="+mn-cs"/>
        </a:defRPr>
      </a:lvl4pPr>
      <a:lvl5pPr marL="1792224" algn="l" defTabSz="896112" rtl="0" eaLnBrk="1" latinLnBrk="0" hangingPunct="1">
        <a:defRPr sz="1800" kern="1200">
          <a:solidFill>
            <a:schemeClr val="tx1"/>
          </a:solidFill>
          <a:latin typeface="+mn-lt"/>
          <a:ea typeface="+mn-ea"/>
          <a:cs typeface="+mn-cs"/>
        </a:defRPr>
      </a:lvl5pPr>
      <a:lvl6pPr marL="2240280" algn="l" defTabSz="896112" rtl="0" eaLnBrk="1" latinLnBrk="0" hangingPunct="1">
        <a:defRPr sz="1800" kern="1200">
          <a:solidFill>
            <a:schemeClr val="tx1"/>
          </a:solidFill>
          <a:latin typeface="+mn-lt"/>
          <a:ea typeface="+mn-ea"/>
          <a:cs typeface="+mn-cs"/>
        </a:defRPr>
      </a:lvl6pPr>
      <a:lvl7pPr marL="2688336" algn="l" defTabSz="896112" rtl="0" eaLnBrk="1" latinLnBrk="0" hangingPunct="1">
        <a:defRPr sz="1800" kern="1200">
          <a:solidFill>
            <a:schemeClr val="tx1"/>
          </a:solidFill>
          <a:latin typeface="+mn-lt"/>
          <a:ea typeface="+mn-ea"/>
          <a:cs typeface="+mn-cs"/>
        </a:defRPr>
      </a:lvl7pPr>
      <a:lvl8pPr marL="3136392" algn="l" defTabSz="896112" rtl="0" eaLnBrk="1" latinLnBrk="0" hangingPunct="1">
        <a:defRPr sz="1800" kern="1200">
          <a:solidFill>
            <a:schemeClr val="tx1"/>
          </a:solidFill>
          <a:latin typeface="+mn-lt"/>
          <a:ea typeface="+mn-ea"/>
          <a:cs typeface="+mn-cs"/>
        </a:defRPr>
      </a:lvl8pPr>
      <a:lvl9pPr marL="3584448" algn="l" defTabSz="89611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bwMode="auto">
          <a:xfrm>
            <a:off x="671513" y="1568450"/>
            <a:ext cx="7618412" cy="4032250"/>
          </a:xfrm>
          <a:prstGeom prst="rect">
            <a:avLst/>
          </a:prstGeom>
          <a:noFill/>
          <a:ln w="9525">
            <a:noFill/>
            <a:miter lim="800000"/>
            <a:headEnd/>
            <a:tailEnd/>
          </a:ln>
        </p:spPr>
        <p:txBody>
          <a:bodyPr vert="horz" wrap="square" lIns="89611" tIns="44806" rIns="89611" bIns="44806" numCol="1" anchor="t" anchorCtr="0" compatLnSpc="1">
            <a:prstTxWarp prst="textNoShape">
              <a:avLst/>
            </a:prstTxWarp>
          </a:bodyPr>
          <a:lstStyle/>
          <a:p>
            <a:pPr lvl="0"/>
            <a:r>
              <a:rPr lang="es-MX"/>
              <a:t>Bullet primer nivel, arial 17 color azul</a:t>
            </a:r>
            <a:endParaRPr lang="es-ES_tradnl"/>
          </a:p>
          <a:p>
            <a:pPr lvl="1"/>
            <a:r>
              <a:rPr lang="es-MX"/>
              <a:t>Bullet segundo nivel, arial 14 color azul</a:t>
            </a:r>
            <a:endParaRPr lang="es-ES_tradnl"/>
          </a:p>
          <a:p>
            <a:pPr lvl="2"/>
            <a:r>
              <a:rPr lang="es-MX"/>
              <a:t>Bullet tercer nivel, arial 14 color azul</a:t>
            </a:r>
            <a:endParaRPr lang="es-ES_tradnl"/>
          </a:p>
          <a:p>
            <a:pPr lvl="3"/>
            <a:r>
              <a:rPr lang="es-MX"/>
              <a:t>Bullet cuarto nivel, arial 14 color azul</a:t>
            </a:r>
            <a:endParaRPr lang="es-ES_tradnl"/>
          </a:p>
          <a:p>
            <a:pPr lvl="4"/>
            <a:r>
              <a:rPr lang="es-MX"/>
              <a:t>Bullet quinto nivel, arial 14 color azul</a:t>
            </a:r>
            <a:endParaRPr lang="es-ES_tradnl"/>
          </a:p>
        </p:txBody>
      </p:sp>
      <p:sp>
        <p:nvSpPr>
          <p:cNvPr id="32773" name="Rectangle 10"/>
          <p:cNvSpPr>
            <a:spLocks noGrp="1" noChangeArrowheads="1"/>
          </p:cNvSpPr>
          <p:nvPr>
            <p:ph type="title"/>
          </p:nvPr>
        </p:nvSpPr>
        <p:spPr bwMode="auto">
          <a:xfrm>
            <a:off x="671513" y="149225"/>
            <a:ext cx="7618412" cy="1120775"/>
          </a:xfrm>
          <a:prstGeom prst="rect">
            <a:avLst/>
          </a:prstGeom>
          <a:noFill/>
          <a:ln w="9525">
            <a:noFill/>
            <a:miter lim="800000"/>
            <a:headEnd/>
            <a:tailEnd/>
          </a:ln>
        </p:spPr>
        <p:txBody>
          <a:bodyPr vert="horz" wrap="square" lIns="89611" tIns="44806" rIns="89611" bIns="44806" numCol="1" anchor="ctr" anchorCtr="0" compatLnSpc="1">
            <a:prstTxWarp prst="textNoShape">
              <a:avLst/>
            </a:prstTxWarp>
          </a:bodyPr>
          <a:lstStyle/>
          <a:p>
            <a:pPr lvl="0"/>
            <a:r>
              <a:rPr lang="es-MX" dirty="0"/>
              <a:t>Título de la diapositiva (</a:t>
            </a:r>
            <a:r>
              <a:rPr lang="es-MX" dirty="0" err="1"/>
              <a:t>arial</a:t>
            </a:r>
            <a:r>
              <a:rPr lang="es-MX" dirty="0"/>
              <a:t> 24, color naranja, altas y bajas)</a:t>
            </a:r>
            <a:endParaRPr lang="es-ES_tradnl" dirty="0"/>
          </a:p>
        </p:txBody>
      </p:sp>
      <p:sp>
        <p:nvSpPr>
          <p:cNvPr id="5" name="TextBox 4"/>
          <p:cNvSpPr txBox="1"/>
          <p:nvPr userDrawn="1"/>
        </p:nvSpPr>
        <p:spPr>
          <a:xfrm>
            <a:off x="8635984" y="6486773"/>
            <a:ext cx="325730" cy="230832"/>
          </a:xfrm>
          <a:prstGeom prst="rect">
            <a:avLst/>
          </a:prstGeom>
          <a:noFill/>
        </p:spPr>
        <p:txBody>
          <a:bodyPr wrap="none" rtlCol="0">
            <a:spAutoFit/>
          </a:bodyPr>
          <a:lstStyle/>
          <a:p>
            <a:fld id="{017D8ABD-D537-4490-A974-F7F600DF1EF4}" type="slidenum">
              <a:rPr lang="es-PE" sz="900" smtClean="0">
                <a:solidFill>
                  <a:srgbClr val="FFFFFF">
                    <a:lumMod val="50000"/>
                  </a:srgbClr>
                </a:solidFill>
              </a:rPr>
              <a:pPr/>
              <a:t>‹Nº›</a:t>
            </a:fld>
            <a:endParaRPr lang="es-PE" sz="900" dirty="0">
              <a:solidFill>
                <a:srgbClr val="FFFFFF">
                  <a:lumMod val="50000"/>
                </a:srgbClr>
              </a:solidFill>
            </a:endParaRPr>
          </a:p>
        </p:txBody>
      </p:sp>
    </p:spTree>
    <p:extLst>
      <p:ext uri="{BB962C8B-B14F-4D97-AF65-F5344CB8AC3E}">
        <p14:creationId xmlns:p14="http://schemas.microsoft.com/office/powerpoint/2010/main" val="4161134229"/>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Lst>
  <p:transition>
    <p:fade/>
  </p:transition>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rgbClr val="FF6600"/>
          </a:solidFill>
          <a:latin typeface="Arial" charset="0"/>
        </a:defRPr>
      </a:lvl2pPr>
      <a:lvl3pPr algn="l" rtl="0" eaLnBrk="0" fontAlgn="base" hangingPunct="0">
        <a:spcBef>
          <a:spcPct val="0"/>
        </a:spcBef>
        <a:spcAft>
          <a:spcPct val="0"/>
        </a:spcAft>
        <a:defRPr sz="2400" b="1">
          <a:solidFill>
            <a:srgbClr val="FF6600"/>
          </a:solidFill>
          <a:latin typeface="Arial" charset="0"/>
        </a:defRPr>
      </a:lvl3pPr>
      <a:lvl4pPr algn="l" rtl="0" eaLnBrk="0" fontAlgn="base" hangingPunct="0">
        <a:spcBef>
          <a:spcPct val="0"/>
        </a:spcBef>
        <a:spcAft>
          <a:spcPct val="0"/>
        </a:spcAft>
        <a:defRPr sz="2400" b="1">
          <a:solidFill>
            <a:srgbClr val="FF6600"/>
          </a:solidFill>
          <a:latin typeface="Arial" charset="0"/>
        </a:defRPr>
      </a:lvl4pPr>
      <a:lvl5pPr algn="l" rtl="0" eaLnBrk="0" fontAlgn="base" hangingPunct="0">
        <a:spcBef>
          <a:spcPct val="0"/>
        </a:spcBef>
        <a:spcAft>
          <a:spcPct val="0"/>
        </a:spcAft>
        <a:defRPr sz="2400" b="1">
          <a:solidFill>
            <a:srgbClr val="FF6600"/>
          </a:solidFill>
          <a:latin typeface="Arial" charset="0"/>
        </a:defRPr>
      </a:lvl5pPr>
      <a:lvl6pPr marL="448056" algn="l" rtl="0" fontAlgn="base">
        <a:spcBef>
          <a:spcPct val="0"/>
        </a:spcBef>
        <a:spcAft>
          <a:spcPct val="0"/>
        </a:spcAft>
        <a:defRPr sz="2400" b="1">
          <a:solidFill>
            <a:srgbClr val="FF6600"/>
          </a:solidFill>
          <a:latin typeface="Arial" charset="0"/>
        </a:defRPr>
      </a:lvl6pPr>
      <a:lvl7pPr marL="896112" algn="l" rtl="0" fontAlgn="base">
        <a:spcBef>
          <a:spcPct val="0"/>
        </a:spcBef>
        <a:spcAft>
          <a:spcPct val="0"/>
        </a:spcAft>
        <a:defRPr sz="2400" b="1">
          <a:solidFill>
            <a:srgbClr val="FF6600"/>
          </a:solidFill>
          <a:latin typeface="Arial" charset="0"/>
        </a:defRPr>
      </a:lvl7pPr>
      <a:lvl8pPr marL="1344168" algn="l" rtl="0" fontAlgn="base">
        <a:spcBef>
          <a:spcPct val="0"/>
        </a:spcBef>
        <a:spcAft>
          <a:spcPct val="0"/>
        </a:spcAft>
        <a:defRPr sz="2400" b="1">
          <a:solidFill>
            <a:srgbClr val="FF6600"/>
          </a:solidFill>
          <a:latin typeface="Arial" charset="0"/>
        </a:defRPr>
      </a:lvl8pPr>
      <a:lvl9pPr marL="1792224" algn="l" rtl="0" fontAlgn="base">
        <a:spcBef>
          <a:spcPct val="0"/>
        </a:spcBef>
        <a:spcAft>
          <a:spcPct val="0"/>
        </a:spcAft>
        <a:defRPr sz="2400" b="1">
          <a:solidFill>
            <a:srgbClr val="FF6600"/>
          </a:solidFill>
          <a:latin typeface="Arial" charset="0"/>
        </a:defRPr>
      </a:lvl9pPr>
    </p:titleStyle>
    <p:bodyStyle>
      <a:lvl1pPr marL="334963" indent="-334963" algn="l" rtl="0" eaLnBrk="0" fontAlgn="base" hangingPunct="0">
        <a:spcBef>
          <a:spcPct val="20000"/>
        </a:spcBef>
        <a:spcAft>
          <a:spcPct val="0"/>
        </a:spcAft>
        <a:buClr>
          <a:srgbClr val="FF6600"/>
        </a:buClr>
        <a:buFont typeface="Webdings" pitchFamily="18" charset="2"/>
        <a:buChar char="4"/>
        <a:defRPr sz="1700">
          <a:solidFill>
            <a:srgbClr val="000066"/>
          </a:solidFill>
          <a:latin typeface="+mn-lt"/>
          <a:ea typeface="+mn-ea"/>
          <a:cs typeface="+mn-cs"/>
        </a:defRPr>
      </a:lvl1pPr>
      <a:lvl2pPr marL="727075" indent="-279400" algn="l" rtl="0" eaLnBrk="0" fontAlgn="base" hangingPunct="0">
        <a:spcBef>
          <a:spcPct val="20000"/>
        </a:spcBef>
        <a:spcAft>
          <a:spcPct val="0"/>
        </a:spcAft>
        <a:buClr>
          <a:srgbClr val="FF6600"/>
        </a:buClr>
        <a:buChar char="&gt;"/>
        <a:defRPr sz="1400">
          <a:solidFill>
            <a:srgbClr val="000066"/>
          </a:solidFill>
          <a:latin typeface="+mn-lt"/>
        </a:defRPr>
      </a:lvl2pPr>
      <a:lvl3pPr marL="1119188" indent="-223838" algn="l" rtl="0" eaLnBrk="0" fontAlgn="base" hangingPunct="0">
        <a:spcBef>
          <a:spcPct val="20000"/>
        </a:spcBef>
        <a:spcAft>
          <a:spcPct val="0"/>
        </a:spcAft>
        <a:buClr>
          <a:srgbClr val="FF6600"/>
        </a:buClr>
        <a:buChar char="&gt;"/>
        <a:defRPr sz="1400">
          <a:solidFill>
            <a:srgbClr val="000066"/>
          </a:solidFill>
          <a:latin typeface="+mn-lt"/>
        </a:defRPr>
      </a:lvl3pPr>
      <a:lvl4pPr marL="1566863" indent="-223838" algn="l" rtl="0" eaLnBrk="0" fontAlgn="base" hangingPunct="0">
        <a:spcBef>
          <a:spcPct val="20000"/>
        </a:spcBef>
        <a:spcAft>
          <a:spcPct val="0"/>
        </a:spcAft>
        <a:buClr>
          <a:srgbClr val="FF6600"/>
        </a:buClr>
        <a:buChar char="&gt;"/>
        <a:defRPr sz="1400">
          <a:solidFill>
            <a:srgbClr val="000066"/>
          </a:solidFill>
          <a:latin typeface="+mn-lt"/>
        </a:defRPr>
      </a:lvl4pPr>
      <a:lvl5pPr marL="2016125" indent="-223838" algn="l" rtl="0" eaLnBrk="0" fontAlgn="base" hangingPunct="0">
        <a:spcBef>
          <a:spcPct val="20000"/>
        </a:spcBef>
        <a:spcAft>
          <a:spcPct val="0"/>
        </a:spcAft>
        <a:buClr>
          <a:srgbClr val="FF6600"/>
        </a:buClr>
        <a:buChar char="&gt;"/>
        <a:defRPr sz="1400">
          <a:solidFill>
            <a:srgbClr val="000066"/>
          </a:solidFill>
          <a:latin typeface="+mn-lt"/>
        </a:defRPr>
      </a:lvl5pPr>
      <a:lvl6pPr marL="2464308" indent="-224028" algn="l" rtl="0" fontAlgn="base">
        <a:spcBef>
          <a:spcPct val="20000"/>
        </a:spcBef>
        <a:spcAft>
          <a:spcPct val="0"/>
        </a:spcAft>
        <a:buClr>
          <a:srgbClr val="FF6600"/>
        </a:buClr>
        <a:buChar char="&gt;"/>
        <a:defRPr sz="1400">
          <a:solidFill>
            <a:srgbClr val="000066"/>
          </a:solidFill>
          <a:latin typeface="+mn-lt"/>
        </a:defRPr>
      </a:lvl6pPr>
      <a:lvl7pPr marL="2912364" indent="-224028" algn="l" rtl="0" fontAlgn="base">
        <a:spcBef>
          <a:spcPct val="20000"/>
        </a:spcBef>
        <a:spcAft>
          <a:spcPct val="0"/>
        </a:spcAft>
        <a:buClr>
          <a:srgbClr val="FF6600"/>
        </a:buClr>
        <a:buChar char="&gt;"/>
        <a:defRPr sz="1400">
          <a:solidFill>
            <a:srgbClr val="000066"/>
          </a:solidFill>
          <a:latin typeface="+mn-lt"/>
        </a:defRPr>
      </a:lvl7pPr>
      <a:lvl8pPr marL="3360420" indent="-224028" algn="l" rtl="0" fontAlgn="base">
        <a:spcBef>
          <a:spcPct val="20000"/>
        </a:spcBef>
        <a:spcAft>
          <a:spcPct val="0"/>
        </a:spcAft>
        <a:buClr>
          <a:srgbClr val="FF6600"/>
        </a:buClr>
        <a:buChar char="&gt;"/>
        <a:defRPr sz="1400">
          <a:solidFill>
            <a:srgbClr val="000066"/>
          </a:solidFill>
          <a:latin typeface="+mn-lt"/>
        </a:defRPr>
      </a:lvl8pPr>
      <a:lvl9pPr marL="3808476" indent="-224028" algn="l" rtl="0" fontAlgn="base">
        <a:spcBef>
          <a:spcPct val="20000"/>
        </a:spcBef>
        <a:spcAft>
          <a:spcPct val="0"/>
        </a:spcAft>
        <a:buClr>
          <a:srgbClr val="FF6600"/>
        </a:buClr>
        <a:buChar char="&gt;"/>
        <a:defRPr sz="1400">
          <a:solidFill>
            <a:srgbClr val="000066"/>
          </a:solidFill>
          <a:latin typeface="+mn-lt"/>
        </a:defRPr>
      </a:lvl9pPr>
    </p:bodyStyle>
    <p:otherStyle>
      <a:defPPr>
        <a:defRPr lang="es-ES"/>
      </a:defPPr>
      <a:lvl1pPr marL="0" algn="l" defTabSz="896112" rtl="0" eaLnBrk="1" latinLnBrk="0" hangingPunct="1">
        <a:defRPr sz="1800" kern="1200">
          <a:solidFill>
            <a:schemeClr val="tx1"/>
          </a:solidFill>
          <a:latin typeface="+mn-lt"/>
          <a:ea typeface="+mn-ea"/>
          <a:cs typeface="+mn-cs"/>
        </a:defRPr>
      </a:lvl1pPr>
      <a:lvl2pPr marL="448056" algn="l" defTabSz="896112" rtl="0" eaLnBrk="1" latinLnBrk="0" hangingPunct="1">
        <a:defRPr sz="1800" kern="1200">
          <a:solidFill>
            <a:schemeClr val="tx1"/>
          </a:solidFill>
          <a:latin typeface="+mn-lt"/>
          <a:ea typeface="+mn-ea"/>
          <a:cs typeface="+mn-cs"/>
        </a:defRPr>
      </a:lvl2pPr>
      <a:lvl3pPr marL="896112" algn="l" defTabSz="896112" rtl="0" eaLnBrk="1" latinLnBrk="0" hangingPunct="1">
        <a:defRPr sz="1800" kern="1200">
          <a:solidFill>
            <a:schemeClr val="tx1"/>
          </a:solidFill>
          <a:latin typeface="+mn-lt"/>
          <a:ea typeface="+mn-ea"/>
          <a:cs typeface="+mn-cs"/>
        </a:defRPr>
      </a:lvl3pPr>
      <a:lvl4pPr marL="1344168" algn="l" defTabSz="896112" rtl="0" eaLnBrk="1" latinLnBrk="0" hangingPunct="1">
        <a:defRPr sz="1800" kern="1200">
          <a:solidFill>
            <a:schemeClr val="tx1"/>
          </a:solidFill>
          <a:latin typeface="+mn-lt"/>
          <a:ea typeface="+mn-ea"/>
          <a:cs typeface="+mn-cs"/>
        </a:defRPr>
      </a:lvl4pPr>
      <a:lvl5pPr marL="1792224" algn="l" defTabSz="896112" rtl="0" eaLnBrk="1" latinLnBrk="0" hangingPunct="1">
        <a:defRPr sz="1800" kern="1200">
          <a:solidFill>
            <a:schemeClr val="tx1"/>
          </a:solidFill>
          <a:latin typeface="+mn-lt"/>
          <a:ea typeface="+mn-ea"/>
          <a:cs typeface="+mn-cs"/>
        </a:defRPr>
      </a:lvl5pPr>
      <a:lvl6pPr marL="2240280" algn="l" defTabSz="896112" rtl="0" eaLnBrk="1" latinLnBrk="0" hangingPunct="1">
        <a:defRPr sz="1800" kern="1200">
          <a:solidFill>
            <a:schemeClr val="tx1"/>
          </a:solidFill>
          <a:latin typeface="+mn-lt"/>
          <a:ea typeface="+mn-ea"/>
          <a:cs typeface="+mn-cs"/>
        </a:defRPr>
      </a:lvl6pPr>
      <a:lvl7pPr marL="2688336" algn="l" defTabSz="896112" rtl="0" eaLnBrk="1" latinLnBrk="0" hangingPunct="1">
        <a:defRPr sz="1800" kern="1200">
          <a:solidFill>
            <a:schemeClr val="tx1"/>
          </a:solidFill>
          <a:latin typeface="+mn-lt"/>
          <a:ea typeface="+mn-ea"/>
          <a:cs typeface="+mn-cs"/>
        </a:defRPr>
      </a:lvl7pPr>
      <a:lvl8pPr marL="3136392" algn="l" defTabSz="896112" rtl="0" eaLnBrk="1" latinLnBrk="0" hangingPunct="1">
        <a:defRPr sz="1800" kern="1200">
          <a:solidFill>
            <a:schemeClr val="tx1"/>
          </a:solidFill>
          <a:latin typeface="+mn-lt"/>
          <a:ea typeface="+mn-ea"/>
          <a:cs typeface="+mn-cs"/>
        </a:defRPr>
      </a:lvl8pPr>
      <a:lvl9pPr marL="3584448" algn="l" defTabSz="89611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pc.edu.pe/home_upc.aspx"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pc.edu.pe/home_upc.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seidor.com.pe/" TargetMode="External"/><Relationship Id="rId7" Type="http://schemas.openxmlformats.org/officeDocument/2006/relationships/hyperlink" Target="http://www.claro.com.pe/wps/portal/pe/pc/empresas/soluciones/servicios-gestionado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www.pss-ti.com/" TargetMode="External"/><Relationship Id="rId5" Type="http://schemas.openxmlformats.org/officeDocument/2006/relationships/hyperlink" Target="http://www.sonda.com/pe" TargetMode="External"/><Relationship Id="rId4" Type="http://schemas.openxmlformats.org/officeDocument/2006/relationships/hyperlink" Target="http://www.ibm.com/pe-e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notesSlide" Target="../notesSlides/notesSlide4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slideLayout" Target="../slideLayouts/slideLayout2.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s>
</file>

<file path=ppt/slides/_rels/slide4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slideLayout" Target="../slideLayouts/slideLayout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6.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Text Box 2"/>
          <p:cNvSpPr txBox="1">
            <a:spLocks noChangeArrowheads="1"/>
          </p:cNvSpPr>
          <p:nvPr/>
        </p:nvSpPr>
        <p:spPr bwMode="auto">
          <a:xfrm>
            <a:off x="1" y="2453337"/>
            <a:ext cx="8961438" cy="1629362"/>
          </a:xfrm>
          <a:prstGeom prst="rect">
            <a:avLst/>
          </a:prstGeom>
          <a:noFill/>
          <a:ln w="9525">
            <a:noFill/>
            <a:miter lim="800000"/>
            <a:headEnd/>
            <a:tailEnd/>
          </a:ln>
        </p:spPr>
        <p:txBody>
          <a:bodyPr wrap="square" lIns="89601" tIns="44802" rIns="89601" bIns="44802">
            <a:spAutoFit/>
          </a:bodyPr>
          <a:lstStyle/>
          <a:p>
            <a:pPr algn="ctr"/>
            <a:endParaRPr lang="en-US" sz="2800" dirty="0"/>
          </a:p>
          <a:p>
            <a:pPr algn="ctr"/>
            <a:r>
              <a:rPr lang="en-US" sz="3600" b="1" dirty="0" err="1"/>
              <a:t>Trabajo</a:t>
            </a:r>
            <a:r>
              <a:rPr lang="en-US" sz="3600" b="1" dirty="0"/>
              <a:t> Final</a:t>
            </a:r>
          </a:p>
          <a:p>
            <a:pPr algn="ctr"/>
            <a:r>
              <a:rPr lang="en-US" sz="3600" dirty="0" err="1"/>
              <a:t>Plantilla</a:t>
            </a:r>
            <a:endParaRPr lang="en-US" sz="3600" dirty="0"/>
          </a:p>
        </p:txBody>
      </p:sp>
      <p:sp>
        <p:nvSpPr>
          <p:cNvPr id="2" name="Rectangle 1"/>
          <p:cNvSpPr/>
          <p:nvPr/>
        </p:nvSpPr>
        <p:spPr bwMode="auto">
          <a:xfrm>
            <a:off x="0" y="0"/>
            <a:ext cx="8961438" cy="1103586"/>
          </a:xfrm>
          <a:prstGeom prst="rect">
            <a:avLst/>
          </a:prstGeom>
          <a:solidFill>
            <a:srgbClr val="200D7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dirty="0">
                <a:ln>
                  <a:noFill/>
                </a:ln>
                <a:solidFill>
                  <a:schemeClr val="bg1"/>
                </a:solidFill>
                <a:effectLst/>
                <a:latin typeface="+mj-lt"/>
              </a:rPr>
              <a:t>Estrategia</a:t>
            </a:r>
            <a:r>
              <a:rPr kumimoji="0" lang="es-PE" sz="2400" b="1" i="0" u="none" strike="noStrike" cap="none" normalizeH="0" dirty="0">
                <a:ln>
                  <a:noFill/>
                </a:ln>
                <a:solidFill>
                  <a:schemeClr val="bg1"/>
                </a:solidFill>
                <a:effectLst/>
                <a:latin typeface="+mj-lt"/>
              </a:rPr>
              <a:t> y Gestió</a:t>
            </a:r>
            <a:r>
              <a:rPr lang="es-PE" sz="2400" b="1" dirty="0">
                <a:solidFill>
                  <a:schemeClr val="bg1"/>
                </a:solidFill>
                <a:latin typeface="+mj-lt"/>
              </a:rPr>
              <a:t>n de las TIC</a:t>
            </a:r>
            <a:endParaRPr kumimoji="0" lang="es-PE" sz="2400" b="1" i="0" u="none" strike="noStrike" cap="none" normalizeH="0" baseline="0" dirty="0">
              <a:ln>
                <a:noFill/>
              </a:ln>
              <a:solidFill>
                <a:schemeClr val="bg1"/>
              </a:solidFill>
              <a:effectLst/>
              <a:latin typeface="+mj-lt"/>
            </a:endParaRPr>
          </a:p>
        </p:txBody>
      </p:sp>
      <p:pic>
        <p:nvPicPr>
          <p:cNvPr id="1026" name="Picture 2" descr="logo_UP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580" y="5995275"/>
            <a:ext cx="2962275" cy="600076"/>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ES" i="1" dirty="0"/>
              <a:t>Resumen Ejecutivo de la Situación Actual</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2513041608"/>
              </p:ext>
            </p:extLst>
          </p:nvPr>
        </p:nvGraphicFramePr>
        <p:xfrm>
          <a:off x="173410" y="1024210"/>
          <a:ext cx="8563991" cy="5339012"/>
        </p:xfrm>
        <a:graphic>
          <a:graphicData uri="http://schemas.openxmlformats.org/drawingml/2006/table">
            <a:tbl>
              <a:tblPr firstRow="1" bandRow="1">
                <a:tableStyleId>{5C22544A-7EE6-4342-B048-85BDC9FD1C3A}</a:tableStyleId>
              </a:tblPr>
              <a:tblGrid>
                <a:gridCol w="8563991">
                  <a:extLst>
                    <a:ext uri="{9D8B030D-6E8A-4147-A177-3AD203B41FA5}">
                      <a16:colId xmlns:a16="http://schemas.microsoft.com/office/drawing/2014/main" xmlns="" val="20000"/>
                    </a:ext>
                  </a:extLst>
                </a:gridCol>
              </a:tblGrid>
              <a:tr h="5339012">
                <a:tc>
                  <a:txBody>
                    <a:bodyPr/>
                    <a:lstStyle/>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Durante el 2015 las ventas de autos nuevos retrocedieron por segundo año consecutivo. Las menores ventas se han dado de manera generalizada en todos sus segmentos (ligeros y comerciales y carga) y geográficamente (en Lima y en el resto del país).</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Para la segunda mitad de este año se espera una recuperación paulatina de la mano con la mejora prevista de la actividad económica.</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En el mediano plazo, hay espacio para dinamizar del mercado automotriz: la penetración vehicular (tenencia de autos por familia) es aún baja y se concentra en Lima, y se tiene una clase media en expansión.</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También se debe difundir los productos financieros que se ofrecen conjuntamente con las entidades financieras.</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La expansión del parque vehicular requerirá ser acompañado de una mejora sensible de la infraestructura vial.</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La empresa planea aumentar sus ventas en sus distintas marcas ofreciendo mejores alternativas de equipamientos de sus unidades y nuevos modelos con mejores características. Para lo cual, está haciendo grandes inversiones en sus capacidades logísticas y de infraestructura. </a:t>
                      </a:r>
                    </a:p>
                    <a:p>
                      <a:pPr algn="just"/>
                      <a:endParaRPr kumimoji="0" lang="es-PE" sz="1400" b="0" i="0" u="none" strike="noStrike" cap="none" normalizeH="0" baseline="0" noProof="0" dirty="0">
                        <a:ln>
                          <a:noFill/>
                        </a:ln>
                        <a:solidFill>
                          <a:srgbClr val="000066"/>
                        </a:solidFill>
                        <a:effectLst/>
                        <a:latin typeface="Calibri" pitchFamily="34" charset="0"/>
                        <a:cs typeface="Calibri" pitchFamily="34" charset="0"/>
                      </a:endParaRPr>
                    </a:p>
                    <a:p>
                      <a:pPr algn="just"/>
                      <a:r>
                        <a:rPr kumimoji="0" lang="es-PE" sz="1400" b="0" i="0" u="none" strike="noStrike" cap="none" normalizeH="0" baseline="0" noProof="0" dirty="0">
                          <a:ln>
                            <a:noFill/>
                          </a:ln>
                          <a:solidFill>
                            <a:srgbClr val="000066"/>
                          </a:solidFill>
                          <a:effectLst/>
                          <a:latin typeface="Calibri" pitchFamily="34" charset="0"/>
                          <a:cs typeface="Calibri" pitchFamily="34" charset="0"/>
                        </a:rPr>
                        <a:t>A largo plazo Maquinarias se Proyecta a ser un grupo empresarial y tener sociedades independientes por cada marca que represente, así como separar la parte de Importer y Dealer. Esto implicara que áreas como TI se encarguen de dar servicios a estas nuevas sociedades, para lo cual debe de prepararse y llevar un optimo manejo de la demanda.</a:t>
                      </a:r>
                      <a:endParaRPr lang="es-PE" sz="1400" noProof="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PE" dirty="0"/>
              <a:t>Plan Estratégico de la Empresa (PEE)</a:t>
            </a:r>
            <a:endParaRPr lang="es-PE" sz="3200" dirty="0"/>
          </a:p>
        </p:txBody>
      </p:sp>
    </p:spTree>
    <p:extLst>
      <p:ext uri="{BB962C8B-B14F-4D97-AF65-F5344CB8AC3E}">
        <p14:creationId xmlns:p14="http://schemas.microsoft.com/office/powerpoint/2010/main" val="4573668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Visión, Misión, Valores y Código de Ética</a:t>
            </a:r>
          </a:p>
        </p:txBody>
      </p:sp>
      <p:graphicFrame>
        <p:nvGraphicFramePr>
          <p:cNvPr id="10" name="Table 15"/>
          <p:cNvGraphicFramePr>
            <a:graphicFrameLocks noGrp="1"/>
          </p:cNvGraphicFramePr>
          <p:nvPr>
            <p:extLst>
              <p:ext uri="{D42A27DB-BD31-4B8C-83A1-F6EECF244321}">
                <p14:modId xmlns:p14="http://schemas.microsoft.com/office/powerpoint/2010/main" val="3790457668"/>
              </p:ext>
            </p:extLst>
          </p:nvPr>
        </p:nvGraphicFramePr>
        <p:xfrm>
          <a:off x="208262" y="2492398"/>
          <a:ext cx="8563992" cy="3803193"/>
        </p:xfrm>
        <a:graphic>
          <a:graphicData uri="http://schemas.openxmlformats.org/drawingml/2006/table">
            <a:tbl>
              <a:tblPr firstRow="1" bandRow="1">
                <a:tableStyleId>{5C22544A-7EE6-4342-B048-85BDC9FD1C3A}</a:tableStyleId>
              </a:tblPr>
              <a:tblGrid>
                <a:gridCol w="4060966">
                  <a:extLst>
                    <a:ext uri="{9D8B030D-6E8A-4147-A177-3AD203B41FA5}">
                      <a16:colId xmlns:a16="http://schemas.microsoft.com/office/drawing/2014/main" xmlns="" val="20000"/>
                    </a:ext>
                  </a:extLst>
                </a:gridCol>
                <a:gridCol w="4503026">
                  <a:extLst>
                    <a:ext uri="{9D8B030D-6E8A-4147-A177-3AD203B41FA5}">
                      <a16:colId xmlns:a16="http://schemas.microsoft.com/office/drawing/2014/main" xmlns="" val="20001"/>
                    </a:ext>
                  </a:extLst>
                </a:gridCol>
              </a:tblGrid>
              <a:tr h="367604">
                <a:tc>
                  <a:txBody>
                    <a:bodyPr/>
                    <a:lstStyle/>
                    <a:p>
                      <a:pPr algn="ctr"/>
                      <a:r>
                        <a:rPr lang="es-PE" sz="1000" dirty="0">
                          <a:solidFill>
                            <a:schemeClr val="bg1"/>
                          </a:solidFill>
                          <a:latin typeface="Calibri" pitchFamily="34" charset="0"/>
                          <a:cs typeface="Calibri" pitchFamily="34" charset="0"/>
                        </a:rPr>
                        <a:t>Valores</a:t>
                      </a:r>
                      <a:r>
                        <a:rPr lang="es-PE" sz="1000" baseline="0" dirty="0">
                          <a:solidFill>
                            <a:schemeClr val="bg1"/>
                          </a:solidFill>
                          <a:latin typeface="Calibri" pitchFamily="34" charset="0"/>
                          <a:cs typeface="Calibri" pitchFamily="34" charset="0"/>
                        </a:rPr>
                        <a:t> de la Empresa</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Código de Ética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435589">
                <a:tc>
                  <a:txBody>
                    <a:bodyPr/>
                    <a:lstStyle/>
                    <a:p>
                      <a:pPr marL="0" indent="0" algn="just">
                        <a:buFont typeface="Wingdings" pitchFamily="2" charset="2"/>
                        <a:buNone/>
                      </a:pPr>
                      <a:r>
                        <a:rPr lang="es-PE" sz="900" dirty="0">
                          <a:solidFill>
                            <a:srgbClr val="000066"/>
                          </a:solidFill>
                          <a:latin typeface="+mn-lt"/>
                          <a:cs typeface="Calibri" pitchFamily="34" charset="0"/>
                        </a:rPr>
                        <a:t>Las actitudes y acciones que ejercitamos están sólidamente fundamentadas en los siguientes valores :</a:t>
                      </a:r>
                    </a:p>
                    <a:p>
                      <a:pPr marL="171450" indent="-171450" algn="just">
                        <a:buFont typeface="Wingdings" pitchFamily="2" charset="2"/>
                        <a:buChar char="§"/>
                      </a:pPr>
                      <a:endParaRPr lang="es-PE" sz="900" dirty="0">
                        <a:solidFill>
                          <a:srgbClr val="000066"/>
                        </a:solidFill>
                        <a:latin typeface="+mn-lt"/>
                        <a:cs typeface="Calibri" pitchFamily="34" charset="0"/>
                      </a:endParaRPr>
                    </a:p>
                    <a:p>
                      <a:pPr marL="0" indent="0" algn="just">
                        <a:buFont typeface="Wingdings" pitchFamily="2" charset="2"/>
                        <a:buNone/>
                      </a:pPr>
                      <a:r>
                        <a:rPr lang="es-PE" sz="900" dirty="0">
                          <a:solidFill>
                            <a:srgbClr val="000066"/>
                          </a:solidFill>
                          <a:latin typeface="+mn-lt"/>
                          <a:cs typeface="Calibri" pitchFamily="34" charset="0"/>
                        </a:rPr>
                        <a:t>SERIEDAD</a:t>
                      </a:r>
                    </a:p>
                    <a:p>
                      <a:pPr marL="0" indent="0" algn="just">
                        <a:buFont typeface="Wingdings" pitchFamily="2" charset="2"/>
                        <a:buNone/>
                      </a:pPr>
                      <a:r>
                        <a:rPr lang="es-PE" sz="900" dirty="0">
                          <a:solidFill>
                            <a:srgbClr val="000066"/>
                          </a:solidFill>
                          <a:latin typeface="+mn-lt"/>
                          <a:cs typeface="Calibri" pitchFamily="34" charset="0"/>
                        </a:rPr>
                        <a:t>Siempre cumplimos con lo que ofrecemos.</a:t>
                      </a:r>
                    </a:p>
                    <a:p>
                      <a:pPr marL="0" indent="0" algn="just">
                        <a:buFont typeface="Wingdings" pitchFamily="2" charset="2"/>
                        <a:buNone/>
                      </a:pPr>
                      <a:r>
                        <a:rPr lang="es-PE" sz="900" dirty="0">
                          <a:solidFill>
                            <a:srgbClr val="000066"/>
                          </a:solidFill>
                          <a:latin typeface="+mn-lt"/>
                          <a:cs typeface="Calibri" pitchFamily="34" charset="0"/>
                        </a:rPr>
                        <a:t> </a:t>
                      </a:r>
                    </a:p>
                    <a:p>
                      <a:pPr marL="0" indent="0" algn="just">
                        <a:buFont typeface="Wingdings" pitchFamily="2" charset="2"/>
                        <a:buNone/>
                      </a:pPr>
                      <a:r>
                        <a:rPr lang="es-PE" sz="900" dirty="0">
                          <a:solidFill>
                            <a:srgbClr val="000066"/>
                          </a:solidFill>
                          <a:latin typeface="+mn-lt"/>
                          <a:cs typeface="Calibri" pitchFamily="34" charset="0"/>
                        </a:rPr>
                        <a:t>EFICIENCIA</a:t>
                      </a:r>
                    </a:p>
                    <a:p>
                      <a:pPr marL="0" indent="0" algn="just">
                        <a:buFont typeface="Wingdings" pitchFamily="2" charset="2"/>
                        <a:buNone/>
                      </a:pPr>
                      <a:r>
                        <a:rPr lang="es-PE" sz="900" dirty="0">
                          <a:solidFill>
                            <a:srgbClr val="000066"/>
                          </a:solidFill>
                          <a:latin typeface="+mn-lt"/>
                          <a:cs typeface="Calibri" pitchFamily="34" charset="0"/>
                        </a:rPr>
                        <a:t>Hacemos las cosas bien a la primera.</a:t>
                      </a:r>
                    </a:p>
                    <a:p>
                      <a:pPr marL="0" indent="0" algn="just">
                        <a:buFont typeface="Wingdings" pitchFamily="2" charset="2"/>
                        <a:buNone/>
                      </a:pPr>
                      <a:r>
                        <a:rPr lang="es-PE" sz="900" dirty="0">
                          <a:solidFill>
                            <a:srgbClr val="000066"/>
                          </a:solidFill>
                          <a:latin typeface="+mn-lt"/>
                          <a:cs typeface="Calibri" pitchFamily="34" charset="0"/>
                        </a:rPr>
                        <a:t> </a:t>
                      </a:r>
                    </a:p>
                    <a:p>
                      <a:pPr marL="0" indent="0" algn="just">
                        <a:buFont typeface="Wingdings" pitchFamily="2" charset="2"/>
                        <a:buNone/>
                      </a:pPr>
                      <a:r>
                        <a:rPr lang="es-PE" sz="900" dirty="0">
                          <a:solidFill>
                            <a:srgbClr val="000066"/>
                          </a:solidFill>
                          <a:latin typeface="+mn-lt"/>
                          <a:cs typeface="Calibri" pitchFamily="34" charset="0"/>
                        </a:rPr>
                        <a:t>TRABAJO</a:t>
                      </a:r>
                    </a:p>
                    <a:p>
                      <a:pPr marL="0" indent="0" algn="just">
                        <a:buFont typeface="Wingdings" pitchFamily="2" charset="2"/>
                        <a:buNone/>
                      </a:pPr>
                      <a:r>
                        <a:rPr lang="es-PE" sz="900" dirty="0">
                          <a:solidFill>
                            <a:srgbClr val="000066"/>
                          </a:solidFill>
                          <a:latin typeface="+mn-lt"/>
                          <a:cs typeface="Calibri" pitchFamily="34" charset="0"/>
                        </a:rPr>
                        <a:t>Siempre estamos dispuestos a dar más de nosotros.</a:t>
                      </a:r>
                    </a:p>
                    <a:p>
                      <a:pPr marL="0" indent="0" algn="just">
                        <a:buFont typeface="Wingdings" pitchFamily="2" charset="2"/>
                        <a:buNone/>
                      </a:pPr>
                      <a:r>
                        <a:rPr lang="es-PE" sz="900" dirty="0">
                          <a:solidFill>
                            <a:srgbClr val="000066"/>
                          </a:solidFill>
                          <a:latin typeface="+mn-lt"/>
                          <a:cs typeface="Calibri" pitchFamily="34" charset="0"/>
                        </a:rPr>
                        <a:t> </a:t>
                      </a:r>
                    </a:p>
                    <a:p>
                      <a:pPr marL="0" indent="0" algn="just">
                        <a:buFont typeface="Wingdings" pitchFamily="2" charset="2"/>
                        <a:buNone/>
                      </a:pPr>
                      <a:r>
                        <a:rPr lang="es-PE" sz="900" dirty="0">
                          <a:solidFill>
                            <a:srgbClr val="000066"/>
                          </a:solidFill>
                          <a:latin typeface="+mn-lt"/>
                          <a:cs typeface="Calibri" pitchFamily="34" charset="0"/>
                        </a:rPr>
                        <a:t>CONFIANZA</a:t>
                      </a:r>
                    </a:p>
                    <a:p>
                      <a:pPr marL="0" indent="0" algn="just">
                        <a:buFont typeface="Wingdings" pitchFamily="2" charset="2"/>
                        <a:buNone/>
                      </a:pPr>
                      <a:r>
                        <a:rPr lang="es-PE" sz="900" dirty="0">
                          <a:solidFill>
                            <a:srgbClr val="000066"/>
                          </a:solidFill>
                          <a:latin typeface="+mn-lt"/>
                          <a:cs typeface="Calibri" pitchFamily="34" charset="0"/>
                        </a:rPr>
                        <a:t>Todo lo que hacemos está orientado a ganarnos la confianza de nuestros clientes.</a:t>
                      </a:r>
                    </a:p>
                    <a:p>
                      <a:pPr marL="0" indent="0" algn="just">
                        <a:buFont typeface="Wingdings" pitchFamily="2" charset="2"/>
                        <a:buNone/>
                      </a:pPr>
                      <a:endParaRPr kumimoji="0" lang="es-PE" sz="900" b="0" i="0" u="none" strike="noStrike" cap="none" normalizeH="0" baseline="0" dirty="0">
                        <a:ln>
                          <a:noFill/>
                        </a:ln>
                        <a:solidFill>
                          <a:srgbClr val="000066"/>
                        </a:solidFill>
                        <a:effectLst/>
                        <a:latin typeface="+mn-lt"/>
                        <a:cs typeface="Calibri" pitchFamily="34" charset="0"/>
                      </a:endParaRPr>
                    </a:p>
                    <a:p>
                      <a:pPr marL="0" indent="0" algn="just">
                        <a:buFont typeface="Wingdings" pitchFamily="2" charset="2"/>
                        <a:buNone/>
                      </a:pPr>
                      <a:r>
                        <a:rPr kumimoji="0" lang="es-PE" sz="900" b="0" i="0" u="none" strike="noStrike" cap="none" normalizeH="0" baseline="0" dirty="0">
                          <a:ln>
                            <a:noFill/>
                          </a:ln>
                          <a:solidFill>
                            <a:srgbClr val="000066"/>
                          </a:solidFill>
                          <a:effectLst/>
                          <a:latin typeface="+mn-lt"/>
                          <a:cs typeface="Calibri" pitchFamily="34" charset="0"/>
                        </a:rPr>
                        <a:t>RESPONSABILIDAD</a:t>
                      </a:r>
                    </a:p>
                    <a:p>
                      <a:pPr marL="0" indent="0" algn="just">
                        <a:buFont typeface="Wingdings" pitchFamily="2" charset="2"/>
                        <a:buNone/>
                      </a:pPr>
                      <a:r>
                        <a:rPr kumimoji="0" lang="es-PE" sz="900" b="0" i="0" u="none" strike="noStrike" cap="none" normalizeH="0" baseline="0" dirty="0">
                          <a:ln>
                            <a:noFill/>
                          </a:ln>
                          <a:solidFill>
                            <a:srgbClr val="000066"/>
                          </a:solidFill>
                          <a:effectLst/>
                          <a:latin typeface="+mn-lt"/>
                          <a:cs typeface="Calibri" pitchFamily="34" charset="0"/>
                        </a:rPr>
                        <a:t>Estamos comprometidos a entregar bienes y servicios de calidad. Además, tenemos un  compromiso con el medio ambiente.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50000"/>
                        </a:lnSpc>
                        <a:spcBef>
                          <a:spcPts val="0"/>
                        </a:spcBef>
                        <a:spcAft>
                          <a:spcPts val="0"/>
                        </a:spcAft>
                        <a:buClrTx/>
                        <a:buSzTx/>
                        <a:buFont typeface="Wingdings" pitchFamily="2" charset="2"/>
                        <a:buChar char="§"/>
                        <a:tabLst/>
                        <a:defRPr/>
                      </a:pPr>
                      <a:r>
                        <a:rPr lang="es-PE" sz="900" dirty="0">
                          <a:solidFill>
                            <a:srgbClr val="000066"/>
                          </a:solidFill>
                          <a:latin typeface="+mj-lt"/>
                          <a:cs typeface="Calibri" pitchFamily="34" charset="0"/>
                        </a:rPr>
                        <a:t>El respeto de las personas es un valor fundamental de empresa, cada uno debe contribuir a la cohesión de la empresa mediante el establecimiento de relaciones profesionales, tanto jerárquicas como funcionales de calidad, es decir, francas, leales y de respeto mutuo. </a:t>
                      </a:r>
                    </a:p>
                    <a:p>
                      <a:pPr marL="171450" marR="0" indent="-171450" algn="just" defTabSz="896112" rtl="0" eaLnBrk="1" fontAlgn="auto" latinLnBrk="0" hangingPunct="1">
                        <a:lnSpc>
                          <a:spcPct val="150000"/>
                        </a:lnSpc>
                        <a:spcBef>
                          <a:spcPts val="0"/>
                        </a:spcBef>
                        <a:spcAft>
                          <a:spcPts val="0"/>
                        </a:spcAft>
                        <a:buClrTx/>
                        <a:buSzTx/>
                        <a:buFont typeface="Wingdings" pitchFamily="2" charset="2"/>
                        <a:buChar char="§"/>
                        <a:tabLst/>
                        <a:defRPr/>
                      </a:pPr>
                      <a:r>
                        <a:rPr lang="es-PE" sz="900" dirty="0">
                          <a:solidFill>
                            <a:srgbClr val="000066"/>
                          </a:solidFill>
                          <a:latin typeface="+mj-lt"/>
                          <a:cs typeface="Calibri" pitchFamily="34" charset="0"/>
                        </a:rPr>
                        <a:t>Lealtad a los clientes.</a:t>
                      </a:r>
                      <a:r>
                        <a:rPr lang="es-PE" sz="900" baseline="0" dirty="0">
                          <a:solidFill>
                            <a:srgbClr val="000066"/>
                          </a:solidFill>
                          <a:latin typeface="+mj-lt"/>
                          <a:cs typeface="Calibri" pitchFamily="34" charset="0"/>
                        </a:rPr>
                        <a:t> </a:t>
                      </a:r>
                      <a:r>
                        <a:rPr lang="es-PE" sz="900" dirty="0">
                          <a:solidFill>
                            <a:srgbClr val="000066"/>
                          </a:solidFill>
                          <a:latin typeface="+mj-lt"/>
                          <a:cs typeface="Calibri" pitchFamily="34" charset="0"/>
                        </a:rPr>
                        <a:t>La confianza de los clientes en los servicios y productos  que ofrecemos constituyen uno de los objetivos primordiales de la empresa. La confianza del cliente se adquiere y se mantiene especialmente gracias a un estricto respeto de sus derechos, a la protección de sus intereses y a una preocupación por adquirir sólo compromisos que puedan mantenerse y luego cumplirlos.</a:t>
                      </a:r>
                    </a:p>
                    <a:p>
                      <a:pPr marL="171450" marR="0" indent="-171450" algn="just" defTabSz="896112" rtl="0" eaLnBrk="1" fontAlgn="auto" latinLnBrk="0" hangingPunct="1">
                        <a:lnSpc>
                          <a:spcPct val="150000"/>
                        </a:lnSpc>
                        <a:spcBef>
                          <a:spcPts val="0"/>
                        </a:spcBef>
                        <a:spcAft>
                          <a:spcPts val="0"/>
                        </a:spcAft>
                        <a:buClrTx/>
                        <a:buSzTx/>
                        <a:buFont typeface="Wingdings" pitchFamily="2" charset="2"/>
                        <a:buChar char="§"/>
                        <a:tabLst/>
                        <a:defRPr/>
                      </a:pPr>
                      <a:r>
                        <a:rPr lang="es-PE" sz="900" dirty="0">
                          <a:solidFill>
                            <a:srgbClr val="000066"/>
                          </a:solidFill>
                          <a:latin typeface="+mj-lt"/>
                          <a:cs typeface="Calibri" pitchFamily="34" charset="0"/>
                        </a:rPr>
                        <a:t>Respetamos</a:t>
                      </a:r>
                      <a:r>
                        <a:rPr lang="es-PE" sz="900" baseline="0" dirty="0">
                          <a:solidFill>
                            <a:srgbClr val="000066"/>
                          </a:solidFill>
                          <a:latin typeface="+mj-lt"/>
                          <a:cs typeface="Calibri" pitchFamily="34" charset="0"/>
                        </a:rPr>
                        <a:t> la</a:t>
                      </a:r>
                      <a:r>
                        <a:rPr lang="es-PE" sz="900" dirty="0">
                          <a:solidFill>
                            <a:srgbClr val="000066"/>
                          </a:solidFill>
                          <a:latin typeface="+mj-lt"/>
                          <a:cs typeface="Calibri" pitchFamily="34" charset="0"/>
                        </a:rPr>
                        <a:t> confidencialidad en lo referente a la información del cliente.​</a:t>
                      </a:r>
                    </a:p>
                    <a:p>
                      <a:pPr marL="171450" marR="0" indent="-171450" algn="just" defTabSz="896112" rtl="0" eaLnBrk="1" fontAlgn="auto" latinLnBrk="0" hangingPunct="1">
                        <a:lnSpc>
                          <a:spcPct val="150000"/>
                        </a:lnSpc>
                        <a:spcBef>
                          <a:spcPts val="0"/>
                        </a:spcBef>
                        <a:spcAft>
                          <a:spcPts val="0"/>
                        </a:spcAft>
                        <a:buClrTx/>
                        <a:buSzTx/>
                        <a:buFont typeface="Wingdings" pitchFamily="2" charset="2"/>
                        <a:buChar char="§"/>
                        <a:tabLst/>
                        <a:defRPr/>
                      </a:pPr>
                      <a:r>
                        <a:rPr lang="es-PE" sz="900" dirty="0">
                          <a:solidFill>
                            <a:srgbClr val="000066"/>
                          </a:solidFill>
                          <a:latin typeface="+mj-lt"/>
                          <a:cs typeface="Calibri" pitchFamily="34" charset="0"/>
                        </a:rPr>
                        <a:t>Damos un</a:t>
                      </a:r>
                      <a:r>
                        <a:rPr lang="es-PE" sz="900" baseline="0" dirty="0">
                          <a:solidFill>
                            <a:srgbClr val="000066"/>
                          </a:solidFill>
                          <a:latin typeface="+mj-lt"/>
                          <a:cs typeface="Calibri" pitchFamily="34" charset="0"/>
                        </a:rPr>
                        <a:t> trato </a:t>
                      </a:r>
                      <a:r>
                        <a:rPr lang="es-PE" sz="900" dirty="0">
                          <a:solidFill>
                            <a:srgbClr val="000066"/>
                          </a:solidFill>
                          <a:latin typeface="+mj-lt"/>
                          <a:cs typeface="Calibri" pitchFamily="34" charset="0"/>
                        </a:rPr>
                        <a:t>justo a todos nuestros clientes, sin darle mas prioridad  o mas importancia a un cliente en desmedro de otro.</a:t>
                      </a:r>
                    </a:p>
                    <a:p>
                      <a:pPr marL="171450" marR="0" indent="-171450" algn="just" defTabSz="896112" rtl="0" eaLnBrk="1" fontAlgn="auto" latinLnBrk="0" hangingPunct="1">
                        <a:lnSpc>
                          <a:spcPct val="150000"/>
                        </a:lnSpc>
                        <a:spcBef>
                          <a:spcPts val="0"/>
                        </a:spcBef>
                        <a:spcAft>
                          <a:spcPts val="0"/>
                        </a:spcAft>
                        <a:buClrTx/>
                        <a:buSzTx/>
                        <a:buFont typeface="Wingdings" pitchFamily="2" charset="2"/>
                        <a:buChar char="§"/>
                        <a:tabLst/>
                        <a:defRPr/>
                      </a:pPr>
                      <a:r>
                        <a:rPr kumimoji="0" lang="es-PE" sz="900" b="0" i="0" u="none" strike="noStrike" cap="none" normalizeH="0" baseline="0" dirty="0">
                          <a:ln>
                            <a:noFill/>
                          </a:ln>
                          <a:solidFill>
                            <a:srgbClr val="000066"/>
                          </a:solidFill>
                          <a:effectLst/>
                          <a:latin typeface="+mj-lt"/>
                          <a:cs typeface="Calibri" pitchFamily="34" charset="0"/>
                        </a:rPr>
                        <a:t>Velamos por el cumplimento de todas las normas legales, tributarias y de fiscalización, presentando la información solicitada por la entidades correspondientes  de acuerdo a ley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6" name="Folded Corner 2"/>
          <p:cNvSpPr/>
          <p:nvPr/>
        </p:nvSpPr>
        <p:spPr bwMode="auto">
          <a:xfrm>
            <a:off x="208262" y="1352731"/>
            <a:ext cx="4016898" cy="1068718"/>
          </a:xfrm>
          <a:prstGeom prst="foldedCorner">
            <a:avLst/>
          </a:prstGeom>
          <a:solidFill>
            <a:srgbClr val="BFD1E7"/>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just"/>
            <a:r>
              <a:rPr lang="es-PE" sz="1200" dirty="0">
                <a:solidFill>
                  <a:srgbClr val="000066"/>
                </a:solidFill>
                <a:latin typeface="+mn-lt"/>
                <a:cs typeface="Calibri" pitchFamily="34" charset="0"/>
              </a:rPr>
              <a:t>“</a:t>
            </a:r>
            <a:r>
              <a:rPr lang="es-PE" sz="1200" dirty="0">
                <a:latin typeface="+mn-lt"/>
              </a:rPr>
              <a:t>Ser líderes indiscutibles en la atención y cuidado de nuestros clientes.”</a:t>
            </a:r>
            <a:endParaRPr lang="es-PE" sz="1200" dirty="0">
              <a:solidFill>
                <a:srgbClr val="000066"/>
              </a:solidFill>
              <a:latin typeface="+mn-lt"/>
              <a:cs typeface="Calibri" pitchFamily="34" charset="0"/>
            </a:endParaRPr>
          </a:p>
        </p:txBody>
      </p:sp>
      <p:sp>
        <p:nvSpPr>
          <p:cNvPr id="7" name="Folded Corner 3"/>
          <p:cNvSpPr/>
          <p:nvPr/>
        </p:nvSpPr>
        <p:spPr bwMode="auto">
          <a:xfrm>
            <a:off x="4359164" y="1352729"/>
            <a:ext cx="4378239" cy="1068720"/>
          </a:xfrm>
          <a:prstGeom prst="foldedCorner">
            <a:avLst/>
          </a:prstGeom>
          <a:solidFill>
            <a:srgbClr val="BFD1E7"/>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just"/>
            <a:r>
              <a:rPr lang="es-PE" sz="1200" dirty="0">
                <a:solidFill>
                  <a:srgbClr val="000066"/>
                </a:solidFill>
                <a:latin typeface="+mn-lt"/>
                <a:cs typeface="Calibri" pitchFamily="34" charset="0"/>
              </a:rPr>
              <a:t>“</a:t>
            </a:r>
            <a:r>
              <a:rPr lang="es-PE" sz="1200" dirty="0">
                <a:latin typeface="+mn-lt"/>
              </a:rPr>
              <a:t>Ser considerados como el mejor proveedor de nuestros clientes en todos los rubros en los que participamos, buscando siempre nuestro crecimiento rentable, gracias al compromiso y participación de toda la compañía.”</a:t>
            </a:r>
            <a:endParaRPr lang="es-PE" sz="1200" dirty="0">
              <a:solidFill>
                <a:srgbClr val="000066"/>
              </a:solidFill>
              <a:latin typeface="+mn-lt"/>
              <a:cs typeface="Calibri" pitchFamily="34" charset="0"/>
            </a:endParaRPr>
          </a:p>
        </p:txBody>
      </p:sp>
      <p:sp>
        <p:nvSpPr>
          <p:cNvPr id="8" name="Rectangle 8"/>
          <p:cNvSpPr/>
          <p:nvPr/>
        </p:nvSpPr>
        <p:spPr bwMode="auto">
          <a:xfrm>
            <a:off x="208262" y="1034034"/>
            <a:ext cx="4016898" cy="247747"/>
          </a:xfrm>
          <a:prstGeom prst="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PE" sz="1000" b="1" i="0" u="none" strike="noStrike" cap="none" normalizeH="0" baseline="0" dirty="0">
                <a:ln>
                  <a:noFill/>
                </a:ln>
                <a:solidFill>
                  <a:schemeClr val="bg1"/>
                </a:solidFill>
                <a:effectLst/>
                <a:latin typeface="Calibri" pitchFamily="34" charset="0"/>
                <a:cs typeface="Calibri" pitchFamily="34" charset="0"/>
              </a:rPr>
              <a:t>VISIÓN</a:t>
            </a:r>
          </a:p>
        </p:txBody>
      </p:sp>
      <p:sp>
        <p:nvSpPr>
          <p:cNvPr id="9" name="Rectangle 9"/>
          <p:cNvSpPr/>
          <p:nvPr/>
        </p:nvSpPr>
        <p:spPr bwMode="auto">
          <a:xfrm>
            <a:off x="4359163" y="1034033"/>
            <a:ext cx="4378239" cy="247747"/>
          </a:xfrm>
          <a:prstGeom prst="rect">
            <a:avLst/>
          </a:prstGeom>
          <a:solidFill>
            <a:srgbClr val="0070C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PE" sz="1200" b="1" i="0" u="none" strike="noStrike" cap="none" normalizeH="0" baseline="0" dirty="0">
                <a:ln>
                  <a:noFill/>
                </a:ln>
                <a:solidFill>
                  <a:schemeClr val="bg1"/>
                </a:solidFill>
                <a:effectLst/>
                <a:latin typeface="Calibri" pitchFamily="34" charset="0"/>
                <a:cs typeface="Calibri" pitchFamily="34" charset="0"/>
              </a:rPr>
              <a:t>MISIÓN</a:t>
            </a:r>
          </a:p>
        </p:txBody>
      </p:sp>
    </p:spTree>
    <p:extLst>
      <p:ext uri="{BB962C8B-B14F-4D97-AF65-F5344CB8AC3E}">
        <p14:creationId xmlns:p14="http://schemas.microsoft.com/office/powerpoint/2010/main" val="11972261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Sector Industrial, Clientes, Consumidores, Proveedores</a:t>
            </a:r>
          </a:p>
        </p:txBody>
      </p:sp>
      <p:graphicFrame>
        <p:nvGraphicFramePr>
          <p:cNvPr id="10" name="Table 15"/>
          <p:cNvGraphicFramePr>
            <a:graphicFrameLocks noGrp="1"/>
          </p:cNvGraphicFramePr>
          <p:nvPr>
            <p:extLst>
              <p:ext uri="{D42A27DB-BD31-4B8C-83A1-F6EECF244321}">
                <p14:modId xmlns:p14="http://schemas.microsoft.com/office/powerpoint/2010/main" val="3416029815"/>
              </p:ext>
            </p:extLst>
          </p:nvPr>
        </p:nvGraphicFramePr>
        <p:xfrm>
          <a:off x="173408" y="4412958"/>
          <a:ext cx="8563992" cy="2080260"/>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198457">
                <a:tc>
                  <a:txBody>
                    <a:bodyPr/>
                    <a:lstStyle/>
                    <a:p>
                      <a:pPr algn="ctr"/>
                      <a:r>
                        <a:rPr lang="es-PE" sz="1200" dirty="0">
                          <a:solidFill>
                            <a:schemeClr val="bg1"/>
                          </a:solidFill>
                          <a:latin typeface="Calibri" pitchFamily="34" charset="0"/>
                          <a:cs typeface="Calibri" pitchFamily="34" charset="0"/>
                        </a:rPr>
                        <a:t>Competidores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Calibri" pitchFamily="34" charset="0"/>
                          <a:cs typeface="Calibri" pitchFamily="34" charset="0"/>
                        </a:rPr>
                        <a:t>Clientes</a:t>
                      </a:r>
                      <a:r>
                        <a:rPr lang="es-PE" sz="1200" baseline="0" dirty="0">
                          <a:solidFill>
                            <a:schemeClr val="bg1"/>
                          </a:solidFill>
                          <a:latin typeface="Calibri" pitchFamily="34" charset="0"/>
                          <a:cs typeface="Calibri" pitchFamily="34" charset="0"/>
                        </a:rPr>
                        <a:t> / Consumidores</a:t>
                      </a:r>
                      <a:endParaRPr lang="es-PE" sz="12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Calibri" pitchFamily="34" charset="0"/>
                          <a:cs typeface="Calibri" pitchFamily="34" charset="0"/>
                        </a:rPr>
                        <a:t>Proveedores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643470">
                <a:tc>
                  <a:txBody>
                    <a:bodyPr/>
                    <a:lstStyle/>
                    <a:p>
                      <a:pPr marL="171450" indent="-171450">
                        <a:buFont typeface="Wingdings" pitchFamily="2" charset="2"/>
                        <a:buChar char="§"/>
                      </a:pPr>
                      <a:r>
                        <a:rPr lang="es-PE" sz="1400" dirty="0">
                          <a:solidFill>
                            <a:srgbClr val="000066"/>
                          </a:solidFill>
                          <a:latin typeface="Calibri" pitchFamily="34" charset="0"/>
                          <a:cs typeface="Calibri" pitchFamily="34" charset="0"/>
                        </a:rPr>
                        <a:t>Toyota del Perú</a:t>
                      </a:r>
                      <a:r>
                        <a:rPr lang="es-PE" sz="1400" baseline="0" dirty="0">
                          <a:solidFill>
                            <a:srgbClr val="000066"/>
                          </a:solidFill>
                          <a:latin typeface="Calibri" pitchFamily="34" charset="0"/>
                          <a:cs typeface="Calibri" pitchFamily="34" charset="0"/>
                        </a:rPr>
                        <a:t> S.A.</a:t>
                      </a:r>
                    </a:p>
                    <a:p>
                      <a:pPr marL="171450" indent="-171450">
                        <a:buFont typeface="Wingdings" pitchFamily="2" charset="2"/>
                        <a:buChar char="§"/>
                      </a:pPr>
                      <a:r>
                        <a:rPr kumimoji="0" lang="es-PE" sz="1400" b="0" i="0" u="none" strike="noStrike" cap="none" normalizeH="0" baseline="0" dirty="0">
                          <a:ln>
                            <a:noFill/>
                          </a:ln>
                          <a:solidFill>
                            <a:srgbClr val="000066"/>
                          </a:solidFill>
                          <a:effectLst/>
                          <a:latin typeface="Calibri" pitchFamily="34" charset="0"/>
                          <a:cs typeface="Calibri" pitchFamily="34" charset="0"/>
                        </a:rPr>
                        <a:t>Automotores Gildemeister Perú</a:t>
                      </a:r>
                    </a:p>
                    <a:p>
                      <a:pPr marL="171450" indent="-171450">
                        <a:buFont typeface="Wingdings" pitchFamily="2" charset="2"/>
                        <a:buChar char="§"/>
                      </a:pPr>
                      <a:r>
                        <a:rPr kumimoji="0" lang="es-PE" sz="1400" b="0" i="0" u="none" strike="noStrike" cap="none" normalizeH="0" baseline="0" dirty="0">
                          <a:ln>
                            <a:noFill/>
                          </a:ln>
                          <a:solidFill>
                            <a:srgbClr val="000066"/>
                          </a:solidFill>
                          <a:effectLst/>
                          <a:latin typeface="Calibri" pitchFamily="34" charset="0"/>
                          <a:cs typeface="Calibri" pitchFamily="34" charset="0"/>
                        </a:rPr>
                        <a:t>KIA Import Perú</a:t>
                      </a:r>
                    </a:p>
                    <a:p>
                      <a:pPr marL="171450" indent="-171450">
                        <a:buFont typeface="Wingdings" pitchFamily="2" charset="2"/>
                        <a:buChar char="§"/>
                      </a:pPr>
                      <a:r>
                        <a:rPr kumimoji="0" lang="es-PE" sz="1400" b="0" i="0" u="none" strike="noStrike" cap="none" normalizeH="0" baseline="0" dirty="0">
                          <a:ln>
                            <a:noFill/>
                          </a:ln>
                          <a:solidFill>
                            <a:srgbClr val="000066"/>
                          </a:solidFill>
                          <a:effectLst/>
                          <a:latin typeface="Calibri" pitchFamily="34" charset="0"/>
                          <a:cs typeface="Calibri" pitchFamily="34" charset="0"/>
                        </a:rPr>
                        <a:t>Komatsu-Mitsui Maquinarias Perú</a:t>
                      </a:r>
                    </a:p>
                    <a:p>
                      <a:pPr marL="171450" indent="-171450">
                        <a:buFont typeface="Wingdings" pitchFamily="2" charset="2"/>
                        <a:buChar char="§"/>
                      </a:pPr>
                      <a:r>
                        <a:rPr kumimoji="0" lang="es-PE" sz="1400" b="0" i="0" u="none" strike="noStrike" cap="none" normalizeH="0" baseline="0" dirty="0">
                          <a:ln>
                            <a:noFill/>
                          </a:ln>
                          <a:solidFill>
                            <a:srgbClr val="000066"/>
                          </a:solidFill>
                          <a:effectLst/>
                          <a:latin typeface="Calibri" pitchFamily="34" charset="0"/>
                          <a:cs typeface="Calibri" pitchFamily="34" charset="0"/>
                        </a:rPr>
                        <a:t>Derco Perú S.A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GRUPO ROBERTS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ALMACENES SANTA CLARA S.A.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n-US" sz="1400" b="0" i="0" u="none" strike="noStrike" cap="none" normalizeH="0" baseline="0" dirty="0">
                          <a:ln>
                            <a:noFill/>
                          </a:ln>
                          <a:solidFill>
                            <a:srgbClr val="000066"/>
                          </a:solidFill>
                          <a:effectLst/>
                          <a:latin typeface="Calibri" pitchFamily="34" charset="0"/>
                          <a:cs typeface="Calibri" pitchFamily="34" charset="0"/>
                        </a:rPr>
                        <a:t>The United Nations Office for Project Services (UNOPS)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Rentaequipos Leasing Perú S.A.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GRUPO ROMERO</a:t>
                      </a: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kumimoji="0" lang="es-PE" sz="1050" b="0" i="0" u="none" strike="noStrike" cap="none" normalizeH="0" baseline="0" dirty="0">
                        <a:ln>
                          <a:noFill/>
                        </a:ln>
                        <a:solidFill>
                          <a:srgbClr val="000066"/>
                        </a:solidFill>
                        <a:effectLst/>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400" dirty="0">
                          <a:solidFill>
                            <a:srgbClr val="000066"/>
                          </a:solidFill>
                          <a:latin typeface="Calibri" pitchFamily="34" charset="0"/>
                          <a:cs typeface="Calibri" pitchFamily="34" charset="0"/>
                        </a:rPr>
                        <a:t>Nissan Mexicana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Renault Sofasa Colombia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Case Construction Equipment – CNH</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Nissan Trading Europe Ltd.</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cap="none" normalizeH="0" baseline="0" dirty="0">
                          <a:ln>
                            <a:noFill/>
                          </a:ln>
                          <a:solidFill>
                            <a:srgbClr val="000066"/>
                          </a:solidFill>
                          <a:effectLst/>
                          <a:latin typeface="Calibri" pitchFamily="34" charset="0"/>
                          <a:cs typeface="Calibri" pitchFamily="34" charset="0"/>
                        </a:rPr>
                        <a:t>Nissan Motor Co., Ltd.</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1" name="Table 15"/>
          <p:cNvGraphicFramePr>
            <a:graphicFrameLocks noGrp="1"/>
          </p:cNvGraphicFramePr>
          <p:nvPr>
            <p:extLst>
              <p:ext uri="{D42A27DB-BD31-4B8C-83A1-F6EECF244321}">
                <p14:modId xmlns:p14="http://schemas.microsoft.com/office/powerpoint/2010/main" val="1424749203"/>
              </p:ext>
            </p:extLst>
          </p:nvPr>
        </p:nvGraphicFramePr>
        <p:xfrm>
          <a:off x="173409" y="943584"/>
          <a:ext cx="8563992" cy="3352800"/>
        </p:xfrm>
        <a:graphic>
          <a:graphicData uri="http://schemas.openxmlformats.org/drawingml/2006/table">
            <a:tbl>
              <a:tblPr firstRow="1" bandRow="1">
                <a:tableStyleId>{5C22544A-7EE6-4342-B048-85BDC9FD1C3A}</a:tableStyleId>
              </a:tblPr>
              <a:tblGrid>
                <a:gridCol w="8563992">
                  <a:extLst>
                    <a:ext uri="{9D8B030D-6E8A-4147-A177-3AD203B41FA5}">
                      <a16:colId xmlns:a16="http://schemas.microsoft.com/office/drawing/2014/main" xmlns="" val="20000"/>
                    </a:ext>
                  </a:extLst>
                </a:gridCol>
              </a:tblGrid>
              <a:tr h="263739">
                <a:tc>
                  <a:txBody>
                    <a:bodyPr/>
                    <a:lstStyle/>
                    <a:p>
                      <a:pPr algn="ctr"/>
                      <a:r>
                        <a:rPr lang="es-PE" sz="1200" dirty="0">
                          <a:solidFill>
                            <a:schemeClr val="bg1"/>
                          </a:solidFill>
                          <a:latin typeface="Calibri" pitchFamily="34" charset="0"/>
                          <a:cs typeface="Calibri" pitchFamily="34" charset="0"/>
                        </a:rPr>
                        <a:t>Sector Industrial</a:t>
                      </a:r>
                      <a:r>
                        <a:rPr lang="es-PE" sz="1200" baseline="0" dirty="0">
                          <a:solidFill>
                            <a:schemeClr val="bg1"/>
                          </a:solidFill>
                          <a:latin typeface="Calibri" pitchFamily="34" charset="0"/>
                          <a:cs typeface="Calibri" pitchFamily="34" charset="0"/>
                        </a:rPr>
                        <a:t> / Mercado</a:t>
                      </a:r>
                      <a:endParaRPr lang="es-PE" sz="12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879267">
                <a:tc>
                  <a:txBody>
                    <a:bodyPr/>
                    <a:lstStyle/>
                    <a:p>
                      <a:pPr marL="0" indent="0" algn="just">
                        <a:buFont typeface="Wingdings" pitchFamily="2" charset="2"/>
                        <a:buNone/>
                      </a:pPr>
                      <a:r>
                        <a:rPr lang="es-PE" sz="1400" dirty="0">
                          <a:solidFill>
                            <a:srgbClr val="000066"/>
                          </a:solidFill>
                          <a:latin typeface="Calibri" pitchFamily="34" charset="0"/>
                          <a:cs typeface="Calibri" pitchFamily="34" charset="0"/>
                        </a:rPr>
                        <a:t>El sector automotriz está compuesto por unos 4 grandes protagonistas, los cuales están</a:t>
                      </a:r>
                      <a:r>
                        <a:rPr lang="es-PE" sz="1400" baseline="0" dirty="0">
                          <a:solidFill>
                            <a:srgbClr val="000066"/>
                          </a:solidFill>
                          <a:latin typeface="Calibri" pitchFamily="34" charset="0"/>
                          <a:cs typeface="Calibri" pitchFamily="34" charset="0"/>
                        </a:rPr>
                        <a:t> </a:t>
                      </a:r>
                      <a:r>
                        <a:rPr lang="es-PE" sz="1400" dirty="0">
                          <a:solidFill>
                            <a:srgbClr val="000066"/>
                          </a:solidFill>
                          <a:latin typeface="Calibri" pitchFamily="34" charset="0"/>
                          <a:cs typeface="Calibri" pitchFamily="34" charset="0"/>
                        </a:rPr>
                        <a:t>encargados de comercializar vehículos y autopartes a través de un esquema de importación de vehículos y de producción e importación de autopartes.</a:t>
                      </a:r>
                    </a:p>
                    <a:p>
                      <a:pPr marL="0" indent="0" algn="just">
                        <a:buFont typeface="Wingdings" pitchFamily="2" charset="2"/>
                        <a:buNone/>
                      </a:pPr>
                      <a:endParaRPr lang="es-PE" sz="1400" dirty="0">
                        <a:solidFill>
                          <a:srgbClr val="000066"/>
                        </a:solidFill>
                        <a:latin typeface="Calibri" pitchFamily="34" charset="0"/>
                        <a:cs typeface="Calibri" pitchFamily="34" charset="0"/>
                      </a:endParaRPr>
                    </a:p>
                    <a:p>
                      <a:pPr marL="0" indent="0" algn="just">
                        <a:buFont typeface="Wingdings" pitchFamily="2" charset="2"/>
                        <a:buNone/>
                      </a:pPr>
                      <a:r>
                        <a:rPr lang="es-PE" sz="1400" dirty="0">
                          <a:solidFill>
                            <a:srgbClr val="000066"/>
                          </a:solidFill>
                          <a:latin typeface="Calibri" pitchFamily="34" charset="0"/>
                          <a:cs typeface="Calibri" pitchFamily="34" charset="0"/>
                        </a:rPr>
                        <a:t>Se han presentado evidencias de que marcas transnacionales, bajo el esquema de la globalización, emplean la deslocalización de su producción como una estrategia para reducir sus costos e incrementar su eficiencia, lo cual puede ser una oportunidad para desarrollar el sector automotriz.</a:t>
                      </a:r>
                    </a:p>
                    <a:p>
                      <a:pPr marL="0" indent="0" algn="just">
                        <a:buFont typeface="Wingdings" pitchFamily="2" charset="2"/>
                        <a:buNone/>
                      </a:pPr>
                      <a:endParaRPr lang="es-PE" sz="1400" dirty="0">
                        <a:solidFill>
                          <a:srgbClr val="000066"/>
                        </a:solidFill>
                        <a:latin typeface="Calibri" pitchFamily="34" charset="0"/>
                        <a:cs typeface="Calibri" pitchFamily="34" charset="0"/>
                      </a:endParaRPr>
                    </a:p>
                    <a:p>
                      <a:pPr marL="0" indent="0" algn="just">
                        <a:buFont typeface="Wingdings" pitchFamily="2" charset="2"/>
                        <a:buNone/>
                      </a:pPr>
                      <a:r>
                        <a:rPr lang="es-PE" sz="1400" dirty="0">
                          <a:solidFill>
                            <a:srgbClr val="000066"/>
                          </a:solidFill>
                          <a:latin typeface="Calibri" pitchFamily="34" charset="0"/>
                          <a:cs typeface="Calibri" pitchFamily="34" charset="0"/>
                        </a:rPr>
                        <a:t>La procedencia de productos asiáticos en el mundo, principalmente chinos, se ha venido incrementando de tal manera que se han convertido en los principales proveedores del sector automotriz.</a:t>
                      </a:r>
                    </a:p>
                    <a:p>
                      <a:pPr marL="0" indent="0" algn="just">
                        <a:buFont typeface="Wingdings" pitchFamily="2" charset="2"/>
                        <a:buNone/>
                      </a:pPr>
                      <a:endParaRPr lang="es-PE" sz="1400" dirty="0">
                        <a:solidFill>
                          <a:srgbClr val="000066"/>
                        </a:solidFill>
                        <a:latin typeface="Calibri" pitchFamily="34" charset="0"/>
                        <a:cs typeface="Calibri" pitchFamily="34" charset="0"/>
                      </a:endParaRPr>
                    </a:p>
                    <a:p>
                      <a:pPr marL="0" indent="0" algn="just">
                        <a:buFont typeface="Wingdings" pitchFamily="2" charset="2"/>
                        <a:buNone/>
                      </a:pPr>
                      <a:r>
                        <a:rPr lang="es-PE" sz="1400" dirty="0">
                          <a:solidFill>
                            <a:srgbClr val="000066"/>
                          </a:solidFill>
                          <a:latin typeface="Calibri" pitchFamily="34" charset="0"/>
                          <a:cs typeface="Calibri" pitchFamily="34" charset="0"/>
                        </a:rPr>
                        <a:t>Debido al alto índice de motorización y a la elevada antigüedad del parque automotor peruano, se presenta una oportunidad para incrementar las ventas de vehículos nuevos y las de las industrias relacionadas, tales como la de autopartes. </a:t>
                      </a:r>
                      <a:endParaRPr kumimoji="0" lang="es-PE" sz="14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Entorno – Oportunidades y Amenazas - Modelo</a:t>
            </a:r>
          </a:p>
        </p:txBody>
      </p:sp>
      <p:graphicFrame>
        <p:nvGraphicFramePr>
          <p:cNvPr id="10" name="Table 15"/>
          <p:cNvGraphicFramePr>
            <a:graphicFrameLocks noGrp="1"/>
          </p:cNvGraphicFramePr>
          <p:nvPr>
            <p:extLst>
              <p:ext uri="{D42A27DB-BD31-4B8C-83A1-F6EECF244321}">
                <p14:modId xmlns:p14="http://schemas.microsoft.com/office/powerpoint/2010/main" val="1698995787"/>
              </p:ext>
            </p:extLst>
          </p:nvPr>
        </p:nvGraphicFramePr>
        <p:xfrm>
          <a:off x="262467" y="1078173"/>
          <a:ext cx="8563992" cy="4967546"/>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281550">
                <a:tc>
                  <a:txBody>
                    <a:bodyPr/>
                    <a:lstStyle/>
                    <a:p>
                      <a:pPr algn="ctr"/>
                      <a:r>
                        <a:rPr lang="es-PE" sz="1000" dirty="0">
                          <a:solidFill>
                            <a:schemeClr val="bg1"/>
                          </a:solidFill>
                          <a:latin typeface="Calibri" pitchFamily="34" charset="0"/>
                          <a:cs typeface="Calibri" pitchFamily="34" charset="0"/>
                        </a:rPr>
                        <a:t>Político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Económico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Social</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21078">
                <a:tc>
                  <a:txBody>
                    <a:bodyPr/>
                    <a:lstStyle/>
                    <a:p>
                      <a:pPr marL="171450" indent="-171450">
                        <a:buFont typeface="Wingdings" pitchFamily="2" charset="2"/>
                        <a:buChar char="§"/>
                      </a:pPr>
                      <a:r>
                        <a:rPr lang="es-PE" sz="900" baseline="0" dirty="0">
                          <a:solidFill>
                            <a:srgbClr val="000066"/>
                          </a:solidFill>
                          <a:latin typeface="Calibri" pitchFamily="34" charset="0"/>
                          <a:cs typeface="Calibri" pitchFamily="34" charset="0"/>
                        </a:rPr>
                        <a:t>Positivo: Existe una propuesta de ley en el Congreso de la Republica el TLC que restringirá el transito por placa de rodaje.</a:t>
                      </a:r>
                    </a:p>
                    <a:p>
                      <a:pPr marL="171450" indent="-171450">
                        <a:buFont typeface="Wingdings" pitchFamily="2" charset="2"/>
                        <a:buChar char="§"/>
                      </a:pPr>
                      <a:r>
                        <a:rPr lang="es-PE" sz="900" baseline="0" dirty="0">
                          <a:solidFill>
                            <a:srgbClr val="000066"/>
                          </a:solidFill>
                          <a:latin typeface="Calibri" pitchFamily="34" charset="0"/>
                          <a:cs typeface="Calibri" pitchFamily="34" charset="0"/>
                        </a:rPr>
                        <a:t>Negativo: Las elecciones presidenciales del 2016.</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900" baseline="0" dirty="0">
                          <a:solidFill>
                            <a:srgbClr val="000066"/>
                          </a:solidFill>
                          <a:latin typeface="Calibri" pitchFamily="34" charset="0"/>
                          <a:cs typeface="Calibri" pitchFamily="34" charset="0"/>
                        </a:rPr>
                        <a:t>Positivo: Pese a que las economías de la región siguen cayendo, se prevé que el Perú crezca un 3.5%</a:t>
                      </a:r>
                    </a:p>
                    <a:p>
                      <a:pPr marL="171450" indent="-171450">
                        <a:buFont typeface="Wingdings" pitchFamily="2" charset="2"/>
                        <a:buChar char="§"/>
                      </a:pPr>
                      <a:r>
                        <a:rPr lang="es-PE" sz="900" baseline="0" dirty="0">
                          <a:solidFill>
                            <a:srgbClr val="000066"/>
                          </a:solidFill>
                          <a:latin typeface="Calibri" pitchFamily="34" charset="0"/>
                          <a:cs typeface="Calibri" pitchFamily="34" charset="0"/>
                        </a:rPr>
                        <a:t>Negativo: Se proyecta que el tipo de cambio para el cierre del 2016 sea de S/ 3.65. lo que afectaría directamente la venta de vehículos</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900" baseline="0" dirty="0">
                          <a:solidFill>
                            <a:srgbClr val="000066"/>
                          </a:solidFill>
                          <a:latin typeface="Calibri" pitchFamily="34" charset="0"/>
                          <a:cs typeface="Calibri" pitchFamily="34" charset="0"/>
                        </a:rPr>
                        <a:t>Positivo: Se espera un crecimiento anual del 1% hasta el 2021. </a:t>
                      </a:r>
                    </a:p>
                    <a:p>
                      <a:pPr marL="171450" indent="-171450">
                        <a:buFont typeface="Wingdings" pitchFamily="2" charset="2"/>
                        <a:buChar char="§"/>
                      </a:pPr>
                      <a:r>
                        <a:rPr lang="es-PE" sz="900" baseline="0" dirty="0">
                          <a:solidFill>
                            <a:srgbClr val="000066"/>
                          </a:solidFill>
                          <a:latin typeface="Calibri" pitchFamily="34" charset="0"/>
                          <a:cs typeface="Calibri" pitchFamily="34" charset="0"/>
                        </a:rPr>
                        <a:t>Negativo:</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8686">
                <a:tc>
                  <a:txBody>
                    <a:bodyPr/>
                    <a:lstStyle/>
                    <a:p>
                      <a:pPr marL="171450" indent="-171450" algn="ctr">
                        <a:buFont typeface="Wingdings" pitchFamily="2" charset="2"/>
                        <a:buNone/>
                      </a:pPr>
                      <a:r>
                        <a:rPr kumimoji="0" lang="es-PE" sz="1000" b="1" i="0" u="none" strike="noStrike" cap="none" normalizeH="0" baseline="0" dirty="0">
                          <a:ln>
                            <a:noFill/>
                          </a:ln>
                          <a:solidFill>
                            <a:schemeClr val="bg1"/>
                          </a:solidFill>
                          <a:effectLst/>
                          <a:latin typeface="Calibri" pitchFamily="34" charset="0"/>
                          <a:cs typeface="Calibri" pitchFamily="34" charset="0"/>
                        </a:rPr>
                        <a:t>Tecnológico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Ecológico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Competitivo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2221078">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dirty="0">
                          <a:solidFill>
                            <a:srgbClr val="000066"/>
                          </a:solidFill>
                          <a:latin typeface="Calibri" pitchFamily="34" charset="0"/>
                          <a:cs typeface="Calibri" pitchFamily="34" charset="0"/>
                        </a:rPr>
                        <a:t>Positivo:</a:t>
                      </a:r>
                      <a:r>
                        <a:rPr lang="es-PE" sz="900" baseline="0" dirty="0">
                          <a:solidFill>
                            <a:srgbClr val="000066"/>
                          </a:solidFill>
                          <a:latin typeface="Calibri" pitchFamily="34" charset="0"/>
                          <a:cs typeface="Calibri" pitchFamily="34" charset="0"/>
                        </a:rPr>
                        <a:t> En el año 2016 Nissan lanzara vehículos que se estacionaran solos en alianza con Google.  En el mes de Agosto se piensa vender autos eléctricos a un precio asequible.</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aseline="0" dirty="0">
                          <a:solidFill>
                            <a:srgbClr val="000066"/>
                          </a:solidFill>
                          <a:latin typeface="Calibri" pitchFamily="34" charset="0"/>
                          <a:cs typeface="Calibri" pitchFamily="34" charset="0"/>
                        </a:rPr>
                        <a:t>Negativo: </a:t>
                      </a:r>
                      <a:r>
                        <a:rPr lang="es-PE" sz="900" dirty="0">
                          <a:solidFill>
                            <a:srgbClr val="000066"/>
                          </a:solidFill>
                          <a:latin typeface="Calibri" pitchFamily="34" charset="0"/>
                          <a:cs typeface="Calibri" pitchFamily="34" charset="0"/>
                        </a:rPr>
                        <a:t> Las compañías</a:t>
                      </a:r>
                      <a:r>
                        <a:rPr lang="es-PE" sz="900" baseline="0" dirty="0">
                          <a:solidFill>
                            <a:srgbClr val="000066"/>
                          </a:solidFill>
                          <a:latin typeface="Calibri" pitchFamily="34" charset="0"/>
                          <a:cs typeface="Calibri" pitchFamily="34" charset="0"/>
                        </a:rPr>
                        <a:t> que comercializan marca coreanas ofrecen tecnología similar a un precio mas bajo.</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dirty="0">
                          <a:solidFill>
                            <a:srgbClr val="000066"/>
                          </a:solidFill>
                          <a:latin typeface="Calibri" pitchFamily="34" charset="0"/>
                          <a:cs typeface="Calibri" pitchFamily="34" charset="0"/>
                        </a:rPr>
                        <a:t>Positivo:</a:t>
                      </a:r>
                      <a:r>
                        <a:rPr lang="es-PE" sz="900" baseline="0" dirty="0">
                          <a:solidFill>
                            <a:srgbClr val="000066"/>
                          </a:solidFill>
                          <a:latin typeface="Calibri" pitchFamily="34" charset="0"/>
                          <a:cs typeface="Calibri" pitchFamily="34" charset="0"/>
                        </a:rPr>
                        <a:t> </a:t>
                      </a:r>
                      <a:r>
                        <a:rPr lang="es-PE" sz="900" dirty="0">
                          <a:solidFill>
                            <a:srgbClr val="000066"/>
                          </a:solidFill>
                          <a:latin typeface="Calibri" pitchFamily="34" charset="0"/>
                          <a:cs typeface="Calibri" pitchFamily="34" charset="0"/>
                        </a:rPr>
                        <a:t>Los vehículos Nissan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dirty="0">
                          <a:ln>
                            <a:noFill/>
                          </a:ln>
                          <a:solidFill>
                            <a:srgbClr val="000066"/>
                          </a:solidFill>
                          <a:effectLst/>
                          <a:latin typeface="Calibri" pitchFamily="34" charset="0"/>
                          <a:cs typeface="Calibri" pitchFamily="34" charset="0"/>
                        </a:rPr>
                        <a:t>Negativo: </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dirty="0">
                          <a:solidFill>
                            <a:srgbClr val="000066"/>
                          </a:solidFill>
                          <a:latin typeface="Calibri" pitchFamily="34" charset="0"/>
                          <a:cs typeface="Calibri" pitchFamily="34" charset="0"/>
                        </a:rPr>
                        <a:t>Positivo:</a:t>
                      </a:r>
                      <a:r>
                        <a:rPr lang="es-PE" sz="900" baseline="0" dirty="0">
                          <a:solidFill>
                            <a:srgbClr val="000066"/>
                          </a:solidFill>
                          <a:latin typeface="Calibri" pitchFamily="34" charset="0"/>
                          <a:cs typeface="Calibri" pitchFamily="34" charset="0"/>
                        </a:rPr>
                        <a:t> A fin de año se estará participando en el MOTORSHOW</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7" y="110457"/>
            <a:ext cx="8474935" cy="667062"/>
          </a:xfrm>
        </p:spPr>
        <p:txBody>
          <a:bodyPr/>
          <a:lstStyle/>
          <a:p>
            <a:r>
              <a:rPr lang="es-PE" dirty="0"/>
              <a:t>Análisis de la Industria (HT)</a:t>
            </a:r>
          </a:p>
        </p:txBody>
      </p:sp>
      <p:grpSp>
        <p:nvGrpSpPr>
          <p:cNvPr id="3" name="Group 230"/>
          <p:cNvGrpSpPr>
            <a:grpSpLocks/>
          </p:cNvGrpSpPr>
          <p:nvPr/>
        </p:nvGrpSpPr>
        <p:grpSpPr bwMode="auto">
          <a:xfrm>
            <a:off x="170046" y="967327"/>
            <a:ext cx="8556098" cy="5702572"/>
            <a:chOff x="59" y="216"/>
            <a:chExt cx="5701" cy="3998"/>
          </a:xfrm>
        </p:grpSpPr>
        <p:sp>
          <p:nvSpPr>
            <p:cNvPr id="4" name="Text Box 21"/>
            <p:cNvSpPr txBox="1">
              <a:spLocks noChangeArrowheads="1"/>
            </p:cNvSpPr>
            <p:nvPr/>
          </p:nvSpPr>
          <p:spPr bwMode="auto">
            <a:xfrm>
              <a:off x="74" y="216"/>
              <a:ext cx="37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1.   Tasa de crecimiento potencial de la industria (en términos reales)</a:t>
              </a:r>
            </a:p>
          </p:txBody>
        </p:sp>
        <p:sp>
          <p:nvSpPr>
            <p:cNvPr id="5" name="Line 22"/>
            <p:cNvSpPr>
              <a:spLocks noChangeShapeType="1"/>
            </p:cNvSpPr>
            <p:nvPr/>
          </p:nvSpPr>
          <p:spPr bwMode="auto">
            <a:xfrm>
              <a:off x="1022" y="46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 name="Line 23"/>
            <p:cNvSpPr>
              <a:spLocks noChangeShapeType="1"/>
            </p:cNvSpPr>
            <p:nvPr/>
          </p:nvSpPr>
          <p:spPr bwMode="auto">
            <a:xfrm>
              <a:off x="1022" y="70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 name="Line 24"/>
            <p:cNvSpPr>
              <a:spLocks noChangeShapeType="1"/>
            </p:cNvSpPr>
            <p:nvPr/>
          </p:nvSpPr>
          <p:spPr bwMode="auto">
            <a:xfrm>
              <a:off x="2834" y="4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8" name="Line 25"/>
            <p:cNvSpPr>
              <a:spLocks noChangeShapeType="1"/>
            </p:cNvSpPr>
            <p:nvPr/>
          </p:nvSpPr>
          <p:spPr bwMode="auto">
            <a:xfrm>
              <a:off x="3878" y="45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 name="Line 26"/>
            <p:cNvSpPr>
              <a:spLocks noChangeShapeType="1"/>
            </p:cNvSpPr>
            <p:nvPr/>
          </p:nvSpPr>
          <p:spPr bwMode="auto">
            <a:xfrm>
              <a:off x="3878" y="69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0" name="Line 27"/>
            <p:cNvSpPr>
              <a:spLocks noChangeShapeType="1"/>
            </p:cNvSpPr>
            <p:nvPr/>
          </p:nvSpPr>
          <p:spPr bwMode="auto">
            <a:xfrm>
              <a:off x="1838" y="49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 name="Text Box 28"/>
            <p:cNvSpPr txBox="1">
              <a:spLocks noChangeArrowheads="1"/>
            </p:cNvSpPr>
            <p:nvPr/>
          </p:nvSpPr>
          <p:spPr bwMode="auto">
            <a:xfrm>
              <a:off x="734" y="322"/>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0-3%</a:t>
              </a:r>
            </a:p>
          </p:txBody>
        </p:sp>
        <p:sp>
          <p:nvSpPr>
            <p:cNvPr id="12" name="Text Box 29"/>
            <p:cNvSpPr txBox="1">
              <a:spLocks noChangeArrowheads="1"/>
            </p:cNvSpPr>
            <p:nvPr/>
          </p:nvSpPr>
          <p:spPr bwMode="auto">
            <a:xfrm>
              <a:off x="734" y="562"/>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3-6%</a:t>
              </a:r>
            </a:p>
          </p:txBody>
        </p:sp>
        <p:sp>
          <p:nvSpPr>
            <p:cNvPr id="13" name="Text Box 30"/>
            <p:cNvSpPr txBox="1">
              <a:spLocks noChangeArrowheads="1"/>
            </p:cNvSpPr>
            <p:nvPr/>
          </p:nvSpPr>
          <p:spPr bwMode="auto">
            <a:xfrm>
              <a:off x="1526" y="346"/>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6-9%</a:t>
              </a:r>
            </a:p>
          </p:txBody>
        </p:sp>
        <p:grpSp>
          <p:nvGrpSpPr>
            <p:cNvPr id="14" name="Group 31"/>
            <p:cNvGrpSpPr>
              <a:grpSpLocks/>
            </p:cNvGrpSpPr>
            <p:nvPr/>
          </p:nvGrpSpPr>
          <p:grpSpPr bwMode="auto">
            <a:xfrm>
              <a:off x="1514" y="594"/>
              <a:ext cx="576" cy="154"/>
              <a:chOff x="1680" y="672"/>
              <a:chExt cx="576" cy="154"/>
            </a:xfrm>
          </p:grpSpPr>
          <p:sp>
            <p:nvSpPr>
              <p:cNvPr id="209" name="Line 32"/>
              <p:cNvSpPr>
                <a:spLocks noChangeShapeType="1"/>
              </p:cNvSpPr>
              <p:nvPr/>
            </p:nvSpPr>
            <p:spPr bwMode="auto">
              <a:xfrm>
                <a:off x="2064" y="76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210" name="Text Box 33"/>
              <p:cNvSpPr txBox="1">
                <a:spLocks noChangeArrowheads="1"/>
              </p:cNvSpPr>
              <p:nvPr/>
            </p:nvSpPr>
            <p:spPr bwMode="auto">
              <a:xfrm>
                <a:off x="1680" y="672"/>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9-12%</a:t>
                </a:r>
              </a:p>
            </p:txBody>
          </p:sp>
        </p:grpSp>
        <p:sp>
          <p:nvSpPr>
            <p:cNvPr id="15" name="Text Box 34"/>
            <p:cNvSpPr txBox="1">
              <a:spLocks noChangeArrowheads="1"/>
            </p:cNvSpPr>
            <p:nvPr/>
          </p:nvSpPr>
          <p:spPr bwMode="auto">
            <a:xfrm>
              <a:off x="2402" y="354"/>
              <a:ext cx="5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12-15%</a:t>
              </a:r>
            </a:p>
          </p:txBody>
        </p:sp>
        <p:sp>
          <p:nvSpPr>
            <p:cNvPr id="16" name="Text Box 35"/>
            <p:cNvSpPr txBox="1">
              <a:spLocks noChangeArrowheads="1"/>
            </p:cNvSpPr>
            <p:nvPr/>
          </p:nvSpPr>
          <p:spPr bwMode="auto">
            <a:xfrm>
              <a:off x="2402" y="594"/>
              <a:ext cx="52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15-18%</a:t>
              </a:r>
            </a:p>
          </p:txBody>
        </p:sp>
        <p:sp>
          <p:nvSpPr>
            <p:cNvPr id="17" name="Line 36"/>
            <p:cNvSpPr>
              <a:spLocks noChangeShapeType="1"/>
            </p:cNvSpPr>
            <p:nvPr/>
          </p:nvSpPr>
          <p:spPr bwMode="auto">
            <a:xfrm>
              <a:off x="2834" y="69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8" name="Text Box 37"/>
            <p:cNvSpPr txBox="1">
              <a:spLocks noChangeArrowheads="1"/>
            </p:cNvSpPr>
            <p:nvPr/>
          </p:nvSpPr>
          <p:spPr bwMode="auto">
            <a:xfrm>
              <a:off x="3494" y="310"/>
              <a:ext cx="6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18-21%</a:t>
              </a:r>
            </a:p>
          </p:txBody>
        </p:sp>
        <p:sp>
          <p:nvSpPr>
            <p:cNvPr id="19" name="Text Box 38"/>
            <p:cNvSpPr txBox="1">
              <a:spLocks noChangeArrowheads="1"/>
            </p:cNvSpPr>
            <p:nvPr/>
          </p:nvSpPr>
          <p:spPr bwMode="auto">
            <a:xfrm>
              <a:off x="3542" y="550"/>
              <a:ext cx="52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&gt; 21%</a:t>
              </a:r>
            </a:p>
          </p:txBody>
        </p:sp>
        <p:sp>
          <p:nvSpPr>
            <p:cNvPr id="20" name="Text Box 40"/>
            <p:cNvSpPr txBox="1">
              <a:spLocks noChangeArrowheads="1"/>
            </p:cNvSpPr>
            <p:nvPr/>
          </p:nvSpPr>
          <p:spPr bwMode="auto">
            <a:xfrm>
              <a:off x="74" y="1203"/>
              <a:ext cx="37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3.   Intensidad de la  competencia entre empresas</a:t>
              </a:r>
            </a:p>
          </p:txBody>
        </p:sp>
        <p:sp>
          <p:nvSpPr>
            <p:cNvPr id="21" name="Text Box 41"/>
            <p:cNvSpPr txBox="1">
              <a:spLocks noChangeArrowheads="1"/>
            </p:cNvSpPr>
            <p:nvPr/>
          </p:nvSpPr>
          <p:spPr bwMode="auto">
            <a:xfrm>
              <a:off x="166" y="1341"/>
              <a:ext cx="14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Extremadamente competitivo </a:t>
              </a:r>
            </a:p>
          </p:txBody>
        </p:sp>
        <p:sp>
          <p:nvSpPr>
            <p:cNvPr id="22" name="Text Box 42"/>
            <p:cNvSpPr txBox="1">
              <a:spLocks noChangeArrowheads="1"/>
            </p:cNvSpPr>
            <p:nvPr/>
          </p:nvSpPr>
          <p:spPr bwMode="auto">
            <a:xfrm>
              <a:off x="4178" y="1333"/>
              <a:ext cx="14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Casi ninguna competencia</a:t>
              </a:r>
            </a:p>
          </p:txBody>
        </p:sp>
        <p:sp>
          <p:nvSpPr>
            <p:cNvPr id="23" name="Text Box 43"/>
            <p:cNvSpPr txBox="1">
              <a:spLocks noChangeArrowheads="1"/>
            </p:cNvSpPr>
            <p:nvPr/>
          </p:nvSpPr>
          <p:spPr bwMode="auto">
            <a:xfrm>
              <a:off x="74" y="1591"/>
              <a:ext cx="37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4.   Grado de sustitución del producto</a:t>
              </a:r>
            </a:p>
          </p:txBody>
        </p:sp>
        <p:sp>
          <p:nvSpPr>
            <p:cNvPr id="24" name="Text Box 44"/>
            <p:cNvSpPr txBox="1">
              <a:spLocks noChangeArrowheads="1"/>
            </p:cNvSpPr>
            <p:nvPr/>
          </p:nvSpPr>
          <p:spPr bwMode="auto">
            <a:xfrm>
              <a:off x="186" y="1725"/>
              <a:ext cx="14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Muchos sustitutos disponibles </a:t>
              </a:r>
            </a:p>
          </p:txBody>
        </p:sp>
        <p:sp>
          <p:nvSpPr>
            <p:cNvPr id="25" name="Text Box 45"/>
            <p:cNvSpPr txBox="1">
              <a:spLocks noChangeArrowheads="1"/>
            </p:cNvSpPr>
            <p:nvPr/>
          </p:nvSpPr>
          <p:spPr bwMode="auto">
            <a:xfrm>
              <a:off x="4154" y="1725"/>
              <a:ext cx="14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Ningún sustituto disponible </a:t>
              </a:r>
            </a:p>
          </p:txBody>
        </p:sp>
        <p:sp>
          <p:nvSpPr>
            <p:cNvPr id="26" name="Text Box 46"/>
            <p:cNvSpPr txBox="1">
              <a:spLocks noChangeArrowheads="1"/>
            </p:cNvSpPr>
            <p:nvPr/>
          </p:nvSpPr>
          <p:spPr bwMode="auto">
            <a:xfrm>
              <a:off x="74" y="1992"/>
              <a:ext cx="403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s-ES_tradnl" sz="1000" b="1" dirty="0">
                  <a:solidFill>
                    <a:srgbClr val="000000"/>
                  </a:solidFill>
                  <a:latin typeface="Arial" charset="0"/>
                </a:rPr>
                <a:t>5.   Grado de dependencia en productos  y servicios complementarios o de soporte</a:t>
              </a:r>
            </a:p>
          </p:txBody>
        </p:sp>
        <p:sp>
          <p:nvSpPr>
            <p:cNvPr id="27" name="Text Box 47"/>
            <p:cNvSpPr txBox="1">
              <a:spLocks noChangeArrowheads="1"/>
            </p:cNvSpPr>
            <p:nvPr/>
          </p:nvSpPr>
          <p:spPr bwMode="auto">
            <a:xfrm>
              <a:off x="178" y="2121"/>
              <a:ext cx="139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Altamente dependiente  </a:t>
              </a:r>
            </a:p>
          </p:txBody>
        </p:sp>
        <p:sp>
          <p:nvSpPr>
            <p:cNvPr id="28" name="Text Box 48"/>
            <p:cNvSpPr txBox="1">
              <a:spLocks noChangeArrowheads="1"/>
            </p:cNvSpPr>
            <p:nvPr/>
          </p:nvSpPr>
          <p:spPr bwMode="auto">
            <a:xfrm>
              <a:off x="4170" y="2121"/>
              <a:ext cx="14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Virtualmente independiente</a:t>
              </a:r>
            </a:p>
          </p:txBody>
        </p:sp>
        <p:sp>
          <p:nvSpPr>
            <p:cNvPr id="29" name="Text Box 49"/>
            <p:cNvSpPr txBox="1">
              <a:spLocks noChangeArrowheads="1"/>
            </p:cNvSpPr>
            <p:nvPr/>
          </p:nvSpPr>
          <p:spPr bwMode="auto">
            <a:xfrm>
              <a:off x="74" y="800"/>
              <a:ext cx="37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2.   Facilidad de entrada de nuevas empresas en la industria</a:t>
              </a:r>
            </a:p>
          </p:txBody>
        </p:sp>
        <p:sp>
          <p:nvSpPr>
            <p:cNvPr id="30" name="Text Box 50"/>
            <p:cNvSpPr txBox="1">
              <a:spLocks noChangeArrowheads="1"/>
            </p:cNvSpPr>
            <p:nvPr/>
          </p:nvSpPr>
          <p:spPr bwMode="auto">
            <a:xfrm>
              <a:off x="168" y="932"/>
              <a:ext cx="10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Ninguna barrera</a:t>
              </a:r>
            </a:p>
          </p:txBody>
        </p:sp>
        <p:sp>
          <p:nvSpPr>
            <p:cNvPr id="31" name="Text Box 51"/>
            <p:cNvSpPr txBox="1">
              <a:spLocks noChangeArrowheads="1"/>
            </p:cNvSpPr>
            <p:nvPr/>
          </p:nvSpPr>
          <p:spPr bwMode="auto">
            <a:xfrm>
              <a:off x="4144" y="932"/>
              <a:ext cx="16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Virtualmente imposible de entrar.</a:t>
              </a:r>
            </a:p>
          </p:txBody>
        </p:sp>
        <p:sp>
          <p:nvSpPr>
            <p:cNvPr id="32" name="Text Box 52"/>
            <p:cNvSpPr txBox="1">
              <a:spLocks noChangeArrowheads="1"/>
            </p:cNvSpPr>
            <p:nvPr/>
          </p:nvSpPr>
          <p:spPr bwMode="auto">
            <a:xfrm>
              <a:off x="74" y="2349"/>
              <a:ext cx="36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6.   Poder de negociación de los consumidores</a:t>
              </a:r>
            </a:p>
          </p:txBody>
        </p:sp>
        <p:sp>
          <p:nvSpPr>
            <p:cNvPr id="33" name="Text Box 53"/>
            <p:cNvSpPr txBox="1">
              <a:spLocks noChangeArrowheads="1"/>
            </p:cNvSpPr>
            <p:nvPr/>
          </p:nvSpPr>
          <p:spPr bwMode="auto">
            <a:xfrm>
              <a:off x="74" y="2726"/>
              <a:ext cx="36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7.   Poder de negociación de los proveedores</a:t>
              </a:r>
            </a:p>
          </p:txBody>
        </p:sp>
        <p:sp>
          <p:nvSpPr>
            <p:cNvPr id="34" name="Text Box 54"/>
            <p:cNvSpPr txBox="1">
              <a:spLocks noChangeArrowheads="1"/>
            </p:cNvSpPr>
            <p:nvPr/>
          </p:nvSpPr>
          <p:spPr bwMode="auto">
            <a:xfrm>
              <a:off x="92" y="3512"/>
              <a:ext cx="36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9.   Régimen  de  innovación en la industria</a:t>
              </a:r>
            </a:p>
          </p:txBody>
        </p:sp>
        <p:sp>
          <p:nvSpPr>
            <p:cNvPr id="35" name="Text Box 55"/>
            <p:cNvSpPr txBox="1">
              <a:spLocks noChangeArrowheads="1"/>
            </p:cNvSpPr>
            <p:nvPr/>
          </p:nvSpPr>
          <p:spPr bwMode="auto">
            <a:xfrm>
              <a:off x="74" y="3135"/>
              <a:ext cx="36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8.   Grado de sofisticación tecnológica en la industria</a:t>
              </a:r>
            </a:p>
          </p:txBody>
        </p:sp>
        <p:sp>
          <p:nvSpPr>
            <p:cNvPr id="36" name="Text Box 56"/>
            <p:cNvSpPr txBox="1">
              <a:spLocks noChangeArrowheads="1"/>
            </p:cNvSpPr>
            <p:nvPr/>
          </p:nvSpPr>
          <p:spPr bwMode="auto">
            <a:xfrm>
              <a:off x="59" y="3915"/>
              <a:ext cx="36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0000"/>
                  </a:solidFill>
                  <a:latin typeface="Arial" charset="0"/>
                </a:rPr>
                <a:t>10.  Nivel  de capacidad gerencial</a:t>
              </a:r>
            </a:p>
          </p:txBody>
        </p:sp>
        <p:sp>
          <p:nvSpPr>
            <p:cNvPr id="37" name="Text Box 57"/>
            <p:cNvSpPr txBox="1">
              <a:spLocks noChangeArrowheads="1"/>
            </p:cNvSpPr>
            <p:nvPr/>
          </p:nvSpPr>
          <p:spPr bwMode="auto">
            <a:xfrm>
              <a:off x="173" y="2498"/>
              <a:ext cx="172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Consumidores establecen términos</a:t>
              </a:r>
            </a:p>
          </p:txBody>
        </p:sp>
        <p:sp>
          <p:nvSpPr>
            <p:cNvPr id="38" name="Text Box 58"/>
            <p:cNvSpPr txBox="1">
              <a:spLocks noChangeArrowheads="1"/>
            </p:cNvSpPr>
            <p:nvPr/>
          </p:nvSpPr>
          <p:spPr bwMode="auto">
            <a:xfrm>
              <a:off x="181" y="2870"/>
              <a:ext cx="20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Proveedores establecen términos</a:t>
              </a:r>
            </a:p>
          </p:txBody>
        </p:sp>
        <p:sp>
          <p:nvSpPr>
            <p:cNvPr id="39" name="Text Box 59"/>
            <p:cNvSpPr txBox="1">
              <a:spLocks noChangeArrowheads="1"/>
            </p:cNvSpPr>
            <p:nvPr/>
          </p:nvSpPr>
          <p:spPr bwMode="auto">
            <a:xfrm>
              <a:off x="4169" y="2498"/>
              <a:ext cx="13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Productores establecen términos</a:t>
              </a:r>
            </a:p>
          </p:txBody>
        </p:sp>
        <p:sp>
          <p:nvSpPr>
            <p:cNvPr id="40" name="Text Box 60"/>
            <p:cNvSpPr txBox="1">
              <a:spLocks noChangeArrowheads="1"/>
            </p:cNvSpPr>
            <p:nvPr/>
          </p:nvSpPr>
          <p:spPr bwMode="auto">
            <a:xfrm>
              <a:off x="4169" y="2870"/>
              <a:ext cx="14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Compradores establecen términos</a:t>
              </a:r>
            </a:p>
          </p:txBody>
        </p:sp>
        <p:sp>
          <p:nvSpPr>
            <p:cNvPr id="41" name="Text Box 61"/>
            <p:cNvSpPr txBox="1">
              <a:spLocks noChangeArrowheads="1"/>
            </p:cNvSpPr>
            <p:nvPr/>
          </p:nvSpPr>
          <p:spPr bwMode="auto">
            <a:xfrm>
              <a:off x="197" y="3276"/>
              <a:ext cx="124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Tecnología de alto nivel </a:t>
              </a:r>
            </a:p>
          </p:txBody>
        </p:sp>
        <p:sp>
          <p:nvSpPr>
            <p:cNvPr id="42" name="Text Box 62"/>
            <p:cNvSpPr txBox="1">
              <a:spLocks noChangeArrowheads="1"/>
            </p:cNvSpPr>
            <p:nvPr/>
          </p:nvSpPr>
          <p:spPr bwMode="auto">
            <a:xfrm>
              <a:off x="190" y="3678"/>
              <a:ext cx="11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 Innovación rápida </a:t>
              </a:r>
            </a:p>
          </p:txBody>
        </p:sp>
        <p:sp>
          <p:nvSpPr>
            <p:cNvPr id="43" name="Text Box 63"/>
            <p:cNvSpPr txBox="1">
              <a:spLocks noChangeArrowheads="1"/>
            </p:cNvSpPr>
            <p:nvPr/>
          </p:nvSpPr>
          <p:spPr bwMode="auto">
            <a:xfrm>
              <a:off x="203" y="4060"/>
              <a:ext cx="172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Muchos gerentes muy capaces </a:t>
              </a:r>
            </a:p>
          </p:txBody>
        </p:sp>
        <p:sp>
          <p:nvSpPr>
            <p:cNvPr id="44" name="Text Box 64"/>
            <p:cNvSpPr txBox="1">
              <a:spLocks noChangeArrowheads="1"/>
            </p:cNvSpPr>
            <p:nvPr/>
          </p:nvSpPr>
          <p:spPr bwMode="auto">
            <a:xfrm>
              <a:off x="4169" y="3268"/>
              <a:ext cx="12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Tecnología muy baja</a:t>
              </a:r>
            </a:p>
          </p:txBody>
        </p:sp>
        <p:sp>
          <p:nvSpPr>
            <p:cNvPr id="45" name="Text Box 65"/>
            <p:cNvSpPr txBox="1">
              <a:spLocks noChangeArrowheads="1"/>
            </p:cNvSpPr>
            <p:nvPr/>
          </p:nvSpPr>
          <p:spPr bwMode="auto">
            <a:xfrm>
              <a:off x="4178" y="3670"/>
              <a:ext cx="14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Casi ninguna innovación</a:t>
              </a:r>
            </a:p>
          </p:txBody>
        </p:sp>
        <p:sp>
          <p:nvSpPr>
            <p:cNvPr id="46" name="Text Box 66"/>
            <p:cNvSpPr txBox="1">
              <a:spLocks noChangeArrowheads="1"/>
            </p:cNvSpPr>
            <p:nvPr/>
          </p:nvSpPr>
          <p:spPr bwMode="auto">
            <a:xfrm>
              <a:off x="4159" y="4052"/>
              <a:ext cx="139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dirty="0">
                  <a:solidFill>
                    <a:srgbClr val="003366"/>
                  </a:solidFill>
                  <a:latin typeface="Arial" charset="0"/>
                </a:rPr>
                <a:t>Muy pocos gerentes capaces </a:t>
              </a:r>
            </a:p>
          </p:txBody>
        </p:sp>
        <p:grpSp>
          <p:nvGrpSpPr>
            <p:cNvPr id="47" name="Group 67"/>
            <p:cNvGrpSpPr>
              <a:grpSpLocks/>
            </p:cNvGrpSpPr>
            <p:nvPr/>
          </p:nvGrpSpPr>
          <p:grpSpPr bwMode="auto">
            <a:xfrm>
              <a:off x="1628" y="916"/>
              <a:ext cx="2478" cy="154"/>
              <a:chOff x="1758" y="904"/>
              <a:chExt cx="2478" cy="154"/>
            </a:xfrm>
          </p:grpSpPr>
          <p:sp>
            <p:nvSpPr>
              <p:cNvPr id="192" name="Line 68"/>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3" name="Line 69"/>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4" name="Line 70"/>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5" name="Line 71"/>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6" name="Line 72"/>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7" name="Line 73"/>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8" name="Line 74"/>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9" name="Line 75"/>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200" name="Text Box 76"/>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1" name="Text Box 77"/>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2" name="Text Box 78"/>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3" name="Text Box 79"/>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4" name="Text Box 80"/>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5" name="Text Box 81"/>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6" name="Text Box 82"/>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207" name="Line 83"/>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208" name="Text Box 84"/>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48" name="Group 85"/>
            <p:cNvGrpSpPr>
              <a:grpSpLocks/>
            </p:cNvGrpSpPr>
            <p:nvPr/>
          </p:nvGrpSpPr>
          <p:grpSpPr bwMode="auto">
            <a:xfrm>
              <a:off x="1628" y="1312"/>
              <a:ext cx="2478" cy="154"/>
              <a:chOff x="1758" y="904"/>
              <a:chExt cx="2478" cy="154"/>
            </a:xfrm>
          </p:grpSpPr>
          <p:sp>
            <p:nvSpPr>
              <p:cNvPr id="175" name="Line 86"/>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76" name="Line 87"/>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77" name="Line 88"/>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78" name="Line 89"/>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79" name="Line 90"/>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80" name="Line 91"/>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81" name="Line 92"/>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82" name="Line 93"/>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83" name="Text Box 94"/>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4" name="Text Box 95"/>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5" name="Text Box 96"/>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6" name="Text Box 97"/>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7" name="Text Box 98"/>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8" name="Text Box 99"/>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89" name="Text Box 100"/>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90" name="Line 101"/>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91" name="Text Box 102"/>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49" name="Group 103"/>
            <p:cNvGrpSpPr>
              <a:grpSpLocks/>
            </p:cNvGrpSpPr>
            <p:nvPr/>
          </p:nvGrpSpPr>
          <p:grpSpPr bwMode="auto">
            <a:xfrm>
              <a:off x="1616" y="1684"/>
              <a:ext cx="2478" cy="154"/>
              <a:chOff x="1758" y="904"/>
              <a:chExt cx="2478" cy="154"/>
            </a:xfrm>
          </p:grpSpPr>
          <p:sp>
            <p:nvSpPr>
              <p:cNvPr id="158" name="Line 104"/>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9" name="Line 105"/>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0" name="Line 106"/>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1" name="Line 107"/>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2" name="Line 108"/>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3" name="Line 109"/>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4" name="Line 110"/>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5" name="Line 111"/>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66" name="Text Box 112"/>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67" name="Text Box 113"/>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68" name="Text Box 114"/>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69" name="Text Box 115"/>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70" name="Text Box 116"/>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71" name="Text Box 117"/>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72" name="Text Box 118"/>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73" name="Line 119"/>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74" name="Text Box 120"/>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0" name="Group 121"/>
            <p:cNvGrpSpPr>
              <a:grpSpLocks/>
            </p:cNvGrpSpPr>
            <p:nvPr/>
          </p:nvGrpSpPr>
          <p:grpSpPr bwMode="auto">
            <a:xfrm>
              <a:off x="1628" y="2088"/>
              <a:ext cx="2478" cy="154"/>
              <a:chOff x="1758" y="904"/>
              <a:chExt cx="2478" cy="154"/>
            </a:xfrm>
          </p:grpSpPr>
          <p:sp>
            <p:nvSpPr>
              <p:cNvPr id="141" name="Line 122"/>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2" name="Line 123"/>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3" name="Line 124"/>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4" name="Line 125"/>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5" name="Line 126"/>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6" name="Line 127"/>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7" name="Line 128"/>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8" name="Line 129"/>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9" name="Text Box 130"/>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0" name="Text Box 131"/>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1" name="Text Box 132"/>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2" name="Text Box 133"/>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3" name="Text Box 134"/>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4" name="Text Box 135"/>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5" name="Text Box 136"/>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56" name="Line 137"/>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57" name="Text Box 138"/>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1" name="Group 139"/>
            <p:cNvGrpSpPr>
              <a:grpSpLocks/>
            </p:cNvGrpSpPr>
            <p:nvPr/>
          </p:nvGrpSpPr>
          <p:grpSpPr bwMode="auto">
            <a:xfrm>
              <a:off x="1628" y="2464"/>
              <a:ext cx="2478" cy="154"/>
              <a:chOff x="1758" y="904"/>
              <a:chExt cx="2478" cy="154"/>
            </a:xfrm>
          </p:grpSpPr>
          <p:sp>
            <p:nvSpPr>
              <p:cNvPr id="124" name="Line 140"/>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5" name="Line 141"/>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6" name="Line 142"/>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7" name="Line 143"/>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8" name="Line 144"/>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9" name="Line 145"/>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30" name="Line 146"/>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31" name="Line 147"/>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32" name="Text Box 148"/>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3" name="Text Box 149"/>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4" name="Text Box 150"/>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5" name="Text Box 151"/>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6" name="Text Box 152"/>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7" name="Text Box 153"/>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8" name="Text Box 154"/>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39" name="Line 155"/>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40" name="Text Box 156"/>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2" name="Group 157"/>
            <p:cNvGrpSpPr>
              <a:grpSpLocks/>
            </p:cNvGrpSpPr>
            <p:nvPr/>
          </p:nvGrpSpPr>
          <p:grpSpPr bwMode="auto">
            <a:xfrm>
              <a:off x="1634" y="2832"/>
              <a:ext cx="2478" cy="154"/>
              <a:chOff x="1758" y="904"/>
              <a:chExt cx="2478" cy="154"/>
            </a:xfrm>
          </p:grpSpPr>
          <p:sp>
            <p:nvSpPr>
              <p:cNvPr id="107" name="Line 158"/>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08" name="Line 159"/>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09" name="Line 160"/>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0" name="Line 161"/>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1" name="Line 162"/>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2" name="Line 163"/>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3" name="Line 164"/>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4" name="Line 165"/>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15" name="Text Box 166"/>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16" name="Text Box 167"/>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17" name="Text Box 168"/>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18" name="Text Box 169"/>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19" name="Text Box 170"/>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20" name="Text Box 171"/>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21" name="Text Box 172"/>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22" name="Line 173"/>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23" name="Text Box 174"/>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3" name="Group 175"/>
            <p:cNvGrpSpPr>
              <a:grpSpLocks/>
            </p:cNvGrpSpPr>
            <p:nvPr/>
          </p:nvGrpSpPr>
          <p:grpSpPr bwMode="auto">
            <a:xfrm>
              <a:off x="1634" y="3252"/>
              <a:ext cx="2478" cy="154"/>
              <a:chOff x="1758" y="904"/>
              <a:chExt cx="2478" cy="154"/>
            </a:xfrm>
          </p:grpSpPr>
          <p:sp>
            <p:nvSpPr>
              <p:cNvPr id="90" name="Line 176"/>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1" name="Line 177"/>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2" name="Line 178"/>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3" name="Line 179"/>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4" name="Line 180"/>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5" name="Line 181"/>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6" name="Line 182"/>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7" name="Line 183"/>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98" name="Text Box 184"/>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99" name="Text Box 185"/>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0" name="Text Box 186"/>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1" name="Text Box 187"/>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2" name="Text Box 188"/>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3" name="Text Box 189"/>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4" name="Text Box 190"/>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105" name="Line 191"/>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106" name="Text Box 192"/>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4" name="Group 193"/>
            <p:cNvGrpSpPr>
              <a:grpSpLocks/>
            </p:cNvGrpSpPr>
            <p:nvPr/>
          </p:nvGrpSpPr>
          <p:grpSpPr bwMode="auto">
            <a:xfrm>
              <a:off x="1634" y="3638"/>
              <a:ext cx="2478" cy="154"/>
              <a:chOff x="1758" y="904"/>
              <a:chExt cx="2478" cy="154"/>
            </a:xfrm>
          </p:grpSpPr>
          <p:sp>
            <p:nvSpPr>
              <p:cNvPr id="73" name="Line 194"/>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4" name="Line 195"/>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5" name="Line 196"/>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6" name="Line 197"/>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7" name="Line 198"/>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8" name="Line 199"/>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9" name="Line 200"/>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80" name="Line 201"/>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81" name="Text Box 202"/>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2" name="Text Box 203"/>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3" name="Text Box 204"/>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4" name="Text Box 205"/>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5" name="Text Box 206"/>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6" name="Text Box 207"/>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7" name="Text Box 208"/>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88" name="Line 209"/>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89" name="Text Box 210"/>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nvGrpSpPr>
            <p:cNvPr id="55" name="Group 211"/>
            <p:cNvGrpSpPr>
              <a:grpSpLocks/>
            </p:cNvGrpSpPr>
            <p:nvPr/>
          </p:nvGrpSpPr>
          <p:grpSpPr bwMode="auto">
            <a:xfrm>
              <a:off x="1628" y="4020"/>
              <a:ext cx="2478" cy="154"/>
              <a:chOff x="1758" y="904"/>
              <a:chExt cx="2478" cy="154"/>
            </a:xfrm>
          </p:grpSpPr>
          <p:sp>
            <p:nvSpPr>
              <p:cNvPr id="56" name="Line 212"/>
              <p:cNvSpPr>
                <a:spLocks noChangeShapeType="1"/>
              </p:cNvSpPr>
              <p:nvPr/>
            </p:nvSpPr>
            <p:spPr bwMode="auto">
              <a:xfrm>
                <a:off x="233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57" name="Line 213"/>
              <p:cNvSpPr>
                <a:spLocks noChangeShapeType="1"/>
              </p:cNvSpPr>
              <p:nvPr/>
            </p:nvSpPr>
            <p:spPr bwMode="auto">
              <a:xfrm>
                <a:off x="348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58" name="Line 214"/>
              <p:cNvSpPr>
                <a:spLocks noChangeShapeType="1"/>
              </p:cNvSpPr>
              <p:nvPr/>
            </p:nvSpPr>
            <p:spPr bwMode="auto">
              <a:xfrm>
                <a:off x="175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59" name="Line 215"/>
              <p:cNvSpPr>
                <a:spLocks noChangeShapeType="1"/>
              </p:cNvSpPr>
              <p:nvPr/>
            </p:nvSpPr>
            <p:spPr bwMode="auto">
              <a:xfrm>
                <a:off x="3774"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0" name="Line 216"/>
              <p:cNvSpPr>
                <a:spLocks noChangeShapeType="1"/>
              </p:cNvSpPr>
              <p:nvPr/>
            </p:nvSpPr>
            <p:spPr bwMode="auto">
              <a:xfrm>
                <a:off x="2910"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1" name="Line 217"/>
              <p:cNvSpPr>
                <a:spLocks noChangeShapeType="1"/>
              </p:cNvSpPr>
              <p:nvPr/>
            </p:nvSpPr>
            <p:spPr bwMode="auto">
              <a:xfrm>
                <a:off x="3198"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2" name="Line 218"/>
              <p:cNvSpPr>
                <a:spLocks noChangeShapeType="1"/>
              </p:cNvSpPr>
              <p:nvPr/>
            </p:nvSpPr>
            <p:spPr bwMode="auto">
              <a:xfrm>
                <a:off x="2622"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3" name="Line 219"/>
              <p:cNvSpPr>
                <a:spLocks noChangeShapeType="1"/>
              </p:cNvSpPr>
              <p:nvPr/>
            </p:nvSpPr>
            <p:spPr bwMode="auto">
              <a:xfrm>
                <a:off x="2046" y="10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64" name="Text Box 220"/>
              <p:cNvSpPr txBox="1">
                <a:spLocks noChangeArrowheads="1"/>
              </p:cNvSpPr>
              <p:nvPr/>
            </p:nvSpPr>
            <p:spPr bwMode="auto">
              <a:xfrm>
                <a:off x="190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65" name="Text Box 221"/>
              <p:cNvSpPr txBox="1">
                <a:spLocks noChangeArrowheads="1"/>
              </p:cNvSpPr>
              <p:nvPr/>
            </p:nvSpPr>
            <p:spPr bwMode="auto">
              <a:xfrm>
                <a:off x="223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66" name="Text Box 222"/>
              <p:cNvSpPr txBox="1">
                <a:spLocks noChangeArrowheads="1"/>
              </p:cNvSpPr>
              <p:nvPr/>
            </p:nvSpPr>
            <p:spPr bwMode="auto">
              <a:xfrm>
                <a:off x="36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67" name="Text Box 223"/>
              <p:cNvSpPr txBox="1">
                <a:spLocks noChangeArrowheads="1"/>
              </p:cNvSpPr>
              <p:nvPr/>
            </p:nvSpPr>
            <p:spPr bwMode="auto">
              <a:xfrm>
                <a:off x="3054"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68" name="Text Box 224"/>
              <p:cNvSpPr txBox="1">
                <a:spLocks noChangeArrowheads="1"/>
              </p:cNvSpPr>
              <p:nvPr/>
            </p:nvSpPr>
            <p:spPr bwMode="auto">
              <a:xfrm>
                <a:off x="3342"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69" name="Text Box 225"/>
              <p:cNvSpPr txBox="1">
                <a:spLocks noChangeArrowheads="1"/>
              </p:cNvSpPr>
              <p:nvPr/>
            </p:nvSpPr>
            <p:spPr bwMode="auto">
              <a:xfrm>
                <a:off x="2766"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70" name="Text Box 226"/>
              <p:cNvSpPr txBox="1">
                <a:spLocks noChangeArrowheads="1"/>
              </p:cNvSpPr>
              <p:nvPr/>
            </p:nvSpPr>
            <p:spPr bwMode="auto">
              <a:xfrm>
                <a:off x="2478"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sp>
            <p:nvSpPr>
              <p:cNvPr id="71" name="Line 227"/>
              <p:cNvSpPr>
                <a:spLocks noChangeShapeType="1"/>
              </p:cNvSpPr>
              <p:nvPr/>
            </p:nvSpPr>
            <p:spPr bwMode="auto">
              <a:xfrm>
                <a:off x="4044" y="10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dirty="0"/>
              </a:p>
            </p:txBody>
          </p:sp>
          <p:sp>
            <p:nvSpPr>
              <p:cNvPr id="72" name="Text Box 228"/>
              <p:cNvSpPr txBox="1">
                <a:spLocks noChangeArrowheads="1"/>
              </p:cNvSpPr>
              <p:nvPr/>
            </p:nvSpPr>
            <p:spPr bwMode="auto">
              <a:xfrm>
                <a:off x="3930" y="90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000" b="1" dirty="0">
                    <a:solidFill>
                      <a:srgbClr val="003366"/>
                    </a:solidFill>
                    <a:latin typeface="Arial" charset="0"/>
                  </a:rPr>
                  <a:t>:</a:t>
                </a:r>
              </a:p>
            </p:txBody>
          </p:sp>
        </p:grpSp>
      </p:grpSp>
      <p:sp>
        <p:nvSpPr>
          <p:cNvPr id="211" name="211 Multiplicar"/>
          <p:cNvSpPr/>
          <p:nvPr>
            <p:custDataLst>
              <p:tags r:id="rId1"/>
            </p:custDataLst>
          </p:nvPr>
        </p:nvSpPr>
        <p:spPr bwMode="auto">
          <a:xfrm>
            <a:off x="1673270" y="1414317"/>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2" name="211 Multiplicar"/>
          <p:cNvSpPr/>
          <p:nvPr>
            <p:custDataLst>
              <p:tags r:id="rId2"/>
            </p:custDataLst>
          </p:nvPr>
        </p:nvSpPr>
        <p:spPr bwMode="auto">
          <a:xfrm>
            <a:off x="4340037" y="1946834"/>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3" name="211 Multiplicar"/>
          <p:cNvSpPr/>
          <p:nvPr>
            <p:custDataLst>
              <p:tags r:id="rId3"/>
            </p:custDataLst>
          </p:nvPr>
        </p:nvSpPr>
        <p:spPr bwMode="auto">
          <a:xfrm>
            <a:off x="3003169" y="2542049"/>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4" name="211 Multiplicar"/>
          <p:cNvSpPr/>
          <p:nvPr>
            <p:custDataLst>
              <p:tags r:id="rId4"/>
            </p:custDataLst>
          </p:nvPr>
        </p:nvSpPr>
        <p:spPr bwMode="auto">
          <a:xfrm>
            <a:off x="4677313" y="3043703"/>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5" name="211 Multiplicar"/>
          <p:cNvSpPr/>
          <p:nvPr>
            <p:custDataLst>
              <p:tags r:id="rId5"/>
            </p:custDataLst>
          </p:nvPr>
        </p:nvSpPr>
        <p:spPr bwMode="auto">
          <a:xfrm>
            <a:off x="3414788" y="3632366"/>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6" name="211 Multiplicar"/>
          <p:cNvSpPr/>
          <p:nvPr>
            <p:custDataLst>
              <p:tags r:id="rId6"/>
            </p:custDataLst>
          </p:nvPr>
        </p:nvSpPr>
        <p:spPr bwMode="auto">
          <a:xfrm>
            <a:off x="4298221" y="4149235"/>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7" name="211 Multiplicar"/>
          <p:cNvSpPr/>
          <p:nvPr>
            <p:custDataLst>
              <p:tags r:id="rId7"/>
            </p:custDataLst>
          </p:nvPr>
        </p:nvSpPr>
        <p:spPr bwMode="auto">
          <a:xfrm>
            <a:off x="4298221" y="4628385"/>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8" name="211 Multiplicar"/>
          <p:cNvSpPr/>
          <p:nvPr>
            <p:custDataLst>
              <p:tags r:id="rId8"/>
            </p:custDataLst>
          </p:nvPr>
        </p:nvSpPr>
        <p:spPr bwMode="auto">
          <a:xfrm>
            <a:off x="3396156" y="5293465"/>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19" name="211 Multiplicar"/>
          <p:cNvSpPr/>
          <p:nvPr>
            <p:custDataLst>
              <p:tags r:id="rId9"/>
            </p:custDataLst>
          </p:nvPr>
        </p:nvSpPr>
        <p:spPr bwMode="auto">
          <a:xfrm>
            <a:off x="3839517" y="5794914"/>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
        <p:nvSpPr>
          <p:cNvPr id="220" name="211 Multiplicar"/>
          <p:cNvSpPr/>
          <p:nvPr>
            <p:custDataLst>
              <p:tags r:id="rId10"/>
            </p:custDataLst>
          </p:nvPr>
        </p:nvSpPr>
        <p:spPr bwMode="auto">
          <a:xfrm>
            <a:off x="3481576" y="6341438"/>
            <a:ext cx="216117" cy="199690"/>
          </a:xfrm>
          <a:prstGeom prst="mathMultiply">
            <a:avLst/>
          </a:prstGeom>
          <a:solidFill>
            <a:schemeClr val="accent2">
              <a:lumMod val="75000"/>
            </a:schemeClr>
          </a:solidFill>
          <a:ln w="9525" cap="flat" cmpd="sng" algn="ctr">
            <a:solidFill>
              <a:schemeClr val="tx1">
                <a:lumMod val="50000"/>
              </a:schemeClr>
            </a:solidFill>
            <a:prstDash val="solid"/>
            <a:round/>
            <a:headEnd type="none" w="med" len="med"/>
            <a:tailEnd type="none" w="med" len="med"/>
          </a:ln>
          <a:effectLst>
            <a:outerShdw blurRad="50800" dist="50800" dir="5400000" algn="ctr" rotWithShape="0">
              <a:schemeClr val="bg1">
                <a:lumMod val="85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a:ln>
                <a:noFill/>
              </a:ln>
              <a:solidFill>
                <a:srgbClr val="000066"/>
              </a:solidFill>
              <a:effectLst/>
              <a:latin typeface="Formata LightCondensed" pitchFamily="34" charset="0"/>
            </a:endParaRPr>
          </a:p>
        </p:txBody>
      </p:sp>
    </p:spTree>
    <p:extLst>
      <p:ext uri="{BB962C8B-B14F-4D97-AF65-F5344CB8AC3E}">
        <p14:creationId xmlns:p14="http://schemas.microsoft.com/office/powerpoint/2010/main" val="2952386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38" y="149225"/>
            <a:ext cx="8712809" cy="666750"/>
          </a:xfrm>
        </p:spPr>
        <p:txBody>
          <a:bodyPr/>
          <a:lstStyle/>
          <a:p>
            <a:r>
              <a:rPr lang="es-PE" dirty="0"/>
              <a:t>Análisis de la Atractividad de la Industria (HT)</a:t>
            </a:r>
          </a:p>
        </p:txBody>
      </p:sp>
      <p:sp>
        <p:nvSpPr>
          <p:cNvPr id="3" name="Text Box 22"/>
          <p:cNvSpPr txBox="1">
            <a:spLocks noChangeArrowheads="1"/>
          </p:cNvSpPr>
          <p:nvPr/>
        </p:nvSpPr>
        <p:spPr bwMode="auto">
          <a:xfrm>
            <a:off x="457200" y="1060450"/>
            <a:ext cx="25146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200" b="1" dirty="0">
                <a:solidFill>
                  <a:srgbClr val="003366"/>
                </a:solidFill>
                <a:latin typeface="Arial" charset="0"/>
              </a:rPr>
              <a:t>Facor</a:t>
            </a:r>
          </a:p>
          <a:p>
            <a:pPr>
              <a:spcBef>
                <a:spcPct val="50000"/>
              </a:spcBef>
            </a:pPr>
            <a:r>
              <a:rPr lang="es-ES_tradnl" sz="1200" dirty="0">
                <a:solidFill>
                  <a:srgbClr val="003366"/>
                </a:solidFill>
                <a:latin typeface="Arial" charset="0"/>
              </a:rPr>
              <a:t>1.    Potencial de Crecimiento</a:t>
            </a:r>
          </a:p>
          <a:p>
            <a:pPr>
              <a:spcBef>
                <a:spcPct val="50000"/>
              </a:spcBef>
            </a:pPr>
            <a:r>
              <a:rPr lang="es-ES_tradnl" sz="1200" dirty="0">
                <a:solidFill>
                  <a:srgbClr val="003366"/>
                </a:solidFill>
                <a:latin typeface="Arial" charset="0"/>
              </a:rPr>
              <a:t>2.    Diversidad del mercado</a:t>
            </a:r>
          </a:p>
          <a:p>
            <a:pPr>
              <a:spcBef>
                <a:spcPct val="50000"/>
              </a:spcBef>
            </a:pPr>
            <a:r>
              <a:rPr lang="es-ES_tradnl" sz="1200" dirty="0">
                <a:solidFill>
                  <a:srgbClr val="003366"/>
                </a:solidFill>
                <a:latin typeface="Arial" charset="0"/>
              </a:rPr>
              <a:t>3.    Rentabilidad</a:t>
            </a:r>
          </a:p>
          <a:p>
            <a:pPr>
              <a:spcBef>
                <a:spcPct val="50000"/>
              </a:spcBef>
            </a:pPr>
            <a:r>
              <a:rPr lang="es-ES_tradnl" sz="1200" dirty="0">
                <a:solidFill>
                  <a:srgbClr val="003366"/>
                </a:solidFill>
                <a:latin typeface="Arial" charset="0"/>
              </a:rPr>
              <a:t>4.    Vulnerabilidad</a:t>
            </a:r>
          </a:p>
          <a:p>
            <a:pPr>
              <a:spcBef>
                <a:spcPct val="50000"/>
              </a:spcBef>
            </a:pPr>
            <a:r>
              <a:rPr lang="es-ES_tradnl" sz="1200" dirty="0">
                <a:solidFill>
                  <a:srgbClr val="003366"/>
                </a:solidFill>
                <a:latin typeface="Arial" charset="0"/>
              </a:rPr>
              <a:t>5.    Concentración</a:t>
            </a:r>
          </a:p>
          <a:p>
            <a:pPr>
              <a:spcBef>
                <a:spcPct val="50000"/>
              </a:spcBef>
            </a:pPr>
            <a:r>
              <a:rPr lang="es-ES_tradnl" sz="1200" dirty="0">
                <a:solidFill>
                  <a:srgbClr val="003366"/>
                </a:solidFill>
                <a:latin typeface="Arial" charset="0"/>
              </a:rPr>
              <a:t>6.    Ventas</a:t>
            </a:r>
          </a:p>
          <a:p>
            <a:pPr>
              <a:spcBef>
                <a:spcPct val="50000"/>
              </a:spcBef>
            </a:pPr>
            <a:r>
              <a:rPr lang="es-ES_tradnl" sz="1200" dirty="0">
                <a:solidFill>
                  <a:srgbClr val="003366"/>
                </a:solidFill>
                <a:latin typeface="Arial" charset="0"/>
              </a:rPr>
              <a:t>7.    Especialización</a:t>
            </a:r>
          </a:p>
          <a:p>
            <a:pPr>
              <a:spcBef>
                <a:spcPct val="50000"/>
              </a:spcBef>
            </a:pPr>
            <a:r>
              <a:rPr lang="es-ES_tradnl" sz="1200" dirty="0">
                <a:solidFill>
                  <a:srgbClr val="003366"/>
                </a:solidFill>
                <a:latin typeface="Arial" charset="0"/>
              </a:rPr>
              <a:t>8.    Identificación de marca</a:t>
            </a:r>
          </a:p>
          <a:p>
            <a:pPr>
              <a:spcBef>
                <a:spcPct val="50000"/>
              </a:spcBef>
            </a:pPr>
            <a:r>
              <a:rPr lang="es-ES_tradnl" sz="1200" dirty="0">
                <a:solidFill>
                  <a:srgbClr val="003366"/>
                </a:solidFill>
                <a:latin typeface="Arial" charset="0"/>
              </a:rPr>
              <a:t>9.    Distribución</a:t>
            </a:r>
          </a:p>
          <a:p>
            <a:pPr>
              <a:spcBef>
                <a:spcPct val="50000"/>
              </a:spcBef>
            </a:pPr>
            <a:r>
              <a:rPr lang="es-ES_tradnl" sz="1200" dirty="0">
                <a:solidFill>
                  <a:srgbClr val="003366"/>
                </a:solidFill>
                <a:latin typeface="Arial" charset="0"/>
              </a:rPr>
              <a:t>10.  Política de Precios</a:t>
            </a:r>
          </a:p>
          <a:p>
            <a:pPr>
              <a:spcBef>
                <a:spcPct val="50000"/>
              </a:spcBef>
            </a:pPr>
            <a:endParaRPr lang="es-ES_tradnl" sz="1200" dirty="0">
              <a:solidFill>
                <a:srgbClr val="003366"/>
              </a:solidFill>
              <a:latin typeface="Arial" charset="0"/>
            </a:endParaRPr>
          </a:p>
        </p:txBody>
      </p:sp>
      <p:sp>
        <p:nvSpPr>
          <p:cNvPr id="4" name="Text Box 23"/>
          <p:cNvSpPr txBox="1">
            <a:spLocks noChangeArrowheads="1"/>
          </p:cNvSpPr>
          <p:nvPr/>
        </p:nvSpPr>
        <p:spPr bwMode="auto">
          <a:xfrm>
            <a:off x="3333750" y="1066800"/>
            <a:ext cx="28194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200" b="1" dirty="0">
                <a:solidFill>
                  <a:srgbClr val="003366"/>
                </a:solidFill>
                <a:latin typeface="Arial" charset="0"/>
              </a:rPr>
              <a:t>Impulsor</a:t>
            </a:r>
            <a:endParaRPr lang="es-ES_tradnl" sz="1200" dirty="0">
              <a:solidFill>
                <a:srgbClr val="003366"/>
              </a:solidFill>
              <a:latin typeface="Arial" charset="0"/>
            </a:endParaRPr>
          </a:p>
          <a:p>
            <a:pPr>
              <a:spcBef>
                <a:spcPct val="50000"/>
              </a:spcBef>
            </a:pPr>
            <a:r>
              <a:rPr lang="es-ES_tradnl" sz="1200" dirty="0">
                <a:solidFill>
                  <a:srgbClr val="003366"/>
                </a:solidFill>
                <a:latin typeface="Arial" charset="0"/>
              </a:rPr>
              <a:t>Aumentando o disminuyendo</a:t>
            </a:r>
          </a:p>
          <a:p>
            <a:pPr>
              <a:spcBef>
                <a:spcPct val="50000"/>
              </a:spcBef>
            </a:pPr>
            <a:r>
              <a:rPr lang="es-ES_tradnl" sz="1200" dirty="0">
                <a:solidFill>
                  <a:srgbClr val="003366"/>
                </a:solidFill>
                <a:latin typeface="Arial" charset="0"/>
              </a:rPr>
              <a:t>Número de mercados atendidos</a:t>
            </a:r>
          </a:p>
          <a:p>
            <a:pPr>
              <a:spcBef>
                <a:spcPct val="50000"/>
              </a:spcBef>
            </a:pPr>
            <a:r>
              <a:rPr lang="es-ES_tradnl" sz="1200" dirty="0">
                <a:solidFill>
                  <a:srgbClr val="003366"/>
                </a:solidFill>
                <a:latin typeface="Arial" charset="0"/>
              </a:rPr>
              <a:t>Aumentando, estable, de crecimiento</a:t>
            </a:r>
          </a:p>
          <a:p>
            <a:pPr>
              <a:spcBef>
                <a:spcPct val="50000"/>
              </a:spcBef>
            </a:pPr>
            <a:r>
              <a:rPr lang="es-ES_tradnl" sz="1200" dirty="0">
                <a:solidFill>
                  <a:srgbClr val="003366"/>
                </a:solidFill>
                <a:latin typeface="Arial" charset="0"/>
              </a:rPr>
              <a:t>Competidores, inflación</a:t>
            </a:r>
          </a:p>
          <a:p>
            <a:pPr>
              <a:spcBef>
                <a:spcPct val="50000"/>
              </a:spcBef>
            </a:pPr>
            <a:r>
              <a:rPr lang="es-ES_tradnl" sz="1200" dirty="0">
                <a:solidFill>
                  <a:srgbClr val="003366"/>
                </a:solidFill>
                <a:latin typeface="Arial" charset="0"/>
              </a:rPr>
              <a:t>Número de jugadores</a:t>
            </a:r>
          </a:p>
          <a:p>
            <a:pPr>
              <a:spcBef>
                <a:spcPct val="50000"/>
              </a:spcBef>
            </a:pPr>
            <a:r>
              <a:rPr lang="es-ES_tradnl" sz="1200" dirty="0">
                <a:solidFill>
                  <a:srgbClr val="003366"/>
                </a:solidFill>
                <a:latin typeface="Arial" charset="0"/>
              </a:rPr>
              <a:t>Cíclicas, continuas</a:t>
            </a:r>
          </a:p>
          <a:p>
            <a:pPr>
              <a:spcBef>
                <a:spcPct val="50000"/>
              </a:spcBef>
            </a:pPr>
            <a:r>
              <a:rPr lang="es-ES_tradnl" sz="1200" dirty="0">
                <a:solidFill>
                  <a:srgbClr val="003366"/>
                </a:solidFill>
                <a:latin typeface="Arial" charset="0"/>
              </a:rPr>
              <a:t>Enfoque, diferenciación, único</a:t>
            </a:r>
          </a:p>
          <a:p>
            <a:pPr>
              <a:spcBef>
                <a:spcPct val="50000"/>
              </a:spcBef>
            </a:pPr>
            <a:r>
              <a:rPr lang="es-ES_tradnl" sz="1200" dirty="0">
                <a:solidFill>
                  <a:srgbClr val="003366"/>
                </a:solidFill>
                <a:latin typeface="Arial" charset="0"/>
              </a:rPr>
              <a:t>Facilidad</a:t>
            </a:r>
          </a:p>
          <a:p>
            <a:pPr>
              <a:spcBef>
                <a:spcPct val="50000"/>
              </a:spcBef>
            </a:pPr>
            <a:r>
              <a:rPr lang="es-ES_tradnl" sz="1200" dirty="0">
                <a:solidFill>
                  <a:srgbClr val="003366"/>
                </a:solidFill>
                <a:latin typeface="Arial" charset="0"/>
              </a:rPr>
              <a:t>Canales, soporte requerido</a:t>
            </a:r>
          </a:p>
          <a:p>
            <a:pPr>
              <a:spcBef>
                <a:spcPct val="50000"/>
              </a:spcBef>
            </a:pPr>
            <a:r>
              <a:rPr lang="es-ES_tradnl" sz="1200" dirty="0">
                <a:solidFill>
                  <a:srgbClr val="003366"/>
                </a:solidFill>
                <a:latin typeface="Arial" charset="0"/>
              </a:rPr>
              <a:t>Efectos de aprendizaje, elasticidad, normas de la industria</a:t>
            </a:r>
          </a:p>
          <a:p>
            <a:pPr>
              <a:spcBef>
                <a:spcPct val="50000"/>
              </a:spcBef>
            </a:pPr>
            <a:r>
              <a:rPr lang="es-ES_tradnl" sz="1200" dirty="0">
                <a:solidFill>
                  <a:srgbClr val="003366"/>
                </a:solidFill>
                <a:latin typeface="Arial" charset="0"/>
              </a:rPr>
              <a:t>Competitivo, bajo costo, alto costo</a:t>
            </a:r>
          </a:p>
          <a:p>
            <a:pPr>
              <a:spcBef>
                <a:spcPct val="50000"/>
              </a:spcBef>
            </a:pPr>
            <a:r>
              <a:rPr lang="es-ES_tradnl" sz="1200" dirty="0">
                <a:solidFill>
                  <a:srgbClr val="003366"/>
                </a:solidFill>
                <a:latin typeface="Arial" charset="0"/>
              </a:rPr>
              <a:t>Oportunidad, confiabilidad, garantías</a:t>
            </a:r>
          </a:p>
          <a:p>
            <a:pPr>
              <a:spcBef>
                <a:spcPct val="50000"/>
              </a:spcBef>
            </a:pPr>
            <a:r>
              <a:rPr lang="es-ES_tradnl" sz="1200" dirty="0">
                <a:solidFill>
                  <a:srgbClr val="003366"/>
                </a:solidFill>
                <a:latin typeface="Arial" charset="0"/>
              </a:rPr>
              <a:t>Liderazgo, ser únicos</a:t>
            </a:r>
          </a:p>
          <a:p>
            <a:pPr>
              <a:spcBef>
                <a:spcPct val="50000"/>
              </a:spcBef>
            </a:pPr>
            <a:r>
              <a:rPr lang="es-ES_tradnl" sz="1200" dirty="0">
                <a:solidFill>
                  <a:srgbClr val="003366"/>
                </a:solidFill>
                <a:latin typeface="Arial" charset="0"/>
              </a:rPr>
              <a:t>Vertical, horizontal, facilidad de control</a:t>
            </a:r>
          </a:p>
          <a:p>
            <a:pPr>
              <a:spcBef>
                <a:spcPct val="50000"/>
              </a:spcBef>
            </a:pPr>
            <a:r>
              <a:rPr lang="es-ES_tradnl" sz="1200" dirty="0">
                <a:solidFill>
                  <a:srgbClr val="003366"/>
                </a:solidFill>
                <a:latin typeface="Arial" charset="0"/>
              </a:rPr>
              <a:t>Barreras </a:t>
            </a:r>
            <a:endParaRPr lang="es-ES_tradnl" sz="1200" b="1" dirty="0">
              <a:solidFill>
                <a:srgbClr val="003366"/>
              </a:solidFill>
              <a:latin typeface="Arial" charset="0"/>
            </a:endParaRPr>
          </a:p>
        </p:txBody>
      </p:sp>
      <p:sp>
        <p:nvSpPr>
          <p:cNvPr id="5" name="Text Box 24"/>
          <p:cNvSpPr txBox="1">
            <a:spLocks noChangeArrowheads="1"/>
          </p:cNvSpPr>
          <p:nvPr/>
        </p:nvSpPr>
        <p:spPr bwMode="auto">
          <a:xfrm>
            <a:off x="457200" y="4260850"/>
            <a:ext cx="2667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200" dirty="0">
                <a:solidFill>
                  <a:srgbClr val="003366"/>
                </a:solidFill>
                <a:latin typeface="Arial" charset="0"/>
              </a:rPr>
              <a:t>11.  Posición en costos</a:t>
            </a:r>
          </a:p>
          <a:p>
            <a:pPr>
              <a:spcBef>
                <a:spcPct val="50000"/>
              </a:spcBef>
            </a:pPr>
            <a:r>
              <a:rPr lang="es-ES_tradnl" sz="1200" dirty="0">
                <a:solidFill>
                  <a:srgbClr val="003366"/>
                </a:solidFill>
                <a:latin typeface="Arial" charset="0"/>
              </a:rPr>
              <a:t>12.  Servicios</a:t>
            </a:r>
          </a:p>
          <a:p>
            <a:pPr>
              <a:spcBef>
                <a:spcPct val="50000"/>
              </a:spcBef>
            </a:pPr>
            <a:r>
              <a:rPr lang="es-ES_tradnl" sz="1200" dirty="0">
                <a:solidFill>
                  <a:srgbClr val="003366"/>
                </a:solidFill>
                <a:latin typeface="Arial" charset="0"/>
              </a:rPr>
              <a:t>13.  Tecnología</a:t>
            </a:r>
          </a:p>
          <a:p>
            <a:pPr>
              <a:spcBef>
                <a:spcPct val="50000"/>
              </a:spcBef>
            </a:pPr>
            <a:r>
              <a:rPr lang="es-ES_tradnl" sz="1200" dirty="0">
                <a:solidFill>
                  <a:srgbClr val="003366"/>
                </a:solidFill>
                <a:latin typeface="Arial" charset="0"/>
              </a:rPr>
              <a:t>14.  Integración</a:t>
            </a:r>
          </a:p>
          <a:p>
            <a:pPr>
              <a:spcBef>
                <a:spcPct val="50000"/>
              </a:spcBef>
            </a:pPr>
            <a:r>
              <a:rPr lang="es-ES_tradnl" sz="1200" dirty="0">
                <a:solidFill>
                  <a:srgbClr val="003366"/>
                </a:solidFill>
                <a:latin typeface="Arial" charset="0"/>
              </a:rPr>
              <a:t>15.  Facilidad de entrada y salida </a:t>
            </a:r>
            <a:endParaRPr lang="es-ES_tradnl" sz="1200" b="1" dirty="0">
              <a:solidFill>
                <a:srgbClr val="003366"/>
              </a:solidFill>
              <a:latin typeface="Arial" charset="0"/>
            </a:endParaRPr>
          </a:p>
          <a:p>
            <a:pPr>
              <a:spcBef>
                <a:spcPct val="50000"/>
              </a:spcBef>
            </a:pPr>
            <a:endParaRPr lang="es-ES_tradnl" sz="1200" dirty="0">
              <a:solidFill>
                <a:srgbClr val="003366"/>
              </a:solidFill>
              <a:latin typeface="Arial" charset="0"/>
            </a:endParaRPr>
          </a:p>
        </p:txBody>
      </p:sp>
      <p:sp>
        <p:nvSpPr>
          <p:cNvPr id="6" name="Text Box 25"/>
          <p:cNvSpPr txBox="1">
            <a:spLocks noChangeArrowheads="1"/>
          </p:cNvSpPr>
          <p:nvPr/>
        </p:nvSpPr>
        <p:spPr bwMode="auto">
          <a:xfrm>
            <a:off x="5915025" y="1085850"/>
            <a:ext cx="289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200" b="1" dirty="0">
                <a:solidFill>
                  <a:srgbClr val="003366"/>
                </a:solidFill>
                <a:latin typeface="Arial" charset="0"/>
              </a:rPr>
              <a:t>Puntaje</a:t>
            </a:r>
          </a:p>
        </p:txBody>
      </p:sp>
      <p:pic>
        <p:nvPicPr>
          <p:cNvPr id="131" name="Picture 130"/>
          <p:cNvPicPr>
            <a:picLocks noChangeAspect="1"/>
          </p:cNvPicPr>
          <p:nvPr/>
        </p:nvPicPr>
        <p:blipFill>
          <a:blip r:embed="rId3"/>
          <a:stretch>
            <a:fillRect/>
          </a:stretch>
        </p:blipFill>
        <p:spPr>
          <a:xfrm>
            <a:off x="6561138" y="1339850"/>
            <a:ext cx="1609725" cy="4257098"/>
          </a:xfrm>
          <a:prstGeom prst="rect">
            <a:avLst/>
          </a:prstGeom>
        </p:spPr>
      </p:pic>
    </p:spTree>
    <p:extLst>
      <p:ext uri="{BB962C8B-B14F-4D97-AF65-F5344CB8AC3E}">
        <p14:creationId xmlns:p14="http://schemas.microsoft.com/office/powerpoint/2010/main" val="35283278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Matriz de Perfil Competitivo (MPC)</a:t>
            </a:r>
            <a:br>
              <a:rPr lang="es-PE" dirty="0"/>
            </a:br>
            <a:r>
              <a:rPr lang="es-PE" b="0" i="1" dirty="0"/>
              <a:t>(comparación con 2 competidores)</a:t>
            </a:r>
          </a:p>
        </p:txBody>
      </p:sp>
      <p:graphicFrame>
        <p:nvGraphicFramePr>
          <p:cNvPr id="104" name="Table 103"/>
          <p:cNvGraphicFramePr>
            <a:graphicFrameLocks noGrp="1"/>
          </p:cNvGraphicFramePr>
          <p:nvPr>
            <p:extLst>
              <p:ext uri="{D42A27DB-BD31-4B8C-83A1-F6EECF244321}">
                <p14:modId xmlns:p14="http://schemas.microsoft.com/office/powerpoint/2010/main" val="2019218352"/>
              </p:ext>
            </p:extLst>
          </p:nvPr>
        </p:nvGraphicFramePr>
        <p:xfrm>
          <a:off x="484647" y="1323202"/>
          <a:ext cx="7949347" cy="4391172"/>
        </p:xfrm>
        <a:graphic>
          <a:graphicData uri="http://schemas.openxmlformats.org/drawingml/2006/table">
            <a:tbl>
              <a:tblPr firstRow="1" bandRow="1">
                <a:tableStyleId>{17292A2E-F333-43FB-9621-5CBBE7FDCDCB}</a:tableStyleId>
              </a:tblPr>
              <a:tblGrid>
                <a:gridCol w="2710373">
                  <a:extLst>
                    <a:ext uri="{9D8B030D-6E8A-4147-A177-3AD203B41FA5}">
                      <a16:colId xmlns:a16="http://schemas.microsoft.com/office/drawing/2014/main" xmlns="" val="20000"/>
                    </a:ext>
                  </a:extLst>
                </a:gridCol>
                <a:gridCol w="892885">
                  <a:extLst>
                    <a:ext uri="{9D8B030D-6E8A-4147-A177-3AD203B41FA5}">
                      <a16:colId xmlns:a16="http://schemas.microsoft.com/office/drawing/2014/main" xmlns="" val="20001"/>
                    </a:ext>
                  </a:extLst>
                </a:gridCol>
                <a:gridCol w="817582">
                  <a:extLst>
                    <a:ext uri="{9D8B030D-6E8A-4147-A177-3AD203B41FA5}">
                      <a16:colId xmlns:a16="http://schemas.microsoft.com/office/drawing/2014/main" xmlns="" val="20002"/>
                    </a:ext>
                  </a:extLst>
                </a:gridCol>
                <a:gridCol w="1054249">
                  <a:extLst>
                    <a:ext uri="{9D8B030D-6E8A-4147-A177-3AD203B41FA5}">
                      <a16:colId xmlns:a16="http://schemas.microsoft.com/office/drawing/2014/main" xmlns="" val="20003"/>
                    </a:ext>
                  </a:extLst>
                </a:gridCol>
                <a:gridCol w="720763">
                  <a:extLst>
                    <a:ext uri="{9D8B030D-6E8A-4147-A177-3AD203B41FA5}">
                      <a16:colId xmlns:a16="http://schemas.microsoft.com/office/drawing/2014/main" xmlns="" val="20004"/>
                    </a:ext>
                  </a:extLst>
                </a:gridCol>
                <a:gridCol w="935914">
                  <a:extLst>
                    <a:ext uri="{9D8B030D-6E8A-4147-A177-3AD203B41FA5}">
                      <a16:colId xmlns:a16="http://schemas.microsoft.com/office/drawing/2014/main" xmlns="" val="20005"/>
                    </a:ext>
                  </a:extLst>
                </a:gridCol>
                <a:gridCol w="817581">
                  <a:extLst>
                    <a:ext uri="{9D8B030D-6E8A-4147-A177-3AD203B41FA5}">
                      <a16:colId xmlns:a16="http://schemas.microsoft.com/office/drawing/2014/main" xmlns="" val="20006"/>
                    </a:ext>
                  </a:extLst>
                </a:gridCol>
              </a:tblGrid>
              <a:tr h="0">
                <a:tc rowSpan="2">
                  <a:txBody>
                    <a:bodyPr/>
                    <a:lstStyle/>
                    <a:p>
                      <a:pPr algn="ctr"/>
                      <a:r>
                        <a:rPr lang="es-PE" dirty="0"/>
                        <a:t>Factor determinante de éxito</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gridSpan="2">
                  <a:txBody>
                    <a:bodyPr/>
                    <a:lstStyle/>
                    <a:p>
                      <a:pPr algn="ctr"/>
                      <a:r>
                        <a:rPr lang="x-none" dirty="0"/>
                        <a:t>Maquinarias S.A.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hMerge="1">
                  <a:txBody>
                    <a:bodyPr/>
                    <a:lstStyle/>
                    <a:p>
                      <a:endParaRPr lang="es-PE" dirty="0"/>
                    </a:p>
                  </a:txBody>
                  <a:tcPr/>
                </a:tc>
                <a:tc gridSpan="2">
                  <a:txBody>
                    <a:bodyPr/>
                    <a:lstStyle/>
                    <a:p>
                      <a:pPr algn="ctr"/>
                      <a:r>
                        <a:rPr lang="x-none" dirty="0"/>
                        <a:t>Toyota</a:t>
                      </a:r>
                      <a:r>
                        <a:rPr lang="x-none" baseline="0" dirty="0"/>
                        <a:t> del Perú S.A.</a:t>
                      </a:r>
                      <a:endParaRPr lang="es-PE"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hMerge="1">
                  <a:txBody>
                    <a:bodyPr/>
                    <a:lstStyle/>
                    <a:p>
                      <a:endParaRPr lang="es-PE" dirty="0"/>
                    </a:p>
                  </a:txBody>
                  <a:tcPr/>
                </a:tc>
                <a:tc gridSpan="2">
                  <a:txBody>
                    <a:bodyPr/>
                    <a:lstStyle/>
                    <a:p>
                      <a:pPr algn="ctr"/>
                      <a:r>
                        <a:rPr lang="x-none"/>
                        <a:t>Kia Import Perú</a:t>
                      </a:r>
                      <a:r>
                        <a:rPr lang="x-none" baseline="0"/>
                        <a:t> S.A.C.</a:t>
                      </a:r>
                      <a:endParaRPr lang="es-PE" dirty="0"/>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hMerge="1">
                  <a:txBody>
                    <a:bodyPr/>
                    <a:lstStyle/>
                    <a:p>
                      <a:endParaRPr lang="es-PE" dirty="0"/>
                    </a:p>
                  </a:txBody>
                  <a:tcPr/>
                </a:tc>
                <a:extLst>
                  <a:ext uri="{0D108BD9-81ED-4DB2-BD59-A6C34878D82A}">
                    <a16:rowId xmlns:a16="http://schemas.microsoft.com/office/drawing/2014/main" xmlns="" val="10000"/>
                  </a:ext>
                </a:extLst>
              </a:tr>
              <a:tr h="0">
                <a:tc vMerge="1">
                  <a:txBody>
                    <a:bodyPr/>
                    <a:lstStyle/>
                    <a:p>
                      <a:endParaRPr lang="es-PE" dirty="0"/>
                    </a:p>
                  </a:txBody>
                  <a:tcPr/>
                </a:tc>
                <a:tc>
                  <a:txBody>
                    <a:bodyPr/>
                    <a:lstStyle/>
                    <a:p>
                      <a:pPr algn="ctr"/>
                      <a:r>
                        <a:rPr lang="es-PE" dirty="0">
                          <a:solidFill>
                            <a:schemeClr val="bg1"/>
                          </a:solidFill>
                        </a:rPr>
                        <a:t>Peso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a:txBody>
                    <a:bodyPr/>
                    <a:lstStyle/>
                    <a:p>
                      <a:pPr algn="ctr"/>
                      <a:r>
                        <a:rPr lang="es-PE" dirty="0">
                          <a:solidFill>
                            <a:schemeClr val="bg1"/>
                          </a:solidFill>
                        </a:rPr>
                        <a:t>Ptje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a:txBody>
                    <a:bodyPr/>
                    <a:lstStyle/>
                    <a:p>
                      <a:pPr algn="ctr"/>
                      <a:r>
                        <a:rPr lang="es-PE" dirty="0">
                          <a:solidFill>
                            <a:schemeClr val="bg1"/>
                          </a:solidFill>
                        </a:rPr>
                        <a:t>Peso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a:txBody>
                    <a:bodyPr/>
                    <a:lstStyle/>
                    <a:p>
                      <a:pPr algn="ctr"/>
                      <a:r>
                        <a:rPr lang="es-PE" dirty="0">
                          <a:solidFill>
                            <a:schemeClr val="bg1"/>
                          </a:solidFill>
                        </a:rPr>
                        <a:t>Ptje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a:txBody>
                    <a:bodyPr/>
                    <a:lstStyle/>
                    <a:p>
                      <a:pPr algn="ctr"/>
                      <a:r>
                        <a:rPr lang="es-PE" dirty="0">
                          <a:solidFill>
                            <a:schemeClr val="bg1"/>
                          </a:solidFill>
                        </a:rPr>
                        <a:t>Peso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tc>
                  <a:txBody>
                    <a:bodyPr/>
                    <a:lstStyle/>
                    <a:p>
                      <a:pPr algn="ctr"/>
                      <a:r>
                        <a:rPr lang="es-PE" dirty="0">
                          <a:solidFill>
                            <a:schemeClr val="bg1"/>
                          </a:solidFill>
                        </a:rPr>
                        <a:t>Ptje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xmlns="" val="10001"/>
                  </a:ext>
                </a:extLst>
              </a:tr>
              <a:tr h="0">
                <a:tc>
                  <a:txBody>
                    <a:bodyPr/>
                    <a:lstStyle/>
                    <a:p>
                      <a:r>
                        <a:rPr lang="en-US" sz="1800" dirty="0" err="1">
                          <a:solidFill>
                            <a:srgbClr val="003366"/>
                          </a:solidFill>
                          <a:latin typeface="Tahoma" pitchFamily="34" charset="0"/>
                        </a:rPr>
                        <a:t>Publicidad</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4</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a:t>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122208">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a:solidFill>
                            <a:srgbClr val="003366"/>
                          </a:solidFill>
                          <a:latin typeface="Tahoma" pitchFamily="34" charset="0"/>
                        </a:rPr>
                        <a:t>Calidad de </a:t>
                      </a:r>
                      <a:r>
                        <a:rPr lang="en-US" sz="1800" dirty="0" err="1">
                          <a:solidFill>
                            <a:srgbClr val="003366"/>
                          </a:solidFill>
                          <a:latin typeface="Tahoma" pitchFamily="34" charset="0"/>
                        </a:rPr>
                        <a:t>Producto</a:t>
                      </a:r>
                      <a:endParaRPr lang="en-US" sz="1800" dirty="0">
                        <a:solidFill>
                          <a:srgbClr val="003366"/>
                        </a:solidFill>
                        <a:latin typeface="Tahoma"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7%</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7</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x-none" dirty="0"/>
                        <a:t>9</a:t>
                      </a:r>
                      <a:r>
                        <a:rPr lang="es-PE" dirty="0"/>
                        <a:t>%</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8</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x-none" dirty="0"/>
                        <a:t>6</a:t>
                      </a:r>
                      <a:r>
                        <a:rPr lang="es-PE" dirty="0"/>
                        <a:t>%</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a:t>7</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122208">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err="1">
                          <a:solidFill>
                            <a:srgbClr val="003366"/>
                          </a:solidFill>
                          <a:latin typeface="Tahoma" pitchFamily="34" charset="0"/>
                        </a:rPr>
                        <a:t>Competencia</a:t>
                      </a:r>
                      <a:r>
                        <a:rPr lang="en-US" sz="1800" dirty="0">
                          <a:solidFill>
                            <a:srgbClr val="003366"/>
                          </a:solidFill>
                          <a:latin typeface="Tahoma" pitchFamily="34" charset="0"/>
                        </a:rPr>
                        <a:t> de </a:t>
                      </a:r>
                      <a:r>
                        <a:rPr lang="en-US" sz="1800" dirty="0" err="1">
                          <a:solidFill>
                            <a:srgbClr val="003366"/>
                          </a:solidFill>
                          <a:latin typeface="Tahoma" pitchFamily="34" charset="0"/>
                        </a:rPr>
                        <a:t>precios</a:t>
                      </a:r>
                      <a:endParaRPr lang="en-US" sz="1800" dirty="0">
                        <a:solidFill>
                          <a:srgbClr val="003366"/>
                        </a:solidFill>
                        <a:latin typeface="Tahoma"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10%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dirty="0"/>
                        <a:t>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x-none" dirty="0"/>
                        <a:t>7</a:t>
                      </a:r>
                      <a:r>
                        <a:rPr lang="es-PE" dirty="0"/>
                        <a:t>%</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1</a:t>
                      </a:r>
                      <a:r>
                        <a:rPr lang="x-none"/>
                        <a:t>1</a:t>
                      </a:r>
                      <a:r>
                        <a:rPr lang="es-PE"/>
                        <a:t>%</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r>
                        <a:rPr lang="en-US" sz="1800" dirty="0">
                          <a:solidFill>
                            <a:srgbClr val="003366"/>
                          </a:solidFill>
                          <a:latin typeface="Tahoma" pitchFamily="34" charset="0"/>
                        </a:rPr>
                        <a:t>Gestión</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2%</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5"/>
                  </a:ext>
                </a:extLst>
              </a:tr>
              <a:tr h="122208">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err="1">
                          <a:solidFill>
                            <a:srgbClr val="003366"/>
                          </a:solidFill>
                          <a:latin typeface="Tahoma" pitchFamily="34" charset="0"/>
                        </a:rPr>
                        <a:t>Posición</a:t>
                      </a:r>
                      <a:r>
                        <a:rPr lang="en-US" sz="1800" dirty="0">
                          <a:solidFill>
                            <a:srgbClr val="003366"/>
                          </a:solidFill>
                          <a:latin typeface="Tahoma" pitchFamily="34" charset="0"/>
                        </a:rPr>
                        <a:t> Financiera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3</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20%</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6"/>
                  </a:ext>
                </a:extLst>
              </a:tr>
              <a:tr h="122208">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err="1">
                          <a:solidFill>
                            <a:srgbClr val="003366"/>
                          </a:solidFill>
                          <a:latin typeface="Tahoma" pitchFamily="34" charset="0"/>
                        </a:rPr>
                        <a:t>Lealtad</a:t>
                      </a:r>
                      <a:r>
                        <a:rPr lang="en-US" sz="1800" dirty="0">
                          <a:solidFill>
                            <a:srgbClr val="003366"/>
                          </a:solidFill>
                          <a:latin typeface="Tahoma" pitchFamily="34" charset="0"/>
                        </a:rPr>
                        <a:t> del </a:t>
                      </a:r>
                      <a:r>
                        <a:rPr lang="en-US" sz="1800" dirty="0" err="1">
                          <a:solidFill>
                            <a:srgbClr val="003366"/>
                          </a:solidFill>
                          <a:latin typeface="Tahoma" pitchFamily="34" charset="0"/>
                        </a:rPr>
                        <a:t>Cliente</a:t>
                      </a:r>
                      <a:endParaRPr lang="en-US" sz="1800" dirty="0">
                        <a:solidFill>
                          <a:srgbClr val="003366"/>
                        </a:solidFill>
                        <a:latin typeface="Tahoma"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16%</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dirty="0"/>
                        <a:t>7</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1</a:t>
                      </a:r>
                      <a:r>
                        <a:rPr lang="x-none" dirty="0"/>
                        <a:t>9</a:t>
                      </a:r>
                      <a:r>
                        <a:rPr lang="es-PE" dirty="0"/>
                        <a:t>%</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8</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16%</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6</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err="1">
                          <a:solidFill>
                            <a:srgbClr val="003366"/>
                          </a:solidFill>
                          <a:latin typeface="Tahoma" pitchFamily="34" charset="0"/>
                        </a:rPr>
                        <a:t>Expansión</a:t>
                      </a:r>
                      <a:r>
                        <a:rPr lang="en-US" sz="1800" dirty="0">
                          <a:solidFill>
                            <a:srgbClr val="003366"/>
                          </a:solidFill>
                          <a:latin typeface="Tahoma" pitchFamily="34" charset="0"/>
                        </a:rPr>
                        <a:t> global</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dirty="0"/>
                        <a:t>8</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25%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8</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25%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8</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8"/>
                  </a:ext>
                </a:extLst>
              </a:tr>
              <a:tr h="459252">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n-US" sz="1800" dirty="0" err="1">
                          <a:solidFill>
                            <a:srgbClr val="003366"/>
                          </a:solidFill>
                          <a:latin typeface="Tahoma" pitchFamily="34" charset="0"/>
                        </a:rPr>
                        <a:t>Participación</a:t>
                      </a:r>
                      <a:r>
                        <a:rPr lang="en-US" sz="1800" dirty="0">
                          <a:solidFill>
                            <a:srgbClr val="003366"/>
                          </a:solidFill>
                          <a:latin typeface="Tahoma" pitchFamily="34" charset="0"/>
                        </a:rPr>
                        <a:t> de </a:t>
                      </a:r>
                      <a:r>
                        <a:rPr lang="en-US" sz="1800" dirty="0" err="1">
                          <a:solidFill>
                            <a:srgbClr val="003366"/>
                          </a:solidFill>
                          <a:latin typeface="Tahoma" pitchFamily="34" charset="0"/>
                        </a:rPr>
                        <a:t>mercado</a:t>
                      </a:r>
                      <a:endParaRPr lang="en-US" sz="1800" dirty="0">
                        <a:solidFill>
                          <a:srgbClr val="003366"/>
                        </a:solidFill>
                        <a:latin typeface="Tahoma"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15%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dirty="0"/>
                        <a:t>13%</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8</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a:t>15%</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x-none" dirty="0"/>
                        <a:t>6</a:t>
                      </a:r>
                      <a:endParaRPr lang="es-PE" dirty="0"/>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r>
                        <a:rPr lang="es-PE" b="1" dirty="0"/>
                        <a:t>TOTAL</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b="1" dirty="0"/>
                        <a:t>100%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b="1" dirty="0"/>
                        <a:t>5.13</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b="1" dirty="0"/>
                        <a:t>100%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b="1" dirty="0"/>
                        <a:t>5.88</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ctr"/>
                      <a:r>
                        <a:rPr lang="es-PE" b="1" dirty="0"/>
                        <a:t>100%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tc>
                  <a:txBody>
                    <a:bodyPr/>
                    <a:lstStyle/>
                    <a:p>
                      <a:pPr algn="r"/>
                      <a:r>
                        <a:rPr lang="es-PE" b="1" dirty="0"/>
                        <a:t>5.63</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9734002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Objetivos a Largo Plazo (5 </a:t>
            </a:r>
            <a:r>
              <a:rPr lang="es-PE" i="1" dirty="0" err="1"/>
              <a:t>OLPs</a:t>
            </a:r>
            <a:r>
              <a:rPr lang="es-PE" i="1" dirty="0"/>
              <a:t>)</a:t>
            </a:r>
          </a:p>
        </p:txBody>
      </p:sp>
      <p:graphicFrame>
        <p:nvGraphicFramePr>
          <p:cNvPr id="10" name="Table 15"/>
          <p:cNvGraphicFramePr>
            <a:graphicFrameLocks noGrp="1"/>
          </p:cNvGraphicFramePr>
          <p:nvPr>
            <p:extLst>
              <p:ext uri="{D42A27DB-BD31-4B8C-83A1-F6EECF244321}">
                <p14:modId xmlns:p14="http://schemas.microsoft.com/office/powerpoint/2010/main" val="779408499"/>
              </p:ext>
            </p:extLst>
          </p:nvPr>
        </p:nvGraphicFramePr>
        <p:xfrm>
          <a:off x="262465" y="950854"/>
          <a:ext cx="8474936" cy="1926515"/>
        </p:xfrm>
        <a:graphic>
          <a:graphicData uri="http://schemas.openxmlformats.org/drawingml/2006/table">
            <a:tbl>
              <a:tblPr firstRow="1" bandRow="1">
                <a:tableStyleId>{5C22544A-7EE6-4342-B048-85BDC9FD1C3A}</a:tableStyleId>
              </a:tblPr>
              <a:tblGrid>
                <a:gridCol w="864877">
                  <a:extLst>
                    <a:ext uri="{9D8B030D-6E8A-4147-A177-3AD203B41FA5}">
                      <a16:colId xmlns:a16="http://schemas.microsoft.com/office/drawing/2014/main" xmlns="" val="20000"/>
                    </a:ext>
                  </a:extLst>
                </a:gridCol>
                <a:gridCol w="7610059">
                  <a:extLst>
                    <a:ext uri="{9D8B030D-6E8A-4147-A177-3AD203B41FA5}">
                      <a16:colId xmlns:a16="http://schemas.microsoft.com/office/drawing/2014/main" xmlns="" val="20001"/>
                    </a:ext>
                  </a:extLst>
                </a:gridCol>
              </a:tblGrid>
              <a:tr h="581915">
                <a:tc>
                  <a:txBody>
                    <a:bodyPr/>
                    <a:lstStyle/>
                    <a:p>
                      <a:pPr algn="ctr"/>
                      <a:r>
                        <a:rPr lang="es-PE" sz="1050" dirty="0">
                          <a:solidFill>
                            <a:schemeClr val="bg1"/>
                          </a:solidFill>
                          <a:latin typeface="Calibri" pitchFamily="34" charset="0"/>
                          <a:cs typeface="Calibri" pitchFamily="34" charset="0"/>
                        </a:rPr>
                        <a:t>Código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50" dirty="0">
                          <a:solidFill>
                            <a:schemeClr val="bg1"/>
                          </a:solidFill>
                          <a:latin typeface="Calibri" pitchFamily="34" charset="0"/>
                          <a:cs typeface="Calibri" pitchFamily="34" charset="0"/>
                        </a:rPr>
                        <a:t>Descripción del Objetivo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68920">
                <a:tc>
                  <a:txBody>
                    <a:bodyPr/>
                    <a:lstStyle/>
                    <a:p>
                      <a:pPr marL="0" indent="0">
                        <a:buFont typeface="+mj-lt"/>
                        <a:buNone/>
                      </a:pPr>
                      <a:r>
                        <a:rPr kumimoji="0" lang="es-PE" sz="1000" b="0" i="0" u="none" strike="noStrike" cap="none" normalizeH="0" baseline="0" dirty="0">
                          <a:ln>
                            <a:noFill/>
                          </a:ln>
                          <a:solidFill>
                            <a:srgbClr val="000066"/>
                          </a:solidFill>
                          <a:effectLst/>
                          <a:latin typeface="Calibri" pitchFamily="34" charset="0"/>
                          <a:cs typeface="Calibri" pitchFamily="34" charset="0"/>
                        </a:rPr>
                        <a:t>OLP1</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lang="es-PE" sz="1000" dirty="0">
                          <a:solidFill>
                            <a:srgbClr val="000066"/>
                          </a:solidFill>
                          <a:latin typeface="Calibri" pitchFamily="34" charset="0"/>
                          <a:cs typeface="Calibri" pitchFamily="34" charset="0"/>
                        </a:rPr>
                        <a:t>Recuperar la </a:t>
                      </a:r>
                      <a:r>
                        <a:rPr lang="es-PE" sz="1000" dirty="0" err="1">
                          <a:solidFill>
                            <a:srgbClr val="000066"/>
                          </a:solidFill>
                          <a:latin typeface="Calibri" pitchFamily="34" charset="0"/>
                          <a:cs typeface="Calibri" pitchFamily="34" charset="0"/>
                        </a:rPr>
                        <a:t>2da</a:t>
                      </a:r>
                      <a:r>
                        <a:rPr lang="es-PE" sz="1000" dirty="0">
                          <a:solidFill>
                            <a:srgbClr val="000066"/>
                          </a:solidFill>
                          <a:latin typeface="Calibri" pitchFamily="34" charset="0"/>
                          <a:cs typeface="Calibri" pitchFamily="34" charset="0"/>
                        </a:rPr>
                        <a:t> Posición de la Marca Nissan en mercado peruano para</a:t>
                      </a:r>
                      <a:r>
                        <a:rPr lang="es-PE" sz="1000" baseline="0" dirty="0">
                          <a:solidFill>
                            <a:srgbClr val="000066"/>
                          </a:solidFill>
                          <a:latin typeface="Calibri" pitchFamily="34" charset="0"/>
                          <a:cs typeface="Calibri" pitchFamily="34" charset="0"/>
                        </a:rPr>
                        <a:t> el 2020</a:t>
                      </a:r>
                      <a:endParaRPr kumimoji="0" lang="es-ES" sz="10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8920">
                <a:tc>
                  <a:txBody>
                    <a:bodyPr/>
                    <a:lstStyle/>
                    <a:p>
                      <a:pPr marL="228600" indent="-228600">
                        <a:buFont typeface="+mj-lt"/>
                        <a:buNone/>
                      </a:pPr>
                      <a:r>
                        <a:rPr kumimoji="0" lang="es-PE" sz="1000" b="0" i="0" u="none" strike="noStrike" cap="none" normalizeH="0" baseline="0" dirty="0">
                          <a:ln>
                            <a:noFill/>
                          </a:ln>
                          <a:solidFill>
                            <a:srgbClr val="000066"/>
                          </a:solidFill>
                          <a:effectLst/>
                          <a:latin typeface="Calibri" pitchFamily="34" charset="0"/>
                          <a:cs typeface="Calibri" pitchFamily="34" charset="0"/>
                        </a:rPr>
                        <a:t>OLP2</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None/>
                      </a:pPr>
                      <a:r>
                        <a:rPr kumimoji="0" lang="es-PE" sz="1000" b="0" i="0" u="none" strike="noStrike" cap="none" normalizeH="0" baseline="0">
                          <a:ln>
                            <a:noFill/>
                          </a:ln>
                          <a:solidFill>
                            <a:srgbClr val="000066"/>
                          </a:solidFill>
                          <a:effectLst/>
                          <a:latin typeface="Calibri" pitchFamily="34" charset="0"/>
                          <a:cs typeface="Calibri" pitchFamily="34" charset="0"/>
                        </a:rPr>
                        <a:t>Reducir el Tiempo Total de entrega de la unidades al cliente final en 15 días para el 2018</a:t>
                      </a:r>
                      <a:endParaRPr kumimoji="0" lang="es-PE" sz="10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8920">
                <a:tc>
                  <a:txBody>
                    <a:bodyPr/>
                    <a:lstStyle/>
                    <a:p>
                      <a:pPr marL="228600" indent="-228600">
                        <a:buFont typeface="+mj-lt"/>
                        <a:buNone/>
                      </a:pPr>
                      <a:r>
                        <a:rPr kumimoji="0" lang="es-PE" sz="1000" b="0" i="0" u="none" strike="noStrike" cap="none" normalizeH="0" baseline="0" dirty="0">
                          <a:ln>
                            <a:noFill/>
                          </a:ln>
                          <a:solidFill>
                            <a:srgbClr val="000066"/>
                          </a:solidFill>
                          <a:effectLst/>
                          <a:latin typeface="Calibri" pitchFamily="34" charset="0"/>
                          <a:cs typeface="Calibri" pitchFamily="34" charset="0"/>
                        </a:rPr>
                        <a:t>OLP3</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None/>
                      </a:pPr>
                      <a:r>
                        <a:rPr kumimoji="0" lang="es-PE" sz="1000" b="0" i="0" u="none" strike="noStrike" cap="none" normalizeH="0" baseline="0">
                          <a:ln>
                            <a:noFill/>
                          </a:ln>
                          <a:solidFill>
                            <a:srgbClr val="000066"/>
                          </a:solidFill>
                          <a:effectLst/>
                          <a:latin typeface="Calibri" pitchFamily="34" charset="0"/>
                          <a:cs typeface="Calibri" pitchFamily="34" charset="0"/>
                        </a:rPr>
                        <a:t>Mejorar el índice de Satisfacción al Cliente en todos las áreas de la empresa. 95% para el 2018</a:t>
                      </a:r>
                      <a:endParaRPr kumimoji="0" lang="es-PE" sz="10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8920">
                <a:tc>
                  <a:txBody>
                    <a:bodyPr/>
                    <a:lstStyle/>
                    <a:p>
                      <a:pPr marL="228600" indent="-228600">
                        <a:buFont typeface="+mj-lt"/>
                        <a:buNone/>
                      </a:pPr>
                      <a:r>
                        <a:rPr kumimoji="0" lang="es-PE" sz="1000" b="0" i="0" u="none" strike="noStrike" cap="none" normalizeH="0" baseline="0" dirty="0">
                          <a:ln>
                            <a:noFill/>
                          </a:ln>
                          <a:solidFill>
                            <a:srgbClr val="000066"/>
                          </a:solidFill>
                          <a:effectLst/>
                          <a:latin typeface="Calibri" pitchFamily="34" charset="0"/>
                          <a:cs typeface="Calibri" pitchFamily="34" charset="0"/>
                        </a:rPr>
                        <a:t>OLP4</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None/>
                      </a:pPr>
                      <a:r>
                        <a:rPr kumimoji="0" lang="es-PE" sz="1000" b="0" i="0" u="none" strike="noStrike" cap="none" normalizeH="0" baseline="0">
                          <a:ln>
                            <a:noFill/>
                          </a:ln>
                          <a:solidFill>
                            <a:srgbClr val="000066"/>
                          </a:solidFill>
                          <a:effectLst/>
                          <a:latin typeface="Calibri" pitchFamily="34" charset="0"/>
                          <a:cs typeface="Calibri" pitchFamily="34" charset="0"/>
                        </a:rPr>
                        <a:t>Incrementar Rentabilidad​ en 30% para el 2018</a:t>
                      </a:r>
                      <a:endParaRPr kumimoji="0" lang="es-PE" sz="10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68920">
                <a:tc>
                  <a:txBody>
                    <a:bodyPr/>
                    <a:lstStyle/>
                    <a:p>
                      <a:pPr marL="228600" indent="-228600">
                        <a:buFont typeface="+mj-lt"/>
                        <a:buNone/>
                      </a:pPr>
                      <a:r>
                        <a:rPr kumimoji="0" lang="es-PE" sz="1000" b="0" i="0" u="none" strike="noStrike" cap="none" normalizeH="0" baseline="0" dirty="0">
                          <a:ln>
                            <a:noFill/>
                          </a:ln>
                          <a:solidFill>
                            <a:srgbClr val="000066"/>
                          </a:solidFill>
                          <a:effectLst/>
                          <a:latin typeface="Calibri" pitchFamily="34" charset="0"/>
                          <a:cs typeface="Calibri" pitchFamily="34" charset="0"/>
                        </a:rPr>
                        <a:t>OLP5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None/>
                      </a:pPr>
                      <a:r>
                        <a:rPr kumimoji="0" lang="es-PE" sz="1000" b="0" i="0" u="none" strike="noStrike" cap="none" normalizeH="0" baseline="0">
                          <a:ln>
                            <a:noFill/>
                          </a:ln>
                          <a:solidFill>
                            <a:srgbClr val="000066"/>
                          </a:solidFill>
                          <a:effectLst/>
                          <a:latin typeface="Calibri" pitchFamily="34" charset="0"/>
                          <a:cs typeface="Calibri" pitchFamily="34" charset="0"/>
                        </a:rPr>
                        <a:t>Reducción de gastos​ anuales en 20% para el 2018</a:t>
                      </a:r>
                      <a:endParaRPr kumimoji="0" lang="es-PE" sz="10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Estrategias (5 Estrategias)</a:t>
            </a:r>
          </a:p>
        </p:txBody>
      </p:sp>
      <p:graphicFrame>
        <p:nvGraphicFramePr>
          <p:cNvPr id="10" name="Table 15"/>
          <p:cNvGraphicFramePr>
            <a:graphicFrameLocks noGrp="1"/>
          </p:cNvGraphicFramePr>
          <p:nvPr>
            <p:extLst>
              <p:ext uri="{D42A27DB-BD31-4B8C-83A1-F6EECF244321}">
                <p14:modId xmlns:p14="http://schemas.microsoft.com/office/powerpoint/2010/main" val="3975394831"/>
              </p:ext>
            </p:extLst>
          </p:nvPr>
        </p:nvGraphicFramePr>
        <p:xfrm>
          <a:off x="262465" y="1082625"/>
          <a:ext cx="8474937" cy="5519675"/>
        </p:xfrm>
        <a:graphic>
          <a:graphicData uri="http://schemas.openxmlformats.org/drawingml/2006/table">
            <a:tbl>
              <a:tblPr firstRow="1" bandRow="1">
                <a:tableStyleId>{5C22544A-7EE6-4342-B048-85BDC9FD1C3A}</a:tableStyleId>
              </a:tblPr>
              <a:tblGrid>
                <a:gridCol w="2824979">
                  <a:extLst>
                    <a:ext uri="{9D8B030D-6E8A-4147-A177-3AD203B41FA5}">
                      <a16:colId xmlns:a16="http://schemas.microsoft.com/office/drawing/2014/main" xmlns="" val="20000"/>
                    </a:ext>
                  </a:extLst>
                </a:gridCol>
                <a:gridCol w="2824979">
                  <a:extLst>
                    <a:ext uri="{9D8B030D-6E8A-4147-A177-3AD203B41FA5}">
                      <a16:colId xmlns:a16="http://schemas.microsoft.com/office/drawing/2014/main" xmlns="" val="20001"/>
                    </a:ext>
                  </a:extLst>
                </a:gridCol>
                <a:gridCol w="2824979">
                  <a:extLst>
                    <a:ext uri="{9D8B030D-6E8A-4147-A177-3AD203B41FA5}">
                      <a16:colId xmlns:a16="http://schemas.microsoft.com/office/drawing/2014/main" xmlns="" val="20002"/>
                    </a:ext>
                  </a:extLst>
                </a:gridCol>
              </a:tblGrid>
              <a:tr h="581915">
                <a:tc>
                  <a:txBody>
                    <a:bodyPr/>
                    <a:lstStyle/>
                    <a:p>
                      <a:pPr algn="ctr"/>
                      <a:r>
                        <a:rPr lang="es-PE" sz="1200" dirty="0">
                          <a:solidFill>
                            <a:schemeClr val="bg1"/>
                          </a:solidFill>
                          <a:latin typeface="+mn-lt"/>
                          <a:cs typeface="Calibri" pitchFamily="34" charset="0"/>
                        </a:rPr>
                        <a:t>Tipo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mn-lt"/>
                          <a:cs typeface="Calibri" pitchFamily="34" charset="0"/>
                        </a:rPr>
                        <a:t>Objetivo de Largo Plazo al que se aplica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mn-lt"/>
                          <a:cs typeface="Calibri" pitchFamily="34" charset="0"/>
                        </a:rPr>
                        <a:t>Cómo se aplica </a:t>
                      </a:r>
                      <a:r>
                        <a:rPr lang="es-PE" sz="1200" baseline="0" dirty="0">
                          <a:solidFill>
                            <a:schemeClr val="bg1"/>
                          </a:solidFill>
                          <a:latin typeface="+mn-lt"/>
                          <a:cs typeface="Calibri" pitchFamily="34" charset="0"/>
                        </a:rPr>
                        <a:t>a la Empresa</a:t>
                      </a:r>
                      <a:endParaRPr lang="es-PE" sz="1200" dirty="0">
                        <a:solidFill>
                          <a:schemeClr val="bg1"/>
                        </a:solidFill>
                        <a:latin typeface="+mn-lt"/>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0">
                <a:tc>
                  <a:txBody>
                    <a:bodyPr/>
                    <a:lstStyle/>
                    <a:p>
                      <a:pPr marL="0" indent="0">
                        <a:buFont typeface="Wingdings" pitchFamily="2" charset="2"/>
                        <a:buNone/>
                      </a:pPr>
                      <a:r>
                        <a:rPr lang="es-PE" sz="1200" dirty="0">
                          <a:solidFill>
                            <a:srgbClr val="000066"/>
                          </a:solidFill>
                          <a:latin typeface="+mn-lt"/>
                          <a:cs typeface="Calibri" pitchFamily="34" charset="0"/>
                        </a:rPr>
                        <a:t>Estrategia</a:t>
                      </a:r>
                      <a:r>
                        <a:rPr lang="es-PE" sz="1200" baseline="0" dirty="0">
                          <a:solidFill>
                            <a:srgbClr val="000066"/>
                          </a:solidFill>
                          <a:latin typeface="+mn-lt"/>
                          <a:cs typeface="Calibri" pitchFamily="34" charset="0"/>
                        </a:rPr>
                        <a:t> Genérica</a:t>
                      </a:r>
                      <a:endParaRPr lang="es-PE" sz="1200" dirty="0">
                        <a:solidFill>
                          <a:srgbClr val="000066"/>
                        </a:solidFill>
                        <a:latin typeface="+mn-lt"/>
                        <a:cs typeface="Calibri" pitchFamily="34" charset="0"/>
                      </a:endParaRPr>
                    </a:p>
                    <a:p>
                      <a:pPr marL="0" indent="0">
                        <a:buFont typeface="Wingdings" pitchFamily="2" charset="2"/>
                        <a:buNone/>
                      </a:pPr>
                      <a:r>
                        <a:rPr lang="es-PE" sz="1200" baseline="0" dirty="0">
                          <a:solidFill>
                            <a:srgbClr val="000066"/>
                          </a:solidFill>
                          <a:latin typeface="+mn-lt"/>
                          <a:cs typeface="Calibri" pitchFamily="34" charset="0"/>
                        </a:rPr>
                        <a:t>Enfoque</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Wingdings" pitchFamily="2" charset="2"/>
                        <a:buNone/>
                      </a:pPr>
                      <a:r>
                        <a:rPr lang="es-PE" sz="1200" dirty="0" err="1">
                          <a:solidFill>
                            <a:srgbClr val="000066"/>
                          </a:solidFill>
                          <a:latin typeface="+mn-lt"/>
                          <a:cs typeface="Calibri" pitchFamily="34" charset="0"/>
                        </a:rPr>
                        <a:t>OLP4</a:t>
                      </a:r>
                      <a:r>
                        <a:rPr lang="es-PE" sz="1200" dirty="0">
                          <a:solidFill>
                            <a:srgbClr val="000066"/>
                          </a:solidFill>
                          <a:latin typeface="+mn-lt"/>
                          <a:cs typeface="Calibri" pitchFamily="34" charset="0"/>
                        </a:rPr>
                        <a:t>:</a:t>
                      </a:r>
                      <a:r>
                        <a:rPr lang="es-PE" sz="1200" baseline="0" dirty="0">
                          <a:solidFill>
                            <a:srgbClr val="000066"/>
                          </a:solidFill>
                          <a:latin typeface="+mn-lt"/>
                          <a:cs typeface="Calibri" pitchFamily="34" charset="0"/>
                        </a:rPr>
                        <a:t> Promocionar los nuevos modelos Pickup </a:t>
                      </a:r>
                      <a:r>
                        <a:rPr lang="es-PE" sz="1200" baseline="0" dirty="0" err="1">
                          <a:solidFill>
                            <a:srgbClr val="000066"/>
                          </a:solidFill>
                          <a:latin typeface="+mn-lt"/>
                          <a:cs typeface="Calibri" pitchFamily="34" charset="0"/>
                        </a:rPr>
                        <a:t>D23</a:t>
                      </a:r>
                      <a:r>
                        <a:rPr lang="es-PE" sz="1200" baseline="0" dirty="0">
                          <a:solidFill>
                            <a:srgbClr val="000066"/>
                          </a:solidFill>
                          <a:latin typeface="+mn-lt"/>
                          <a:cs typeface="Calibri" pitchFamily="34" charset="0"/>
                        </a:rPr>
                        <a:t> en sus distintas versiones. </a:t>
                      </a:r>
                      <a:r>
                        <a:rPr lang="es-PE" sz="1200" baseline="0" dirty="0" err="1">
                          <a:solidFill>
                            <a:srgbClr val="000066"/>
                          </a:solidFill>
                          <a:latin typeface="+mn-lt"/>
                          <a:cs typeface="Calibri" pitchFamily="34" charset="0"/>
                        </a:rPr>
                        <a:t>Duster</a:t>
                      </a:r>
                      <a:r>
                        <a:rPr lang="es-PE" sz="1200" baseline="0" dirty="0">
                          <a:solidFill>
                            <a:srgbClr val="000066"/>
                          </a:solidFill>
                          <a:latin typeface="+mn-lt"/>
                          <a:cs typeface="Calibri" pitchFamily="34" charset="0"/>
                        </a:rPr>
                        <a:t>, Nuevo </a:t>
                      </a:r>
                      <a:r>
                        <a:rPr lang="es-PE" sz="1200" baseline="0" dirty="0" err="1">
                          <a:solidFill>
                            <a:srgbClr val="000066"/>
                          </a:solidFill>
                          <a:latin typeface="+mn-lt"/>
                          <a:cs typeface="Calibri" pitchFamily="34" charset="0"/>
                        </a:rPr>
                        <a:t>Sentra</a:t>
                      </a:r>
                      <a:r>
                        <a:rPr lang="es-PE" sz="1200" baseline="0" dirty="0">
                          <a:solidFill>
                            <a:srgbClr val="000066"/>
                          </a:solidFill>
                          <a:latin typeface="+mn-lt"/>
                          <a:cs typeface="Calibri" pitchFamily="34" charset="0"/>
                        </a:rPr>
                        <a:t> 1,8</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solidFill>
                            <a:srgbClr val="000066"/>
                          </a:solidFill>
                          <a:latin typeface="+mn-lt"/>
                          <a:cs typeface="Calibri" pitchFamily="34" charset="0"/>
                        </a:rPr>
                        <a:t>Producto</a:t>
                      </a:r>
                      <a:r>
                        <a:rPr lang="es-PE" sz="1200" baseline="0" dirty="0">
                          <a:solidFill>
                            <a:srgbClr val="000066"/>
                          </a:solidFill>
                          <a:latin typeface="+mn-lt"/>
                          <a:cs typeface="Calibri" pitchFamily="34" charset="0"/>
                        </a:rPr>
                        <a:t> estrella que haría la diferenciación con las distintas marcas del mercado.</a:t>
                      </a:r>
                      <a:endParaRPr kumimoji="0" lang="es-PE" sz="1200" b="0" i="0" u="none" strike="noStrike" cap="none" normalizeH="0" baseline="0" dirty="0">
                        <a:ln>
                          <a:noFill/>
                        </a:ln>
                        <a:solidFill>
                          <a:srgbClr val="000066"/>
                        </a:solidFill>
                        <a:effectLst/>
                        <a:latin typeface="+mn-lt"/>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r>
                        <a:rPr lang="es-PE" sz="1200" b="0" i="0" u="none" strike="noStrike" kern="1200" baseline="0" dirty="0">
                          <a:solidFill>
                            <a:schemeClr val="dk1"/>
                          </a:solidFill>
                          <a:latin typeface="+mn-lt"/>
                          <a:ea typeface="+mn-ea"/>
                          <a:cs typeface="+mn-cs"/>
                        </a:rPr>
                        <a:t>Estrategia Intensiva</a:t>
                      </a:r>
                    </a:p>
                    <a:p>
                      <a:r>
                        <a:rPr lang="es-PE" sz="1200" b="0" i="0" u="none" strike="noStrike" kern="1200" baseline="0" dirty="0">
                          <a:solidFill>
                            <a:schemeClr val="dk1"/>
                          </a:solidFill>
                          <a:latin typeface="+mn-lt"/>
                          <a:ea typeface="+mn-ea"/>
                          <a:cs typeface="+mn-cs"/>
                        </a:rPr>
                        <a:t>Penetración en el Mercado </a:t>
                      </a: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OLP1: Crear campañas mas agresivas de ventas para la liquidación de stocks y de modelos específicos. Políticas de precios de campañas.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just">
                        <a:buFont typeface="Wingdings" pitchFamily="2" charset="2"/>
                        <a:buChar char="§"/>
                      </a:pPr>
                      <a:r>
                        <a:rPr kumimoji="0" lang="es-PE" sz="1200" b="0" i="0" u="none" strike="noStrike" cap="none" normalizeH="0" baseline="0">
                          <a:ln>
                            <a:noFill/>
                          </a:ln>
                          <a:solidFill>
                            <a:srgbClr val="000066"/>
                          </a:solidFill>
                          <a:effectLst/>
                          <a:latin typeface="+mn-lt"/>
                          <a:cs typeface="Calibri" pitchFamily="34" charset="0"/>
                        </a:rPr>
                        <a:t>Aumentar las ventas de ciertos modelos dando promociones atractivas para los clientes.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Estrategias Intensivas</a:t>
                      </a:r>
                    </a:p>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Desarrollo de Productos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OLP2: Hacer análisis detallado del proceso de preentrega de unidades aprovechando.</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just">
                        <a:buFont typeface="Wingdings" pitchFamily="2" charset="2"/>
                        <a:buChar char="§"/>
                      </a:pPr>
                      <a:r>
                        <a:rPr kumimoji="0" lang="es-PE" sz="1200" b="0" i="0" u="none" strike="noStrike" cap="none" normalizeH="0" baseline="0">
                          <a:ln>
                            <a:noFill/>
                          </a:ln>
                          <a:solidFill>
                            <a:srgbClr val="000066"/>
                          </a:solidFill>
                          <a:effectLst/>
                          <a:latin typeface="+mn-lt"/>
                          <a:cs typeface="Calibri" pitchFamily="34" charset="0"/>
                        </a:rPr>
                        <a:t>La unidad de preentrega esta siendo reorganizada y necesitara apoyo para la definición de nuevos procedimientos y el uso de tecnología RFID.</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Estrategias de Diversificación</a:t>
                      </a:r>
                    </a:p>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Diversificación Horizontal</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OLP3: Creación de programas de descuento por uso de servicios nuevos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a:ln>
                            <a:noFill/>
                          </a:ln>
                          <a:solidFill>
                            <a:srgbClr val="000066"/>
                          </a:solidFill>
                          <a:effectLst/>
                          <a:latin typeface="+mn-lt"/>
                          <a:cs typeface="Calibri" pitchFamily="34" charset="0"/>
                        </a:rPr>
                        <a:t>Implementar descuento para fomentar el usos de nuevos aplicativos Citas-Movil. Citas Webs.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Estrategias de Integración</a:t>
                      </a:r>
                    </a:p>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Integración Vertical hacia Atrás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OLP5: Implementar para todos los contratos con proveedores concursos de precios y realizar exhaustivas evaluaciones.</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a:ln>
                            <a:noFill/>
                          </a:ln>
                          <a:solidFill>
                            <a:srgbClr val="000066"/>
                          </a:solidFill>
                          <a:effectLst/>
                          <a:latin typeface="+mn-lt"/>
                          <a:cs typeface="Calibri" pitchFamily="34" charset="0"/>
                        </a:rPr>
                        <a:t>Mejorar cada vez los contratos con los proveedor obteniendo mejores costos y alienándolos a las políticas dictadas por la empresa.</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Estrategia Genérica</a:t>
                      </a:r>
                    </a:p>
                    <a:p>
                      <a:pPr marL="0" indent="0">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Diferenciación</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Wingdings" pitchFamily="2" charset="2"/>
                        <a:buNone/>
                      </a:pPr>
                      <a:r>
                        <a:rPr kumimoji="0" lang="es-PE" sz="1200" b="0" i="0" u="none" strike="noStrike" cap="none" normalizeH="0" baseline="0">
                          <a:ln>
                            <a:noFill/>
                          </a:ln>
                          <a:solidFill>
                            <a:srgbClr val="000066"/>
                          </a:solidFill>
                          <a:effectLst/>
                          <a:latin typeface="+mn-lt"/>
                          <a:cs typeface="Calibri" pitchFamily="34" charset="0"/>
                        </a:rPr>
                        <a:t>OLP2: Implementar ventas de accesorios para los distintos modelos desde la compra de unidad.</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a:ln>
                            <a:noFill/>
                          </a:ln>
                          <a:solidFill>
                            <a:srgbClr val="000066"/>
                          </a:solidFill>
                          <a:effectLst/>
                          <a:latin typeface="+mn-lt"/>
                          <a:cs typeface="Calibri" pitchFamily="34" charset="0"/>
                        </a:rPr>
                        <a:t>Aprovechar el momento de la venta de la unidad para ofrecer accesorios adicionales y que puedan estar dentro del monto a financiar.</a:t>
                      </a:r>
                      <a:endParaRPr kumimoji="0" lang="es-PE" sz="1200" b="0" i="0" u="none" strike="noStrike" cap="none" normalizeH="0" baseline="0" dirty="0">
                        <a:ln>
                          <a:noFill/>
                        </a:ln>
                        <a:solidFill>
                          <a:srgbClr val="000066"/>
                        </a:solidFill>
                        <a:effectLst/>
                        <a:latin typeface="+mn-lt"/>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Text Box 2"/>
          <p:cNvSpPr txBox="1">
            <a:spLocks noChangeArrowheads="1"/>
          </p:cNvSpPr>
          <p:nvPr/>
        </p:nvSpPr>
        <p:spPr bwMode="auto">
          <a:xfrm>
            <a:off x="1" y="2453337"/>
            <a:ext cx="8961438" cy="1629362"/>
          </a:xfrm>
          <a:prstGeom prst="rect">
            <a:avLst/>
          </a:prstGeom>
          <a:noFill/>
          <a:ln w="9525">
            <a:noFill/>
            <a:miter lim="800000"/>
            <a:headEnd/>
            <a:tailEnd/>
          </a:ln>
        </p:spPr>
        <p:txBody>
          <a:bodyPr wrap="square" lIns="89601" tIns="44802" rIns="89601" bIns="44802">
            <a:spAutoFit/>
          </a:bodyPr>
          <a:lstStyle/>
          <a:p>
            <a:pPr algn="ctr"/>
            <a:endParaRPr lang="en-US" sz="2800" dirty="0"/>
          </a:p>
          <a:p>
            <a:pPr algn="ctr"/>
            <a:r>
              <a:rPr lang="es-PE" sz="3600" b="1" dirty="0"/>
              <a:t>MAQUINARIAS</a:t>
            </a:r>
            <a:r>
              <a:rPr lang="en-US" sz="3600" b="1" dirty="0"/>
              <a:t> S.A.</a:t>
            </a:r>
          </a:p>
          <a:p>
            <a:pPr algn="ctr"/>
            <a:r>
              <a:rPr lang="en-US" sz="3600" dirty="0"/>
              <a:t>Plan </a:t>
            </a:r>
            <a:r>
              <a:rPr lang="es-PE" sz="3600" dirty="0"/>
              <a:t>Estratégico</a:t>
            </a:r>
            <a:r>
              <a:rPr lang="en-US" sz="3600" dirty="0"/>
              <a:t> y </a:t>
            </a:r>
            <a:r>
              <a:rPr lang="es-PE" sz="3600" dirty="0"/>
              <a:t>Organización</a:t>
            </a:r>
            <a:r>
              <a:rPr lang="en-US" sz="3600" dirty="0"/>
              <a:t> de TI</a:t>
            </a:r>
          </a:p>
        </p:txBody>
      </p:sp>
      <p:sp>
        <p:nvSpPr>
          <p:cNvPr id="2" name="Rectangle 1"/>
          <p:cNvSpPr/>
          <p:nvPr/>
        </p:nvSpPr>
        <p:spPr bwMode="auto">
          <a:xfrm>
            <a:off x="0" y="0"/>
            <a:ext cx="8961438" cy="1103586"/>
          </a:xfrm>
          <a:prstGeom prst="rect">
            <a:avLst/>
          </a:prstGeom>
          <a:solidFill>
            <a:srgbClr val="200D79"/>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dirty="0">
                <a:ln>
                  <a:noFill/>
                </a:ln>
                <a:solidFill>
                  <a:schemeClr val="bg1"/>
                </a:solidFill>
                <a:effectLst/>
                <a:latin typeface="+mj-lt"/>
              </a:rPr>
              <a:t>Trabajo Final para el curso</a:t>
            </a:r>
          </a:p>
          <a:p>
            <a:pPr marL="0" marR="0" indent="0" algn="ctr" defTabSz="914400" rtl="0" eaLnBrk="1" fontAlgn="base" latinLnBrk="0" hangingPunct="1">
              <a:lnSpc>
                <a:spcPct val="100000"/>
              </a:lnSpc>
              <a:spcBef>
                <a:spcPct val="0"/>
              </a:spcBef>
              <a:spcAft>
                <a:spcPct val="0"/>
              </a:spcAft>
              <a:buClrTx/>
              <a:buSzTx/>
              <a:buFontTx/>
              <a:buNone/>
              <a:tabLst/>
            </a:pPr>
            <a:r>
              <a:rPr kumimoji="0" lang="es-PE" sz="2400" b="1" i="0" u="none" strike="noStrike" cap="none" normalizeH="0" baseline="0" dirty="0">
                <a:ln>
                  <a:noFill/>
                </a:ln>
                <a:solidFill>
                  <a:schemeClr val="bg1"/>
                </a:solidFill>
                <a:effectLst/>
                <a:latin typeface="+mj-lt"/>
              </a:rPr>
              <a:t>Estrategia</a:t>
            </a:r>
            <a:r>
              <a:rPr kumimoji="0" lang="es-PE" sz="2400" b="1" i="0" u="none" strike="noStrike" cap="none" normalizeH="0" dirty="0">
                <a:ln>
                  <a:noFill/>
                </a:ln>
                <a:solidFill>
                  <a:schemeClr val="bg1"/>
                </a:solidFill>
                <a:effectLst/>
                <a:latin typeface="+mj-lt"/>
              </a:rPr>
              <a:t> y Gestió</a:t>
            </a:r>
            <a:r>
              <a:rPr lang="es-PE" sz="2400" b="1" dirty="0">
                <a:solidFill>
                  <a:schemeClr val="bg1"/>
                </a:solidFill>
                <a:latin typeface="+mj-lt"/>
              </a:rPr>
              <a:t>n de las TIC</a:t>
            </a:r>
            <a:endParaRPr kumimoji="0" lang="es-PE" sz="2400" b="1" i="0" u="none" strike="noStrike" cap="none" normalizeH="0" baseline="0" dirty="0">
              <a:ln>
                <a:noFill/>
              </a:ln>
              <a:solidFill>
                <a:schemeClr val="bg1"/>
              </a:solidFill>
              <a:effectLst/>
              <a:latin typeface="+mj-lt"/>
            </a:endParaRPr>
          </a:p>
        </p:txBody>
      </p:sp>
      <p:pic>
        <p:nvPicPr>
          <p:cNvPr id="1026" name="Picture 2" descr="logo_UP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580" y="5995275"/>
            <a:ext cx="2962275" cy="6000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370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Organigrama General de la Empresa</a:t>
            </a:r>
          </a:p>
        </p:txBody>
      </p:sp>
      <p:pic>
        <p:nvPicPr>
          <p:cNvPr id="6" name="Imagen 1"/>
          <p:cNvPicPr/>
          <p:nvPr/>
        </p:nvPicPr>
        <p:blipFill rotWithShape="1">
          <a:blip r:embed="rId3">
            <a:extLst>
              <a:ext uri="{28A0092B-C50C-407E-A947-70E740481C1C}">
                <a14:useLocalDpi xmlns:a14="http://schemas.microsoft.com/office/drawing/2010/main" val="0"/>
              </a:ext>
            </a:extLst>
          </a:blip>
          <a:srcRect l="-290" t="12372" r="7847" b="237"/>
          <a:stretch/>
        </p:blipFill>
        <p:spPr bwMode="auto">
          <a:xfrm>
            <a:off x="0" y="1342418"/>
            <a:ext cx="8881353" cy="4416356"/>
          </a:xfrm>
          <a:prstGeom prst="rect">
            <a:avLst/>
          </a:prstGeom>
          <a:noFill/>
          <a:ln>
            <a:noFill/>
          </a:ln>
        </p:spPr>
      </p:pic>
    </p:spTree>
    <p:extLst>
      <p:ext uri="{BB962C8B-B14F-4D97-AF65-F5344CB8AC3E}">
        <p14:creationId xmlns:p14="http://schemas.microsoft.com/office/powerpoint/2010/main" val="11972261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ES" i="1" dirty="0"/>
              <a:t>Procesos </a:t>
            </a:r>
            <a:r>
              <a:rPr lang="es-ES" i="1" dirty="0" err="1"/>
              <a:t>Core</a:t>
            </a:r>
            <a:r>
              <a:rPr lang="es-ES" i="1" dirty="0"/>
              <a:t> (5 procesos)</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1265345134"/>
              </p:ext>
            </p:extLst>
          </p:nvPr>
        </p:nvGraphicFramePr>
        <p:xfrm>
          <a:off x="175097" y="1024210"/>
          <a:ext cx="8384413" cy="5483277"/>
        </p:xfrm>
        <a:graphic>
          <a:graphicData uri="http://schemas.openxmlformats.org/drawingml/2006/table">
            <a:tbl>
              <a:tblPr firstRow="1" bandRow="1">
                <a:tableStyleId>{5C22544A-7EE6-4342-B048-85BDC9FD1C3A}</a:tableStyleId>
              </a:tblPr>
              <a:tblGrid>
                <a:gridCol w="2094838">
                  <a:extLst>
                    <a:ext uri="{9D8B030D-6E8A-4147-A177-3AD203B41FA5}">
                      <a16:colId xmlns:a16="http://schemas.microsoft.com/office/drawing/2014/main" xmlns="" val="20000"/>
                    </a:ext>
                  </a:extLst>
                </a:gridCol>
                <a:gridCol w="2096525">
                  <a:extLst>
                    <a:ext uri="{9D8B030D-6E8A-4147-A177-3AD203B41FA5}">
                      <a16:colId xmlns:a16="http://schemas.microsoft.com/office/drawing/2014/main" xmlns="" val="20001"/>
                    </a:ext>
                  </a:extLst>
                </a:gridCol>
                <a:gridCol w="4193050">
                  <a:extLst>
                    <a:ext uri="{9D8B030D-6E8A-4147-A177-3AD203B41FA5}">
                      <a16:colId xmlns:a16="http://schemas.microsoft.com/office/drawing/2014/main" xmlns="" val="20002"/>
                    </a:ext>
                  </a:extLst>
                </a:gridCol>
              </a:tblGrid>
              <a:tr h="548040">
                <a:tc gridSpan="3">
                  <a:txBody>
                    <a:bodyPr/>
                    <a:lstStyle/>
                    <a:p>
                      <a:pPr algn="ctr"/>
                      <a:r>
                        <a:rPr lang="es-PE" sz="1000">
                          <a:latin typeface="Calibri" pitchFamily="34" charset="0"/>
                          <a:cs typeface="Calibri" pitchFamily="34" charset="0"/>
                        </a:rPr>
                        <a:t>VENTA DE VEHICULOS</a:t>
                      </a:r>
                      <a:endParaRPr lang="es-PE" sz="1000"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0"/>
                  </a:ext>
                </a:extLst>
              </a:tr>
              <a:tr h="739473">
                <a:tc gridSpan="3">
                  <a:txBody>
                    <a:bodyPr/>
                    <a:lstStyle/>
                    <a:p>
                      <a:r>
                        <a:rPr kumimoji="0" lang="es-PE" sz="900" b="0" i="0" u="none" strike="noStrike" cap="none" normalizeH="0" baseline="0" dirty="0">
                          <a:ln>
                            <a:noFill/>
                          </a:ln>
                          <a:solidFill>
                            <a:srgbClr val="000066"/>
                          </a:solidFill>
                          <a:effectLst/>
                          <a:latin typeface="Calibri" pitchFamily="34" charset="0"/>
                          <a:cs typeface="Calibri" pitchFamily="34" charset="0"/>
                        </a:rPr>
                        <a:t>El proceso de venta de vehículos se define como los pasos que siguen los Asesores Profesionales de Ventas para realizar una venta de un vehículo a un cliente.</a:t>
                      </a:r>
                    </a:p>
                    <a:p>
                      <a:r>
                        <a:rPr kumimoji="0" lang="es-PE" sz="900" b="0" i="0" u="none" strike="noStrike" cap="none" normalizeH="0" baseline="0" dirty="0">
                          <a:ln>
                            <a:noFill/>
                          </a:ln>
                          <a:solidFill>
                            <a:srgbClr val="000066"/>
                          </a:solidFill>
                          <a:effectLst/>
                          <a:latin typeface="Calibri" pitchFamily="34" charset="0"/>
                          <a:cs typeface="Calibri" pitchFamily="34" charset="0"/>
                        </a:rPr>
                        <a:t>Es importante, ya que alimenta a otros procesos importantes como son el proceso de venta de repuestos y el proceso de servicio post venta.</a:t>
                      </a:r>
                    </a:p>
                    <a:p>
                      <a:r>
                        <a:rPr kumimoji="0" lang="es-PE" sz="900" b="0" i="0" u="none" strike="noStrike" cap="none" normalizeH="0" baseline="0" dirty="0">
                          <a:ln>
                            <a:noFill/>
                          </a:ln>
                          <a:solidFill>
                            <a:srgbClr val="000066"/>
                          </a:solidFill>
                          <a:effectLst/>
                          <a:latin typeface="Calibri" pitchFamily="34" charset="0"/>
                          <a:cs typeface="Calibri" pitchFamily="34" charset="0"/>
                        </a:rPr>
                        <a:t>Entre sus principales actividades podemos mencionar, la captación de clientes y/o prospección, cotización de vehículo, seguimiento de clientes, test drive  propuesta de venta y facturación, preparación y entrega del vehículo.</a:t>
                      </a:r>
                    </a:p>
                    <a:p>
                      <a:r>
                        <a:rPr kumimoji="0" lang="es-PE" sz="900" b="0" i="0" u="none" strike="noStrike" cap="none" normalizeH="0" baseline="0" dirty="0">
                          <a:ln>
                            <a:noFill/>
                          </a:ln>
                          <a:solidFill>
                            <a:srgbClr val="000066"/>
                          </a:solidFill>
                          <a:effectLst/>
                          <a:latin typeface="Calibri" pitchFamily="34" charset="0"/>
                          <a:cs typeface="Calibri" pitchFamily="34" charset="0"/>
                        </a:rPr>
                        <a:t>El proceso de venta se mide con indicadores como: Cumplimiento de Meta por Local, Asesor Profesional de Venta y Marca.</a:t>
                      </a: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1"/>
                  </a:ext>
                </a:extLst>
              </a:tr>
              <a:tr h="548040">
                <a:tc gridSpan="2">
                  <a:txBody>
                    <a:bodyPr/>
                    <a:lstStyle/>
                    <a:p>
                      <a:r>
                        <a:rPr lang="es-PE" sz="1000" b="1" dirty="0">
                          <a:solidFill>
                            <a:schemeClr val="bg1"/>
                          </a:solidFill>
                          <a:latin typeface="Calibri" pitchFamily="34" charset="0"/>
                          <a:cs typeface="Calibri" pitchFamily="34" charset="0"/>
                        </a:rPr>
                        <a:t>Fortalezas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a:txBody>
                    <a:bodyPr/>
                    <a:lstStyle/>
                    <a:p>
                      <a:r>
                        <a:rPr lang="es-PE" sz="1000" b="1" dirty="0">
                          <a:solidFill>
                            <a:schemeClr val="bg1"/>
                          </a:solidFill>
                          <a:latin typeface="Calibri" pitchFamily="34" charset="0"/>
                          <a:cs typeface="Calibri" pitchFamily="34" charset="0"/>
                        </a:rPr>
                        <a:t>Debilidades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1356636">
                <a:tc gridSpan="2">
                  <a:txBody>
                    <a:bodyPr/>
                    <a:lstStyle/>
                    <a:p>
                      <a:pPr>
                        <a:buFont typeface="Arial" pitchFamily="34" charset="0"/>
                        <a:buChar char="•"/>
                      </a:pPr>
                      <a:r>
                        <a:rPr lang="es-PE" sz="900" dirty="0">
                          <a:latin typeface="Calibri" pitchFamily="34" charset="0"/>
                          <a:cs typeface="Calibri" pitchFamily="34" charset="0"/>
                        </a:rPr>
                        <a:t> Implementación de</a:t>
                      </a:r>
                      <a:r>
                        <a:rPr lang="es-PE" sz="900" baseline="0" dirty="0">
                          <a:latin typeface="Calibri" pitchFamily="34" charset="0"/>
                          <a:cs typeface="Calibri" pitchFamily="34" charset="0"/>
                        </a:rPr>
                        <a:t> NSSW (Nissan Sales &amp; </a:t>
                      </a:r>
                      <a:r>
                        <a:rPr lang="es-PE" sz="900" baseline="0" dirty="0" err="1">
                          <a:latin typeface="Calibri" pitchFamily="34" charset="0"/>
                          <a:cs typeface="Calibri" pitchFamily="34" charset="0"/>
                        </a:rPr>
                        <a:t>Service</a:t>
                      </a:r>
                      <a:r>
                        <a:rPr lang="es-PE" sz="900" baseline="0" dirty="0">
                          <a:latin typeface="Calibri" pitchFamily="34" charset="0"/>
                          <a:cs typeface="Calibri" pitchFamily="34" charset="0"/>
                        </a:rPr>
                        <a:t> </a:t>
                      </a:r>
                      <a:r>
                        <a:rPr lang="es-PE" sz="900" baseline="0" dirty="0" err="1">
                          <a:latin typeface="Calibri" pitchFamily="34" charset="0"/>
                          <a:cs typeface="Calibri" pitchFamily="34" charset="0"/>
                        </a:rPr>
                        <a:t>Way</a:t>
                      </a:r>
                      <a:r>
                        <a:rPr lang="es-PE" sz="900" baseline="0" dirty="0">
                          <a:latin typeface="Calibri" pitchFamily="34" charset="0"/>
                          <a:cs typeface="Calibri" pitchFamily="34" charset="0"/>
                        </a:rPr>
                        <a:t>).</a:t>
                      </a:r>
                    </a:p>
                    <a:p>
                      <a:pPr>
                        <a:buFont typeface="Arial" pitchFamily="34" charset="0"/>
                        <a:buChar char="•"/>
                      </a:pPr>
                      <a:r>
                        <a:rPr lang="es-PE" sz="900" baseline="0" dirty="0">
                          <a:latin typeface="Calibri" pitchFamily="34" charset="0"/>
                          <a:cs typeface="Calibri" pitchFamily="34" charset="0"/>
                        </a:rPr>
                        <a:t> Uso de tecnología móvil en algunas etapas del proceso.</a:t>
                      </a:r>
                    </a:p>
                    <a:p>
                      <a:pPr>
                        <a:buFont typeface="Arial" pitchFamily="34" charset="0"/>
                        <a:buChar char="•"/>
                      </a:pPr>
                      <a:endParaRPr lang="es-PE" sz="900" baseline="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a:buFont typeface="Arial" pitchFamily="34" charset="0"/>
                        <a:buChar char="•"/>
                      </a:pPr>
                      <a:r>
                        <a:rPr lang="es-PE" sz="900" dirty="0">
                          <a:latin typeface="Calibri" pitchFamily="34" charset="0"/>
                          <a:cs typeface="Calibri" pitchFamily="34" charset="0"/>
                        </a:rPr>
                        <a:t> A pesar de las capacitaciones, no todos los APV cumplen con realizar un buen  seguimiento</a:t>
                      </a:r>
                      <a:r>
                        <a:rPr lang="es-PE" sz="900" baseline="0" dirty="0">
                          <a:latin typeface="Calibri" pitchFamily="34" charset="0"/>
                          <a:cs typeface="Calibri" pitchFamily="34" charset="0"/>
                        </a:rPr>
                        <a:t>  a los potenciales compradores.</a:t>
                      </a:r>
                    </a:p>
                    <a:p>
                      <a:pPr>
                        <a:buFont typeface="Arial" pitchFamily="34" charset="0"/>
                        <a:buChar char="•"/>
                      </a:pPr>
                      <a:r>
                        <a:rPr lang="es-PE" sz="900" baseline="0" dirty="0">
                          <a:latin typeface="Calibri" pitchFamily="34" charset="0"/>
                          <a:cs typeface="Calibri" pitchFamily="34" charset="0"/>
                        </a:rPr>
                        <a:t> No todas las etapas del proceso de venta cuenta con aplicaciones para dispositivos móviles.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48040">
                <a:tc>
                  <a:txBody>
                    <a:bodyPr/>
                    <a:lstStyle/>
                    <a:p>
                      <a:r>
                        <a:rPr lang="es-PE" sz="1000" b="1" dirty="0">
                          <a:solidFill>
                            <a:schemeClr val="bg1"/>
                          </a:solidFill>
                          <a:latin typeface="Calibri" pitchFamily="34" charset="0"/>
                          <a:cs typeface="Calibri" pitchFamily="34" charset="0"/>
                        </a:rPr>
                        <a:t>Oportunidades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s-PE" sz="1000" b="1" dirty="0">
                        <a:solidFill>
                          <a:schemeClr val="bg1"/>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s-PE" sz="1000" b="1" dirty="0">
                          <a:solidFill>
                            <a:schemeClr val="bg1"/>
                          </a:solidFill>
                          <a:latin typeface="Calibri" pitchFamily="34" charset="0"/>
                          <a:cs typeface="Calibri" pitchFamily="34" charset="0"/>
                        </a:rPr>
                        <a:t>Amenazas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4"/>
                  </a:ext>
                </a:extLst>
              </a:tr>
              <a:tr h="1568121">
                <a:tc gridSpan="2">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dirty="0">
                          <a:latin typeface="Calibri" pitchFamily="34" charset="0"/>
                          <a:cs typeface="Calibri" pitchFamily="34" charset="0"/>
                        </a:rPr>
                        <a:t> Implementar</a:t>
                      </a:r>
                      <a:r>
                        <a:rPr lang="es-PE" sz="900" baseline="0" dirty="0">
                          <a:latin typeface="Calibri" pitchFamily="34" charset="0"/>
                          <a:cs typeface="Calibri" pitchFamily="34" charset="0"/>
                        </a:rPr>
                        <a:t> el uso masivo de iPad en todo el proceso de venta</a:t>
                      </a:r>
                      <a:endParaRPr lang="es-PE" sz="90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dirty="0">
                          <a:latin typeface="Calibri" pitchFamily="34" charset="0"/>
                          <a:cs typeface="Calibri" pitchFamily="34" charset="0"/>
                        </a:rPr>
                        <a:t> Alta incidencia de robos</a:t>
                      </a:r>
                      <a:r>
                        <a:rPr lang="es-PE" sz="900" baseline="0" dirty="0">
                          <a:latin typeface="Calibri" pitchFamily="34" charset="0"/>
                          <a:cs typeface="Calibri" pitchFamily="34" charset="0"/>
                        </a:rPr>
                        <a:t> o perdida de iPads.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ES" i="1" dirty="0"/>
              <a:t>Procesos </a:t>
            </a:r>
            <a:r>
              <a:rPr lang="es-ES" i="1" dirty="0" err="1"/>
              <a:t>Core</a:t>
            </a:r>
            <a:r>
              <a:rPr lang="es-ES" i="1" dirty="0"/>
              <a:t> (5 procesos)</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1460752878"/>
              </p:ext>
            </p:extLst>
          </p:nvPr>
        </p:nvGraphicFramePr>
        <p:xfrm>
          <a:off x="175097" y="1024210"/>
          <a:ext cx="8384413" cy="5308350"/>
        </p:xfrm>
        <a:graphic>
          <a:graphicData uri="http://schemas.openxmlformats.org/drawingml/2006/table">
            <a:tbl>
              <a:tblPr firstRow="1" bandRow="1">
                <a:tableStyleId>{5C22544A-7EE6-4342-B048-85BDC9FD1C3A}</a:tableStyleId>
              </a:tblPr>
              <a:tblGrid>
                <a:gridCol w="2094838">
                  <a:extLst>
                    <a:ext uri="{9D8B030D-6E8A-4147-A177-3AD203B41FA5}">
                      <a16:colId xmlns:a16="http://schemas.microsoft.com/office/drawing/2014/main" xmlns="" val="20000"/>
                    </a:ext>
                  </a:extLst>
                </a:gridCol>
                <a:gridCol w="2096525">
                  <a:extLst>
                    <a:ext uri="{9D8B030D-6E8A-4147-A177-3AD203B41FA5}">
                      <a16:colId xmlns:a16="http://schemas.microsoft.com/office/drawing/2014/main" xmlns="" val="20001"/>
                    </a:ext>
                  </a:extLst>
                </a:gridCol>
                <a:gridCol w="4193050">
                  <a:extLst>
                    <a:ext uri="{9D8B030D-6E8A-4147-A177-3AD203B41FA5}">
                      <a16:colId xmlns:a16="http://schemas.microsoft.com/office/drawing/2014/main" xmlns="" val="20002"/>
                    </a:ext>
                  </a:extLst>
                </a:gridCol>
              </a:tblGrid>
              <a:tr h="548040">
                <a:tc gridSpan="3">
                  <a:txBody>
                    <a:bodyPr/>
                    <a:lstStyle/>
                    <a:p>
                      <a:pPr algn="ctr"/>
                      <a:r>
                        <a:rPr lang="es-PE" sz="1000" dirty="0">
                          <a:latin typeface="Calibri" pitchFamily="34" charset="0"/>
                          <a:cs typeface="Calibri" pitchFamily="34" charset="0"/>
                        </a:rPr>
                        <a:t>SERVICIO</a:t>
                      </a:r>
                      <a:r>
                        <a:rPr lang="es-PE" sz="1000" baseline="0" dirty="0">
                          <a:latin typeface="Calibri" pitchFamily="34" charset="0"/>
                          <a:cs typeface="Calibri" pitchFamily="34" charset="0"/>
                        </a:rPr>
                        <a:t> DE POST VENTA</a:t>
                      </a:r>
                      <a:endParaRPr lang="es-PE" sz="1000"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0"/>
                  </a:ext>
                </a:extLst>
              </a:tr>
              <a:tr h="739473">
                <a:tc gridSpan="3">
                  <a:txBody>
                    <a:bodyPr/>
                    <a:lstStyle/>
                    <a:p>
                      <a:r>
                        <a:rPr kumimoji="0" lang="es-PE" sz="900" b="0" i="0" u="none" strike="noStrike" cap="none" normalizeH="0" baseline="0" dirty="0">
                          <a:ln>
                            <a:noFill/>
                          </a:ln>
                          <a:solidFill>
                            <a:srgbClr val="000066"/>
                          </a:solidFill>
                          <a:effectLst/>
                          <a:latin typeface="Calibri" pitchFamily="34" charset="0"/>
                          <a:cs typeface="Calibri" pitchFamily="34" charset="0"/>
                        </a:rPr>
                        <a:t>El proceso de servicio de post venta esta considerado para atender la demanda de los servicios preventivos y correctivos que se deben realizar a los vehículos.</a:t>
                      </a:r>
                    </a:p>
                    <a:p>
                      <a:r>
                        <a:rPr kumimoji="0" lang="es-PE" sz="900" b="0" i="0" u="none" strike="noStrike" cap="none" normalizeH="0" baseline="0" dirty="0">
                          <a:ln>
                            <a:noFill/>
                          </a:ln>
                          <a:solidFill>
                            <a:srgbClr val="000066"/>
                          </a:solidFill>
                          <a:effectLst/>
                          <a:latin typeface="Calibri" pitchFamily="34" charset="0"/>
                          <a:cs typeface="Calibri" pitchFamily="34" charset="0"/>
                        </a:rPr>
                        <a:t>Es importante, ya que mantiene y garantiza el buen funcionamiento de los vehículos adquiridos por los cliente.</a:t>
                      </a:r>
                    </a:p>
                    <a:p>
                      <a:r>
                        <a:rPr kumimoji="0" lang="es-PE" sz="900" b="0" i="0" u="none" strike="noStrike" cap="none" normalizeH="0" baseline="0" dirty="0">
                          <a:ln>
                            <a:noFill/>
                          </a:ln>
                          <a:solidFill>
                            <a:srgbClr val="000066"/>
                          </a:solidFill>
                          <a:effectLst/>
                          <a:latin typeface="Calibri" pitchFamily="34" charset="0"/>
                          <a:cs typeface="Calibri" pitchFamily="34" charset="0"/>
                        </a:rPr>
                        <a:t>Entre sus principales actividades podemos mencionar: separación de cita en taller, recepción en taller, diagnostico del vehículo, facturación y entrega de vehículo.</a:t>
                      </a: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1"/>
                  </a:ext>
                </a:extLst>
              </a:tr>
              <a:tr h="548040">
                <a:tc gridSpan="2">
                  <a:txBody>
                    <a:bodyPr/>
                    <a:lstStyle/>
                    <a:p>
                      <a:r>
                        <a:rPr lang="es-PE" sz="1000" b="1" dirty="0">
                          <a:solidFill>
                            <a:schemeClr val="bg1"/>
                          </a:solidFill>
                          <a:latin typeface="Calibri" pitchFamily="34" charset="0"/>
                          <a:cs typeface="Calibri" pitchFamily="34" charset="0"/>
                        </a:rPr>
                        <a:t>Fortalezas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a:txBody>
                    <a:bodyPr/>
                    <a:lstStyle/>
                    <a:p>
                      <a:r>
                        <a:rPr lang="es-PE" sz="1000" b="1" dirty="0">
                          <a:solidFill>
                            <a:schemeClr val="bg1"/>
                          </a:solidFill>
                          <a:latin typeface="Calibri" pitchFamily="34" charset="0"/>
                          <a:cs typeface="Calibri" pitchFamily="34" charset="0"/>
                        </a:rPr>
                        <a:t>Debilidades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1356636">
                <a:tc gridSpan="2">
                  <a:txBody>
                    <a:bodyPr/>
                    <a:lstStyle/>
                    <a:p>
                      <a:pPr>
                        <a:buFont typeface="Arial" pitchFamily="34" charset="0"/>
                        <a:buChar char="•"/>
                      </a:pPr>
                      <a:r>
                        <a:rPr lang="es-PE" sz="900" dirty="0">
                          <a:latin typeface="Calibri" pitchFamily="34" charset="0"/>
                          <a:cs typeface="Calibri" pitchFamily="34" charset="0"/>
                        </a:rPr>
                        <a:t> Implementación de</a:t>
                      </a:r>
                      <a:r>
                        <a:rPr lang="es-PE" sz="900" baseline="0" dirty="0">
                          <a:latin typeface="Calibri" pitchFamily="34" charset="0"/>
                          <a:cs typeface="Calibri" pitchFamily="34" charset="0"/>
                        </a:rPr>
                        <a:t> NSSW (Nissan Sales &amp; </a:t>
                      </a:r>
                      <a:r>
                        <a:rPr lang="es-PE" sz="900" baseline="0" dirty="0" err="1">
                          <a:latin typeface="Calibri" pitchFamily="34" charset="0"/>
                          <a:cs typeface="Calibri" pitchFamily="34" charset="0"/>
                        </a:rPr>
                        <a:t>Service</a:t>
                      </a:r>
                      <a:r>
                        <a:rPr lang="es-PE" sz="900" baseline="0" dirty="0">
                          <a:latin typeface="Calibri" pitchFamily="34" charset="0"/>
                          <a:cs typeface="Calibri" pitchFamily="34" charset="0"/>
                        </a:rPr>
                        <a:t> </a:t>
                      </a:r>
                      <a:r>
                        <a:rPr lang="es-PE" sz="900" baseline="0" dirty="0" err="1">
                          <a:latin typeface="Calibri" pitchFamily="34" charset="0"/>
                          <a:cs typeface="Calibri" pitchFamily="34" charset="0"/>
                        </a:rPr>
                        <a:t>Way</a:t>
                      </a:r>
                      <a:r>
                        <a:rPr lang="es-PE" sz="900" baseline="0" dirty="0">
                          <a:latin typeface="Calibri" pitchFamily="34" charset="0"/>
                          <a:cs typeface="Calibri" pitchFamily="34" charset="0"/>
                        </a:rPr>
                        <a:t>).</a:t>
                      </a:r>
                    </a:p>
                    <a:p>
                      <a:pPr>
                        <a:buFont typeface="Arial" pitchFamily="34" charset="0"/>
                        <a:buChar char="•"/>
                      </a:pPr>
                      <a:r>
                        <a:rPr lang="es-PE" sz="900" baseline="0" dirty="0">
                          <a:latin typeface="Calibri" pitchFamily="34" charset="0"/>
                          <a:cs typeface="Calibri" pitchFamily="34" charset="0"/>
                        </a:rPr>
                        <a:t> Uso de tecnología móvil en algunas etapas del proceso.</a:t>
                      </a:r>
                    </a:p>
                    <a:p>
                      <a:pPr>
                        <a:buFont typeface="Arial" pitchFamily="34" charset="0"/>
                        <a:buChar char="•"/>
                      </a:pPr>
                      <a:endParaRPr lang="es-PE" sz="900" baseline="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a:buFont typeface="Arial" pitchFamily="34" charset="0"/>
                        <a:buChar char="•"/>
                      </a:pPr>
                      <a:r>
                        <a:rPr lang="es-PE" sz="900" dirty="0">
                          <a:latin typeface="Calibri" pitchFamily="34" charset="0"/>
                          <a:cs typeface="Calibri" pitchFamily="34" charset="0"/>
                        </a:rPr>
                        <a:t> A pesar de las capacitaciones, no todos los ADS cumplen con el uso de dispositivos móviles.</a:t>
                      </a:r>
                      <a:endParaRPr lang="es-PE" sz="900" baseline="0" dirty="0">
                        <a:latin typeface="Calibri" pitchFamily="34" charset="0"/>
                        <a:cs typeface="Calibri" pitchFamily="34" charset="0"/>
                      </a:endParaRPr>
                    </a:p>
                    <a:p>
                      <a:pPr>
                        <a:buFont typeface="Arial" pitchFamily="34" charset="0"/>
                        <a:buChar char="•"/>
                      </a:pPr>
                      <a:r>
                        <a:rPr lang="es-PE" sz="900" baseline="0" dirty="0">
                          <a:latin typeface="Calibri" pitchFamily="34" charset="0"/>
                          <a:cs typeface="Calibri" pitchFamily="34" charset="0"/>
                        </a:rPr>
                        <a:t> No todas las etapas del proceso de venta cuenta con aplicaciones para dispositivos móviles.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48040">
                <a:tc>
                  <a:txBody>
                    <a:bodyPr/>
                    <a:lstStyle/>
                    <a:p>
                      <a:r>
                        <a:rPr lang="es-PE" sz="1000" b="1" dirty="0">
                          <a:solidFill>
                            <a:schemeClr val="bg1"/>
                          </a:solidFill>
                          <a:latin typeface="Calibri" pitchFamily="34" charset="0"/>
                          <a:cs typeface="Calibri" pitchFamily="34" charset="0"/>
                        </a:rPr>
                        <a:t>Oportunidades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s-PE" sz="1000" b="1" dirty="0">
                        <a:solidFill>
                          <a:schemeClr val="bg1"/>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s-PE" sz="1000" b="1" dirty="0">
                          <a:solidFill>
                            <a:schemeClr val="bg1"/>
                          </a:solidFill>
                          <a:latin typeface="Calibri" pitchFamily="34" charset="0"/>
                          <a:cs typeface="Calibri" pitchFamily="34" charset="0"/>
                        </a:rPr>
                        <a:t>Amenazas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4"/>
                  </a:ext>
                </a:extLst>
              </a:tr>
              <a:tr h="1568121">
                <a:tc gridSpan="2">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dirty="0">
                          <a:latin typeface="Calibri" pitchFamily="34" charset="0"/>
                          <a:cs typeface="Calibri" pitchFamily="34" charset="0"/>
                        </a:rPr>
                        <a:t> Implementar tecnología RFID para identificar</a:t>
                      </a:r>
                      <a:r>
                        <a:rPr lang="es-PE" sz="900" baseline="0" dirty="0">
                          <a:latin typeface="Calibri" pitchFamily="34" charset="0"/>
                          <a:cs typeface="Calibri" pitchFamily="34" charset="0"/>
                        </a:rPr>
                        <a:t> el estado en que se encuentra el vehículo en el taller y tener informado al cliente.</a:t>
                      </a:r>
                      <a:endParaRPr lang="es-PE" sz="90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dirty="0">
                          <a:latin typeface="Calibri" pitchFamily="34" charset="0"/>
                          <a:cs typeface="Calibri" pitchFamily="34" charset="0"/>
                        </a:rPr>
                        <a:t> Alta incidencia de robos</a:t>
                      </a:r>
                      <a:r>
                        <a:rPr lang="es-PE" sz="900" baseline="0" dirty="0">
                          <a:latin typeface="Calibri" pitchFamily="34" charset="0"/>
                          <a:cs typeface="Calibri" pitchFamily="34" charset="0"/>
                        </a:rPr>
                        <a:t> o perdida de iPads.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211674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ES" i="1" dirty="0"/>
              <a:t>Procesos </a:t>
            </a:r>
            <a:r>
              <a:rPr lang="es-ES" i="1" dirty="0" err="1"/>
              <a:t>Core</a:t>
            </a:r>
            <a:r>
              <a:rPr lang="es-ES" i="1" dirty="0"/>
              <a:t> (5 procesos)</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622356261"/>
              </p:ext>
            </p:extLst>
          </p:nvPr>
        </p:nvGraphicFramePr>
        <p:xfrm>
          <a:off x="175097" y="1024210"/>
          <a:ext cx="8384413" cy="5346117"/>
        </p:xfrm>
        <a:graphic>
          <a:graphicData uri="http://schemas.openxmlformats.org/drawingml/2006/table">
            <a:tbl>
              <a:tblPr firstRow="1" bandRow="1">
                <a:tableStyleId>{5C22544A-7EE6-4342-B048-85BDC9FD1C3A}</a:tableStyleId>
              </a:tblPr>
              <a:tblGrid>
                <a:gridCol w="2094838">
                  <a:extLst>
                    <a:ext uri="{9D8B030D-6E8A-4147-A177-3AD203B41FA5}">
                      <a16:colId xmlns:a16="http://schemas.microsoft.com/office/drawing/2014/main" xmlns="" val="20000"/>
                    </a:ext>
                  </a:extLst>
                </a:gridCol>
                <a:gridCol w="2096525">
                  <a:extLst>
                    <a:ext uri="{9D8B030D-6E8A-4147-A177-3AD203B41FA5}">
                      <a16:colId xmlns:a16="http://schemas.microsoft.com/office/drawing/2014/main" xmlns="" val="20001"/>
                    </a:ext>
                  </a:extLst>
                </a:gridCol>
                <a:gridCol w="4193050">
                  <a:extLst>
                    <a:ext uri="{9D8B030D-6E8A-4147-A177-3AD203B41FA5}">
                      <a16:colId xmlns:a16="http://schemas.microsoft.com/office/drawing/2014/main" xmlns="" val="20002"/>
                    </a:ext>
                  </a:extLst>
                </a:gridCol>
              </a:tblGrid>
              <a:tr h="548040">
                <a:tc gridSpan="3">
                  <a:txBody>
                    <a:bodyPr/>
                    <a:lstStyle/>
                    <a:p>
                      <a:pPr algn="ctr"/>
                      <a:r>
                        <a:rPr lang="es-PE" sz="1000" dirty="0">
                          <a:latin typeface="Calibri" pitchFamily="34" charset="0"/>
                          <a:cs typeface="Calibri" pitchFamily="34" charset="0"/>
                        </a:rPr>
                        <a:t>PRE-ENTREGA</a:t>
                      </a:r>
                      <a:r>
                        <a:rPr lang="es-PE" sz="1000" baseline="0" dirty="0">
                          <a:latin typeface="Calibri" pitchFamily="34" charset="0"/>
                          <a:cs typeface="Calibri" pitchFamily="34" charset="0"/>
                        </a:rPr>
                        <a:t> Y EQUIPAMIENTO</a:t>
                      </a:r>
                      <a:endParaRPr lang="es-PE" sz="1000"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0"/>
                  </a:ext>
                </a:extLst>
              </a:tr>
              <a:tr h="739473">
                <a:tc gridSpan="3">
                  <a:txBody>
                    <a:bodyPr/>
                    <a:lstStyle/>
                    <a:p>
                      <a:r>
                        <a:rPr kumimoji="0" lang="es-PE" sz="900" b="0" i="0" u="none" strike="noStrike" cap="none" normalizeH="0" baseline="0" dirty="0">
                          <a:ln>
                            <a:noFill/>
                          </a:ln>
                          <a:solidFill>
                            <a:srgbClr val="000066"/>
                          </a:solidFill>
                          <a:effectLst/>
                          <a:latin typeface="Calibri" pitchFamily="34" charset="0"/>
                          <a:cs typeface="Calibri" pitchFamily="34" charset="0"/>
                        </a:rPr>
                        <a:t>El proceso de pre-entrega y equipamiento de vehículos, contempla el traslado de los vehículos nacionalizados a los almacenes de Maquinarias a fin de prepáralos y equiparlos si es requerido por el cliente y su posterior traslado a tienda.</a:t>
                      </a:r>
                    </a:p>
                    <a:p>
                      <a:r>
                        <a:rPr kumimoji="0" lang="es-PE" sz="900" b="0" i="0" u="none" strike="noStrike" cap="none" normalizeH="0" baseline="0" dirty="0">
                          <a:ln>
                            <a:noFill/>
                          </a:ln>
                          <a:solidFill>
                            <a:srgbClr val="000066"/>
                          </a:solidFill>
                          <a:effectLst/>
                          <a:latin typeface="Calibri" pitchFamily="34" charset="0"/>
                          <a:cs typeface="Calibri" pitchFamily="34" charset="0"/>
                        </a:rPr>
                        <a:t>Es importante, ya que permite tener los vehículos adquiridos por los clientes  en buenas condiciones para su posterior entrega.</a:t>
                      </a:r>
                    </a:p>
                    <a:p>
                      <a:r>
                        <a:rPr kumimoji="0" lang="es-PE" sz="900" b="0" i="0" u="none" strike="noStrike" cap="none" normalizeH="0" baseline="0" dirty="0">
                          <a:ln>
                            <a:noFill/>
                          </a:ln>
                          <a:solidFill>
                            <a:srgbClr val="000066"/>
                          </a:solidFill>
                          <a:effectLst/>
                          <a:latin typeface="Calibri" pitchFamily="34" charset="0"/>
                          <a:cs typeface="Calibri" pitchFamily="34" charset="0"/>
                        </a:rPr>
                        <a:t>Entre sus principales actividades podemos mencionar, traslado a los almacenes de Maquinarias, preparación de los vehículos, equipamiento y traslado a tienda</a:t>
                      </a: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0001"/>
                  </a:ext>
                </a:extLst>
              </a:tr>
              <a:tr h="548040">
                <a:tc gridSpan="2">
                  <a:txBody>
                    <a:bodyPr/>
                    <a:lstStyle/>
                    <a:p>
                      <a:r>
                        <a:rPr lang="es-PE" sz="1000" b="1" dirty="0">
                          <a:solidFill>
                            <a:schemeClr val="bg1"/>
                          </a:solidFill>
                          <a:latin typeface="Calibri" pitchFamily="34" charset="0"/>
                          <a:cs typeface="Calibri" pitchFamily="34" charset="0"/>
                        </a:rPr>
                        <a:t>Fortalezas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a:txBody>
                    <a:bodyPr/>
                    <a:lstStyle/>
                    <a:p>
                      <a:r>
                        <a:rPr lang="es-PE" sz="1000" b="1" dirty="0">
                          <a:solidFill>
                            <a:schemeClr val="bg1"/>
                          </a:solidFill>
                          <a:latin typeface="Calibri" pitchFamily="34" charset="0"/>
                          <a:cs typeface="Calibri" pitchFamily="34" charset="0"/>
                        </a:rPr>
                        <a:t>Debilidades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1356636">
                <a:tc gridSpan="2">
                  <a:txBody>
                    <a:bodyPr/>
                    <a:lstStyle/>
                    <a:p>
                      <a:pPr>
                        <a:buFont typeface="Arial" pitchFamily="34" charset="0"/>
                        <a:buChar char="•"/>
                      </a:pPr>
                      <a:r>
                        <a:rPr lang="es-PE" sz="900" dirty="0">
                          <a:latin typeface="Calibri" pitchFamily="34" charset="0"/>
                          <a:cs typeface="Calibri" pitchFamily="34" charset="0"/>
                        </a:rPr>
                        <a:t> </a:t>
                      </a:r>
                      <a:r>
                        <a:rPr lang="es-PE" sz="900" baseline="0" dirty="0">
                          <a:latin typeface="Calibri" pitchFamily="34" charset="0"/>
                          <a:cs typeface="Calibri" pitchFamily="34" charset="0"/>
                        </a:rPr>
                        <a:t> Tener definidos claramente las etapas por las que un vehículo debe pasar para pre-entrega y equipamiento.</a:t>
                      </a:r>
                    </a:p>
                    <a:p>
                      <a:pPr>
                        <a:buFont typeface="Arial" pitchFamily="34" charset="0"/>
                        <a:buChar char="•"/>
                      </a:pPr>
                      <a:endParaRPr lang="es-PE" sz="900" baseline="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a:buFont typeface="Arial" pitchFamily="34" charset="0"/>
                        <a:buChar char="•"/>
                      </a:pPr>
                      <a:r>
                        <a:rPr lang="es-PE" sz="900" dirty="0">
                          <a:latin typeface="Calibri" pitchFamily="34" charset="0"/>
                          <a:cs typeface="Calibri" pitchFamily="34" charset="0"/>
                        </a:rPr>
                        <a:t> No se tiene un control de los tiempos de cada </a:t>
                      </a:r>
                      <a:r>
                        <a:rPr lang="es-PE" sz="900" baseline="0" dirty="0">
                          <a:latin typeface="Calibri" pitchFamily="34" charset="0"/>
                          <a:cs typeface="Calibri" pitchFamily="34" charset="0"/>
                        </a:rPr>
                        <a:t>etapas del procesos </a:t>
                      </a:r>
                      <a:endParaRPr lang="es-PE" sz="900" dirty="0">
                        <a:latin typeface="Calibri" pitchFamily="34" charset="0"/>
                        <a:cs typeface="Calibri" pitchFamily="34" charset="0"/>
                      </a:endParaRPr>
                    </a:p>
                    <a:p>
                      <a:pPr>
                        <a:buFont typeface="Arial" pitchFamily="34" charset="0"/>
                        <a:buChar char="•"/>
                      </a:pPr>
                      <a:r>
                        <a:rPr lang="es-PE" sz="900" dirty="0">
                          <a:latin typeface="Calibri" pitchFamily="34" charset="0"/>
                          <a:cs typeface="Calibri" pitchFamily="34" charset="0"/>
                        </a:rPr>
                        <a:t> Se</a:t>
                      </a:r>
                      <a:r>
                        <a:rPr lang="es-PE" sz="900" baseline="0" dirty="0">
                          <a:latin typeface="Calibri" pitchFamily="34" charset="0"/>
                          <a:cs typeface="Calibri" pitchFamily="34" charset="0"/>
                        </a:rPr>
                        <a:t> desconoce en tiempo real en que etapa de la preparación se encuentra un vehículo.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48040">
                <a:tc>
                  <a:txBody>
                    <a:bodyPr/>
                    <a:lstStyle/>
                    <a:p>
                      <a:r>
                        <a:rPr lang="es-PE" sz="1000" b="1" dirty="0">
                          <a:solidFill>
                            <a:schemeClr val="bg1"/>
                          </a:solidFill>
                          <a:latin typeface="Calibri" pitchFamily="34" charset="0"/>
                          <a:cs typeface="Calibri" pitchFamily="34" charset="0"/>
                        </a:rPr>
                        <a:t>Oportunidades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s-PE" sz="1000" b="1" dirty="0">
                        <a:solidFill>
                          <a:schemeClr val="bg1"/>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s-PE" sz="1000" b="1" dirty="0">
                          <a:solidFill>
                            <a:schemeClr val="bg1"/>
                          </a:solidFill>
                          <a:latin typeface="Calibri" pitchFamily="34" charset="0"/>
                          <a:cs typeface="Calibri" pitchFamily="34" charset="0"/>
                        </a:rPr>
                        <a:t>Amenazas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4"/>
                  </a:ext>
                </a:extLst>
              </a:tr>
              <a:tr h="1568121">
                <a:tc gridSpan="2">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dirty="0">
                          <a:latin typeface="Calibri" pitchFamily="34" charset="0"/>
                          <a:cs typeface="Calibri" pitchFamily="34" charset="0"/>
                        </a:rPr>
                        <a:t> Implementar</a:t>
                      </a:r>
                      <a:r>
                        <a:rPr lang="es-PE" sz="900" baseline="0" dirty="0">
                          <a:latin typeface="Calibri" pitchFamily="34" charset="0"/>
                          <a:cs typeface="Calibri" pitchFamily="34" charset="0"/>
                        </a:rPr>
                        <a:t> el uso de tecnología RFID a fin de controlar los tiempos y conocer la etapa en la que se encuentra un vehículo.</a:t>
                      </a:r>
                      <a:endParaRPr lang="es-PE" sz="900" dirty="0">
                        <a:latin typeface="Calibri" pitchFamily="34" charset="0"/>
                        <a:cs typeface="Calibri" pitchFamily="34" charset="0"/>
                      </a:endParaRPr>
                    </a:p>
                    <a:p>
                      <a:pPr>
                        <a:buFont typeface="Arial" pitchFamily="34" charset="0"/>
                        <a:buChar char="•"/>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a:txBody>
                    <a:bodyPr/>
                    <a:lstStyle/>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lang="es-PE" sz="900">
                          <a:latin typeface="Calibri" pitchFamily="34" charset="0"/>
                          <a:cs typeface="Calibri" pitchFamily="34" charset="0"/>
                        </a:rPr>
                        <a:t> Falta de espacio de almacenamiento cuando hay alta demanda.</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295515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Objetivos a Corto Plazo (5-10 </a:t>
            </a:r>
            <a:r>
              <a:rPr lang="es-PE" i="1" dirty="0" err="1"/>
              <a:t>OCPs</a:t>
            </a:r>
            <a:r>
              <a:rPr lang="es-PE" i="1" dirty="0"/>
              <a:t>)</a:t>
            </a:r>
          </a:p>
        </p:txBody>
      </p:sp>
      <p:graphicFrame>
        <p:nvGraphicFramePr>
          <p:cNvPr id="10" name="Table 15"/>
          <p:cNvGraphicFramePr>
            <a:graphicFrameLocks noGrp="1"/>
          </p:cNvGraphicFramePr>
          <p:nvPr>
            <p:extLst>
              <p:ext uri="{D42A27DB-BD31-4B8C-83A1-F6EECF244321}">
                <p14:modId xmlns:p14="http://schemas.microsoft.com/office/powerpoint/2010/main" val="2299549463"/>
              </p:ext>
            </p:extLst>
          </p:nvPr>
        </p:nvGraphicFramePr>
        <p:xfrm>
          <a:off x="262465" y="1078173"/>
          <a:ext cx="8474937" cy="5049560"/>
        </p:xfrm>
        <a:graphic>
          <a:graphicData uri="http://schemas.openxmlformats.org/drawingml/2006/table">
            <a:tbl>
              <a:tblPr firstRow="1" bandRow="1">
                <a:tableStyleId>{5C22544A-7EE6-4342-B048-85BDC9FD1C3A}</a:tableStyleId>
              </a:tblPr>
              <a:tblGrid>
                <a:gridCol w="927508">
                  <a:extLst>
                    <a:ext uri="{9D8B030D-6E8A-4147-A177-3AD203B41FA5}">
                      <a16:colId xmlns:a16="http://schemas.microsoft.com/office/drawing/2014/main" xmlns="" val="20000"/>
                    </a:ext>
                  </a:extLst>
                </a:gridCol>
                <a:gridCol w="6588690">
                  <a:extLst>
                    <a:ext uri="{9D8B030D-6E8A-4147-A177-3AD203B41FA5}">
                      <a16:colId xmlns:a16="http://schemas.microsoft.com/office/drawing/2014/main" xmlns="" val="20001"/>
                    </a:ext>
                  </a:extLst>
                </a:gridCol>
                <a:gridCol w="958739">
                  <a:extLst>
                    <a:ext uri="{9D8B030D-6E8A-4147-A177-3AD203B41FA5}">
                      <a16:colId xmlns:a16="http://schemas.microsoft.com/office/drawing/2014/main" xmlns="" val="20002"/>
                    </a:ext>
                  </a:extLst>
                </a:gridCol>
              </a:tblGrid>
              <a:tr h="581915">
                <a:tc>
                  <a:txBody>
                    <a:bodyPr/>
                    <a:lstStyle/>
                    <a:p>
                      <a:pPr algn="ctr"/>
                      <a:r>
                        <a:rPr lang="es-PE" sz="1200" dirty="0">
                          <a:solidFill>
                            <a:schemeClr val="bg1"/>
                          </a:solidFill>
                          <a:latin typeface="Calibri" pitchFamily="34" charset="0"/>
                          <a:cs typeface="Calibri" pitchFamily="34" charset="0"/>
                        </a:rPr>
                        <a:t>Código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Calibri" pitchFamily="34" charset="0"/>
                          <a:cs typeface="Calibri" pitchFamily="34" charset="0"/>
                        </a:rPr>
                        <a:t>Descripción del Objetivo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200" dirty="0">
                          <a:solidFill>
                            <a:schemeClr val="bg1"/>
                          </a:solidFill>
                          <a:latin typeface="Calibri" pitchFamily="34" charset="0"/>
                          <a:cs typeface="Calibri" pitchFamily="34" charset="0"/>
                        </a:rPr>
                        <a:t>Código del OLP</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444285">
                <a:tc>
                  <a:txBody>
                    <a:bodyPr/>
                    <a:lstStyle/>
                    <a:p>
                      <a:pPr marL="171450" indent="-171450">
                        <a:buFont typeface="Wingdings" pitchFamily="2" charset="2"/>
                        <a:buChar char="§"/>
                      </a:pPr>
                      <a:r>
                        <a:rPr lang="es-PE" sz="1200" baseline="0" dirty="0">
                          <a:solidFill>
                            <a:srgbClr val="000066"/>
                          </a:solidFill>
                          <a:latin typeface="Calibri" pitchFamily="34" charset="0"/>
                          <a:cs typeface="Calibri" pitchFamily="34" charset="0"/>
                        </a:rPr>
                        <a:t>OCP01</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x-none" sz="1200" dirty="0">
                          <a:latin typeface="Calibri" pitchFamily="34" charset="0"/>
                        </a:rPr>
                        <a:t>Obtener nuevos clientes </a:t>
                      </a:r>
                      <a:r>
                        <a:rPr lang="es-PE" sz="1200" dirty="0">
                          <a:latin typeface="Calibri" pitchFamily="34" charset="0"/>
                        </a:rPr>
                        <a:t>(incrementar</a:t>
                      </a:r>
                      <a:r>
                        <a:rPr lang="es-PE" sz="1200" baseline="0" dirty="0">
                          <a:latin typeface="Calibri" pitchFamily="34" charset="0"/>
                        </a:rPr>
                        <a:t> la cartera de clientes en un 20% para el periodo 2016)</a:t>
                      </a:r>
                      <a:endParaRPr lang="es-ES" sz="1200" dirty="0">
                        <a:latin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1200" b="0" i="0" u="none" strike="noStrike" dirty="0" err="1">
                          <a:solidFill>
                            <a:srgbClr val="000066"/>
                          </a:solidFill>
                          <a:effectLst/>
                          <a:latin typeface="Calibri" panose="020F0502020204030204" pitchFamily="34" charset="0"/>
                        </a:rPr>
                        <a:t>OLP1</a:t>
                      </a:r>
                      <a:endParaRPr lang="es-PE" sz="1200" b="0" i="0" u="none" strike="noStrike" dirty="0">
                        <a:solidFill>
                          <a:srgbClr val="000066"/>
                        </a:solidFill>
                        <a:effectLst/>
                        <a:latin typeface="Calibri" panose="020F0502020204030204" pitchFamily="34" charset="0"/>
                      </a:endParaRPr>
                    </a:p>
                  </a:txBody>
                  <a:tcPr marL="9525" marR="9525" marT="9525" marB="0"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88099">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baseline="0" dirty="0">
                          <a:solidFill>
                            <a:srgbClr val="000066"/>
                          </a:solidFill>
                          <a:latin typeface="Calibri" pitchFamily="34" charset="0"/>
                          <a:cs typeface="Calibri" pitchFamily="34" charset="0"/>
                        </a:rPr>
                        <a:t>OCP02</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Fidelizar a los clientes (Reducir reclamos</a:t>
                      </a:r>
                      <a:r>
                        <a:rPr lang="es-PE" sz="1200" baseline="0" dirty="0">
                          <a:latin typeface="Calibri" pitchFamily="34" charset="0"/>
                        </a:rPr>
                        <a:t> y mejorando su experiencia de compra, a</a:t>
                      </a:r>
                      <a:r>
                        <a:rPr lang="es-PE" sz="1200" dirty="0">
                          <a:latin typeface="Calibri" pitchFamily="34" charset="0"/>
                        </a:rPr>
                        <a:t>umentando</a:t>
                      </a:r>
                      <a:r>
                        <a:rPr lang="es-PE" sz="1200" baseline="0" dirty="0">
                          <a:latin typeface="Calibri" pitchFamily="34" charset="0"/>
                        </a:rPr>
                        <a:t> el índice de satisfacción al cliente de 85% a 90% para el periodo 2016)</a:t>
                      </a:r>
                      <a:endParaRPr lang="es-PE" sz="1200" dirty="0">
                        <a:latin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OLP3</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88099">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baseline="0" dirty="0">
                          <a:solidFill>
                            <a:srgbClr val="000066"/>
                          </a:solidFill>
                          <a:latin typeface="Calibri" pitchFamily="34" charset="0"/>
                          <a:cs typeface="Calibri" pitchFamily="34" charset="0"/>
                        </a:rPr>
                        <a:t>OCP03</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Agilizar La Entrega de Unidades  (Reducir</a:t>
                      </a:r>
                      <a:r>
                        <a:rPr lang="es-PE" sz="1200" baseline="0" dirty="0">
                          <a:latin typeface="Calibri" pitchFamily="34" charset="0"/>
                        </a:rPr>
                        <a:t> el promedio de entrega de unidades a 20 días para el periodo 2016)</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OLP2</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82640803"/>
                  </a:ext>
                </a:extLst>
              </a:tr>
              <a:tr h="288099">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baseline="0" dirty="0">
                          <a:solidFill>
                            <a:srgbClr val="000066"/>
                          </a:solidFill>
                          <a:latin typeface="Calibri" pitchFamily="34" charset="0"/>
                          <a:cs typeface="Calibri" pitchFamily="34" charset="0"/>
                        </a:rPr>
                        <a:t>OCP04</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Optimiza</a:t>
                      </a:r>
                      <a:r>
                        <a:rPr lang="x-none" sz="1200" dirty="0">
                          <a:latin typeface="Calibri" pitchFamily="34" charset="0"/>
                        </a:rPr>
                        <a:t>r proceso de ventas</a:t>
                      </a:r>
                      <a:r>
                        <a:rPr lang="es-PE" sz="1200" dirty="0">
                          <a:latin typeface="Calibri" pitchFamily="34" charset="0"/>
                        </a:rPr>
                        <a:t> (Realizar</a:t>
                      </a:r>
                      <a:r>
                        <a:rPr lang="es-PE" sz="1200" baseline="0" dirty="0">
                          <a:latin typeface="Calibri" pitchFamily="34" charset="0"/>
                        </a:rPr>
                        <a:t> el seguimiento mas detallados de los procesos de ventas y la productividad de los asesores de ventas desde julio 2016)</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OLP3</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2931823"/>
                  </a:ext>
                </a:extLst>
              </a:tr>
              <a:tr h="288099">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baseline="0" dirty="0">
                          <a:solidFill>
                            <a:srgbClr val="000066"/>
                          </a:solidFill>
                          <a:latin typeface="Calibri" pitchFamily="34" charset="0"/>
                          <a:cs typeface="Calibri" pitchFamily="34" charset="0"/>
                        </a:rPr>
                        <a:t>OCP05</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Plan de logística de Preparación de unidades (Planificar los</a:t>
                      </a:r>
                      <a:r>
                        <a:rPr lang="es-PE" sz="1200" baseline="0" dirty="0">
                          <a:latin typeface="Calibri" pitchFamily="34" charset="0"/>
                        </a:rPr>
                        <a:t> trabajos, capacidad y el control de suministros del proceso de </a:t>
                      </a:r>
                      <a:r>
                        <a:rPr lang="es-PE" sz="1200" baseline="0" dirty="0" err="1">
                          <a:latin typeface="Calibri" pitchFamily="34" charset="0"/>
                        </a:rPr>
                        <a:t>Preentrega</a:t>
                      </a:r>
                      <a:r>
                        <a:rPr lang="es-PE" sz="1200" baseline="0" dirty="0">
                          <a:latin typeface="Calibri" pitchFamily="34" charset="0"/>
                        </a:rPr>
                        <a:t> desde enero 2017)</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OLP2</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61868658"/>
                  </a:ext>
                </a:extLst>
              </a:tr>
              <a:tr h="288099">
                <a:tc>
                  <a:txBody>
                    <a:bodyPr/>
                    <a:lstStyle/>
                    <a:p>
                      <a:pPr marL="171450" indent="-171450">
                        <a:buFont typeface="Wingdings" pitchFamily="2" charset="2"/>
                        <a:buChar char="§"/>
                      </a:pPr>
                      <a:r>
                        <a:rPr lang="es-PE" sz="1200" baseline="0" dirty="0">
                          <a:solidFill>
                            <a:srgbClr val="000066"/>
                          </a:solidFill>
                          <a:latin typeface="Calibri" pitchFamily="34" charset="0"/>
                          <a:cs typeface="Calibri" pitchFamily="34" charset="0"/>
                        </a:rPr>
                        <a:t>OCP06</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Capacitar al personal de ventas (Preparar</a:t>
                      </a:r>
                      <a:r>
                        <a:rPr lang="es-PE" sz="1200" baseline="0" dirty="0">
                          <a:latin typeface="Calibri" pitchFamily="34" charset="0"/>
                        </a:rPr>
                        <a:t> continuamente a los asesores en las actividades de ventas, conocimiento de productos y seguimiento de cartera desde Marzo 2017).</a:t>
                      </a:r>
                      <a:endParaRPr lang="es-PE" sz="1200" dirty="0">
                        <a:latin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OLP1</a:t>
                      </a:r>
                      <a:r>
                        <a:rPr kumimoji="0" lang="es-PE" sz="1200" b="0" i="0" u="none" strike="noStrike" cap="none" normalizeH="0" baseline="0" dirty="0">
                          <a:ln>
                            <a:noFill/>
                          </a:ln>
                          <a:solidFill>
                            <a:srgbClr val="000066"/>
                          </a:solidFill>
                          <a:effectLst/>
                          <a:latin typeface="Calibri" pitchFamily="34" charset="0"/>
                          <a:cs typeface="Calibri" pitchFamily="34" charset="0"/>
                        </a:rPr>
                        <a:t>, </a:t>
                      </a:r>
                      <a:r>
                        <a:rPr kumimoji="0" lang="es-PE" sz="1200" b="0" i="0" u="none" strike="noStrike" cap="none" normalizeH="0" baseline="0" dirty="0" err="1">
                          <a:ln>
                            <a:noFill/>
                          </a:ln>
                          <a:solidFill>
                            <a:srgbClr val="000066"/>
                          </a:solidFill>
                          <a:effectLst/>
                          <a:latin typeface="Calibri" pitchFamily="34" charset="0"/>
                          <a:cs typeface="Calibri" pitchFamily="34" charset="0"/>
                        </a:rPr>
                        <a:t>OLP3</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49478901"/>
                  </a:ext>
                </a:extLst>
              </a:tr>
              <a:tr h="288099">
                <a:tc>
                  <a:txBody>
                    <a:bodyPr/>
                    <a:lstStyle/>
                    <a:p>
                      <a:pPr marL="171450" indent="-171450">
                        <a:buFont typeface="Wingdings" pitchFamily="2" charset="2"/>
                        <a:buChar char="§"/>
                      </a:pPr>
                      <a:r>
                        <a:rPr lang="es-PE" sz="1200" baseline="0" dirty="0">
                          <a:solidFill>
                            <a:srgbClr val="000066"/>
                          </a:solidFill>
                          <a:latin typeface="Calibri" pitchFamily="34" charset="0"/>
                          <a:cs typeface="Calibri" pitchFamily="34" charset="0"/>
                        </a:rPr>
                        <a:t>OCP07</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x-none" sz="1200" dirty="0">
                          <a:latin typeface="Calibri" pitchFamily="34" charset="0"/>
                        </a:rPr>
                        <a:t>Alinear capacidades de trabajadores para el uso de </a:t>
                      </a:r>
                      <a:r>
                        <a:rPr lang="es-PE" sz="1200" dirty="0">
                          <a:latin typeface="Calibri" pitchFamily="34" charset="0"/>
                        </a:rPr>
                        <a:t>Tecnología (Preparar</a:t>
                      </a:r>
                      <a:r>
                        <a:rPr lang="es-PE" sz="1200" baseline="0" dirty="0">
                          <a:latin typeface="Calibri" pitchFamily="34" charset="0"/>
                        </a:rPr>
                        <a:t> a los asesores en las nuevas herramientas tecnológicas que se implementaran desde marzo 2017).</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OLP3</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88099">
                <a:tc>
                  <a:txBody>
                    <a:bodyPr/>
                    <a:lstStyle/>
                    <a:p>
                      <a:pPr marL="171450" indent="-171450">
                        <a:buFont typeface="Wingdings" pitchFamily="2" charset="2"/>
                        <a:buChar char="§"/>
                      </a:pPr>
                      <a:r>
                        <a:rPr lang="es-PE" sz="1200" baseline="0" dirty="0">
                          <a:solidFill>
                            <a:srgbClr val="000066"/>
                          </a:solidFill>
                          <a:latin typeface="Calibri" pitchFamily="34" charset="0"/>
                          <a:cs typeface="Calibri" pitchFamily="34" charset="0"/>
                        </a:rPr>
                        <a:t>OCP08</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Incrementar Rentabilidad (aumentar la rentabilidad de</a:t>
                      </a:r>
                      <a:r>
                        <a:rPr lang="es-PE" sz="1200" baseline="0" dirty="0">
                          <a:latin typeface="Calibri" pitchFamily="34" charset="0"/>
                        </a:rPr>
                        <a:t> un 6% a un 10% para el 2016)</a:t>
                      </a:r>
                      <a:endParaRPr lang="es-PE" sz="1200" dirty="0">
                        <a:latin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OLP4</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88099">
                <a:tc>
                  <a:txBody>
                    <a:bodyPr/>
                    <a:lstStyle/>
                    <a:p>
                      <a:pPr marL="171450" indent="-171450">
                        <a:buFont typeface="Wingdings" pitchFamily="2" charset="2"/>
                        <a:buChar char="§"/>
                      </a:pPr>
                      <a:r>
                        <a:rPr lang="es-PE" sz="1200" baseline="0" dirty="0">
                          <a:solidFill>
                            <a:srgbClr val="000066"/>
                          </a:solidFill>
                          <a:latin typeface="Calibri" pitchFamily="34" charset="0"/>
                          <a:cs typeface="Calibri" pitchFamily="34" charset="0"/>
                        </a:rPr>
                        <a:t>OCP09</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200" dirty="0">
                          <a:latin typeface="Calibri" pitchFamily="34" charset="0"/>
                        </a:rPr>
                        <a:t>Reducción de gastos (reducir gastos en un 20% para el 2016)</a:t>
                      </a: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Wingdings" pitchFamily="2" charset="2"/>
                        <a:buNone/>
                      </a:pPr>
                      <a:r>
                        <a:rPr kumimoji="0" lang="es-PE" sz="1200" b="0" i="0" u="none" strike="noStrike" cap="none" normalizeH="0" baseline="0" dirty="0" err="1">
                          <a:ln>
                            <a:noFill/>
                          </a:ln>
                          <a:solidFill>
                            <a:srgbClr val="000066"/>
                          </a:solidFill>
                          <a:effectLst/>
                          <a:latin typeface="Calibri" pitchFamily="34" charset="0"/>
                          <a:cs typeface="Calibri" pitchFamily="34" charset="0"/>
                        </a:rPr>
                        <a:t>OLP5</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Planeamiento Estratégico de la Empresa</a:t>
            </a:r>
            <a:br>
              <a:rPr lang="es-PE" dirty="0"/>
            </a:br>
            <a:r>
              <a:rPr lang="es-PE" i="1" dirty="0"/>
              <a:t>Balanced Scorecard –</a:t>
            </a:r>
            <a:r>
              <a:rPr lang="es-PE" i="1" dirty="0" err="1"/>
              <a:t>OCPs</a:t>
            </a:r>
            <a:r>
              <a:rPr lang="es-PE" i="1" dirty="0"/>
              <a:t> </a:t>
            </a:r>
            <a:r>
              <a:rPr lang="es-PE" i="1"/>
              <a:t>e iniciativas/proyectos</a:t>
            </a:r>
            <a:endParaRPr lang="es-PE" i="1" dirty="0"/>
          </a:p>
        </p:txBody>
      </p:sp>
      <p:graphicFrame>
        <p:nvGraphicFramePr>
          <p:cNvPr id="10" name="Table 15"/>
          <p:cNvGraphicFramePr>
            <a:graphicFrameLocks noGrp="1"/>
          </p:cNvGraphicFramePr>
          <p:nvPr>
            <p:extLst>
              <p:ext uri="{D42A27DB-BD31-4B8C-83A1-F6EECF244321}">
                <p14:modId xmlns:p14="http://schemas.microsoft.com/office/powerpoint/2010/main" val="163658101"/>
              </p:ext>
            </p:extLst>
          </p:nvPr>
        </p:nvGraphicFramePr>
        <p:xfrm>
          <a:off x="262462" y="1078174"/>
          <a:ext cx="8474939" cy="5336275"/>
        </p:xfrm>
        <a:graphic>
          <a:graphicData uri="http://schemas.openxmlformats.org/drawingml/2006/table">
            <a:tbl>
              <a:tblPr firstRow="1" bandRow="1">
                <a:tableStyleId>{5C22544A-7EE6-4342-B048-85BDC9FD1C3A}</a:tableStyleId>
              </a:tblPr>
              <a:tblGrid>
                <a:gridCol w="1943481">
                  <a:extLst>
                    <a:ext uri="{9D8B030D-6E8A-4147-A177-3AD203B41FA5}">
                      <a16:colId xmlns:a16="http://schemas.microsoft.com/office/drawing/2014/main" xmlns="" val="20000"/>
                    </a:ext>
                  </a:extLst>
                </a:gridCol>
                <a:gridCol w="6531458">
                  <a:extLst>
                    <a:ext uri="{9D8B030D-6E8A-4147-A177-3AD203B41FA5}">
                      <a16:colId xmlns:a16="http://schemas.microsoft.com/office/drawing/2014/main" xmlns="" val="20001"/>
                    </a:ext>
                  </a:extLst>
                </a:gridCol>
              </a:tblGrid>
              <a:tr h="1399678">
                <a:tc>
                  <a:txBody>
                    <a:bodyPr/>
                    <a:lstStyle/>
                    <a:p>
                      <a:pPr algn="ctr">
                        <a:buFont typeface="Arial" pitchFamily="34" charset="0"/>
                        <a:buNone/>
                      </a:pPr>
                      <a:r>
                        <a:rPr lang="es-PE" sz="1600" b="1" dirty="0">
                          <a:solidFill>
                            <a:schemeClr val="bg1"/>
                          </a:solidFill>
                          <a:latin typeface="Calibri" pitchFamily="34" charset="0"/>
                          <a:cs typeface="Calibri" pitchFamily="34" charset="0"/>
                        </a:rPr>
                        <a:t>Financiera</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buFont typeface="Wingdings" pitchFamily="2" charset="2"/>
                        <a:buNone/>
                      </a:pPr>
                      <a:endParaRPr kumimoji="0" lang="es-PE" sz="1000" b="0" i="0" u="none" strike="noStrike" cap="none" normalizeH="0" baseline="0" dirty="0">
                        <a:ln>
                          <a:noFill/>
                        </a:ln>
                        <a:solidFill>
                          <a:srgbClr val="000066"/>
                        </a:solidFill>
                        <a:effectLst/>
                        <a:latin typeface="Calibri" pitchFamily="34" charset="0"/>
                        <a:cs typeface="Calibri" pitchFamily="34" charset="0"/>
                      </a:endParaRP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312199">
                <a:tc>
                  <a:txBody>
                    <a:bodyPr/>
                    <a:lstStyle/>
                    <a:p>
                      <a:pPr marL="171450" indent="-171450" algn="ctr">
                        <a:buFont typeface="Wingdings" pitchFamily="2" charset="2"/>
                        <a:buNone/>
                      </a:pPr>
                      <a:r>
                        <a:rPr lang="es-PE" sz="1600" b="1" dirty="0">
                          <a:solidFill>
                            <a:schemeClr val="bg1"/>
                          </a:solidFill>
                          <a:latin typeface="Calibri" pitchFamily="34" charset="0"/>
                          <a:cs typeface="Calibri" pitchFamily="34" charset="0"/>
                        </a:rPr>
                        <a:t>Clientes</a:t>
                      </a:r>
                      <a:endParaRPr kumimoji="0" lang="es-PE" sz="1600" b="1" i="0" u="none" strike="noStrike" cap="none" normalizeH="0" baseline="0" dirty="0">
                        <a:ln>
                          <a:noFill/>
                        </a:ln>
                        <a:solidFill>
                          <a:schemeClr val="bg1"/>
                        </a:solidFill>
                        <a:effectLst/>
                        <a:latin typeface="Calibri" pitchFamily="34" charset="0"/>
                        <a:cs typeface="Calibri"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12199">
                <a:tc>
                  <a:txBody>
                    <a:bodyPr/>
                    <a:lstStyle/>
                    <a:p>
                      <a:pPr marL="171450" indent="-171450" algn="ctr">
                        <a:buFont typeface="Wingdings" pitchFamily="2" charset="2"/>
                        <a:buNone/>
                      </a:pPr>
                      <a:r>
                        <a:rPr kumimoji="0" lang="es-PE" sz="1600" b="1" i="0" u="none" strike="noStrike" cap="none" normalizeH="0" baseline="0" dirty="0">
                          <a:ln>
                            <a:noFill/>
                          </a:ln>
                          <a:solidFill>
                            <a:schemeClr val="bg1"/>
                          </a:solidFill>
                          <a:effectLst/>
                          <a:latin typeface="Calibri" pitchFamily="34" charset="0"/>
                          <a:cs typeface="Calibri" pitchFamily="34" charset="0"/>
                        </a:rPr>
                        <a:t>Procesos</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12199">
                <a:tc>
                  <a:txBody>
                    <a:bodyPr/>
                    <a:lstStyle/>
                    <a:p>
                      <a:pPr marL="171450" indent="-171450" algn="ctr">
                        <a:buFont typeface="Wingdings" pitchFamily="2" charset="2"/>
                        <a:buNone/>
                      </a:pPr>
                      <a:r>
                        <a:rPr kumimoji="0" lang="es-PE" sz="1600" b="1" i="0" u="none" strike="noStrike" cap="none" normalizeH="0" baseline="0" dirty="0">
                          <a:ln>
                            <a:noFill/>
                          </a:ln>
                          <a:solidFill>
                            <a:schemeClr val="bg1"/>
                          </a:solidFill>
                          <a:effectLst/>
                          <a:latin typeface="Calibri" pitchFamily="34" charset="0"/>
                          <a:cs typeface="Calibri" pitchFamily="34" charset="0"/>
                        </a:rPr>
                        <a:t>Empleados</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
        <p:nvSpPr>
          <p:cNvPr id="22" name="21 CuadroTexto"/>
          <p:cNvSpPr txBox="1"/>
          <p:nvPr/>
        </p:nvSpPr>
        <p:spPr>
          <a:xfrm>
            <a:off x="3022382" y="1613734"/>
            <a:ext cx="997941" cy="553998"/>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Incrementar Rentabilidad</a:t>
            </a:r>
          </a:p>
          <a:p>
            <a:pPr algn="ctr"/>
            <a:r>
              <a:rPr lang="es-PE" sz="1000">
                <a:latin typeface="Calibri" pitchFamily="34" charset="0"/>
              </a:rPr>
              <a:t>(OCP</a:t>
            </a:r>
            <a:r>
              <a:rPr lang="x-none" sz="1000">
                <a:latin typeface="Calibri" pitchFamily="34" charset="0"/>
              </a:rPr>
              <a:t>08</a:t>
            </a:r>
            <a:r>
              <a:rPr lang="es-PE" sz="1000">
                <a:latin typeface="Calibri" pitchFamily="34" charset="0"/>
              </a:rPr>
              <a:t>)</a:t>
            </a:r>
            <a:endParaRPr lang="es-ES" sz="1000" dirty="0">
              <a:latin typeface="Calibri" pitchFamily="34" charset="0"/>
            </a:endParaRPr>
          </a:p>
        </p:txBody>
      </p:sp>
      <p:sp>
        <p:nvSpPr>
          <p:cNvPr id="23" name="22 CuadroTexto"/>
          <p:cNvSpPr txBox="1"/>
          <p:nvPr/>
        </p:nvSpPr>
        <p:spPr>
          <a:xfrm>
            <a:off x="5976755" y="1613734"/>
            <a:ext cx="997941" cy="553998"/>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Reducción de gastos</a:t>
            </a:r>
          </a:p>
          <a:p>
            <a:pPr algn="ctr"/>
            <a:r>
              <a:rPr lang="es-PE" sz="1000">
                <a:latin typeface="Calibri" pitchFamily="34" charset="0"/>
              </a:rPr>
              <a:t>(OCP</a:t>
            </a:r>
            <a:r>
              <a:rPr lang="x-none" sz="1000">
                <a:latin typeface="Calibri" pitchFamily="34" charset="0"/>
              </a:rPr>
              <a:t>09</a:t>
            </a:r>
            <a:r>
              <a:rPr lang="es-PE" sz="1000">
                <a:latin typeface="Calibri" pitchFamily="34" charset="0"/>
              </a:rPr>
              <a:t>)</a:t>
            </a:r>
            <a:endParaRPr lang="es-ES" sz="1000" dirty="0">
              <a:latin typeface="Calibri" pitchFamily="34" charset="0"/>
            </a:endParaRPr>
          </a:p>
        </p:txBody>
      </p:sp>
      <p:sp>
        <p:nvSpPr>
          <p:cNvPr id="40" name="39 CuadroTexto"/>
          <p:cNvSpPr txBox="1"/>
          <p:nvPr/>
        </p:nvSpPr>
        <p:spPr>
          <a:xfrm>
            <a:off x="4161080" y="2942917"/>
            <a:ext cx="997941" cy="553998"/>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Reducir </a:t>
            </a:r>
            <a:r>
              <a:rPr lang="es-PE" sz="1000">
                <a:latin typeface="Calibri" pitchFamily="34" charset="0"/>
              </a:rPr>
              <a:t>Reclamos</a:t>
            </a:r>
            <a:endParaRPr lang="es-PE" sz="1000" dirty="0">
              <a:latin typeface="Calibri" pitchFamily="34" charset="0"/>
            </a:endParaRPr>
          </a:p>
          <a:p>
            <a:pPr algn="ctr"/>
            <a:r>
              <a:rPr lang="es-PE" sz="1000">
                <a:latin typeface="Calibri" pitchFamily="34" charset="0"/>
              </a:rPr>
              <a:t>(OCP0</a:t>
            </a:r>
            <a:r>
              <a:rPr lang="x-none" sz="1000">
                <a:latin typeface="Calibri" pitchFamily="34" charset="0"/>
              </a:rPr>
              <a:t>2</a:t>
            </a:r>
            <a:r>
              <a:rPr lang="es-PE" sz="1000">
                <a:latin typeface="Calibri" pitchFamily="34" charset="0"/>
              </a:rPr>
              <a:t>)</a:t>
            </a:r>
            <a:endParaRPr lang="es-ES" sz="1000" dirty="0">
              <a:latin typeface="Calibri" pitchFamily="34" charset="0"/>
            </a:endParaRPr>
          </a:p>
        </p:txBody>
      </p:sp>
      <p:sp>
        <p:nvSpPr>
          <p:cNvPr id="41" name="40 CuadroTexto"/>
          <p:cNvSpPr txBox="1"/>
          <p:nvPr/>
        </p:nvSpPr>
        <p:spPr>
          <a:xfrm>
            <a:off x="5976754" y="2911140"/>
            <a:ext cx="997941" cy="707886"/>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Agilizar La Entrega de Unidades </a:t>
            </a:r>
            <a:r>
              <a:rPr lang="es-PE" sz="1000">
                <a:latin typeface="Calibri" pitchFamily="34" charset="0"/>
              </a:rPr>
              <a:t>(OCP</a:t>
            </a:r>
            <a:r>
              <a:rPr lang="x-none" sz="1000">
                <a:latin typeface="Calibri" pitchFamily="34" charset="0"/>
              </a:rPr>
              <a:t>03</a:t>
            </a:r>
            <a:r>
              <a:rPr lang="es-PE" sz="1000">
                <a:latin typeface="Calibri" pitchFamily="34" charset="0"/>
              </a:rPr>
              <a:t>)</a:t>
            </a:r>
            <a:endParaRPr lang="es-ES" sz="1000" dirty="0">
              <a:latin typeface="Calibri" pitchFamily="34" charset="0"/>
            </a:endParaRPr>
          </a:p>
        </p:txBody>
      </p:sp>
      <p:sp>
        <p:nvSpPr>
          <p:cNvPr id="58" name="57 CuadroTexto"/>
          <p:cNvSpPr txBox="1"/>
          <p:nvPr/>
        </p:nvSpPr>
        <p:spPr>
          <a:xfrm>
            <a:off x="3022382" y="4236976"/>
            <a:ext cx="997941" cy="553998"/>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a:latin typeface="Calibri" pitchFamily="34" charset="0"/>
              </a:rPr>
              <a:t>Optimiza</a:t>
            </a:r>
            <a:r>
              <a:rPr lang="x-none" sz="1000">
                <a:latin typeface="Calibri" pitchFamily="34" charset="0"/>
              </a:rPr>
              <a:t>r proceso de ventas</a:t>
            </a:r>
            <a:r>
              <a:rPr lang="es-PE" sz="1000">
                <a:latin typeface="Calibri" pitchFamily="34" charset="0"/>
              </a:rPr>
              <a:t>(OCP </a:t>
            </a:r>
            <a:r>
              <a:rPr lang="x-none" sz="1000">
                <a:latin typeface="Calibri" pitchFamily="34" charset="0"/>
              </a:rPr>
              <a:t>04</a:t>
            </a:r>
            <a:r>
              <a:rPr lang="es-PE" sz="1000">
                <a:latin typeface="Calibri" pitchFamily="34" charset="0"/>
              </a:rPr>
              <a:t>)</a:t>
            </a:r>
            <a:endParaRPr lang="es-ES" sz="1000" dirty="0">
              <a:latin typeface="Calibri" pitchFamily="34" charset="0"/>
            </a:endParaRPr>
          </a:p>
        </p:txBody>
      </p:sp>
      <p:sp>
        <p:nvSpPr>
          <p:cNvPr id="60" name="59 CuadroTexto"/>
          <p:cNvSpPr txBox="1"/>
          <p:nvPr/>
        </p:nvSpPr>
        <p:spPr>
          <a:xfrm>
            <a:off x="5976755" y="4032862"/>
            <a:ext cx="997941" cy="861774"/>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Plan de logística de Preparación de unidades </a:t>
            </a:r>
            <a:r>
              <a:rPr lang="es-PE" sz="1000">
                <a:latin typeface="Calibri" pitchFamily="34" charset="0"/>
              </a:rPr>
              <a:t>(OCP</a:t>
            </a:r>
            <a:r>
              <a:rPr lang="x-none" sz="1000">
                <a:latin typeface="Calibri" pitchFamily="34" charset="0"/>
              </a:rPr>
              <a:t>05</a:t>
            </a:r>
            <a:r>
              <a:rPr lang="es-PE" sz="1000">
                <a:latin typeface="Calibri" pitchFamily="34" charset="0"/>
              </a:rPr>
              <a:t>)</a:t>
            </a:r>
            <a:endParaRPr lang="es-ES" sz="1000" dirty="0">
              <a:latin typeface="Calibri" pitchFamily="34" charset="0"/>
            </a:endParaRPr>
          </a:p>
        </p:txBody>
      </p:sp>
      <p:sp>
        <p:nvSpPr>
          <p:cNvPr id="76" name="75 CuadroTexto"/>
          <p:cNvSpPr txBox="1"/>
          <p:nvPr/>
        </p:nvSpPr>
        <p:spPr>
          <a:xfrm>
            <a:off x="3022382" y="5577058"/>
            <a:ext cx="997941" cy="707886"/>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es-PE" sz="1000" dirty="0">
                <a:latin typeface="Calibri" pitchFamily="34" charset="0"/>
              </a:rPr>
              <a:t>Capacitar al personal de ventas</a:t>
            </a:r>
          </a:p>
          <a:p>
            <a:pPr algn="ctr"/>
            <a:r>
              <a:rPr lang="es-PE" sz="1000" dirty="0">
                <a:latin typeface="Calibri" pitchFamily="34" charset="0"/>
              </a:rPr>
              <a:t> </a:t>
            </a:r>
            <a:r>
              <a:rPr lang="es-PE" sz="1000">
                <a:latin typeface="Calibri" pitchFamily="34" charset="0"/>
              </a:rPr>
              <a:t>(OCP0</a:t>
            </a:r>
            <a:r>
              <a:rPr lang="x-none" sz="1000">
                <a:latin typeface="Calibri" pitchFamily="34" charset="0"/>
              </a:rPr>
              <a:t>6</a:t>
            </a:r>
            <a:r>
              <a:rPr lang="es-PE" sz="1000">
                <a:latin typeface="Calibri" pitchFamily="34" charset="0"/>
              </a:rPr>
              <a:t>)</a:t>
            </a:r>
            <a:endParaRPr lang="es-ES" sz="1000" dirty="0">
              <a:latin typeface="Calibri" pitchFamily="34" charset="0"/>
            </a:endParaRPr>
          </a:p>
        </p:txBody>
      </p:sp>
      <p:sp>
        <p:nvSpPr>
          <p:cNvPr id="77" name="76 CuadroTexto"/>
          <p:cNvSpPr txBox="1"/>
          <p:nvPr/>
        </p:nvSpPr>
        <p:spPr>
          <a:xfrm>
            <a:off x="4851392" y="5201278"/>
            <a:ext cx="997941" cy="1015663"/>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x-none" sz="1000">
                <a:latin typeface="Calibri" pitchFamily="34" charset="0"/>
              </a:rPr>
              <a:t>Alinear capacidades de trabajadores para el uso de </a:t>
            </a:r>
            <a:r>
              <a:rPr lang="es-PE" sz="1000">
                <a:latin typeface="Calibri" pitchFamily="34" charset="0"/>
              </a:rPr>
              <a:t>Tecnología (OCP0</a:t>
            </a:r>
            <a:r>
              <a:rPr lang="x-none" sz="1000">
                <a:latin typeface="Calibri" pitchFamily="34" charset="0"/>
              </a:rPr>
              <a:t>7</a:t>
            </a:r>
            <a:r>
              <a:rPr lang="es-PE" sz="1000">
                <a:latin typeface="Calibri" pitchFamily="34" charset="0"/>
              </a:rPr>
              <a:t>)</a:t>
            </a:r>
            <a:endParaRPr lang="es-ES" sz="1000" dirty="0">
              <a:latin typeface="Calibri" pitchFamily="34" charset="0"/>
            </a:endParaRPr>
          </a:p>
        </p:txBody>
      </p:sp>
      <p:cxnSp>
        <p:nvCxnSpPr>
          <p:cNvPr id="89" name="Straight Arrow Connector 88"/>
          <p:cNvCxnSpPr>
            <a:stCxn id="76" idx="0"/>
            <a:endCxn id="58" idx="2"/>
          </p:cNvCxnSpPr>
          <p:nvPr/>
        </p:nvCxnSpPr>
        <p:spPr bwMode="auto">
          <a:xfrm flipV="1">
            <a:off x="3521353" y="4790974"/>
            <a:ext cx="0" cy="786084"/>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cxnSp>
        <p:nvCxnSpPr>
          <p:cNvPr id="91" name="Straight Arrow Connector 90"/>
          <p:cNvCxnSpPr>
            <a:stCxn id="77" idx="0"/>
            <a:endCxn id="58" idx="2"/>
          </p:cNvCxnSpPr>
          <p:nvPr/>
        </p:nvCxnSpPr>
        <p:spPr bwMode="auto">
          <a:xfrm flipH="1" flipV="1">
            <a:off x="3521353" y="4790974"/>
            <a:ext cx="1829010" cy="410304"/>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93" name="Straight Arrow Connector 92"/>
          <p:cNvCxnSpPr>
            <a:stCxn id="77" idx="0"/>
            <a:endCxn id="60" idx="2"/>
          </p:cNvCxnSpPr>
          <p:nvPr/>
        </p:nvCxnSpPr>
        <p:spPr bwMode="auto">
          <a:xfrm flipV="1">
            <a:off x="5350363" y="4894636"/>
            <a:ext cx="1125363" cy="306642"/>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95" name="Straight Arrow Connector 94"/>
          <p:cNvCxnSpPr>
            <a:stCxn id="60" idx="0"/>
            <a:endCxn id="41" idx="2"/>
          </p:cNvCxnSpPr>
          <p:nvPr/>
        </p:nvCxnSpPr>
        <p:spPr bwMode="auto">
          <a:xfrm flipH="1" flipV="1">
            <a:off x="6475725" y="3619026"/>
            <a:ext cx="1" cy="413836"/>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98" name="Straight Arrow Connector 97"/>
          <p:cNvCxnSpPr>
            <a:stCxn id="41" idx="0"/>
            <a:endCxn id="23" idx="2"/>
          </p:cNvCxnSpPr>
          <p:nvPr/>
        </p:nvCxnSpPr>
        <p:spPr bwMode="auto">
          <a:xfrm flipV="1">
            <a:off x="6475725" y="2167732"/>
            <a:ext cx="1" cy="743408"/>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99" name="Straight Arrow Connector 98"/>
          <p:cNvCxnSpPr>
            <a:stCxn id="40" idx="0"/>
            <a:endCxn id="22" idx="2"/>
          </p:cNvCxnSpPr>
          <p:nvPr/>
        </p:nvCxnSpPr>
        <p:spPr bwMode="auto">
          <a:xfrm flipH="1" flipV="1">
            <a:off x="3521353" y="2167732"/>
            <a:ext cx="1138698" cy="775185"/>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100" name="Straight Arrow Connector 99"/>
          <p:cNvCxnSpPr>
            <a:stCxn id="58" idx="0"/>
            <a:endCxn id="40" idx="2"/>
          </p:cNvCxnSpPr>
          <p:nvPr/>
        </p:nvCxnSpPr>
        <p:spPr bwMode="auto">
          <a:xfrm flipV="1">
            <a:off x="3521353" y="3496915"/>
            <a:ext cx="1138698" cy="740061"/>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28" name="Straight Arrow Connector 100"/>
          <p:cNvCxnSpPr>
            <a:stCxn id="23" idx="1"/>
            <a:endCxn id="22" idx="3"/>
          </p:cNvCxnSpPr>
          <p:nvPr/>
        </p:nvCxnSpPr>
        <p:spPr bwMode="auto">
          <a:xfrm flipH="1">
            <a:off x="4020323" y="1890733"/>
            <a:ext cx="1956432" cy="0"/>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sp>
        <p:nvSpPr>
          <p:cNvPr id="33" name="39 CuadroTexto"/>
          <p:cNvSpPr txBox="1"/>
          <p:nvPr/>
        </p:nvSpPr>
        <p:spPr>
          <a:xfrm>
            <a:off x="2605928" y="2933442"/>
            <a:ext cx="997941" cy="553998"/>
          </a:xfrm>
          <a:prstGeom prst="rect">
            <a:avLst/>
          </a:prstGeom>
          <a:solidFill>
            <a:schemeClr val="bg1"/>
          </a:solidFill>
          <a:ln>
            <a:solidFill>
              <a:srgbClr val="0070C0"/>
            </a:solidFill>
          </a:ln>
          <a:scene3d>
            <a:camera prst="orthographicFront"/>
            <a:lightRig rig="threePt" dir="t"/>
          </a:scene3d>
          <a:sp3d>
            <a:bevelT/>
          </a:sp3d>
        </p:spPr>
        <p:txBody>
          <a:bodyPr wrap="square" rtlCol="0">
            <a:spAutoFit/>
          </a:bodyPr>
          <a:lstStyle/>
          <a:p>
            <a:pPr algn="ctr"/>
            <a:r>
              <a:rPr lang="x-none" sz="1000">
                <a:latin typeface="Calibri" pitchFamily="34" charset="0"/>
              </a:rPr>
              <a:t>Obtener nuevos clientes </a:t>
            </a:r>
            <a:r>
              <a:rPr lang="es-PE" sz="1000">
                <a:latin typeface="Calibri" pitchFamily="34" charset="0"/>
              </a:rPr>
              <a:t>(</a:t>
            </a:r>
            <a:r>
              <a:rPr lang="es-PE" sz="1000" dirty="0">
                <a:latin typeface="Calibri" pitchFamily="34" charset="0"/>
              </a:rPr>
              <a:t>OCP01)</a:t>
            </a:r>
            <a:endParaRPr lang="es-ES" sz="1000" dirty="0">
              <a:latin typeface="Calibri" pitchFamily="34" charset="0"/>
            </a:endParaRPr>
          </a:p>
        </p:txBody>
      </p:sp>
      <p:cxnSp>
        <p:nvCxnSpPr>
          <p:cNvPr id="44" name="Straight Arrow Connector 99"/>
          <p:cNvCxnSpPr>
            <a:stCxn id="58" idx="0"/>
            <a:endCxn id="33" idx="2"/>
          </p:cNvCxnSpPr>
          <p:nvPr/>
        </p:nvCxnSpPr>
        <p:spPr bwMode="auto">
          <a:xfrm flipH="1" flipV="1">
            <a:off x="3104899" y="3487440"/>
            <a:ext cx="416454" cy="749536"/>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47" name="Straight Arrow Connector 98"/>
          <p:cNvCxnSpPr>
            <a:endCxn id="22" idx="2"/>
          </p:cNvCxnSpPr>
          <p:nvPr/>
        </p:nvCxnSpPr>
        <p:spPr bwMode="auto">
          <a:xfrm flipV="1">
            <a:off x="3139044" y="2167732"/>
            <a:ext cx="382309" cy="751418"/>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spTree>
    <p:extLst>
      <p:ext uri="{BB962C8B-B14F-4D97-AF65-F5344CB8AC3E}">
        <p14:creationId xmlns:p14="http://schemas.microsoft.com/office/powerpoint/2010/main" val="11972261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PE" dirty="0"/>
              <a:t>Plan Estratégico de Tecnología de Información</a:t>
            </a:r>
            <a:br>
              <a:rPr lang="es-PE" dirty="0"/>
            </a:br>
            <a:r>
              <a:rPr lang="es-PE" dirty="0"/>
              <a:t>(PETI)</a:t>
            </a:r>
            <a:endParaRPr lang="es-PE" sz="3200" dirty="0"/>
          </a:p>
        </p:txBody>
      </p:sp>
    </p:spTree>
    <p:extLst>
      <p:ext uri="{BB962C8B-B14F-4D97-AF65-F5344CB8AC3E}">
        <p14:creationId xmlns:p14="http://schemas.microsoft.com/office/powerpoint/2010/main" val="4573668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Tendencias de TI</a:t>
            </a:r>
          </a:p>
        </p:txBody>
      </p:sp>
    </p:spTree>
    <p:extLst>
      <p:ext uri="{BB962C8B-B14F-4D97-AF65-F5344CB8AC3E}">
        <p14:creationId xmlns:p14="http://schemas.microsoft.com/office/powerpoint/2010/main" val="25005606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Tendencias de TI</a:t>
            </a:r>
            <a:br>
              <a:rPr lang="es-PE" dirty="0"/>
            </a:br>
            <a:r>
              <a:rPr lang="es-PE" i="1" dirty="0" err="1"/>
              <a:t>Service</a:t>
            </a:r>
            <a:r>
              <a:rPr lang="es-PE" i="1" dirty="0"/>
              <a:t> </a:t>
            </a:r>
            <a:r>
              <a:rPr lang="es-PE" i="1" dirty="0" err="1"/>
              <a:t>Oriented</a:t>
            </a:r>
            <a:r>
              <a:rPr lang="es-PE" i="1" dirty="0"/>
              <a:t> </a:t>
            </a:r>
            <a:r>
              <a:rPr lang="es-PE" i="1" dirty="0" err="1"/>
              <a:t>Architecture</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2042772451"/>
              </p:ext>
            </p:extLst>
          </p:nvPr>
        </p:nvGraphicFramePr>
        <p:xfrm>
          <a:off x="173414" y="1024208"/>
          <a:ext cx="2120470" cy="269645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328297">
                <a:tc>
                  <a:txBody>
                    <a:bodyPr/>
                    <a:lstStyle/>
                    <a:p>
                      <a:pPr algn="ctr"/>
                      <a:r>
                        <a:rPr lang="es-PE" sz="1000" dirty="0">
                          <a:latin typeface="Calibri" pitchFamily="34" charset="0"/>
                          <a:cs typeface="Calibri" pitchFamily="34" charset="0"/>
                        </a:rPr>
                        <a:t>Aplicabilidad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68156">
                <a:tc>
                  <a:txBody>
                    <a:bodyPr/>
                    <a:lstStyle/>
                    <a:p>
                      <a:r>
                        <a:rPr kumimoji="0" lang="es-PE" sz="900" b="0" i="0" u="none" strike="noStrike" cap="none" normalizeH="0" baseline="0" dirty="0">
                          <a:ln>
                            <a:noFill/>
                          </a:ln>
                          <a:solidFill>
                            <a:srgbClr val="000066"/>
                          </a:solidFill>
                          <a:effectLst/>
                          <a:latin typeface="Calibri" pitchFamily="34" charset="0"/>
                          <a:cs typeface="Calibri" pitchFamily="34" charset="0"/>
                        </a:rPr>
                        <a:t>La Arquitectura Orientada a Servicios, es un concepto de arquitectura de software que define la utilización de servicios para dar soporte a los requisitos del negocio. Es de este modo que permite que componentes de software que proveen funciones específicas puedan interactuar con otros componentes independientemente de la plataforma en que se encuentran ambos.  Actualmente se tiene software  implementado en diferentes plataformas por lo que en algunos casos no existe una comunicación directa.</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99455575"/>
              </p:ext>
            </p:extLst>
          </p:nvPr>
        </p:nvGraphicFramePr>
        <p:xfrm>
          <a:off x="173414" y="3840839"/>
          <a:ext cx="2120470" cy="262302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190596">
                <a:tc>
                  <a:txBody>
                    <a:bodyPr/>
                    <a:lstStyle/>
                    <a:p>
                      <a:pPr algn="ctr"/>
                      <a:r>
                        <a:rPr lang="es-PE" sz="1000" b="0" dirty="0">
                          <a:solidFill>
                            <a:schemeClr val="tx1">
                              <a:lumMod val="50000"/>
                            </a:schemeClr>
                          </a:solidFill>
                          <a:latin typeface="Calibri" pitchFamily="34" charset="0"/>
                          <a:cs typeface="Calibri" pitchFamily="34" charset="0"/>
                        </a:rPr>
                        <a:t>Uso actual</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79183">
                <a:tc>
                  <a:txBody>
                    <a:bodyPr/>
                    <a:lstStyle/>
                    <a:p>
                      <a:pPr marL="171450" indent="-171450">
                        <a:buFont typeface="Wingdings" pitchFamily="2" charset="2"/>
                        <a:buChar char="§"/>
                      </a:pPr>
                      <a:r>
                        <a:rPr lang="es-PE" sz="900" b="0" dirty="0">
                          <a:solidFill>
                            <a:schemeClr val="tx1">
                              <a:lumMod val="50000"/>
                            </a:schemeClr>
                          </a:solidFill>
                          <a:latin typeface="Calibri" pitchFamily="34" charset="0"/>
                          <a:cs typeface="Calibri" pitchFamily="34" charset="0"/>
                        </a:rPr>
                        <a:t>Actualmente</a:t>
                      </a:r>
                      <a:r>
                        <a:rPr lang="es-PE" sz="900" b="0" baseline="0" dirty="0">
                          <a:solidFill>
                            <a:schemeClr val="tx1">
                              <a:lumMod val="50000"/>
                            </a:schemeClr>
                          </a:solidFill>
                          <a:latin typeface="Calibri" pitchFamily="34" charset="0"/>
                          <a:cs typeface="Calibri" pitchFamily="34" charset="0"/>
                        </a:rPr>
                        <a:t> se cuenta con un Integrador de Servicios – PI </a:t>
                      </a:r>
                      <a:r>
                        <a:rPr lang="es-PE" sz="900" b="0" baseline="0" dirty="0" err="1">
                          <a:solidFill>
                            <a:schemeClr val="tx1">
                              <a:lumMod val="50000"/>
                            </a:schemeClr>
                          </a:solidFill>
                          <a:latin typeface="Calibri" pitchFamily="34" charset="0"/>
                          <a:cs typeface="Calibri" pitchFamily="34" charset="0"/>
                        </a:rPr>
                        <a:t>Process</a:t>
                      </a:r>
                      <a:r>
                        <a:rPr lang="es-PE" sz="900" b="0" baseline="0" dirty="0">
                          <a:solidFill>
                            <a:schemeClr val="tx1">
                              <a:lumMod val="50000"/>
                            </a:schemeClr>
                          </a:solidFill>
                          <a:latin typeface="Calibri" pitchFamily="34" charset="0"/>
                          <a:cs typeface="Calibri" pitchFamily="34" charset="0"/>
                        </a:rPr>
                        <a:t> </a:t>
                      </a:r>
                      <a:r>
                        <a:rPr lang="es-PE" sz="900" b="0" baseline="0" dirty="0" err="1">
                          <a:solidFill>
                            <a:schemeClr val="tx1">
                              <a:lumMod val="50000"/>
                            </a:schemeClr>
                          </a:solidFill>
                          <a:latin typeface="Calibri" pitchFamily="34" charset="0"/>
                          <a:cs typeface="Calibri" pitchFamily="34" charset="0"/>
                        </a:rPr>
                        <a:t>Integrator</a:t>
                      </a:r>
                      <a:r>
                        <a:rPr lang="es-PE" sz="900" b="0" baseline="0" dirty="0">
                          <a:solidFill>
                            <a:schemeClr val="tx1">
                              <a:lumMod val="50000"/>
                            </a:schemeClr>
                          </a:solidFill>
                          <a:latin typeface="Calibri" pitchFamily="34" charset="0"/>
                          <a:cs typeface="Calibri" pitchFamily="34" charset="0"/>
                        </a:rPr>
                        <a:t>, por el cual se publican Servicios de SAP para los sistemas </a:t>
                      </a:r>
                      <a:r>
                        <a:rPr lang="es-PE" sz="900" b="0" baseline="0" dirty="0" err="1">
                          <a:solidFill>
                            <a:schemeClr val="tx1">
                              <a:lumMod val="50000"/>
                            </a:schemeClr>
                          </a:solidFill>
                          <a:latin typeface="Calibri" pitchFamily="34" charset="0"/>
                          <a:cs typeface="Calibri" pitchFamily="34" charset="0"/>
                        </a:rPr>
                        <a:t>legacy</a:t>
                      </a:r>
                      <a:r>
                        <a:rPr lang="es-PE" sz="900" b="0" baseline="0" dirty="0">
                          <a:solidFill>
                            <a:schemeClr val="tx1">
                              <a:lumMod val="50000"/>
                            </a:schemeClr>
                          </a:solidFill>
                          <a:latin typeface="Calibri" pitchFamily="34" charset="0"/>
                          <a:cs typeface="Calibri" pitchFamily="34" charset="0"/>
                        </a:rPr>
                        <a:t> y aplicativos móviles. También se encarga de que SAP pueda consumir servicios de sistemas externos</a:t>
                      </a:r>
                      <a:endParaRPr kumimoji="0" lang="es-PE" sz="900" b="0" i="0" u="none" strike="noStrike" cap="none" normalizeH="0" baseline="0" dirty="0">
                        <a:ln>
                          <a:noFill/>
                        </a:ln>
                        <a:solidFill>
                          <a:schemeClr val="tx1">
                            <a:lumMod val="50000"/>
                          </a:schemeClr>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125988863"/>
              </p:ext>
            </p:extLst>
          </p:nvPr>
        </p:nvGraphicFramePr>
        <p:xfrm>
          <a:off x="2427891" y="1024207"/>
          <a:ext cx="6369268" cy="2365378"/>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5 requerimientos principales</a:t>
                      </a:r>
                      <a:r>
                        <a:rPr kumimoji="0" lang="es-PE" sz="1000" b="1" i="0" u="none" strike="noStrike" cap="none" normalizeH="0" dirty="0">
                          <a:ln>
                            <a:noFill/>
                          </a:ln>
                          <a:solidFill>
                            <a:schemeClr val="bg1"/>
                          </a:solidFill>
                          <a:effectLst/>
                          <a:latin typeface="Calibri" pitchFamily="34" charset="0"/>
                          <a:cs typeface="Calibri" pitchFamily="34" charset="0"/>
                        </a:rPr>
                        <a:t> para implementarlo en la empresa</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Requerimientos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Análisis de brecha para cubrir el requerimiento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851916">
                <a:tc>
                  <a:txBody>
                    <a:bodyPr/>
                    <a:lstStyle/>
                    <a:p>
                      <a:pPr marL="228600" indent="-228600">
                        <a:buFont typeface="+mj-lt"/>
                        <a:buAutoNum type="arabicPeriod"/>
                      </a:pPr>
                      <a:r>
                        <a:rPr lang="es-PE" sz="900" dirty="0">
                          <a:latin typeface="Calibri" pitchFamily="34" charset="0"/>
                          <a:cs typeface="Calibri" pitchFamily="34" charset="0"/>
                        </a:rPr>
                        <a:t>Reingeniería de procesos.</a:t>
                      </a:r>
                    </a:p>
                    <a:p>
                      <a:pPr marL="228600" indent="-228600">
                        <a:buFont typeface="+mj-lt"/>
                        <a:buAutoNum type="arabicPeriod"/>
                      </a:pPr>
                      <a:r>
                        <a:rPr lang="es-PE" sz="900" dirty="0">
                          <a:latin typeface="Calibri" pitchFamily="34" charset="0"/>
                          <a:cs typeface="Calibri" pitchFamily="34" charset="0"/>
                        </a:rPr>
                        <a:t>Personal</a:t>
                      </a:r>
                      <a:r>
                        <a:rPr lang="es-PE" sz="900" baseline="0" dirty="0">
                          <a:latin typeface="Calibri" pitchFamily="34" charset="0"/>
                          <a:cs typeface="Calibri" pitchFamily="34" charset="0"/>
                        </a:rPr>
                        <a:t> especializado en desarrollo SOA</a:t>
                      </a:r>
                    </a:p>
                    <a:p>
                      <a:pPr marL="228600" indent="-228600">
                        <a:buFont typeface="+mj-lt"/>
                        <a:buAutoNum type="arabicPeriod"/>
                      </a:pPr>
                      <a:r>
                        <a:rPr lang="es-PE" sz="900" baseline="0" dirty="0">
                          <a:latin typeface="Calibri" pitchFamily="34" charset="0"/>
                          <a:cs typeface="Calibri" pitchFamily="34" charset="0"/>
                        </a:rPr>
                        <a:t>Implementación de un Bus de servicios</a:t>
                      </a:r>
                      <a:endParaRPr lang="es-PE" sz="900" dirty="0">
                        <a:latin typeface="Calibri" pitchFamily="34" charset="0"/>
                        <a:cs typeface="Calibri" pitchFamily="34" charset="0"/>
                      </a:endParaRPr>
                    </a:p>
                    <a:p>
                      <a:pPr marL="228600" indent="-228600">
                        <a:buFont typeface="+mj-lt"/>
                        <a:buAutoNum type="arabicPeriod"/>
                      </a:pPr>
                      <a:r>
                        <a:rPr lang="es-PE" sz="900" dirty="0">
                          <a:latin typeface="Calibri" pitchFamily="34" charset="0"/>
                          <a:cs typeface="Calibri" pitchFamily="34" charset="0"/>
                        </a:rPr>
                        <a:t>Mantenimiento</a:t>
                      </a:r>
                      <a:r>
                        <a:rPr lang="es-PE" sz="900" baseline="0" dirty="0">
                          <a:latin typeface="Calibri" pitchFamily="34" charset="0"/>
                          <a:cs typeface="Calibri" pitchFamily="34" charset="0"/>
                        </a:rPr>
                        <a:t> de los sistemas legacy al Bus de servicios.</a:t>
                      </a:r>
                    </a:p>
                    <a:p>
                      <a:pPr marL="228600" indent="-228600">
                        <a:buFont typeface="+mj-lt"/>
                        <a:buAutoNum type="arabicPeriod"/>
                      </a:pPr>
                      <a:r>
                        <a:rPr lang="es-PE" sz="900" baseline="0" dirty="0">
                          <a:latin typeface="Calibri" pitchFamily="34" charset="0"/>
                          <a:cs typeface="Calibri" pitchFamily="34" charset="0"/>
                        </a:rPr>
                        <a:t>Desarrollo de nuevos sistemas de acuerdo a arquitectura SOA.</a:t>
                      </a:r>
                    </a:p>
                    <a:p>
                      <a:pPr marL="0" indent="0">
                        <a:buFont typeface="+mj-lt"/>
                        <a:buNone/>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Consultoría de capacitación en SOA</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Adquirir servidores en clúster</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Implementar los nuevos procesos  </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Contratar personal con experiencia en implementaciones SOA.</a:t>
                      </a:r>
                      <a:endPar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Consultoría de reingeniería de procesos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84341875"/>
              </p:ext>
            </p:extLst>
          </p:nvPr>
        </p:nvGraphicFramePr>
        <p:xfrm>
          <a:off x="2427891" y="3507276"/>
          <a:ext cx="6369268" cy="2948703"/>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Análisis FODA para implementarlo</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Fortalezas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Debilidades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008462">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PE" sz="900" baseline="0">
                          <a:latin typeface="Calibri" pitchFamily="34" charset="0"/>
                          <a:cs typeface="Calibri" pitchFamily="34" charset="0"/>
                        </a:rPr>
                        <a:t>Se cuenta con certificados de seguridad SSL.</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PE" sz="900" baseline="0">
                          <a:latin typeface="Calibri" pitchFamily="34" charset="0"/>
                          <a:cs typeface="Calibri" pitchFamily="34" charset="0"/>
                        </a:rPr>
                        <a:t>Se cuenta con Firewall</a:t>
                      </a:r>
                      <a:endParaRPr lang="es-PE" sz="90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No se cuenta con personal experto en implementación SOA.</a:t>
                      </a:r>
                      <a:endParaRPr kumimoji="0" lang="es-PE" sz="9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Servidores actual no soportarían la carga del Bus de servicios.</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Solo se cuenta con un servidor de intradós para PRD , </a:t>
                      </a:r>
                      <a:r>
                        <a:rPr kumimoji="0" lang="es-PE" sz="900" b="0" i="0" u="none" strike="noStrike" kern="1200" cap="none" spc="0" normalizeH="0" baseline="0" noProof="0" dirty="0" err="1">
                          <a:ln>
                            <a:noFill/>
                          </a:ln>
                          <a:solidFill>
                            <a:schemeClr val="dk1"/>
                          </a:solidFill>
                          <a:effectLst/>
                          <a:uLnTx/>
                          <a:uFillTx/>
                          <a:latin typeface="Calibri" pitchFamily="34" charset="0"/>
                          <a:ea typeface="+mn-ea"/>
                          <a:cs typeface="Calibri" pitchFamily="34" charset="0"/>
                        </a:rPr>
                        <a:t>QA</a:t>
                      </a:r>
                      <a:r>
                        <a:rPr kumimoji="0" lang="es-PE" sz="900" b="0" i="0" u="none" strike="noStrike" kern="1200" cap="none" spc="0" normalizeH="0" baseline="0" noProof="0" dirty="0">
                          <a:ln>
                            <a:noFill/>
                          </a:ln>
                          <a:solidFill>
                            <a:schemeClr val="dk1"/>
                          </a:solidFill>
                          <a:effectLst/>
                          <a:uLnTx/>
                          <a:uFillTx/>
                          <a:latin typeface="Calibri" pitchFamily="34" charset="0"/>
                          <a:ea typeface="+mn-ea"/>
                          <a:cs typeface="Calibri" pitchFamily="34" charset="0"/>
                        </a:rPr>
                        <a:t> y </a:t>
                      </a:r>
                      <a:r>
                        <a:rPr kumimoji="0" lang="es-PE" sz="900" b="0" i="0" u="none" strike="noStrike" kern="1200" cap="none" spc="0" normalizeH="0" baseline="0" noProof="0" dirty="0" err="1">
                          <a:ln>
                            <a:noFill/>
                          </a:ln>
                          <a:solidFill>
                            <a:schemeClr val="dk1"/>
                          </a:solidFill>
                          <a:effectLst/>
                          <a:uLnTx/>
                          <a:uFillTx/>
                          <a:latin typeface="Calibri" pitchFamily="34" charset="0"/>
                          <a:ea typeface="+mn-ea"/>
                          <a:cs typeface="Calibri" pitchFamily="34" charset="0"/>
                        </a:rPr>
                        <a:t>DEV</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1662">
                <a:tc>
                  <a:txBody>
                    <a:bodyPr/>
                    <a:lstStyle/>
                    <a:p>
                      <a:pPr algn="ctr"/>
                      <a:r>
                        <a:rPr lang="es-PE" sz="1000" dirty="0">
                          <a:solidFill>
                            <a:schemeClr val="bg1"/>
                          </a:solidFill>
                          <a:latin typeface="Calibri" pitchFamily="34" charset="0"/>
                          <a:cs typeface="Calibri" pitchFamily="34" charset="0"/>
                        </a:rPr>
                        <a:t>Amenazas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Oportunidades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3"/>
                  </a:ext>
                </a:extLst>
              </a:tr>
              <a:tr h="1135117">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PE" sz="900" dirty="0">
                          <a:latin typeface="Calibri" pitchFamily="34" charset="0"/>
                          <a:cs typeface="Calibri" pitchFamily="34" charset="0"/>
                        </a:rPr>
                        <a:t>Procesos</a:t>
                      </a:r>
                      <a:r>
                        <a:rPr lang="es-PE" sz="900" baseline="0" dirty="0">
                          <a:latin typeface="Calibri" pitchFamily="34" charset="0"/>
                          <a:cs typeface="Calibri" pitchFamily="34" charset="0"/>
                        </a:rPr>
                        <a:t> mal implementados.</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PE" sz="900" baseline="0" dirty="0">
                          <a:latin typeface="Calibri" pitchFamily="34" charset="0"/>
                          <a:cs typeface="Calibri" pitchFamily="34" charset="0"/>
                        </a:rPr>
                        <a:t>Costos de implementación no contemplados en presupuesto.</a:t>
                      </a: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PE" sz="900" dirty="0">
                          <a:latin typeface="Calibri" pitchFamily="34" charset="0"/>
                          <a:cs typeface="Calibri" pitchFamily="34" charset="0"/>
                        </a:rPr>
                        <a:t>La</a:t>
                      </a:r>
                      <a:r>
                        <a:rPr lang="es-PE" sz="900" baseline="0" dirty="0">
                          <a:latin typeface="Calibri" pitchFamily="34" charset="0"/>
                          <a:cs typeface="Calibri" pitchFamily="34" charset="0"/>
                        </a:rPr>
                        <a:t> integración de sistemas es un requerimiento funcional que requieren las áreas usuarias ya que disminuiría los tiempos de atención.</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Se cuenta con apoyo </a:t>
                      </a:r>
                      <a:r>
                        <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de gerencia general.</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19722615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Tendencias de TI</a:t>
            </a:r>
            <a:br>
              <a:rPr lang="es-PE" dirty="0"/>
            </a:br>
            <a:r>
              <a:rPr lang="es-PE" i="1" dirty="0"/>
              <a:t>Business </a:t>
            </a:r>
            <a:r>
              <a:rPr lang="es-PE" i="1" dirty="0" err="1"/>
              <a:t>Process</a:t>
            </a:r>
            <a:r>
              <a:rPr lang="es-PE" i="1" dirty="0"/>
              <a:t> Management</a:t>
            </a:r>
          </a:p>
        </p:txBody>
      </p:sp>
      <p:graphicFrame>
        <p:nvGraphicFramePr>
          <p:cNvPr id="17" name="Table 16"/>
          <p:cNvGraphicFramePr>
            <a:graphicFrameLocks noGrp="1"/>
          </p:cNvGraphicFramePr>
          <p:nvPr>
            <p:extLst>
              <p:ext uri="{D42A27DB-BD31-4B8C-83A1-F6EECF244321}">
                <p14:modId xmlns:p14="http://schemas.microsoft.com/office/powerpoint/2010/main" val="2721086563"/>
              </p:ext>
            </p:extLst>
          </p:nvPr>
        </p:nvGraphicFramePr>
        <p:xfrm>
          <a:off x="2427891" y="1024207"/>
          <a:ext cx="6369268" cy="2365378"/>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5 requerimientos principales</a:t>
                      </a:r>
                      <a:r>
                        <a:rPr kumimoji="0" lang="es-PE" sz="1000" b="1" i="0" u="none" strike="noStrike" cap="none" normalizeH="0" dirty="0">
                          <a:ln>
                            <a:noFill/>
                          </a:ln>
                          <a:solidFill>
                            <a:schemeClr val="bg1"/>
                          </a:solidFill>
                          <a:effectLst/>
                          <a:latin typeface="Calibri" pitchFamily="34" charset="0"/>
                          <a:cs typeface="Calibri" pitchFamily="34" charset="0"/>
                        </a:rPr>
                        <a:t> para implementarlo en la empresa</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Requerimientos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Análisis de brecha para cubrir el requerimiento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851916">
                <a:tc>
                  <a:txBody>
                    <a:bodyPr/>
                    <a:lstStyle/>
                    <a:p>
                      <a:pPr marL="228600" indent="-228600">
                        <a:buFont typeface="+mj-lt"/>
                        <a:buAutoNum type="arabicPeriod"/>
                      </a:pPr>
                      <a:r>
                        <a:rPr lang="es-419" sz="900">
                          <a:latin typeface="Calibri" pitchFamily="34" charset="0"/>
                          <a:cs typeface="Calibri" pitchFamily="34" charset="0"/>
                        </a:rPr>
                        <a:t>Análisis</a:t>
                      </a:r>
                      <a:r>
                        <a:rPr lang="es-419" sz="900" baseline="0">
                          <a:latin typeface="Calibri" pitchFamily="34" charset="0"/>
                          <a:cs typeface="Calibri" pitchFamily="34" charset="0"/>
                        </a:rPr>
                        <a:t> y diseño de una solución para el proceso de atención de autos en planta.</a:t>
                      </a:r>
                      <a:endParaRPr lang="es-PE" sz="900">
                        <a:latin typeface="Calibri" pitchFamily="34" charset="0"/>
                        <a:cs typeface="Calibri" pitchFamily="34" charset="0"/>
                      </a:endParaRPr>
                    </a:p>
                    <a:p>
                      <a:pPr marL="228600" indent="-228600">
                        <a:buFont typeface="+mj-lt"/>
                        <a:buAutoNum type="arabicPeriod"/>
                      </a:pPr>
                      <a:r>
                        <a:rPr lang="es-419" sz="900">
                          <a:latin typeface="Calibri" pitchFamily="34" charset="0"/>
                          <a:cs typeface="Calibri" pitchFamily="34" charset="0"/>
                        </a:rPr>
                        <a:t>Análisis</a:t>
                      </a:r>
                      <a:r>
                        <a:rPr lang="es-419" sz="900" baseline="0">
                          <a:latin typeface="Calibri" pitchFamily="34" charset="0"/>
                          <a:cs typeface="Calibri" pitchFamily="34" charset="0"/>
                        </a:rPr>
                        <a:t> y diseño de una solución para el proceso de preventa de automóviles.</a:t>
                      </a:r>
                      <a:endParaRPr lang="es-PE" sz="900">
                        <a:latin typeface="Calibri" pitchFamily="34" charset="0"/>
                        <a:cs typeface="Calibri" pitchFamily="34" charset="0"/>
                      </a:endParaRPr>
                    </a:p>
                    <a:p>
                      <a:pPr marL="228600" indent="-228600">
                        <a:buFont typeface="+mj-lt"/>
                        <a:buAutoNum type="arabicPeriod"/>
                      </a:pPr>
                      <a:r>
                        <a:rPr lang="es-419" sz="900">
                          <a:latin typeface="Calibri" pitchFamily="34" charset="0"/>
                          <a:cs typeface="Calibri" pitchFamily="34" charset="0"/>
                        </a:rPr>
                        <a:t>Análisis y diseño de una solución para el proceso de importación.</a:t>
                      </a:r>
                      <a:endParaRPr lang="es-PE" sz="900">
                        <a:latin typeface="Calibri" pitchFamily="34" charset="0"/>
                        <a:cs typeface="Calibri" pitchFamily="34" charset="0"/>
                      </a:endParaRPr>
                    </a:p>
                    <a:p>
                      <a:pPr marL="228600" indent="-228600">
                        <a:buFont typeface="+mj-lt"/>
                        <a:buAutoNum type="arabicPeriod"/>
                      </a:pPr>
                      <a:r>
                        <a:rPr lang="es-419" sz="900">
                          <a:latin typeface="Calibri" pitchFamily="34" charset="0"/>
                          <a:cs typeface="Calibri" pitchFamily="34" charset="0"/>
                        </a:rPr>
                        <a:t>Desarrollar una aplicación en base al análisis</a:t>
                      </a:r>
                      <a:r>
                        <a:rPr lang="es-419" sz="900" baseline="0">
                          <a:latin typeface="Calibri" pitchFamily="34" charset="0"/>
                          <a:cs typeface="Calibri" pitchFamily="34" charset="0"/>
                        </a:rPr>
                        <a:t> y diseño del proceso de atención de autos en planta.</a:t>
                      </a:r>
                    </a:p>
                    <a:p>
                      <a:pPr marL="228600" indent="-228600">
                        <a:buFont typeface="+mj-lt"/>
                        <a:buAutoNum type="arabicPeriod"/>
                      </a:pPr>
                      <a:r>
                        <a:rPr lang="es-419" sz="900">
                          <a:latin typeface="Calibri" pitchFamily="34" charset="0"/>
                          <a:cs typeface="Calibri" pitchFamily="34" charset="0"/>
                        </a:rPr>
                        <a:t>Desarrollar una aplicación en base al análisis</a:t>
                      </a:r>
                      <a:r>
                        <a:rPr lang="es-419" sz="900" baseline="0">
                          <a:latin typeface="Calibri" pitchFamily="34" charset="0"/>
                          <a:cs typeface="Calibri" pitchFamily="34" charset="0"/>
                        </a:rPr>
                        <a:t> y diseño del proceso de preventa de automóviles.</a:t>
                      </a:r>
                    </a:p>
                    <a:p>
                      <a:pPr marL="228600" indent="-228600">
                        <a:buFont typeface="+mj-lt"/>
                        <a:buAutoNum type="arabicPeriod"/>
                      </a:pPr>
                      <a:r>
                        <a:rPr lang="es-419" sz="900">
                          <a:latin typeface="Calibri" pitchFamily="34" charset="0"/>
                          <a:cs typeface="Calibri" pitchFamily="34" charset="0"/>
                        </a:rPr>
                        <a:t>Desarrollar una aplicación en base al análisis</a:t>
                      </a:r>
                      <a:r>
                        <a:rPr lang="es-419" sz="900" baseline="0">
                          <a:latin typeface="Calibri" pitchFamily="34" charset="0"/>
                          <a:cs typeface="Calibri" pitchFamily="34" charset="0"/>
                        </a:rPr>
                        <a:t> y diseño del proceso de importación</a:t>
                      </a:r>
                      <a:endParaRPr lang="es-419" sz="900" baseline="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Compra de software que soporte BPM.</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Compra de servidores que soporte BPM</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Procesos no se encuentran completos.</a:t>
                      </a: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46372579"/>
              </p:ext>
            </p:extLst>
          </p:nvPr>
        </p:nvGraphicFramePr>
        <p:xfrm>
          <a:off x="2427891" y="3507276"/>
          <a:ext cx="6369268" cy="2948703"/>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Análisis FODA para implementarlo</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Fortalezas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Debilidades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008462">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a:latin typeface="Calibri" pitchFamily="34" charset="0"/>
                          <a:cs typeface="Calibri" pitchFamily="34" charset="0"/>
                        </a:rPr>
                        <a:t>BPM es adaptables para la implementación de</a:t>
                      </a:r>
                      <a:r>
                        <a:rPr lang="es-419" sz="900" baseline="0">
                          <a:latin typeface="Calibri" pitchFamily="34" charset="0"/>
                          <a:cs typeface="Calibri" pitchFamily="34" charset="0"/>
                        </a:rPr>
                        <a:t> los procesos de  la </a:t>
                      </a:r>
                      <a:r>
                        <a:rPr lang="es-419" sz="900">
                          <a:latin typeface="Calibri" pitchFamily="34" charset="0"/>
                          <a:cs typeface="Calibri" pitchFamily="34" charset="0"/>
                        </a:rPr>
                        <a:t>empresa.</a:t>
                      </a:r>
                    </a:p>
                    <a:p>
                      <a:pPr marL="228600" indent="-228600">
                        <a:buFont typeface="+mj-lt"/>
                        <a:buAutoNum type="arabicPeriod"/>
                      </a:pPr>
                      <a:endParaRPr lang="es-PE" sz="90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Precios elevados de implementación.</a:t>
                      </a: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1662">
                <a:tc>
                  <a:txBody>
                    <a:bodyPr/>
                    <a:lstStyle/>
                    <a:p>
                      <a:pPr algn="ctr"/>
                      <a:r>
                        <a:rPr lang="es-PE" sz="1000" dirty="0">
                          <a:solidFill>
                            <a:schemeClr val="bg1"/>
                          </a:solidFill>
                          <a:latin typeface="Calibri" pitchFamily="34" charset="0"/>
                          <a:cs typeface="Calibri" pitchFamily="34" charset="0"/>
                        </a:rPr>
                        <a:t>Amenazas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Oportunidades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3"/>
                  </a:ext>
                </a:extLst>
              </a:tr>
              <a:tr h="1135117">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Usuarios reacios al cambio</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a:latin typeface="Calibri" pitchFamily="34" charset="0"/>
                          <a:cs typeface="Calibri" pitchFamily="34" charset="0"/>
                        </a:rPr>
                        <a:t>Uso</a:t>
                      </a:r>
                      <a:r>
                        <a:rPr lang="es-419" sz="900" baseline="0">
                          <a:latin typeface="Calibri" pitchFamily="34" charset="0"/>
                          <a:cs typeface="Calibri" pitchFamily="34" charset="0"/>
                        </a:rPr>
                        <a:t> de BPM por moda.</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a:latin typeface="Calibri" pitchFamily="34" charset="0"/>
                          <a:cs typeface="Calibri" pitchFamily="34" charset="0"/>
                        </a:rPr>
                        <a:t>Optimizar</a:t>
                      </a:r>
                      <a:r>
                        <a:rPr lang="es-419" sz="900" baseline="0">
                          <a:latin typeface="Calibri" pitchFamily="34" charset="0"/>
                          <a:cs typeface="Calibri" pitchFamily="34" charset="0"/>
                        </a:rPr>
                        <a:t> los procesos está dentro del plan estratégico.</a:t>
                      </a:r>
                      <a:endParaRPr lang="es-PE" sz="900">
                        <a:latin typeface="Calibri" pitchFamily="34" charset="0"/>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Mejorar relación con clientes y proveedores.</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8539037"/>
              </p:ext>
            </p:extLst>
          </p:nvPr>
        </p:nvGraphicFramePr>
        <p:xfrm>
          <a:off x="173414" y="1024208"/>
          <a:ext cx="2120470" cy="269645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328297">
                <a:tc>
                  <a:txBody>
                    <a:bodyPr/>
                    <a:lstStyle/>
                    <a:p>
                      <a:pPr algn="ctr"/>
                      <a:r>
                        <a:rPr lang="es-PE" sz="1000" dirty="0">
                          <a:latin typeface="Calibri" pitchFamily="34" charset="0"/>
                          <a:cs typeface="Calibri" pitchFamily="34" charset="0"/>
                        </a:rPr>
                        <a:t>Aplicabilidad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68156">
                <a:tc>
                  <a:txBody>
                    <a:bodyPr/>
                    <a:lstStyle/>
                    <a:p>
                      <a:r>
                        <a:rPr lang="es-PE" sz="900" dirty="0">
                          <a:latin typeface="Calibri" pitchFamily="34" charset="0"/>
                          <a:cs typeface="Calibri" pitchFamily="34" charset="0"/>
                        </a:rPr>
                        <a:t>BPM es un conjunto de servicios y herramientas que tienen por objetivo mejorar el desempeño y la optimización de los procesos de negocio de una organización. Estos procesos contienen actividades que incluyen personas, aplicativos, eventos de negocio, tareas y organizaciones.</a:t>
                      </a:r>
                      <a:r>
                        <a:rPr lang="es-419" sz="900" dirty="0">
                          <a:latin typeface="Calibri" pitchFamily="34" charset="0"/>
                          <a:cs typeface="Calibri" pitchFamily="34" charset="0"/>
                        </a:rPr>
                        <a:t> Y es</a:t>
                      </a:r>
                      <a:r>
                        <a:rPr lang="es-419" sz="900" baseline="0" dirty="0">
                          <a:latin typeface="Calibri" pitchFamily="34" charset="0"/>
                          <a:cs typeface="Calibri" pitchFamily="34" charset="0"/>
                        </a:rPr>
                        <a:t> así que BPM sería muy útil para realizar reingeniería y optimización de procesos de la empresa en las distintas áreas y sobre todo como en el proceso de ventas de automóviles y atención de clientes.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31150383"/>
              </p:ext>
            </p:extLst>
          </p:nvPr>
        </p:nvGraphicFramePr>
        <p:xfrm>
          <a:off x="173414" y="3840839"/>
          <a:ext cx="2120470" cy="262302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190596">
                <a:tc>
                  <a:txBody>
                    <a:bodyPr/>
                    <a:lstStyle/>
                    <a:p>
                      <a:pPr algn="ctr"/>
                      <a:r>
                        <a:rPr lang="es-PE" sz="1000" dirty="0">
                          <a:latin typeface="Calibri" pitchFamily="34" charset="0"/>
                          <a:cs typeface="Calibri" pitchFamily="34" charset="0"/>
                        </a:rPr>
                        <a:t>Uso actual</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79183">
                <a:tc>
                  <a:txBody>
                    <a:bodyPr/>
                    <a:lstStyle/>
                    <a:p>
                      <a:pPr marL="0" indent="0">
                        <a:buFont typeface="Wingdings" pitchFamily="2" charset="2"/>
                        <a:buNone/>
                      </a:pPr>
                      <a:r>
                        <a:rPr lang="es-PE" sz="900">
                          <a:solidFill>
                            <a:schemeClr val="tx1">
                              <a:lumMod val="50000"/>
                            </a:schemeClr>
                          </a:solidFill>
                          <a:latin typeface="Calibri" pitchFamily="34" charset="0"/>
                          <a:cs typeface="Calibri" pitchFamily="34" charset="0"/>
                        </a:rPr>
                        <a:t>Actualmente</a:t>
                      </a:r>
                      <a:r>
                        <a:rPr lang="es-PE" sz="900" baseline="0">
                          <a:solidFill>
                            <a:schemeClr val="tx1">
                              <a:lumMod val="50000"/>
                            </a:schemeClr>
                          </a:solidFill>
                          <a:latin typeface="Calibri" pitchFamily="34" charset="0"/>
                          <a:cs typeface="Calibri" pitchFamily="34" charset="0"/>
                        </a:rPr>
                        <a:t> solo se utiliza el Bizagi a nivel de modeler . Los workflows de aprobaciones como viajes, emisión de cheques, etc se crearon en Sharepoint.</a:t>
                      </a:r>
                      <a:endParaRPr kumimoji="0" lang="es-PE" sz="900" b="0" i="0" u="none" strike="noStrike" cap="none" normalizeH="0" baseline="0" dirty="0">
                        <a:ln>
                          <a:noFill/>
                        </a:ln>
                        <a:solidFill>
                          <a:schemeClr val="tx1">
                            <a:lumMod val="50000"/>
                          </a:schemeClr>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08228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PE" dirty="0"/>
              <a:t>Grupo </a:t>
            </a:r>
            <a:r>
              <a:rPr lang="es-PE" i="1" dirty="0"/>
              <a:t>4</a:t>
            </a:r>
            <a:r>
              <a:rPr lang="es-PE" dirty="0"/>
              <a:t> - Integrantes</a:t>
            </a:r>
          </a:p>
        </p:txBody>
      </p:sp>
      <p:graphicFrame>
        <p:nvGraphicFramePr>
          <p:cNvPr id="6" name="Table 5"/>
          <p:cNvGraphicFramePr>
            <a:graphicFrameLocks noGrp="1"/>
          </p:cNvGraphicFramePr>
          <p:nvPr>
            <p:extLst>
              <p:ext uri="{D42A27DB-BD31-4B8C-83A1-F6EECF244321}">
                <p14:modId xmlns:p14="http://schemas.microsoft.com/office/powerpoint/2010/main" val="2011766394"/>
              </p:ext>
            </p:extLst>
          </p:nvPr>
        </p:nvGraphicFramePr>
        <p:xfrm>
          <a:off x="417786" y="1101285"/>
          <a:ext cx="8221716" cy="2595880"/>
        </p:xfrm>
        <a:graphic>
          <a:graphicData uri="http://schemas.openxmlformats.org/drawingml/2006/table">
            <a:tbl>
              <a:tblPr firstRow="1" bandRow="1">
                <a:tableStyleId>{72833802-FEF1-4C79-8D5D-14CF1EAF98D9}</a:tableStyleId>
              </a:tblPr>
              <a:tblGrid>
                <a:gridCol w="6424447">
                  <a:extLst>
                    <a:ext uri="{9D8B030D-6E8A-4147-A177-3AD203B41FA5}">
                      <a16:colId xmlns:a16="http://schemas.microsoft.com/office/drawing/2014/main" xmlns="" val="20000"/>
                    </a:ext>
                  </a:extLst>
                </a:gridCol>
                <a:gridCol w="1797269">
                  <a:extLst>
                    <a:ext uri="{9D8B030D-6E8A-4147-A177-3AD203B41FA5}">
                      <a16:colId xmlns:a16="http://schemas.microsoft.com/office/drawing/2014/main" xmlns="" val="20001"/>
                    </a:ext>
                  </a:extLst>
                </a:gridCol>
              </a:tblGrid>
              <a:tr h="370840">
                <a:tc>
                  <a:txBody>
                    <a:bodyPr/>
                    <a:lstStyle/>
                    <a:p>
                      <a:r>
                        <a:rPr lang="es-PE" dirty="0"/>
                        <a:t>Apellidos</a:t>
                      </a:r>
                      <a:r>
                        <a:rPr lang="es-PE" baseline="0" dirty="0"/>
                        <a:t> y Nombres</a:t>
                      </a:r>
                      <a:endParaRPr lang="es-PE" dirty="0"/>
                    </a:p>
                  </a:txBody>
                  <a:tcPr/>
                </a:tc>
                <a:tc>
                  <a:txBody>
                    <a:bodyPr/>
                    <a:lstStyle/>
                    <a:p>
                      <a:r>
                        <a:rPr lang="es-PE" dirty="0"/>
                        <a:t>Código</a:t>
                      </a:r>
                    </a:p>
                  </a:txBody>
                  <a:tcPr/>
                </a:tc>
                <a:extLst>
                  <a:ext uri="{0D108BD9-81ED-4DB2-BD59-A6C34878D82A}">
                    <a16:rowId xmlns:a16="http://schemas.microsoft.com/office/drawing/2014/main" xmlns="" val="10000"/>
                  </a:ext>
                </a:extLst>
              </a:tr>
              <a:tr h="370840">
                <a:tc>
                  <a:txBody>
                    <a:bodyPr/>
                    <a:lstStyle/>
                    <a:p>
                      <a:r>
                        <a:rPr lang="es-PE"/>
                        <a:t>INGARUCA CRUZADO, Cesar Miguel​</a:t>
                      </a:r>
                      <a:endParaRPr lang="es-PE" dirty="0"/>
                    </a:p>
                  </a:txBody>
                  <a:tcPr/>
                </a:tc>
                <a:tc>
                  <a:txBody>
                    <a:bodyPr/>
                    <a:lstStyle/>
                    <a:p>
                      <a:r>
                        <a:rPr lang="es-PE" dirty="0" err="1"/>
                        <a:t>U201013964</a:t>
                      </a:r>
                      <a:endParaRPr lang="es-PE" dirty="0"/>
                    </a:p>
                  </a:txBody>
                  <a:tcPr/>
                </a:tc>
                <a:extLst>
                  <a:ext uri="{0D108BD9-81ED-4DB2-BD59-A6C34878D82A}">
                    <a16:rowId xmlns:a16="http://schemas.microsoft.com/office/drawing/2014/main" xmlns="" val="10001"/>
                  </a:ext>
                </a:extLst>
              </a:tr>
              <a:tr h="370840">
                <a:tc>
                  <a:txBody>
                    <a:bodyPr/>
                    <a:lstStyle/>
                    <a:p>
                      <a:r>
                        <a:rPr lang="es-PE"/>
                        <a:t>JAVIER GUTIERREZ, Sergio Wilder</a:t>
                      </a:r>
                      <a:endParaRPr lang="es-PE" dirty="0"/>
                    </a:p>
                  </a:txBody>
                  <a:tcPr/>
                </a:tc>
                <a:tc>
                  <a:txBody>
                    <a:bodyPr/>
                    <a:lstStyle/>
                    <a:p>
                      <a:r>
                        <a:rPr lang="es-PE" dirty="0" err="1"/>
                        <a:t>U200921442</a:t>
                      </a:r>
                      <a:endParaRPr lang="es-PE" dirty="0"/>
                    </a:p>
                  </a:txBody>
                  <a:tcPr/>
                </a:tc>
                <a:extLst>
                  <a:ext uri="{0D108BD9-81ED-4DB2-BD59-A6C34878D82A}">
                    <a16:rowId xmlns:a16="http://schemas.microsoft.com/office/drawing/2014/main" xmlns="" val="10002"/>
                  </a:ext>
                </a:extLst>
              </a:tr>
              <a:tr h="370840">
                <a:tc>
                  <a:txBody>
                    <a:bodyPr/>
                    <a:lstStyle/>
                    <a:p>
                      <a:r>
                        <a:rPr lang="es-PE" dirty="0"/>
                        <a:t>LUNA VIGO, Iván Braulio</a:t>
                      </a:r>
                    </a:p>
                  </a:txBody>
                  <a:tcPr/>
                </a:tc>
                <a:tc>
                  <a:txBody>
                    <a:bodyPr/>
                    <a:lstStyle/>
                    <a:p>
                      <a:r>
                        <a:rPr lang="es-PE" dirty="0" err="1"/>
                        <a:t>U913833</a:t>
                      </a:r>
                      <a:endParaRPr lang="es-PE" dirty="0"/>
                    </a:p>
                  </a:txBody>
                  <a:tcPr/>
                </a:tc>
                <a:extLst>
                  <a:ext uri="{0D108BD9-81ED-4DB2-BD59-A6C34878D82A}">
                    <a16:rowId xmlns:a16="http://schemas.microsoft.com/office/drawing/2014/main" xmlns="" val="10003"/>
                  </a:ext>
                </a:extLst>
              </a:tr>
              <a:tr h="370840">
                <a:tc>
                  <a:txBody>
                    <a:bodyPr/>
                    <a:lstStyle/>
                    <a:p>
                      <a:r>
                        <a:rPr lang="es-PE"/>
                        <a:t>ONOFRE GONZALES, Geraldine Ann Lisseth​</a:t>
                      </a:r>
                      <a:endParaRPr lang="es-PE" dirty="0"/>
                    </a:p>
                  </a:txBody>
                  <a:tcPr/>
                </a:tc>
                <a:tc>
                  <a:txBody>
                    <a:bodyPr/>
                    <a:lstStyle/>
                    <a:p>
                      <a:r>
                        <a:rPr lang="es-PE" dirty="0" err="1"/>
                        <a:t>U201114473</a:t>
                      </a:r>
                      <a:endParaRPr lang="es-PE" dirty="0"/>
                    </a:p>
                  </a:txBody>
                  <a:tcPr/>
                </a:tc>
                <a:extLst>
                  <a:ext uri="{0D108BD9-81ED-4DB2-BD59-A6C34878D82A}">
                    <a16:rowId xmlns:a16="http://schemas.microsoft.com/office/drawing/2014/main" xmlns="" val="10004"/>
                  </a:ext>
                </a:extLst>
              </a:tr>
              <a:tr h="370840">
                <a:tc>
                  <a:txBody>
                    <a:bodyPr/>
                    <a:lstStyle/>
                    <a:p>
                      <a:r>
                        <a:rPr lang="es-PE"/>
                        <a:t>AMOS HUATUCO, Victor Manuel​</a:t>
                      </a:r>
                      <a:endParaRPr lang="es-PE" dirty="0"/>
                    </a:p>
                  </a:txBody>
                  <a:tcPr/>
                </a:tc>
                <a:tc>
                  <a:txBody>
                    <a:bodyPr/>
                    <a:lstStyle/>
                    <a:p>
                      <a:r>
                        <a:rPr lang="es-PE" dirty="0" err="1"/>
                        <a:t>U201301084</a:t>
                      </a:r>
                      <a:endParaRPr lang="es-PE" dirty="0"/>
                    </a:p>
                  </a:txBody>
                  <a:tcPr/>
                </a:tc>
                <a:extLst>
                  <a:ext uri="{0D108BD9-81ED-4DB2-BD59-A6C34878D82A}">
                    <a16:rowId xmlns:a16="http://schemas.microsoft.com/office/drawing/2014/main" xmlns="" val="10005"/>
                  </a:ext>
                </a:extLst>
              </a:tr>
              <a:tr h="370840">
                <a:tc>
                  <a:txBody>
                    <a:bodyPr/>
                    <a:lstStyle/>
                    <a:p>
                      <a:endParaRPr lang="es-PE" dirty="0"/>
                    </a:p>
                  </a:txBody>
                  <a:tcPr/>
                </a:tc>
                <a:tc>
                  <a:txBody>
                    <a:bodyPr/>
                    <a:lstStyle/>
                    <a:p>
                      <a:endParaRPr lang="es-PE"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8513429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Tendencias de TI</a:t>
            </a:r>
            <a:br>
              <a:rPr lang="es-PE" dirty="0"/>
            </a:br>
            <a:r>
              <a:rPr lang="es-PE" i="1" dirty="0"/>
              <a:t>Cloud Computing</a:t>
            </a:r>
          </a:p>
        </p:txBody>
      </p:sp>
      <p:graphicFrame>
        <p:nvGraphicFramePr>
          <p:cNvPr id="17" name="Table 16"/>
          <p:cNvGraphicFramePr>
            <a:graphicFrameLocks noGrp="1"/>
          </p:cNvGraphicFramePr>
          <p:nvPr>
            <p:extLst>
              <p:ext uri="{D42A27DB-BD31-4B8C-83A1-F6EECF244321}">
                <p14:modId xmlns:p14="http://schemas.microsoft.com/office/powerpoint/2010/main" val="1471301146"/>
              </p:ext>
            </p:extLst>
          </p:nvPr>
        </p:nvGraphicFramePr>
        <p:xfrm>
          <a:off x="2427891" y="1024207"/>
          <a:ext cx="6369268" cy="2365378"/>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5 requerimientos principales</a:t>
                      </a:r>
                      <a:r>
                        <a:rPr kumimoji="0" lang="es-PE" sz="1000" b="1" i="0" u="none" strike="noStrike" cap="none" normalizeH="0" dirty="0">
                          <a:ln>
                            <a:noFill/>
                          </a:ln>
                          <a:solidFill>
                            <a:schemeClr val="bg1"/>
                          </a:solidFill>
                          <a:effectLst/>
                          <a:latin typeface="Calibri" pitchFamily="34" charset="0"/>
                          <a:cs typeface="Calibri" pitchFamily="34" charset="0"/>
                        </a:rPr>
                        <a:t> para implementarlo en la empresa</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Requerimientos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Análisis de brecha para cubrir el requerimiento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851916">
                <a:tc>
                  <a:txBody>
                    <a:bodyPr/>
                    <a:lstStyle/>
                    <a:p>
                      <a:pPr marL="228600" indent="-228600">
                        <a:buFont typeface="+mj-lt"/>
                        <a:buAutoNum type="arabicPeriod"/>
                      </a:pPr>
                      <a:r>
                        <a:rPr lang="es-419" sz="900" dirty="0">
                          <a:latin typeface="Calibri" pitchFamily="34" charset="0"/>
                          <a:cs typeface="Calibri" pitchFamily="34" charset="0"/>
                        </a:rPr>
                        <a:t>Servicio</a:t>
                      </a:r>
                      <a:r>
                        <a:rPr lang="es-419" sz="900" baseline="0" dirty="0">
                          <a:latin typeface="Calibri" pitchFamily="34" charset="0"/>
                          <a:cs typeface="Calibri" pitchFamily="34" charset="0"/>
                        </a:rPr>
                        <a:t> de correo.</a:t>
                      </a:r>
                      <a:endParaRPr lang="es-PE" sz="900" dirty="0">
                        <a:latin typeface="Calibri" pitchFamily="34" charset="0"/>
                        <a:cs typeface="Calibri" pitchFamily="34" charset="0"/>
                      </a:endParaRPr>
                    </a:p>
                    <a:p>
                      <a:pPr marL="228600" indent="-228600">
                        <a:buFont typeface="+mj-lt"/>
                        <a:buAutoNum type="arabicPeriod"/>
                      </a:pPr>
                      <a:r>
                        <a:rPr lang="es-419" sz="900" dirty="0">
                          <a:latin typeface="Calibri" pitchFamily="34" charset="0"/>
                          <a:cs typeface="Calibri" pitchFamily="34" charset="0"/>
                        </a:rPr>
                        <a:t>Servicio</a:t>
                      </a:r>
                      <a:r>
                        <a:rPr lang="es-419" sz="900" baseline="0" dirty="0">
                          <a:latin typeface="Calibri" pitchFamily="34" charset="0"/>
                          <a:cs typeface="Calibri" pitchFamily="34" charset="0"/>
                        </a:rPr>
                        <a:t> de mensajería instantánea.</a:t>
                      </a:r>
                    </a:p>
                    <a:p>
                      <a:pPr marL="228600" indent="-228600">
                        <a:buFont typeface="+mj-lt"/>
                        <a:buAutoNum type="arabicPeriod"/>
                      </a:pPr>
                      <a:r>
                        <a:rPr lang="es-419" sz="900" baseline="0" dirty="0">
                          <a:latin typeface="Calibri" pitchFamily="34" charset="0"/>
                          <a:cs typeface="Calibri" pitchFamily="34" charset="0"/>
                        </a:rPr>
                        <a:t>Servicio de almacenamiento de archivos.</a:t>
                      </a:r>
                    </a:p>
                    <a:p>
                      <a:pPr marL="228600" indent="-228600">
                        <a:buFont typeface="+mj-lt"/>
                        <a:buAutoNum type="arabicPeriod"/>
                      </a:pPr>
                      <a:r>
                        <a:rPr lang="es-419" sz="900" baseline="0" dirty="0">
                          <a:latin typeface="Calibri" pitchFamily="34" charset="0"/>
                          <a:cs typeface="Calibri" pitchFamily="34" charset="0"/>
                        </a:rPr>
                        <a:t>Servicio de Videoconferencia.</a:t>
                      </a:r>
                    </a:p>
                    <a:p>
                      <a:pPr marL="228600" indent="-228600">
                        <a:buFont typeface="+mj-lt"/>
                        <a:buAutoNum type="arabicPeriod"/>
                      </a:pPr>
                      <a:r>
                        <a:rPr lang="es-419" sz="900" baseline="0" dirty="0">
                          <a:latin typeface="Calibri" pitchFamily="34" charset="0"/>
                          <a:cs typeface="Calibri" pitchFamily="34" charset="0"/>
                        </a:rPr>
                        <a:t>Servicio de alojamiento para Intranet.</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Contratar proveedor Office 365</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a:ln>
                            <a:noFill/>
                          </a:ln>
                          <a:solidFill>
                            <a:srgbClr val="000066"/>
                          </a:solidFill>
                          <a:effectLst/>
                          <a:uLnTx/>
                          <a:uFillTx/>
                          <a:latin typeface="Calibri" pitchFamily="34" charset="0"/>
                          <a:ea typeface="+mn-ea"/>
                          <a:cs typeface="Calibri" pitchFamily="34" charset="0"/>
                        </a:rPr>
                        <a:t>Contratar proveedor de alojamiento para la intranet</a:t>
                      </a:r>
                      <a:endParaRPr kumimoji="0" lang="es-PE" sz="900" b="0" i="0" u="none" strike="noStrike" kern="1200" cap="none" spc="0" normalizeH="0" baseline="0" noProof="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92868254"/>
              </p:ext>
            </p:extLst>
          </p:nvPr>
        </p:nvGraphicFramePr>
        <p:xfrm>
          <a:off x="2427891" y="3507276"/>
          <a:ext cx="6369268" cy="2948703"/>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Análisis FODA para implementarlo</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Fortalezas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Debilidades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008462">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dirty="0">
                          <a:latin typeface="Calibri" pitchFamily="34" charset="0"/>
                          <a:cs typeface="Calibri" pitchFamily="34" charset="0"/>
                        </a:rPr>
                        <a:t>Reducción</a:t>
                      </a:r>
                      <a:r>
                        <a:rPr lang="es-419" sz="900" baseline="0" dirty="0">
                          <a:latin typeface="Calibri" pitchFamily="34" charset="0"/>
                          <a:cs typeface="Calibri" pitchFamily="34" charset="0"/>
                        </a:rPr>
                        <a:t> de costos en mantenimiento de servidores.</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baseline="0" dirty="0">
                          <a:latin typeface="Calibri" pitchFamily="34" charset="0"/>
                          <a:cs typeface="Calibri" pitchFamily="34" charset="0"/>
                        </a:rPr>
                        <a:t>Tiempo de implementación  más corto.</a:t>
                      </a: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Origina dependencia con los proveedores de servicio.</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Los datos que podrían ser sensibles  no se encuentran en las instalaciones de la empresa, lo que podría generar un contexto de vulnerabilidad a la sustracción de información.</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1662">
                <a:tc>
                  <a:txBody>
                    <a:bodyPr/>
                    <a:lstStyle/>
                    <a:p>
                      <a:pPr algn="ctr"/>
                      <a:r>
                        <a:rPr lang="es-PE" sz="1000" dirty="0">
                          <a:solidFill>
                            <a:schemeClr val="bg1"/>
                          </a:solidFill>
                          <a:latin typeface="Calibri" pitchFamily="34" charset="0"/>
                          <a:cs typeface="Calibri" pitchFamily="34" charset="0"/>
                        </a:rPr>
                        <a:t>Amenazas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Oportunidades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3"/>
                  </a:ext>
                </a:extLst>
              </a:tr>
              <a:tr h="1135117">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dirty="0">
                          <a:latin typeface="Calibri" pitchFamily="34" charset="0"/>
                          <a:cs typeface="Calibri" pitchFamily="34" charset="0"/>
                        </a:rPr>
                        <a:t>Ataques</a:t>
                      </a:r>
                      <a:r>
                        <a:rPr lang="es-419" sz="900" baseline="0" dirty="0">
                          <a:latin typeface="Calibri" pitchFamily="34" charset="0"/>
                          <a:cs typeface="Calibri" pitchFamily="34" charset="0"/>
                        </a:rPr>
                        <a:t> cibernéticos</a:t>
                      </a:r>
                      <a:endParaRPr lang="es-PE" sz="900" dirty="0">
                        <a:latin typeface="Calibri" pitchFamily="34" charset="0"/>
                        <a:cs typeface="Calibri" pitchFamily="34" charset="0"/>
                      </a:endParaRP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dirty="0">
                          <a:latin typeface="Calibri" pitchFamily="34" charset="0"/>
                          <a:cs typeface="Calibri" pitchFamily="34" charset="0"/>
                        </a:rPr>
                        <a:t>Caídas</a:t>
                      </a:r>
                      <a:r>
                        <a:rPr lang="es-419" sz="900" baseline="0" dirty="0">
                          <a:latin typeface="Calibri" pitchFamily="34" charset="0"/>
                          <a:cs typeface="Calibri" pitchFamily="34" charset="0"/>
                        </a:rPr>
                        <a:t> del servicio</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baseline="0" dirty="0">
                          <a:latin typeface="Calibri" pitchFamily="34" charset="0"/>
                          <a:cs typeface="Calibri" pitchFamily="34" charset="0"/>
                        </a:rPr>
                        <a:t>Mal servicio de soporte.</a:t>
                      </a: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Mejorar los servicios de sistemas ofrecidos.</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Mejorar la productividad del negocio.</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40207689"/>
              </p:ext>
            </p:extLst>
          </p:nvPr>
        </p:nvGraphicFramePr>
        <p:xfrm>
          <a:off x="173414" y="1024208"/>
          <a:ext cx="2120470" cy="269645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328297">
                <a:tc>
                  <a:txBody>
                    <a:bodyPr/>
                    <a:lstStyle/>
                    <a:p>
                      <a:pPr algn="ctr"/>
                      <a:r>
                        <a:rPr lang="es-PE" sz="1000" dirty="0">
                          <a:latin typeface="Calibri" pitchFamily="34" charset="0"/>
                          <a:cs typeface="Calibri" pitchFamily="34" charset="0"/>
                        </a:rPr>
                        <a:t>Aplicabilidad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68156">
                <a:tc>
                  <a:txBody>
                    <a:bodyPr/>
                    <a:lstStyle/>
                    <a:p>
                      <a:r>
                        <a:rPr kumimoji="0" lang="es-PE" sz="900" b="0" i="0" u="none" strike="noStrike" cap="none" normalizeH="0" baseline="0" dirty="0">
                          <a:ln>
                            <a:noFill/>
                          </a:ln>
                          <a:solidFill>
                            <a:srgbClr val="000066"/>
                          </a:solidFill>
                          <a:effectLst/>
                          <a:latin typeface="Calibri" pitchFamily="34" charset="0"/>
                          <a:cs typeface="Calibri" pitchFamily="34" charset="0"/>
                        </a:rPr>
                        <a:t>Cloud </a:t>
                      </a:r>
                      <a:r>
                        <a:rPr kumimoji="0" lang="es-PE" sz="900" b="0" i="0" u="none" strike="noStrike" cap="none" normalizeH="0" baseline="0" dirty="0" err="1">
                          <a:ln>
                            <a:noFill/>
                          </a:ln>
                          <a:solidFill>
                            <a:srgbClr val="000066"/>
                          </a:solidFill>
                          <a:effectLst/>
                          <a:latin typeface="Calibri" pitchFamily="34" charset="0"/>
                          <a:cs typeface="Calibri" pitchFamily="34" charset="0"/>
                        </a:rPr>
                        <a:t>computing</a:t>
                      </a:r>
                      <a:r>
                        <a:rPr kumimoji="0" lang="es-PE" sz="900" b="0" i="0" u="none" strike="noStrike" cap="none" normalizeH="0" baseline="0" dirty="0">
                          <a:ln>
                            <a:noFill/>
                          </a:ln>
                          <a:solidFill>
                            <a:srgbClr val="000066"/>
                          </a:solidFill>
                          <a:effectLst/>
                          <a:latin typeface="Calibri" pitchFamily="34" charset="0"/>
                          <a:cs typeface="Calibri" pitchFamily="34" charset="0"/>
                        </a:rPr>
                        <a:t> es un nuevo modelo de prestación de servicios de negocio y tecnología, que permite incluso al usuario acceder a un catálogo de servicios y responder con ellos a las necesidades de su negocio, de forma flexible y adaptativa</a:t>
                      </a:r>
                      <a:r>
                        <a:rPr kumimoji="0" lang="es-419" sz="900" b="0" i="0" u="none" strike="noStrike" cap="none" normalizeH="0" baseline="0" dirty="0">
                          <a:ln>
                            <a:noFill/>
                          </a:ln>
                          <a:solidFill>
                            <a:srgbClr val="000066"/>
                          </a:solidFill>
                          <a:effectLst/>
                          <a:latin typeface="Calibri" pitchFamily="34" charset="0"/>
                          <a:cs typeface="Calibri" pitchFamily="34" charset="0"/>
                        </a:rPr>
                        <a:t>. Esto es muy aplicable ya que se cuentan con sistemas que deben soportar la concurrencia de los usuarios a demanda y lo que permitiría ahorrar costos en soporte de su disponibilidad.</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08189463"/>
              </p:ext>
            </p:extLst>
          </p:nvPr>
        </p:nvGraphicFramePr>
        <p:xfrm>
          <a:off x="173414" y="3840839"/>
          <a:ext cx="2120470" cy="262302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190596">
                <a:tc>
                  <a:txBody>
                    <a:bodyPr/>
                    <a:lstStyle/>
                    <a:p>
                      <a:pPr algn="ctr"/>
                      <a:r>
                        <a:rPr lang="es-PE" sz="1000">
                          <a:latin typeface="Calibri" pitchFamily="34" charset="0"/>
                          <a:cs typeface="Calibri" pitchFamily="34" charset="0"/>
                        </a:rPr>
                        <a:t>Uso actual</a:t>
                      </a:r>
                      <a:endParaRPr lang="es-PE" sz="1000"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79183">
                <a:tc>
                  <a:txBody>
                    <a:bodyPr/>
                    <a:lstStyle/>
                    <a:p>
                      <a:pPr marL="171450" indent="-171450">
                        <a:buFont typeface="Wingdings" pitchFamily="2" charset="2"/>
                        <a:buChar char="§"/>
                      </a:pPr>
                      <a:r>
                        <a:rPr lang="es-PE" sz="900">
                          <a:solidFill>
                            <a:schemeClr val="tx1">
                              <a:lumMod val="50000"/>
                            </a:schemeClr>
                          </a:solidFill>
                          <a:latin typeface="Calibri" pitchFamily="34" charset="0"/>
                          <a:cs typeface="Calibri" pitchFamily="34" charset="0"/>
                        </a:rPr>
                        <a:t>Se cuenta con servidores</a:t>
                      </a:r>
                      <a:r>
                        <a:rPr lang="es-PE" sz="900" baseline="0">
                          <a:solidFill>
                            <a:schemeClr val="tx1">
                              <a:lumMod val="50000"/>
                            </a:schemeClr>
                          </a:solidFill>
                          <a:latin typeface="Calibri" pitchFamily="34" charset="0"/>
                          <a:cs typeface="Calibri" pitchFamily="34" charset="0"/>
                        </a:rPr>
                        <a:t> en Amazon como IaaS y Paas. (Facturación Electrónica, SAP BI).</a:t>
                      </a:r>
                    </a:p>
                    <a:p>
                      <a:pPr marL="171450" indent="-171450">
                        <a:buFont typeface="Wingdings" pitchFamily="2" charset="2"/>
                        <a:buChar char="§"/>
                      </a:pPr>
                      <a:r>
                        <a:rPr kumimoji="0" lang="es-PE" sz="900" b="0" i="0" u="none" strike="noStrike" cap="none" normalizeH="0" baseline="0">
                          <a:ln>
                            <a:noFill/>
                          </a:ln>
                          <a:solidFill>
                            <a:schemeClr val="tx1">
                              <a:lumMod val="50000"/>
                            </a:schemeClr>
                          </a:solidFill>
                          <a:effectLst/>
                          <a:latin typeface="Calibri" pitchFamily="34" charset="0"/>
                          <a:cs typeface="Calibri" pitchFamily="34" charset="0"/>
                        </a:rPr>
                        <a:t>Como Saas (Office 365, Jira Scrum, Sicop)</a:t>
                      </a:r>
                    </a:p>
                    <a:p>
                      <a:pPr marL="0" indent="0">
                        <a:buFont typeface="Wingdings" pitchFamily="2" charset="2"/>
                        <a:buNone/>
                      </a:pPr>
                      <a:endParaRPr kumimoji="0" lang="es-PE" sz="900" b="0" i="0" u="none" strike="noStrike" cap="none" normalizeH="0" baseline="0" dirty="0">
                        <a:ln>
                          <a:noFill/>
                        </a:ln>
                        <a:solidFill>
                          <a:srgbClr val="FF0000"/>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08228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Tendencias de TI</a:t>
            </a:r>
            <a:br>
              <a:rPr lang="es-PE" dirty="0"/>
            </a:br>
            <a:r>
              <a:rPr lang="es-PE" i="1" dirty="0"/>
              <a:t>Big Data</a:t>
            </a:r>
          </a:p>
        </p:txBody>
      </p:sp>
      <p:graphicFrame>
        <p:nvGraphicFramePr>
          <p:cNvPr id="17" name="Table 16"/>
          <p:cNvGraphicFramePr>
            <a:graphicFrameLocks noGrp="1"/>
          </p:cNvGraphicFramePr>
          <p:nvPr>
            <p:extLst>
              <p:ext uri="{D42A27DB-BD31-4B8C-83A1-F6EECF244321}">
                <p14:modId xmlns:p14="http://schemas.microsoft.com/office/powerpoint/2010/main" val="2620709464"/>
              </p:ext>
            </p:extLst>
          </p:nvPr>
        </p:nvGraphicFramePr>
        <p:xfrm>
          <a:off x="2427891" y="1024207"/>
          <a:ext cx="6369268" cy="2365378"/>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5 requerimientos principales</a:t>
                      </a:r>
                      <a:r>
                        <a:rPr kumimoji="0" lang="es-PE" sz="1000" b="1" i="0" u="none" strike="noStrike" cap="none" normalizeH="0" dirty="0">
                          <a:ln>
                            <a:noFill/>
                          </a:ln>
                          <a:solidFill>
                            <a:schemeClr val="bg1"/>
                          </a:solidFill>
                          <a:effectLst/>
                          <a:latin typeface="Calibri" pitchFamily="34" charset="0"/>
                          <a:cs typeface="Calibri" pitchFamily="34" charset="0"/>
                        </a:rPr>
                        <a:t> para implementarlo en la empresa</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Requerimientos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Análisis de brecha para cubrir el requerimiento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851916">
                <a:tc>
                  <a:txBody>
                    <a:bodyPr/>
                    <a:lstStyle/>
                    <a:p>
                      <a:pPr marL="228600" indent="-228600">
                        <a:buFont typeface="+mj-lt"/>
                        <a:buAutoNum type="arabicPeriod"/>
                      </a:pPr>
                      <a:r>
                        <a:rPr lang="es-419" sz="900" dirty="0">
                          <a:latin typeface="Calibri" pitchFamily="34" charset="0"/>
                          <a:cs typeface="Calibri" pitchFamily="34" charset="0"/>
                        </a:rPr>
                        <a:t>Análisis</a:t>
                      </a:r>
                      <a:r>
                        <a:rPr lang="es-419" sz="900" baseline="0" dirty="0">
                          <a:latin typeface="Calibri" pitchFamily="34" charset="0"/>
                          <a:cs typeface="Calibri" pitchFamily="34" charset="0"/>
                        </a:rPr>
                        <a:t> y diseño de indicadores y patrones del histórico de compras de autos.</a:t>
                      </a:r>
                      <a:endParaRPr lang="es-PE" sz="900" dirty="0">
                        <a:latin typeface="Calibri" pitchFamily="34" charset="0"/>
                        <a:cs typeface="Calibri" pitchFamily="34" charset="0"/>
                      </a:endParaRPr>
                    </a:p>
                    <a:p>
                      <a:pPr marL="228600" indent="-228600">
                        <a:buFont typeface="+mj-lt"/>
                        <a:buAutoNum type="arabicPeriod"/>
                      </a:pPr>
                      <a:r>
                        <a:rPr lang="es-419" sz="900" dirty="0">
                          <a:latin typeface="Calibri" pitchFamily="34" charset="0"/>
                          <a:cs typeface="Calibri" pitchFamily="34" charset="0"/>
                        </a:rPr>
                        <a:t>Análisis y diseño de indicadores y patrones del histórico</a:t>
                      </a:r>
                      <a:r>
                        <a:rPr lang="es-419" sz="900" baseline="0" dirty="0">
                          <a:latin typeface="Calibri" pitchFamily="34" charset="0"/>
                          <a:cs typeface="Calibri" pitchFamily="34" charset="0"/>
                        </a:rPr>
                        <a:t> de atención automotriz.</a:t>
                      </a:r>
                      <a:endParaRPr lang="es-PE" sz="900" dirty="0">
                        <a:latin typeface="Calibri" pitchFamily="34" charset="0"/>
                        <a:cs typeface="Calibri" pitchFamily="34" charset="0"/>
                      </a:endParaRPr>
                    </a:p>
                    <a:p>
                      <a:pPr marL="228600" indent="-228600">
                        <a:buFont typeface="+mj-lt"/>
                        <a:buAutoNum type="arabicPeriod"/>
                      </a:pPr>
                      <a:r>
                        <a:rPr lang="es-419" sz="900" dirty="0">
                          <a:latin typeface="Calibri" pitchFamily="34" charset="0"/>
                          <a:cs typeface="Calibri" pitchFamily="34" charset="0"/>
                        </a:rPr>
                        <a:t>Implementar los</a:t>
                      </a:r>
                      <a:r>
                        <a:rPr lang="es-419" sz="900" baseline="0" dirty="0">
                          <a:latin typeface="Calibri" pitchFamily="34" charset="0"/>
                          <a:cs typeface="Calibri" pitchFamily="34" charset="0"/>
                        </a:rPr>
                        <a:t> recursos para exploración del histórico de compras de autos.</a:t>
                      </a:r>
                      <a:endParaRPr lang="es-PE" sz="900" dirty="0">
                        <a:latin typeface="Calibri" pitchFamily="34" charset="0"/>
                        <a:cs typeface="Calibri" pitchFamily="34" charset="0"/>
                      </a:endParaRPr>
                    </a:p>
                    <a:p>
                      <a:pPr marL="228600" indent="-228600">
                        <a:buFont typeface="+mj-lt"/>
                        <a:buAutoNum type="arabicPeriod"/>
                      </a:pPr>
                      <a:r>
                        <a:rPr lang="es-419" sz="900" dirty="0">
                          <a:latin typeface="Calibri" pitchFamily="34" charset="0"/>
                          <a:cs typeface="Calibri" pitchFamily="34" charset="0"/>
                        </a:rPr>
                        <a:t>Implementar los</a:t>
                      </a:r>
                      <a:r>
                        <a:rPr lang="es-419" sz="900" baseline="0" dirty="0">
                          <a:latin typeface="Calibri" pitchFamily="34" charset="0"/>
                          <a:cs typeface="Calibri" pitchFamily="34" charset="0"/>
                        </a:rPr>
                        <a:t> recursos para exploración del histórico de atención automotriz.</a:t>
                      </a:r>
                      <a:endParaRPr lang="es-PE" sz="900" dirty="0">
                        <a:latin typeface="Calibri" pitchFamily="34" charset="0"/>
                        <a:cs typeface="Calibri" pitchFamily="34" charset="0"/>
                      </a:endParaRPr>
                    </a:p>
                    <a:p>
                      <a:pPr marL="228600" indent="-228600">
                        <a:buFont typeface="+mj-lt"/>
                        <a:buAutoNum type="arabicPeriod"/>
                      </a:pPr>
                      <a:r>
                        <a:rPr lang="es-419" sz="900" dirty="0">
                          <a:latin typeface="Calibri" pitchFamily="34" charset="0"/>
                          <a:cs typeface="Calibri" pitchFamily="34" charset="0"/>
                        </a:rPr>
                        <a:t>Contar</a:t>
                      </a:r>
                      <a:r>
                        <a:rPr lang="es-419" sz="900" baseline="0" dirty="0">
                          <a:latin typeface="Calibri" pitchFamily="34" charset="0"/>
                          <a:cs typeface="Calibri" pitchFamily="34" charset="0"/>
                        </a:rPr>
                        <a:t> con especialistas en Big Data.</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Contratar personal especializado.</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Comprar servidores que soporten el manejo grandes cantidades de información</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676638527"/>
              </p:ext>
            </p:extLst>
          </p:nvPr>
        </p:nvGraphicFramePr>
        <p:xfrm>
          <a:off x="2427891" y="3507276"/>
          <a:ext cx="6369268" cy="2991801"/>
        </p:xfrm>
        <a:graphic>
          <a:graphicData uri="http://schemas.openxmlformats.org/drawingml/2006/table">
            <a:tbl>
              <a:tblPr firstRow="1" bandRow="1">
                <a:tableStyleId>{5C22544A-7EE6-4342-B048-85BDC9FD1C3A}</a:tableStyleId>
              </a:tblPr>
              <a:tblGrid>
                <a:gridCol w="3070752">
                  <a:extLst>
                    <a:ext uri="{9D8B030D-6E8A-4147-A177-3AD203B41FA5}">
                      <a16:colId xmlns:a16="http://schemas.microsoft.com/office/drawing/2014/main" xmlns="" val="20000"/>
                    </a:ext>
                  </a:extLst>
                </a:gridCol>
                <a:gridCol w="3298516">
                  <a:extLst>
                    <a:ext uri="{9D8B030D-6E8A-4147-A177-3AD203B41FA5}">
                      <a16:colId xmlns:a16="http://schemas.microsoft.com/office/drawing/2014/main" xmlns="" val="20001"/>
                    </a:ext>
                  </a:extLst>
                </a:gridCol>
              </a:tblGrid>
              <a:tr h="256731">
                <a:tc gridSpan="2">
                  <a:txBody>
                    <a:bodyPr/>
                    <a:lstStyle/>
                    <a:p>
                      <a:pPr algn="ctr"/>
                      <a:r>
                        <a:rPr kumimoji="0" lang="es-PE" sz="1000" b="1" i="0" u="none" strike="noStrike" cap="none" normalizeH="0" baseline="0" dirty="0">
                          <a:ln>
                            <a:noFill/>
                          </a:ln>
                          <a:solidFill>
                            <a:schemeClr val="bg1"/>
                          </a:solidFill>
                          <a:effectLst/>
                          <a:latin typeface="Calibri" pitchFamily="34" charset="0"/>
                          <a:cs typeface="Calibri" pitchFamily="34" charset="0"/>
                        </a:rPr>
                        <a:t>Análisis FODA para implementarlo</a:t>
                      </a:r>
                      <a:endParaRPr lang="es-PE" sz="1000" b="1"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PE"/>
                    </a:p>
                  </a:txBody>
                  <a:tcPr/>
                </a:tc>
                <a:extLst>
                  <a:ext uri="{0D108BD9-81ED-4DB2-BD59-A6C34878D82A}">
                    <a16:rowId xmlns:a16="http://schemas.microsoft.com/office/drawing/2014/main" xmlns="" val="10000"/>
                  </a:ext>
                </a:extLst>
              </a:tr>
              <a:tr h="256731">
                <a:tc>
                  <a:txBody>
                    <a:bodyPr/>
                    <a:lstStyle/>
                    <a:p>
                      <a:pPr algn="ctr"/>
                      <a:r>
                        <a:rPr lang="es-PE" sz="1000" dirty="0">
                          <a:solidFill>
                            <a:schemeClr val="bg1"/>
                          </a:solidFill>
                          <a:latin typeface="Calibri" pitchFamily="34" charset="0"/>
                          <a:cs typeface="Calibri" pitchFamily="34" charset="0"/>
                        </a:rPr>
                        <a:t>Fortalezas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Debilidades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1"/>
                  </a:ext>
                </a:extLst>
              </a:tr>
              <a:tr h="1008462">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dirty="0">
                          <a:latin typeface="Calibri" pitchFamily="34" charset="0"/>
                          <a:cs typeface="Calibri" pitchFamily="34" charset="0"/>
                        </a:rPr>
                        <a:t>Brinda posibilidad de visualizar patrones e indicadores</a:t>
                      </a:r>
                      <a:r>
                        <a:rPr lang="es-419" sz="900" baseline="0" dirty="0">
                          <a:latin typeface="Calibri" pitchFamily="34" charset="0"/>
                          <a:cs typeface="Calibri" pitchFamily="34" charset="0"/>
                        </a:rPr>
                        <a:t> de la data histórica.</a:t>
                      </a:r>
                    </a:p>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baseline="0" dirty="0">
                          <a:latin typeface="Calibri" pitchFamily="34" charset="0"/>
                          <a:cs typeface="Calibri" pitchFamily="34" charset="0"/>
                        </a:rPr>
                        <a:t>Agilidad en el tratamiento de grandes volúmenes de información.</a:t>
                      </a:r>
                    </a:p>
                    <a:p>
                      <a:pPr marL="0" marR="0" indent="0" algn="l" defTabSz="896112" rtl="0" eaLnBrk="1" fontAlgn="auto" latinLnBrk="0" hangingPunct="1">
                        <a:lnSpc>
                          <a:spcPct val="100000"/>
                        </a:lnSpc>
                        <a:spcBef>
                          <a:spcPts val="0"/>
                        </a:spcBef>
                        <a:spcAft>
                          <a:spcPts val="0"/>
                        </a:spcAft>
                        <a:buClrTx/>
                        <a:buSzTx/>
                        <a:buFont typeface="+mj-lt"/>
                        <a:buNone/>
                        <a:tabLst/>
                        <a:defRPr/>
                      </a:pP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Falta de recursos que puedan soportar el gran volumen de datos.</a:t>
                      </a:r>
                    </a:p>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Falta de personal especializado.</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1662">
                <a:tc>
                  <a:txBody>
                    <a:bodyPr/>
                    <a:lstStyle/>
                    <a:p>
                      <a:pPr algn="ctr"/>
                      <a:r>
                        <a:rPr lang="es-PE" sz="1000" dirty="0">
                          <a:solidFill>
                            <a:schemeClr val="bg1"/>
                          </a:solidFill>
                          <a:latin typeface="Calibri" pitchFamily="34" charset="0"/>
                          <a:cs typeface="Calibri" pitchFamily="34" charset="0"/>
                        </a:rPr>
                        <a:t>Amenazas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Oportunidades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3"/>
                  </a:ext>
                </a:extLst>
              </a:tr>
              <a:tr h="1135117">
                <a:tc>
                  <a:txBody>
                    <a:bodyPr/>
                    <a:lstStyle/>
                    <a:p>
                      <a:pPr marL="228600" marR="0" indent="-228600" algn="l" defTabSz="896112" rtl="0" eaLnBrk="1" fontAlgn="auto" latinLnBrk="0" hangingPunct="1">
                        <a:lnSpc>
                          <a:spcPct val="100000"/>
                        </a:lnSpc>
                        <a:spcBef>
                          <a:spcPts val="0"/>
                        </a:spcBef>
                        <a:spcAft>
                          <a:spcPts val="0"/>
                        </a:spcAft>
                        <a:buClrTx/>
                        <a:buSzTx/>
                        <a:buFont typeface="+mj-lt"/>
                        <a:buAutoNum type="arabicPeriod"/>
                        <a:tabLst/>
                        <a:defRPr/>
                      </a:pPr>
                      <a:r>
                        <a:rPr lang="es-419" sz="900" dirty="0">
                          <a:latin typeface="Calibri" pitchFamily="34" charset="0"/>
                          <a:cs typeface="Calibri" pitchFamily="34" charset="0"/>
                        </a:rPr>
                        <a:t>Alto costo para la implementación y mantenimiento.</a:t>
                      </a:r>
                    </a:p>
                    <a:p>
                      <a:pPr marL="228600" indent="-228600">
                        <a:buFont typeface="+mj-lt"/>
                        <a:buAutoNum type="arabicPeriod"/>
                      </a:pP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896112" rtl="0" eaLnBrk="1" fontAlgn="auto" latinLnBrk="0" hangingPunct="1">
                        <a:lnSpc>
                          <a:spcPct val="100000"/>
                        </a:lnSpc>
                        <a:spcBef>
                          <a:spcPts val="0"/>
                        </a:spcBef>
                        <a:spcAft>
                          <a:spcPts val="0"/>
                        </a:spcAft>
                        <a:buClrTx/>
                        <a:buSzTx/>
                        <a:buFont typeface="+mj-lt"/>
                        <a:buAutoNum type="arabicPeriod"/>
                        <a:tabLst/>
                        <a:defRPr/>
                      </a:pPr>
                      <a:r>
                        <a:rPr kumimoji="0" lang="es-419"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La importancia de la gerencia general para la explotación y exploración de información histórica para las tomas de decisiones.</a:t>
                      </a: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958270"/>
              </p:ext>
            </p:extLst>
          </p:nvPr>
        </p:nvGraphicFramePr>
        <p:xfrm>
          <a:off x="173414" y="1024208"/>
          <a:ext cx="2120470" cy="269645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328297">
                <a:tc>
                  <a:txBody>
                    <a:bodyPr/>
                    <a:lstStyle/>
                    <a:p>
                      <a:pPr algn="ctr"/>
                      <a:r>
                        <a:rPr lang="es-PE" sz="1000" dirty="0">
                          <a:latin typeface="Calibri" pitchFamily="34" charset="0"/>
                          <a:cs typeface="Calibri" pitchFamily="34" charset="0"/>
                        </a:rPr>
                        <a:t>Aplicabilidad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68156">
                <a:tc>
                  <a:txBody>
                    <a:bodyPr/>
                    <a:lstStyle/>
                    <a:p>
                      <a:r>
                        <a:rPr lang="es-419" sz="900" dirty="0">
                          <a:latin typeface="Calibri" pitchFamily="34" charset="0"/>
                          <a:cs typeface="Calibri" pitchFamily="34" charset="0"/>
                        </a:rPr>
                        <a:t>Big</a:t>
                      </a:r>
                      <a:r>
                        <a:rPr lang="es-419" sz="900" baseline="0" dirty="0">
                          <a:latin typeface="Calibri" pitchFamily="34" charset="0"/>
                          <a:cs typeface="Calibri" pitchFamily="34" charset="0"/>
                        </a:rPr>
                        <a:t> Data es un concepto que está relacionado con el manejo de una inmensa cantidad de información. Estos datos crecen rápidamente y no pueden ser trabajados con los gestores  de bases de datos tradicionales. Como es el caso de todas las ventas, solicitudes de compra y atenciones realizadas en maquinarias desde sus inicios.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2069871"/>
              </p:ext>
            </p:extLst>
          </p:nvPr>
        </p:nvGraphicFramePr>
        <p:xfrm>
          <a:off x="173414" y="3840839"/>
          <a:ext cx="2120470" cy="2623023"/>
        </p:xfrm>
        <a:graphic>
          <a:graphicData uri="http://schemas.openxmlformats.org/drawingml/2006/table">
            <a:tbl>
              <a:tblPr firstRow="1" bandRow="1">
                <a:tableStyleId>{5C22544A-7EE6-4342-B048-85BDC9FD1C3A}</a:tableStyleId>
              </a:tblPr>
              <a:tblGrid>
                <a:gridCol w="2120470">
                  <a:extLst>
                    <a:ext uri="{9D8B030D-6E8A-4147-A177-3AD203B41FA5}">
                      <a16:colId xmlns:a16="http://schemas.microsoft.com/office/drawing/2014/main" xmlns="" val="20000"/>
                    </a:ext>
                  </a:extLst>
                </a:gridCol>
              </a:tblGrid>
              <a:tr h="190596">
                <a:tc>
                  <a:txBody>
                    <a:bodyPr/>
                    <a:lstStyle/>
                    <a:p>
                      <a:pPr algn="ctr"/>
                      <a:r>
                        <a:rPr lang="es-PE" sz="1000">
                          <a:latin typeface="Calibri" pitchFamily="34" charset="0"/>
                          <a:cs typeface="Calibri" pitchFamily="34" charset="0"/>
                        </a:rPr>
                        <a:t>Uso actual</a:t>
                      </a:r>
                      <a:endParaRPr lang="es-PE" sz="1000" dirty="0">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379183">
                <a:tc>
                  <a:txBody>
                    <a:bodyPr/>
                    <a:lstStyle/>
                    <a:p>
                      <a:pPr marL="171450" indent="-171450">
                        <a:buFont typeface="Wingdings" pitchFamily="2" charset="2"/>
                        <a:buChar char="§"/>
                      </a:pPr>
                      <a:r>
                        <a:rPr lang="es-PE" sz="900" dirty="0">
                          <a:solidFill>
                            <a:schemeClr val="tx1">
                              <a:lumMod val="50000"/>
                            </a:schemeClr>
                          </a:solidFill>
                          <a:latin typeface="Calibri" pitchFamily="34" charset="0"/>
                          <a:cs typeface="Calibri" pitchFamily="34" charset="0"/>
                        </a:rPr>
                        <a:t>Actualmente Se trabajan con cubos de información</a:t>
                      </a:r>
                      <a:r>
                        <a:rPr lang="es-PE" sz="900" baseline="0" dirty="0">
                          <a:solidFill>
                            <a:schemeClr val="tx1">
                              <a:lumMod val="50000"/>
                            </a:schemeClr>
                          </a:solidFill>
                          <a:latin typeface="Calibri" pitchFamily="34" charset="0"/>
                          <a:cs typeface="Calibri" pitchFamily="34" charset="0"/>
                        </a:rPr>
                        <a:t> y </a:t>
                      </a:r>
                      <a:r>
                        <a:rPr lang="es-PE" sz="900" dirty="0">
                          <a:solidFill>
                            <a:schemeClr val="tx1">
                              <a:lumMod val="50000"/>
                            </a:schemeClr>
                          </a:solidFill>
                          <a:latin typeface="Calibri" pitchFamily="34" charset="0"/>
                          <a:cs typeface="Calibri" pitchFamily="34" charset="0"/>
                        </a:rPr>
                        <a:t>BI de </a:t>
                      </a:r>
                      <a:r>
                        <a:rPr lang="es-PE" sz="900" dirty="0" err="1">
                          <a:solidFill>
                            <a:schemeClr val="tx1">
                              <a:lumMod val="50000"/>
                            </a:schemeClr>
                          </a:solidFill>
                          <a:latin typeface="Calibri" pitchFamily="34" charset="0"/>
                          <a:cs typeface="Calibri" pitchFamily="34" charset="0"/>
                        </a:rPr>
                        <a:t>Sap</a:t>
                      </a:r>
                      <a:r>
                        <a:rPr lang="es-PE" sz="900" dirty="0">
                          <a:solidFill>
                            <a:schemeClr val="tx1">
                              <a:lumMod val="50000"/>
                            </a:schemeClr>
                          </a:solidFill>
                          <a:latin typeface="Calibri" pitchFamily="34" charset="0"/>
                          <a:cs typeface="Calibri" pitchFamily="34" charset="0"/>
                        </a:rPr>
                        <a:t>.</a:t>
                      </a:r>
                      <a:r>
                        <a:rPr lang="es-PE" sz="900" baseline="0" dirty="0">
                          <a:solidFill>
                            <a:schemeClr val="tx1">
                              <a:lumMod val="50000"/>
                            </a:schemeClr>
                          </a:solidFill>
                          <a:latin typeface="Calibri" pitchFamily="34" charset="0"/>
                          <a:cs typeface="Calibri" pitchFamily="34" charset="0"/>
                        </a:rPr>
                        <a:t> Muchos trabajos de Marketing son </a:t>
                      </a:r>
                      <a:r>
                        <a:rPr lang="es-PE" sz="900" baseline="0" dirty="0" err="1">
                          <a:solidFill>
                            <a:schemeClr val="tx1">
                              <a:lumMod val="50000"/>
                            </a:schemeClr>
                          </a:solidFill>
                          <a:latin typeface="Calibri" pitchFamily="34" charset="0"/>
                          <a:cs typeface="Calibri" pitchFamily="34" charset="0"/>
                        </a:rPr>
                        <a:t>tercerizados</a:t>
                      </a:r>
                      <a:r>
                        <a:rPr lang="es-PE" sz="900" baseline="0" dirty="0">
                          <a:solidFill>
                            <a:schemeClr val="tx1">
                              <a:lumMod val="50000"/>
                            </a:schemeClr>
                          </a:solidFill>
                          <a:latin typeface="Calibri" pitchFamily="34" charset="0"/>
                          <a:cs typeface="Calibri" pitchFamily="34" charset="0"/>
                        </a:rPr>
                        <a:t> con Agencias.</a:t>
                      </a:r>
                      <a:endParaRPr kumimoji="0" lang="es-PE" sz="900" b="0" i="0" u="none" strike="noStrike" cap="none" normalizeH="0" baseline="0" dirty="0">
                        <a:ln>
                          <a:noFill/>
                        </a:ln>
                        <a:solidFill>
                          <a:schemeClr val="tx1">
                            <a:lumMod val="50000"/>
                          </a:schemeClr>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08228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Organización y Presupuesto</a:t>
            </a:r>
            <a:br>
              <a:rPr lang="es-PE" dirty="0"/>
            </a:br>
            <a:r>
              <a:rPr lang="es-PE" dirty="0"/>
              <a:t>de TI</a:t>
            </a:r>
          </a:p>
        </p:txBody>
      </p:sp>
    </p:spTree>
    <p:extLst>
      <p:ext uri="{BB962C8B-B14F-4D97-AF65-F5344CB8AC3E}">
        <p14:creationId xmlns:p14="http://schemas.microsoft.com/office/powerpoint/2010/main" val="37161614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2467" y="157834"/>
            <a:ext cx="8474935" cy="667062"/>
          </a:xfrm>
        </p:spPr>
        <p:txBody>
          <a:bodyPr/>
          <a:lstStyle/>
          <a:p>
            <a:r>
              <a:rPr lang="es-PE" dirty="0"/>
              <a:t>Planeamiento Estratégico de la Empresa</a:t>
            </a:r>
            <a:br>
              <a:rPr lang="es-PE" dirty="0"/>
            </a:br>
            <a:r>
              <a:rPr lang="es-PE" i="1" dirty="0"/>
              <a:t>Organigrama General de TI</a:t>
            </a:r>
          </a:p>
        </p:txBody>
      </p:sp>
      <p:graphicFrame>
        <p:nvGraphicFramePr>
          <p:cNvPr id="4" name="3 Diagrama"/>
          <p:cNvGraphicFramePr/>
          <p:nvPr>
            <p:extLst>
              <p:ext uri="{D42A27DB-BD31-4B8C-83A1-F6EECF244321}">
                <p14:modId xmlns:p14="http://schemas.microsoft.com/office/powerpoint/2010/main" val="1904983633"/>
              </p:ext>
            </p:extLst>
          </p:nvPr>
        </p:nvGraphicFramePr>
        <p:xfrm>
          <a:off x="262468" y="1135117"/>
          <a:ext cx="8474934" cy="5178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38598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Descripción de unidades de TI </a:t>
            </a:r>
          </a:p>
        </p:txBody>
      </p:sp>
      <p:graphicFrame>
        <p:nvGraphicFramePr>
          <p:cNvPr id="3" name="Table 15"/>
          <p:cNvGraphicFramePr>
            <a:graphicFrameLocks noGrp="1"/>
          </p:cNvGraphicFramePr>
          <p:nvPr>
            <p:extLst>
              <p:ext uri="{D42A27DB-BD31-4B8C-83A1-F6EECF244321}">
                <p14:modId xmlns:p14="http://schemas.microsoft.com/office/powerpoint/2010/main" val="3913385413"/>
              </p:ext>
            </p:extLst>
          </p:nvPr>
        </p:nvGraphicFramePr>
        <p:xfrm>
          <a:off x="262465" y="1015109"/>
          <a:ext cx="8474937" cy="5090160"/>
        </p:xfrm>
        <a:graphic>
          <a:graphicData uri="http://schemas.openxmlformats.org/drawingml/2006/table">
            <a:tbl>
              <a:tblPr firstRow="1" bandRow="1">
                <a:tableStyleId>{5C22544A-7EE6-4342-B048-85BDC9FD1C3A}</a:tableStyleId>
              </a:tblPr>
              <a:tblGrid>
                <a:gridCol w="1132783">
                  <a:extLst>
                    <a:ext uri="{9D8B030D-6E8A-4147-A177-3AD203B41FA5}">
                      <a16:colId xmlns:a16="http://schemas.microsoft.com/office/drawing/2014/main" xmlns="" val="20000"/>
                    </a:ext>
                  </a:extLst>
                </a:gridCol>
                <a:gridCol w="4532586">
                  <a:extLst>
                    <a:ext uri="{9D8B030D-6E8A-4147-A177-3AD203B41FA5}">
                      <a16:colId xmlns:a16="http://schemas.microsoft.com/office/drawing/2014/main" xmlns="" val="20001"/>
                    </a:ext>
                  </a:extLst>
                </a:gridCol>
                <a:gridCol w="662152">
                  <a:extLst>
                    <a:ext uri="{9D8B030D-6E8A-4147-A177-3AD203B41FA5}">
                      <a16:colId xmlns:a16="http://schemas.microsoft.com/office/drawing/2014/main" xmlns="" val="20002"/>
                    </a:ext>
                  </a:extLst>
                </a:gridCol>
                <a:gridCol w="2147416">
                  <a:extLst>
                    <a:ext uri="{9D8B030D-6E8A-4147-A177-3AD203B41FA5}">
                      <a16:colId xmlns:a16="http://schemas.microsoft.com/office/drawing/2014/main" xmlns="" val="20003"/>
                    </a:ext>
                  </a:extLst>
                </a:gridCol>
              </a:tblGrid>
              <a:tr h="0">
                <a:tc>
                  <a:txBody>
                    <a:bodyPr/>
                    <a:lstStyle/>
                    <a:p>
                      <a:pPr algn="ctr"/>
                      <a:r>
                        <a:rPr lang="es-PE" sz="1000" dirty="0">
                          <a:solidFill>
                            <a:schemeClr val="bg1"/>
                          </a:solidFill>
                          <a:latin typeface="Calibri" pitchFamily="34" charset="0"/>
                          <a:cs typeface="Calibri" pitchFamily="34" charset="0"/>
                        </a:rPr>
                        <a:t>Unidad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Descripción de Objetivos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Cantidad de personas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Principales puestos por unidad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0">
                <a:tc>
                  <a:txBody>
                    <a:bodyPr/>
                    <a:lstStyle/>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Infraestructura</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Evaluar las soluciones de TI que se vayan a implementar en la organización en conjunto con la unidad de desarrollo.</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Define las políticas de seguridad de la organización.​</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Administrar, de manera centralizada, la gestión de accesos a los sistemas utilizados.​</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Responsable de velar por los niveles de servicio brindados por los proveedores del área de TI.​</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Gestiona y administra los servicios del proveedor de mesa de ayuda (Help Desk), incluyendo los dos niveles manejados.​</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Administra los contratos, ordenes de compras y ordena los pagos de los proveedor de TI.</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Gestiona la infraestructura de telecomunicaciones, administrando los enlaces de datos y gestionando la implementación de nuevos.​</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6</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Supervisor</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2 Analistas Senior</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Analista</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Asistente</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Practicante</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Desarrollo</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Gestiona y da seguimiento a la implementación de los proyectos que involucran al área de TI así como la mejora continua de los proyectos ya culminados.</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Gestiona la demanda de requerimientos de desarrollo.</a:t>
                      </a:r>
                    </a:p>
                    <a:p>
                      <a:pPr marL="171450" indent="-171450">
                        <a:buFont typeface="Wingdings" pitchFamily="2" charset="2"/>
                        <a:buChar char="§"/>
                      </a:pPr>
                      <a:endParaRPr kumimoji="0" lang="es-PE" sz="1100" b="0" i="0" u="none" strike="noStrike" cap="none" normalizeH="0" baseline="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Gestiona las bolsas de horas de soporte con los proveedores de desarrollo y/o empresas consultoras.</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6</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Supervisor</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4 Analistas Senior</a:t>
                      </a:r>
                    </a:p>
                    <a:p>
                      <a:pPr marL="171450" indent="-171450">
                        <a:buFont typeface="Wingdings" pitchFamily="2" charset="2"/>
                        <a:buChar char="§"/>
                      </a:pPr>
                      <a:r>
                        <a:rPr kumimoji="0" lang="es-PE" sz="1100" b="0" i="0" u="none" strike="noStrike" cap="none" normalizeH="0" baseline="0">
                          <a:ln>
                            <a:noFill/>
                          </a:ln>
                          <a:solidFill>
                            <a:srgbClr val="000066"/>
                          </a:solidFill>
                          <a:effectLst/>
                          <a:latin typeface="Calibri" pitchFamily="34" charset="0"/>
                          <a:cs typeface="Calibri" pitchFamily="34" charset="0"/>
                        </a:rPr>
                        <a:t>1 Analista</a:t>
                      </a:r>
                    </a:p>
                    <a:p>
                      <a:pPr marL="171450" indent="-171450">
                        <a:buFont typeface="Wingdings" pitchFamily="2" charset="2"/>
                        <a:buChar char="§"/>
                      </a:pP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139345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Principales Proveedores de TI</a:t>
            </a:r>
          </a:p>
        </p:txBody>
      </p:sp>
      <p:graphicFrame>
        <p:nvGraphicFramePr>
          <p:cNvPr id="3" name="Table 15"/>
          <p:cNvGraphicFramePr>
            <a:graphicFrameLocks noGrp="1"/>
          </p:cNvGraphicFramePr>
          <p:nvPr>
            <p:extLst>
              <p:ext uri="{D42A27DB-BD31-4B8C-83A1-F6EECF244321}">
                <p14:modId xmlns:p14="http://schemas.microsoft.com/office/powerpoint/2010/main" val="3650906978"/>
              </p:ext>
            </p:extLst>
          </p:nvPr>
        </p:nvGraphicFramePr>
        <p:xfrm>
          <a:off x="194371" y="1015109"/>
          <a:ext cx="8474937" cy="4602480"/>
        </p:xfrm>
        <a:graphic>
          <a:graphicData uri="http://schemas.openxmlformats.org/drawingml/2006/table">
            <a:tbl>
              <a:tblPr firstRow="1" bandRow="1">
                <a:tableStyleId>{5C22544A-7EE6-4342-B048-85BDC9FD1C3A}</a:tableStyleId>
              </a:tblPr>
              <a:tblGrid>
                <a:gridCol w="1731873">
                  <a:extLst>
                    <a:ext uri="{9D8B030D-6E8A-4147-A177-3AD203B41FA5}">
                      <a16:colId xmlns:a16="http://schemas.microsoft.com/office/drawing/2014/main" xmlns="" val="20000"/>
                    </a:ext>
                  </a:extLst>
                </a:gridCol>
                <a:gridCol w="3200233">
                  <a:extLst>
                    <a:ext uri="{9D8B030D-6E8A-4147-A177-3AD203B41FA5}">
                      <a16:colId xmlns:a16="http://schemas.microsoft.com/office/drawing/2014/main" xmlns="" val="20001"/>
                    </a:ext>
                  </a:extLst>
                </a:gridCol>
                <a:gridCol w="1177046">
                  <a:extLst>
                    <a:ext uri="{9D8B030D-6E8A-4147-A177-3AD203B41FA5}">
                      <a16:colId xmlns:a16="http://schemas.microsoft.com/office/drawing/2014/main" xmlns="" val="20002"/>
                    </a:ext>
                  </a:extLst>
                </a:gridCol>
                <a:gridCol w="2365785">
                  <a:extLst>
                    <a:ext uri="{9D8B030D-6E8A-4147-A177-3AD203B41FA5}">
                      <a16:colId xmlns:a16="http://schemas.microsoft.com/office/drawing/2014/main" xmlns="" val="20003"/>
                    </a:ext>
                  </a:extLst>
                </a:gridCol>
              </a:tblGrid>
              <a:tr h="0">
                <a:tc>
                  <a:txBody>
                    <a:bodyPr/>
                    <a:lstStyle/>
                    <a:p>
                      <a:pPr algn="ctr"/>
                      <a:r>
                        <a:rPr lang="es-PE" sz="1000">
                          <a:solidFill>
                            <a:srgbClr val="FFFFFF"/>
                          </a:solidFill>
                          <a:latin typeface="Calibri" pitchFamily="34" charset="0"/>
                          <a:cs typeface="Calibri" pitchFamily="34" charset="0"/>
                        </a:rPr>
                        <a:t>Proveedor</a:t>
                      </a:r>
                      <a:endParaRPr lang="es-ES" sz="1000" dirty="0">
                        <a:solidFill>
                          <a:srgbClr val="FFFFFF"/>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Principales</a:t>
                      </a:r>
                      <a:r>
                        <a:rPr lang="es-PE" sz="1000" baseline="0" dirty="0">
                          <a:solidFill>
                            <a:schemeClr val="bg1"/>
                          </a:solidFill>
                          <a:latin typeface="Calibri" pitchFamily="34" charset="0"/>
                          <a:cs typeface="Calibri" pitchFamily="34" charset="0"/>
                        </a:rPr>
                        <a:t> productos/servicios con la empresa</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Volumen anual</a:t>
                      </a:r>
                      <a:r>
                        <a:rPr lang="es-PE" sz="1000" baseline="0" dirty="0">
                          <a:solidFill>
                            <a:schemeClr val="bg1"/>
                          </a:solidFill>
                          <a:latin typeface="Calibri" pitchFamily="34" charset="0"/>
                          <a:cs typeface="Calibri" pitchFamily="34" charset="0"/>
                        </a:rPr>
                        <a:t> de compras USD</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ctr" defTabSz="896112" rtl="0" eaLnBrk="1" fontAlgn="auto" latinLnBrk="0" hangingPunct="1">
                        <a:lnSpc>
                          <a:spcPct val="100000"/>
                        </a:lnSpc>
                        <a:spcBef>
                          <a:spcPts val="0"/>
                        </a:spcBef>
                        <a:spcAft>
                          <a:spcPts val="0"/>
                        </a:spcAft>
                        <a:buClrTx/>
                        <a:buSzTx/>
                        <a:buFontTx/>
                        <a:buNone/>
                        <a:tabLst/>
                        <a:defRPr/>
                      </a:pPr>
                      <a:r>
                        <a:rPr lang="es-PE" sz="1000" dirty="0">
                          <a:solidFill>
                            <a:schemeClr val="bg1"/>
                          </a:solidFill>
                          <a:latin typeface="Calibri" pitchFamily="34" charset="0"/>
                          <a:cs typeface="Calibri" pitchFamily="34" charset="0"/>
                        </a:rPr>
                        <a:t>Página web / Contacto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0">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SEIDOR</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Bolsa de </a:t>
                      </a:r>
                      <a:r>
                        <a:rPr kumimoji="0" lang="es-PE" sz="1200" b="0" i="0" u="none" strike="noStrike" cap="none" normalizeH="0" baseline="0">
                          <a:ln>
                            <a:noFill/>
                          </a:ln>
                          <a:solidFill>
                            <a:srgbClr val="000066"/>
                          </a:solidFill>
                          <a:effectLst/>
                          <a:latin typeface="Calibri" pitchFamily="34" charset="0"/>
                          <a:cs typeface="Calibri" pitchFamily="34" charset="0"/>
                        </a:rPr>
                        <a:t>Horas Mantenimiento</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Consultoría SAP</a:t>
                      </a:r>
                    </a:p>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Licencias SAP</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 265,315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hlinkClick r:id="rId3"/>
                        </a:rPr>
                        <a:t>http://www.seidor.com.pe</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Teléfono:  625-9999</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buFont typeface="Wingdings" pitchFamily="2" charset="2"/>
                        <a:buNone/>
                      </a:pPr>
                      <a:r>
                        <a:rPr kumimoji="0" lang="es-ES" sz="1200" b="0" i="0" u="none" strike="noStrike" cap="none" normalizeH="0" baseline="0" dirty="0">
                          <a:ln>
                            <a:noFill/>
                          </a:ln>
                          <a:solidFill>
                            <a:srgbClr val="000066"/>
                          </a:solidFill>
                          <a:effectLst/>
                          <a:latin typeface="Calibri" charset="0"/>
                          <a:cs typeface="Calibri" pitchFamily="34" charset="0"/>
                        </a:rPr>
                        <a:t>IBM del Perú</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anose="020F0502020204030204" pitchFamily="34" charset="0"/>
                          <a:cs typeface="Calibri" pitchFamily="34" charset="0"/>
                          <a:sym typeface="Wingdings" charset="0"/>
                        </a:rPr>
                        <a:t>Hosting IBM / Microsoft</a:t>
                      </a:r>
                      <a:endPar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endParaRP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200" b="0" i="0" u="none" strike="noStrike" cap="none" normalizeH="0" baseline="0" dirty="0">
                          <a:ln>
                            <a:noFill/>
                          </a:ln>
                          <a:solidFill>
                            <a:srgbClr val="000066"/>
                          </a:solidFill>
                          <a:effectLst/>
                          <a:latin typeface="Calibri" charset="0"/>
                          <a:cs typeface="Calibri" pitchFamily="34" charset="0"/>
                        </a:rPr>
                        <a:t> 337,633 </a:t>
                      </a:r>
                    </a:p>
                    <a:p>
                      <a:pPr marL="0" indent="0" algn="r">
                        <a:buFont typeface="Wingdings" pitchFamily="2" charset="2"/>
                        <a:buNone/>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charset="0"/>
                          <a:cs typeface="Calibri" pitchFamily="34" charset="0"/>
                          <a:sym typeface="Wingdings" charset="0"/>
                          <a:hlinkClick r:id="rId4"/>
                        </a:rPr>
                        <a:t>http://www.ibm.com/pe-es/</a:t>
                      </a:r>
                      <a:endParaRPr kumimoji="0" lang="es-PE" sz="1200" b="0" i="0" u="none" strike="noStrike" cap="none" normalizeH="0" baseline="0" dirty="0">
                        <a:ln>
                          <a:noFill/>
                        </a:ln>
                        <a:solidFill>
                          <a:srgbClr val="000066"/>
                        </a:solidFill>
                        <a:effectLst/>
                        <a:latin typeface="Calibri" charset="0"/>
                        <a:cs typeface="Calibri" pitchFamily="34" charset="0"/>
                        <a:sym typeface="Wingdings" charset="0"/>
                      </a:endParaRPr>
                    </a:p>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charset="0"/>
                          <a:cs typeface="Calibri" pitchFamily="34" charset="0"/>
                        </a:rPr>
                        <a:t>Teléfono: 0-800-50001</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00831945"/>
                  </a:ext>
                </a:extLst>
              </a:tr>
              <a:tr h="0">
                <a:tc>
                  <a:txBody>
                    <a:bodyPr/>
                    <a:lstStyle/>
                    <a:p>
                      <a:pPr marL="0" indent="0">
                        <a:buFont typeface="Wingdings" pitchFamily="2" charset="2"/>
                        <a:buNone/>
                      </a:pPr>
                      <a:r>
                        <a:rPr kumimoji="0" lang="es-ES" sz="1200" b="0" i="0" u="none" strike="noStrike" cap="none" normalizeH="0" baseline="0">
                          <a:ln>
                            <a:noFill/>
                          </a:ln>
                          <a:solidFill>
                            <a:srgbClr val="000066"/>
                          </a:solidFill>
                          <a:effectLst/>
                          <a:latin typeface="Calibri" charset="0"/>
                          <a:cs typeface="Calibri" pitchFamily="34" charset="0"/>
                        </a:rPr>
                        <a:t>Telefónica S.A.</a:t>
                      </a:r>
                    </a:p>
                    <a:p>
                      <a:pPr marL="0" indent="0">
                        <a:buFont typeface="Wingdings" pitchFamily="2" charset="2"/>
                        <a:buNone/>
                      </a:pPr>
                      <a:endParaRPr kumimoji="0" lang="es-ES"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rPr>
                        <a:t>Circuitos Digitales </a:t>
                      </a: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rPr>
                        <a:t>Internet</a:t>
                      </a:r>
                    </a:p>
                    <a:p>
                      <a:endPar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14,845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http://www.telefonica.com.pe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indent="0">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Sonda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Mesa de Ayuda</a:t>
                      </a:r>
                    </a:p>
                    <a:p>
                      <a:pPr marL="171450" indent="-171450">
                        <a:buFont typeface="Arial" panose="020B0604020202020204" pitchFamily="34" charset="0"/>
                        <a:buChar char="•"/>
                      </a:pPr>
                      <a:r>
                        <a:rPr kumimoji="0" lang="es-ES" sz="1200" b="0" i="0" u="none" strike="noStrike" cap="none" normalizeH="0" baseline="0" dirty="0" err="1">
                          <a:ln>
                            <a:noFill/>
                          </a:ln>
                          <a:solidFill>
                            <a:srgbClr val="000066"/>
                          </a:solidFill>
                          <a:effectLst/>
                          <a:latin typeface="Calibri" pitchFamily="34" charset="0"/>
                          <a:cs typeface="Calibri" pitchFamily="34" charset="0"/>
                        </a:rPr>
                        <a:t>Outsourcing</a:t>
                      </a:r>
                      <a:r>
                        <a:rPr kumimoji="0" lang="es-ES" sz="1200" b="0" i="0" u="none" strike="noStrike" cap="none" normalizeH="0" baseline="0" dirty="0">
                          <a:ln>
                            <a:noFill/>
                          </a:ln>
                          <a:solidFill>
                            <a:srgbClr val="000066"/>
                          </a:solidFill>
                          <a:effectLst/>
                          <a:latin typeface="Calibri" pitchFamily="34" charset="0"/>
                          <a:cs typeface="Calibri" pitchFamily="34" charset="0"/>
                        </a:rPr>
                        <a:t> de Equipos/ Impresoras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301,769 </a:t>
                      </a:r>
                    </a:p>
                    <a:p>
                      <a:pPr marL="0" indent="0" algn="r">
                        <a:buFont typeface="Wingdings" pitchFamily="2" charset="2"/>
                        <a:buNone/>
                      </a:pPr>
                      <a:endParaRPr kumimoji="0" lang="es-ES"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hlinkClick r:id="rId5"/>
                        </a:rPr>
                        <a:t>http://www.sonda.com/pe</a:t>
                      </a:r>
                      <a:endParaRPr kumimoji="0" lang="es-ES"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Teléfono: 616-7000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36835173"/>
                  </a:ext>
                </a:extLst>
              </a:tr>
              <a:tr h="0">
                <a:tc>
                  <a:txBody>
                    <a:bodyPr/>
                    <a:lstStyle/>
                    <a:p>
                      <a:pPr marL="0" indent="0">
                        <a:buFont typeface="Wingdings" pitchFamily="2" charset="2"/>
                        <a:buNone/>
                      </a:pPr>
                      <a:r>
                        <a:rPr kumimoji="0" lang="es-ES" sz="1200" b="0" i="0" u="none" strike="noStrike" cap="none" normalizeH="0" baseline="0" dirty="0" err="1">
                          <a:ln>
                            <a:noFill/>
                          </a:ln>
                          <a:solidFill>
                            <a:srgbClr val="000066"/>
                          </a:solidFill>
                          <a:effectLst/>
                          <a:latin typeface="Calibri" pitchFamily="34" charset="0"/>
                          <a:cs typeface="Calibri" pitchFamily="34" charset="0"/>
                        </a:rPr>
                        <a:t>Cosapi</a:t>
                      </a:r>
                      <a:r>
                        <a:rPr kumimoji="0" lang="es-ES" sz="1200" b="0" i="0" u="none" strike="noStrike" cap="none" normalizeH="0" baseline="0" dirty="0">
                          <a:ln>
                            <a:noFill/>
                          </a:ln>
                          <a:solidFill>
                            <a:srgbClr val="000066"/>
                          </a:solidFill>
                          <a:effectLst/>
                          <a:latin typeface="Calibri" pitchFamily="34" charset="0"/>
                          <a:cs typeface="Calibri" pitchFamily="34" charset="0"/>
                        </a:rPr>
                        <a:t> Data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Servicio de </a:t>
                      </a:r>
                      <a:r>
                        <a:rPr kumimoji="0" lang="es-ES" sz="1200" b="0" i="0" u="none" strike="noStrike" cap="none" normalizeH="0" baseline="0" dirty="0" err="1">
                          <a:ln>
                            <a:noFill/>
                          </a:ln>
                          <a:solidFill>
                            <a:srgbClr val="000066"/>
                          </a:solidFill>
                          <a:effectLst/>
                          <a:latin typeface="Calibri" pitchFamily="34" charset="0"/>
                          <a:cs typeface="Calibri" pitchFamily="34" charset="0"/>
                        </a:rPr>
                        <a:t>Call</a:t>
                      </a:r>
                      <a:r>
                        <a:rPr kumimoji="0" lang="es-ES" sz="1200" b="0" i="0" u="none" strike="noStrike" cap="none" normalizeH="0" baseline="0" dirty="0">
                          <a:ln>
                            <a:noFill/>
                          </a:ln>
                          <a:solidFill>
                            <a:srgbClr val="000066"/>
                          </a:solidFill>
                          <a:effectLst/>
                          <a:latin typeface="Calibri" pitchFamily="34" charset="0"/>
                          <a:cs typeface="Calibri" pitchFamily="34" charset="0"/>
                        </a:rPr>
                        <a:t> Center</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 105,455 </a:t>
                      </a:r>
                    </a:p>
                    <a:p>
                      <a:pPr marL="0" indent="0" algn="r">
                        <a:buFont typeface="Wingdings" pitchFamily="2" charset="2"/>
                        <a:buNone/>
                      </a:pPr>
                      <a:endParaRPr kumimoji="0" lang="es-ES"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http://www.cosapidata.com.pe</a:t>
                      </a: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Teléfono: 215-4530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66885274"/>
                  </a:ext>
                </a:extLst>
              </a:tr>
              <a:tr h="0">
                <a:tc>
                  <a:txBody>
                    <a:bodyPr/>
                    <a:lstStyle/>
                    <a:p>
                      <a:pPr marL="0" indent="0">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PSS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err="1">
                          <a:ln>
                            <a:noFill/>
                          </a:ln>
                          <a:solidFill>
                            <a:srgbClr val="000066"/>
                          </a:solidFill>
                          <a:effectLst/>
                          <a:latin typeface="Calibri" pitchFamily="34" charset="0"/>
                          <a:cs typeface="Calibri" pitchFamily="34" charset="0"/>
                        </a:rPr>
                        <a:t>Outsourcing</a:t>
                      </a:r>
                      <a:r>
                        <a:rPr kumimoji="0" lang="es-ES" sz="1200" b="0" i="0" u="none" strike="noStrike" cap="none" normalizeH="0" baseline="0" dirty="0">
                          <a:ln>
                            <a:noFill/>
                          </a:ln>
                          <a:solidFill>
                            <a:srgbClr val="000066"/>
                          </a:solidFill>
                          <a:effectLst/>
                          <a:latin typeface="Calibri" pitchFamily="34" charset="0"/>
                          <a:cs typeface="Calibri" pitchFamily="34" charset="0"/>
                        </a:rPr>
                        <a:t> de Desarrollo/Proyectos de Desarrollo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pitchFamily="34" charset="0"/>
                          <a:cs typeface="Calibri" pitchFamily="34" charset="0"/>
                        </a:rPr>
                        <a:t> 87,273 </a:t>
                      </a:r>
                    </a:p>
                    <a:p>
                      <a:pPr marL="0" indent="0" algn="r">
                        <a:buFont typeface="Wingdings" pitchFamily="2" charset="2"/>
                        <a:buNone/>
                      </a:pPr>
                      <a:endParaRPr kumimoji="0" lang="es-ES"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hlinkClick r:id="rId6"/>
                        </a:rPr>
                        <a:t>http://www.pss-ti.com/</a:t>
                      </a:r>
                      <a:endParaRPr kumimoji="0" lang="es-ES" sz="12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442-1667</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56487954"/>
                  </a:ext>
                </a:extLst>
              </a:tr>
              <a:tr h="0">
                <a:tc>
                  <a:txBody>
                    <a:bodyPr/>
                    <a:lstStyle/>
                    <a:p>
                      <a:pPr marL="0" indent="0">
                        <a:buFont typeface="Wingdings" pitchFamily="2" charset="2"/>
                        <a:buNone/>
                      </a:pPr>
                      <a:r>
                        <a:rPr kumimoji="0" lang="es-ES" sz="1200" b="0" i="0" u="none" strike="noStrike" cap="none" normalizeH="0" baseline="0" dirty="0">
                          <a:ln>
                            <a:noFill/>
                          </a:ln>
                          <a:solidFill>
                            <a:srgbClr val="000066"/>
                          </a:solidFill>
                          <a:effectLst/>
                          <a:latin typeface="Calibri" charset="0"/>
                          <a:cs typeface="Calibri" pitchFamily="34" charset="0"/>
                        </a:rPr>
                        <a:t>CLARO S.A.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rPr>
                        <a:t>Circuitos Digitales </a:t>
                      </a: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rPr>
                        <a:t>Internet</a:t>
                      </a:r>
                    </a:p>
                    <a:p>
                      <a:endPar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charset="0"/>
                          <a:cs typeface="Calibri" pitchFamily="34" charset="0"/>
                        </a:rPr>
                        <a:t> 120,889 </a:t>
                      </a:r>
                    </a:p>
                    <a:p>
                      <a:pPr marL="0" indent="0" algn="r">
                        <a:buFont typeface="Wingdings" pitchFamily="2" charset="2"/>
                        <a:buNone/>
                      </a:pPr>
                      <a:endParaRPr kumimoji="0" lang="es-ES" sz="1200" b="0" i="0" u="none" strike="noStrike" cap="none" normalizeH="0" baseline="0" dirty="0">
                        <a:ln>
                          <a:noFill/>
                        </a:ln>
                        <a:solidFill>
                          <a:srgbClr val="000066"/>
                        </a:solidFill>
                        <a:effectLst/>
                        <a:latin typeface="Calibri"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charset="0"/>
                          <a:cs typeface="Calibri" pitchFamily="34" charset="0"/>
                          <a:hlinkClick r:id="rId7"/>
                        </a:rPr>
                        <a:t>http://www.claro.com.pe</a:t>
                      </a:r>
                    </a:p>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Teléfono: 0-800-00-800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64873496"/>
                  </a:ext>
                </a:extLst>
              </a:tr>
              <a:tr h="0">
                <a:tc>
                  <a:txBody>
                    <a:bodyPr/>
                    <a:lstStyle/>
                    <a:p>
                      <a:pPr marL="0" indent="0">
                        <a:buFont typeface="Wingdings" pitchFamily="2" charset="2"/>
                        <a:buNone/>
                      </a:pPr>
                      <a:r>
                        <a:rPr kumimoji="0" lang="es-ES" sz="1200" b="0" i="0" u="none" strike="noStrike" cap="none" normalizeH="0" baseline="0" dirty="0">
                          <a:ln>
                            <a:noFill/>
                          </a:ln>
                          <a:solidFill>
                            <a:srgbClr val="000066"/>
                          </a:solidFill>
                          <a:effectLst/>
                          <a:latin typeface="Calibri" charset="0"/>
                          <a:cs typeface="Calibri" pitchFamily="34" charset="0"/>
                        </a:rPr>
                        <a:t>ENTEL</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rPr>
                        <a:t>Líneas y Equipos Móviles</a:t>
                      </a:r>
                    </a:p>
                    <a:p>
                      <a:endParaRPr kumimoji="0" lang="es-ES" sz="1200" b="0" i="0" u="none" strike="noStrike" cap="none" normalizeH="0" baseline="0" dirty="0">
                        <a:ln>
                          <a:noFill/>
                        </a:ln>
                        <a:solidFill>
                          <a:srgbClr val="000066"/>
                        </a:solidFill>
                        <a:effectLst/>
                        <a:latin typeface="Calibri" panose="020F0502020204030204"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ES" sz="1200" b="0" i="0" u="none" strike="noStrike" cap="none" normalizeH="0" baseline="0" dirty="0">
                          <a:ln>
                            <a:noFill/>
                          </a:ln>
                          <a:solidFill>
                            <a:srgbClr val="000066"/>
                          </a:solidFill>
                          <a:effectLst/>
                          <a:latin typeface="Calibri" charset="0"/>
                          <a:cs typeface="Calibri" pitchFamily="34" charset="0"/>
                        </a:rPr>
                        <a:t> 35,244 </a:t>
                      </a:r>
                    </a:p>
                    <a:p>
                      <a:pPr marL="0" indent="0" algn="r">
                        <a:buFont typeface="Wingdings" pitchFamily="2" charset="2"/>
                        <a:buNone/>
                      </a:pPr>
                      <a:endParaRPr kumimoji="0" lang="es-ES" sz="1200" b="0" i="0" u="none" strike="noStrike" cap="none" normalizeH="0" baseline="0" dirty="0">
                        <a:ln>
                          <a:noFill/>
                        </a:ln>
                        <a:solidFill>
                          <a:srgbClr val="000066"/>
                        </a:solidFill>
                        <a:effectLst/>
                        <a:latin typeface="Calibri"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ES" sz="1200" b="0" i="0" u="none" strike="noStrike" cap="none" normalizeH="0" baseline="0" dirty="0">
                          <a:ln>
                            <a:noFill/>
                          </a:ln>
                          <a:solidFill>
                            <a:srgbClr val="000066"/>
                          </a:solidFill>
                          <a:effectLst/>
                          <a:latin typeface="Calibri" pitchFamily="34" charset="0"/>
                          <a:cs typeface="Calibri" pitchFamily="34" charset="0"/>
                        </a:rPr>
                        <a:t> http://www.entel.pe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6844616"/>
                  </a:ext>
                </a:extLst>
              </a:tr>
            </a:tbl>
          </a:graphicData>
        </a:graphic>
      </p:graphicFrame>
    </p:spTree>
    <p:extLst>
      <p:ext uri="{BB962C8B-B14F-4D97-AF65-F5344CB8AC3E}">
        <p14:creationId xmlns:p14="http://schemas.microsoft.com/office/powerpoint/2010/main" val="14683589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Plataformas Tecnológicas</a:t>
            </a:r>
          </a:p>
        </p:txBody>
      </p:sp>
      <p:graphicFrame>
        <p:nvGraphicFramePr>
          <p:cNvPr id="3" name="Table 15"/>
          <p:cNvGraphicFramePr>
            <a:graphicFrameLocks noGrp="1"/>
          </p:cNvGraphicFramePr>
          <p:nvPr>
            <p:extLst>
              <p:ext uri="{D42A27DB-BD31-4B8C-83A1-F6EECF244321}">
                <p14:modId xmlns:p14="http://schemas.microsoft.com/office/powerpoint/2010/main" val="1478944288"/>
              </p:ext>
            </p:extLst>
          </p:nvPr>
        </p:nvGraphicFramePr>
        <p:xfrm>
          <a:off x="262465" y="1015109"/>
          <a:ext cx="8474937" cy="4971992"/>
        </p:xfrm>
        <a:graphic>
          <a:graphicData uri="http://schemas.openxmlformats.org/drawingml/2006/table">
            <a:tbl>
              <a:tblPr firstRow="1" bandRow="1">
                <a:tableStyleId>{5C22544A-7EE6-4342-B048-85BDC9FD1C3A}</a:tableStyleId>
              </a:tblPr>
              <a:tblGrid>
                <a:gridCol w="1731873">
                  <a:extLst>
                    <a:ext uri="{9D8B030D-6E8A-4147-A177-3AD203B41FA5}">
                      <a16:colId xmlns:a16="http://schemas.microsoft.com/office/drawing/2014/main" xmlns="" val="20000"/>
                    </a:ext>
                  </a:extLst>
                </a:gridCol>
                <a:gridCol w="2814145">
                  <a:extLst>
                    <a:ext uri="{9D8B030D-6E8A-4147-A177-3AD203B41FA5}">
                      <a16:colId xmlns:a16="http://schemas.microsoft.com/office/drawing/2014/main" xmlns="" val="20001"/>
                    </a:ext>
                  </a:extLst>
                </a:gridCol>
                <a:gridCol w="1560786">
                  <a:extLst>
                    <a:ext uri="{9D8B030D-6E8A-4147-A177-3AD203B41FA5}">
                      <a16:colId xmlns:a16="http://schemas.microsoft.com/office/drawing/2014/main" xmlns="" val="20002"/>
                    </a:ext>
                  </a:extLst>
                </a:gridCol>
                <a:gridCol w="2368133">
                  <a:extLst>
                    <a:ext uri="{9D8B030D-6E8A-4147-A177-3AD203B41FA5}">
                      <a16:colId xmlns:a16="http://schemas.microsoft.com/office/drawing/2014/main" xmlns="" val="20003"/>
                    </a:ext>
                  </a:extLst>
                </a:gridCol>
              </a:tblGrid>
              <a:tr h="502495">
                <a:tc>
                  <a:txBody>
                    <a:bodyPr/>
                    <a:lstStyle/>
                    <a:p>
                      <a:pPr algn="ctr"/>
                      <a:r>
                        <a:rPr lang="es-PE" sz="1100" dirty="0">
                          <a:solidFill>
                            <a:schemeClr val="bg1"/>
                          </a:solidFill>
                          <a:latin typeface="Calibri" pitchFamily="34" charset="0"/>
                          <a:cs typeface="Calibri" pitchFamily="34" charset="0"/>
                        </a:rPr>
                        <a:t>Plataforma (combina </a:t>
                      </a:r>
                      <a:r>
                        <a:rPr lang="es-PE" sz="1100" dirty="0" err="1">
                          <a:solidFill>
                            <a:schemeClr val="bg1"/>
                          </a:solidFill>
                          <a:latin typeface="Calibri" pitchFamily="34" charset="0"/>
                          <a:cs typeface="Calibri" pitchFamily="34" charset="0"/>
                        </a:rPr>
                        <a:t>hw</a:t>
                      </a:r>
                      <a:r>
                        <a:rPr lang="es-PE" sz="1100" dirty="0">
                          <a:solidFill>
                            <a:schemeClr val="bg1"/>
                          </a:solidFill>
                          <a:latin typeface="Calibri" pitchFamily="34" charset="0"/>
                          <a:cs typeface="Calibri" pitchFamily="34" charset="0"/>
                        </a:rPr>
                        <a:t>,</a:t>
                      </a:r>
                      <a:r>
                        <a:rPr lang="es-PE" sz="1100" baseline="0" dirty="0">
                          <a:solidFill>
                            <a:schemeClr val="bg1"/>
                          </a:solidFill>
                          <a:latin typeface="Calibri" pitchFamily="34" charset="0"/>
                          <a:cs typeface="Calibri" pitchFamily="34" charset="0"/>
                        </a:rPr>
                        <a:t> </a:t>
                      </a:r>
                      <a:r>
                        <a:rPr lang="es-PE" sz="1100" baseline="0" dirty="0" err="1">
                          <a:solidFill>
                            <a:schemeClr val="bg1"/>
                          </a:solidFill>
                          <a:latin typeface="Calibri" pitchFamily="34" charset="0"/>
                          <a:cs typeface="Calibri" pitchFamily="34" charset="0"/>
                        </a:rPr>
                        <a:t>S.O</a:t>
                      </a:r>
                      <a:r>
                        <a:rPr lang="es-PE" sz="1100" baseline="0" dirty="0">
                          <a:solidFill>
                            <a:schemeClr val="bg1"/>
                          </a:solidFill>
                          <a:latin typeface="Calibri" pitchFamily="34" charset="0"/>
                          <a:cs typeface="Calibri" pitchFamily="34" charset="0"/>
                        </a:rPr>
                        <a:t>., </a:t>
                      </a:r>
                      <a:r>
                        <a:rPr lang="es-PE" sz="1100" baseline="0" dirty="0" err="1">
                          <a:solidFill>
                            <a:schemeClr val="bg1"/>
                          </a:solidFill>
                          <a:latin typeface="Calibri" pitchFamily="34" charset="0"/>
                          <a:cs typeface="Calibri" pitchFamily="34" charset="0"/>
                        </a:rPr>
                        <a:t>sw</a:t>
                      </a:r>
                      <a:r>
                        <a:rPr lang="es-PE" sz="1100" baseline="0" dirty="0">
                          <a:solidFill>
                            <a:schemeClr val="bg1"/>
                          </a:solidFill>
                          <a:latin typeface="Calibri" pitchFamily="34" charset="0"/>
                          <a:cs typeface="Calibri" pitchFamily="34" charset="0"/>
                        </a:rPr>
                        <a:t> base, etc.</a:t>
                      </a:r>
                      <a:r>
                        <a:rPr lang="es-PE" sz="1100" dirty="0">
                          <a:solidFill>
                            <a:schemeClr val="bg1"/>
                          </a:solidFill>
                          <a:latin typeface="Calibri" pitchFamily="34" charset="0"/>
                          <a:cs typeface="Calibri" pitchFamily="34" charset="0"/>
                        </a:rPr>
                        <a:t>)</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100" dirty="0">
                          <a:solidFill>
                            <a:schemeClr val="bg1"/>
                          </a:solidFill>
                          <a:latin typeface="Calibri" pitchFamily="34" charset="0"/>
                          <a:cs typeface="Calibri" pitchFamily="34" charset="0"/>
                        </a:rPr>
                        <a:t>Principales</a:t>
                      </a:r>
                      <a:r>
                        <a:rPr lang="es-PE" sz="1100" baseline="0" dirty="0">
                          <a:solidFill>
                            <a:schemeClr val="bg1"/>
                          </a:solidFill>
                          <a:latin typeface="Calibri" pitchFamily="34" charset="0"/>
                          <a:cs typeface="Calibri" pitchFamily="34" charset="0"/>
                        </a:rPr>
                        <a:t> productos de esa plataforma </a:t>
                      </a:r>
                    </a:p>
                    <a:p>
                      <a:pPr algn="ctr"/>
                      <a:r>
                        <a:rPr lang="es-PE" sz="1100" baseline="0" dirty="0">
                          <a:solidFill>
                            <a:schemeClr val="bg1"/>
                          </a:solidFill>
                          <a:latin typeface="Calibri" pitchFamily="34" charset="0"/>
                          <a:cs typeface="Calibri" pitchFamily="34" charset="0"/>
                        </a:rPr>
                        <a:t>(indicar tipo, nombre y versión)</a:t>
                      </a:r>
                      <a:endParaRPr lang="es-PE" sz="11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100" dirty="0">
                          <a:solidFill>
                            <a:schemeClr val="bg1"/>
                          </a:solidFill>
                          <a:latin typeface="Calibri" pitchFamily="34" charset="0"/>
                          <a:cs typeface="Calibri" pitchFamily="34" charset="0"/>
                        </a:rPr>
                        <a:t>Cantidad de Aplicaciones en</a:t>
                      </a:r>
                      <a:r>
                        <a:rPr lang="es-PE" sz="1100" baseline="0" dirty="0">
                          <a:solidFill>
                            <a:schemeClr val="bg1"/>
                          </a:solidFill>
                          <a:latin typeface="Calibri" pitchFamily="34" charset="0"/>
                          <a:cs typeface="Calibri" pitchFamily="34" charset="0"/>
                        </a:rPr>
                        <a:t> esta plataforma</a:t>
                      </a:r>
                      <a:endParaRPr lang="es-PE" sz="11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ctr" defTabSz="896112" rtl="0" eaLnBrk="1" fontAlgn="auto" latinLnBrk="0" hangingPunct="1">
                        <a:lnSpc>
                          <a:spcPct val="100000"/>
                        </a:lnSpc>
                        <a:spcBef>
                          <a:spcPts val="0"/>
                        </a:spcBef>
                        <a:spcAft>
                          <a:spcPts val="0"/>
                        </a:spcAft>
                        <a:buClrTx/>
                        <a:buSzTx/>
                        <a:buFontTx/>
                        <a:buNone/>
                        <a:tabLst/>
                        <a:defRPr/>
                      </a:pPr>
                      <a:r>
                        <a:rPr lang="es-PE" sz="1100" dirty="0">
                          <a:solidFill>
                            <a:schemeClr val="bg1"/>
                          </a:solidFill>
                          <a:latin typeface="Calibri" pitchFamily="34" charset="0"/>
                          <a:cs typeface="Calibri" pitchFamily="34" charset="0"/>
                        </a:rPr>
                        <a:t>Comentarios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739406">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Microsoft</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Red Microsoft, Servidores Windows Server 2008 y 2012.</a:t>
                      </a:r>
                    </a:p>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Base de Datos SQL Server 2008</a:t>
                      </a:r>
                    </a:p>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Portal Office</a:t>
                      </a:r>
                    </a:p>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err="1">
                          <a:ln>
                            <a:noFill/>
                          </a:ln>
                          <a:solidFill>
                            <a:srgbClr val="000066"/>
                          </a:solidFill>
                          <a:effectLst/>
                          <a:latin typeface="Calibri" pitchFamily="34" charset="0"/>
                          <a:cs typeface="Calibri" pitchFamily="34" charset="0"/>
                        </a:rPr>
                        <a:t>Sharepoint</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Visual Basic 5.0</a:t>
                      </a:r>
                    </a:p>
                    <a:p>
                      <a:pPr marL="171450" indent="-171450" algn="just">
                        <a:lnSpc>
                          <a:spcPct val="100000"/>
                        </a:lnSpc>
                        <a:spcBef>
                          <a:spcPts val="0"/>
                        </a:spcBef>
                        <a:spcAft>
                          <a:spcPts val="0"/>
                        </a:spcAft>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Java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419" sz="1200" b="0" i="0" u="none" strike="noStrike" cap="none" normalizeH="0" baseline="0" dirty="0">
                          <a:ln>
                            <a:noFill/>
                          </a:ln>
                          <a:solidFill>
                            <a:srgbClr val="000066"/>
                          </a:solidFill>
                          <a:effectLst/>
                          <a:latin typeface="Calibri" pitchFamily="34" charset="0"/>
                          <a:cs typeface="Calibri" pitchFamily="34" charset="0"/>
                        </a:rPr>
                        <a:t>10 Servidores, 2 motores SQL, 1 servidor SharePoint.</a:t>
                      </a:r>
                    </a:p>
                    <a:p>
                      <a:pPr marL="0" indent="0">
                        <a:buFont typeface="Wingdings" pitchFamily="2" charset="2"/>
                        <a:buNone/>
                      </a:pPr>
                      <a:r>
                        <a:rPr kumimoji="0" lang="es-419" sz="1200" b="0" i="0" u="none" strike="noStrike" cap="none" normalizeH="0" baseline="0" dirty="0">
                          <a:ln>
                            <a:noFill/>
                          </a:ln>
                          <a:solidFill>
                            <a:srgbClr val="000066"/>
                          </a:solidFill>
                          <a:effectLst/>
                          <a:latin typeface="Calibri" pitchFamily="34" charset="0"/>
                          <a:cs typeface="Calibri" pitchFamily="34" charset="0"/>
                        </a:rPr>
                        <a:t>Visual Basic 5.0 para mantenimiento de sistemas </a:t>
                      </a:r>
                      <a:r>
                        <a:rPr kumimoji="0" lang="es-419" sz="1200" b="0" i="0" u="none" strike="noStrike" cap="none" normalizeH="0" baseline="0" dirty="0" err="1">
                          <a:ln>
                            <a:noFill/>
                          </a:ln>
                          <a:solidFill>
                            <a:srgbClr val="000066"/>
                          </a:solidFill>
                          <a:effectLst/>
                          <a:latin typeface="Calibri" pitchFamily="34" charset="0"/>
                          <a:cs typeface="Calibri" pitchFamily="34" charset="0"/>
                        </a:rPr>
                        <a:t>legacy</a:t>
                      </a:r>
                      <a:r>
                        <a:rPr kumimoji="0" lang="es-419" sz="1200" b="0" i="0" u="none" strike="noStrike" cap="none" normalizeH="0" baseline="0" dirty="0">
                          <a:ln>
                            <a:noFill/>
                          </a:ln>
                          <a:solidFill>
                            <a:srgbClr val="000066"/>
                          </a:solidFill>
                          <a:effectLst/>
                          <a:latin typeface="Calibri" pitchFamily="34" charset="0"/>
                          <a:cs typeface="Calibri" pitchFamily="34" charset="0"/>
                        </a:rPr>
                        <a:t> proforma y cartera.</a:t>
                      </a:r>
                    </a:p>
                    <a:p>
                      <a:pPr marL="0" indent="0">
                        <a:buFont typeface="Wingdings" pitchFamily="2" charset="2"/>
                        <a:buNone/>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Algunos servidores están con Amazon en la nube.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30614">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IBM </a:t>
                      </a:r>
                      <a:r>
                        <a:rPr kumimoji="0" lang="es-PE" sz="1200" b="0" i="0" u="none" strike="noStrike" cap="none" normalizeH="0" baseline="0" dirty="0" err="1">
                          <a:ln>
                            <a:noFill/>
                          </a:ln>
                          <a:solidFill>
                            <a:srgbClr val="000066"/>
                          </a:solidFill>
                          <a:effectLst/>
                          <a:latin typeface="Calibri" pitchFamily="34" charset="0"/>
                          <a:cs typeface="Calibri" pitchFamily="34" charset="0"/>
                        </a:rPr>
                        <a:t>SYSTEM</a:t>
                      </a:r>
                      <a:r>
                        <a:rPr kumimoji="0" lang="es-PE" sz="1200" b="0" i="0" u="none" strike="noStrike" cap="none" normalizeH="0" baseline="0" dirty="0">
                          <a:ln>
                            <a:noFill/>
                          </a:ln>
                          <a:solidFill>
                            <a:srgbClr val="000066"/>
                          </a:solidFill>
                          <a:effectLst/>
                          <a:latin typeface="Calibri" pitchFamily="34" charset="0"/>
                          <a:cs typeface="Calibri" pitchFamily="34" charset="0"/>
                        </a:rPr>
                        <a:t> i</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Se maneja la BD de los sistemas </a:t>
                      </a:r>
                      <a:r>
                        <a:rPr kumimoji="0" lang="es-PE" sz="1200" b="0" i="0" u="none" strike="noStrike" cap="none" normalizeH="0" baseline="0" dirty="0" err="1">
                          <a:ln>
                            <a:noFill/>
                          </a:ln>
                          <a:solidFill>
                            <a:srgbClr val="000066"/>
                          </a:solidFill>
                          <a:effectLst/>
                          <a:latin typeface="Calibri" pitchFamily="34" charset="0"/>
                          <a:cs typeface="Calibri" pitchFamily="34" charset="0"/>
                        </a:rPr>
                        <a:t>legacy</a:t>
                      </a:r>
                      <a:r>
                        <a:rPr kumimoji="0" lang="es-PE" sz="1200" b="0" i="0" u="none" strike="noStrike" cap="none" normalizeH="0" baseline="0" dirty="0">
                          <a:ln>
                            <a:noFill/>
                          </a:ln>
                          <a:solidFill>
                            <a:srgbClr val="000066"/>
                          </a:solidFill>
                          <a:effectLst/>
                          <a:latin typeface="Calibri" pitchFamily="34" charset="0"/>
                          <a:cs typeface="Calibri" pitchFamily="34" charset="0"/>
                        </a:rPr>
                        <a:t> para ventas y Centro de Servicios. </a:t>
                      </a:r>
                      <a:r>
                        <a:rPr kumimoji="0" lang="es-PE" sz="1200" b="0" i="0" u="none" strike="noStrike" cap="none" normalizeH="0" baseline="0" dirty="0" err="1">
                          <a:ln>
                            <a:noFill/>
                          </a:ln>
                          <a:solidFill>
                            <a:srgbClr val="000066"/>
                          </a:solidFill>
                          <a:effectLst/>
                          <a:latin typeface="Calibri" pitchFamily="34" charset="0"/>
                          <a:cs typeface="Calibri" pitchFamily="34" charset="0"/>
                        </a:rPr>
                        <a:t>DB2</a:t>
                      </a:r>
                      <a:r>
                        <a:rPr kumimoji="0" lang="es-PE" sz="1200" b="0" i="0" u="none" strike="noStrike" cap="none" normalizeH="0" baseline="0" dirty="0">
                          <a:ln>
                            <a:noFill/>
                          </a:ln>
                          <a:solidFill>
                            <a:srgbClr val="000066"/>
                          </a:solidFill>
                          <a:effectLst/>
                          <a:latin typeface="Calibri" pitchFamily="34" charset="0"/>
                          <a:cs typeface="Calibri" pitchFamily="34" charset="0"/>
                        </a:rPr>
                        <a:t> 400 Motor de Base datos para los sistemas </a:t>
                      </a:r>
                      <a:r>
                        <a:rPr kumimoji="0" lang="es-PE" sz="1200" b="0" i="0" u="none" strike="noStrike" cap="none" normalizeH="0" baseline="0" dirty="0" err="1">
                          <a:ln>
                            <a:noFill/>
                          </a:ln>
                          <a:solidFill>
                            <a:srgbClr val="000066"/>
                          </a:solidFill>
                          <a:effectLst/>
                          <a:latin typeface="Calibri" pitchFamily="34" charset="0"/>
                          <a:cs typeface="Calibri" pitchFamily="34" charset="0"/>
                        </a:rPr>
                        <a:t>Legacy</a:t>
                      </a:r>
                      <a:r>
                        <a:rPr kumimoji="0" lang="es-PE" sz="1200" b="0" i="0" u="none" strike="noStrike" cap="none" normalizeH="0" baseline="0" dirty="0">
                          <a:ln>
                            <a:noFill/>
                          </a:ln>
                          <a:solidFill>
                            <a:srgbClr val="000066"/>
                          </a:solidFill>
                          <a:effectLst/>
                          <a:latin typeface="Calibri" pitchFamily="34" charset="0"/>
                          <a:cs typeface="Calibri" pitchFamily="34" charset="0"/>
                        </a:rPr>
                        <a:t> y SAP.</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4 servidores</a:t>
                      </a:r>
                    </a:p>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1 para Concesionarios Independientes</a:t>
                      </a:r>
                    </a:p>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3 para (</a:t>
                      </a:r>
                      <a:r>
                        <a:rPr kumimoji="0" lang="es-PE" sz="1200" b="0" i="0" u="none" strike="noStrike" cap="none" normalizeH="0" baseline="0" dirty="0" err="1">
                          <a:ln>
                            <a:noFill/>
                          </a:ln>
                          <a:solidFill>
                            <a:srgbClr val="000066"/>
                          </a:solidFill>
                          <a:effectLst/>
                          <a:latin typeface="Calibri" pitchFamily="34" charset="0"/>
                          <a:cs typeface="Calibri" pitchFamily="34" charset="0"/>
                        </a:rPr>
                        <a:t>PRD,QA</a:t>
                      </a:r>
                      <a:r>
                        <a:rPr kumimoji="0" lang="es-PE" sz="1200" b="0" i="0" u="none" strike="noStrike" cap="none" normalizeH="0" baseline="0" dirty="0">
                          <a:ln>
                            <a:noFill/>
                          </a:ln>
                          <a:solidFill>
                            <a:srgbClr val="000066"/>
                          </a:solidFill>
                          <a:effectLst/>
                          <a:latin typeface="Calibri" pitchFamily="34" charset="0"/>
                          <a:cs typeface="Calibri" pitchFamily="34" charset="0"/>
                        </a:rPr>
                        <a:t> y </a:t>
                      </a:r>
                      <a:r>
                        <a:rPr kumimoji="0" lang="es-PE" sz="1200" b="0" i="0" u="none" strike="noStrike" cap="none" normalizeH="0" baseline="0" dirty="0" err="1">
                          <a:ln>
                            <a:noFill/>
                          </a:ln>
                          <a:solidFill>
                            <a:srgbClr val="000066"/>
                          </a:solidFill>
                          <a:effectLst/>
                          <a:latin typeface="Calibri" pitchFamily="34" charset="0"/>
                          <a:cs typeface="Calibri" pitchFamily="34" charset="0"/>
                        </a:rPr>
                        <a:t>DEV</a:t>
                      </a:r>
                      <a:r>
                        <a:rPr kumimoji="0" lang="es-PE" sz="1200" b="0" i="0" u="none" strike="noStrike" cap="none" normalizeH="0" baseline="0" dirty="0">
                          <a:ln>
                            <a:noFill/>
                          </a:ln>
                          <a:solidFill>
                            <a:srgbClr val="000066"/>
                          </a:solidFill>
                          <a:effectLst/>
                          <a:latin typeface="Calibri" pitchFamily="34" charset="0"/>
                          <a:cs typeface="Calibri" pitchFamily="34" charset="0"/>
                        </a:rPr>
                        <a:t>)</a:t>
                      </a:r>
                    </a:p>
                    <a:p>
                      <a:pPr marL="0" indent="0">
                        <a:buFont typeface="Wingdings" pitchFamily="2" charset="2"/>
                        <a:buNone/>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Hosting en IBM del Perú</a:t>
                      </a:r>
                    </a:p>
                    <a:p>
                      <a:pPr marL="171450" indent="-171450">
                        <a:buFont typeface="Wingdings" pitchFamily="2" charset="2"/>
                        <a:buChar char="§"/>
                      </a:pPr>
                      <a:r>
                        <a:rPr kumimoji="0" lang="es-PE" sz="1200" b="0" i="0" u="none" strike="noStrike" cap="none" normalizeH="0" baseline="0" dirty="0" err="1">
                          <a:ln>
                            <a:noFill/>
                          </a:ln>
                          <a:solidFill>
                            <a:srgbClr val="000066"/>
                          </a:solidFill>
                          <a:effectLst/>
                          <a:latin typeface="Calibri" pitchFamily="34" charset="0"/>
                          <a:cs typeface="Calibri" pitchFamily="34" charset="0"/>
                        </a:rPr>
                        <a:t>Basis</a:t>
                      </a:r>
                      <a:r>
                        <a:rPr kumimoji="0" lang="es-PE" sz="1200" b="0" i="0" u="none" strike="noStrike" cap="none" normalizeH="0" baseline="0" dirty="0">
                          <a:ln>
                            <a:noFill/>
                          </a:ln>
                          <a:solidFill>
                            <a:srgbClr val="000066"/>
                          </a:solidFill>
                          <a:effectLst/>
                          <a:latin typeface="Calibri" pitchFamily="34" charset="0"/>
                          <a:cs typeface="Calibri" pitchFamily="34" charset="0"/>
                        </a:rPr>
                        <a:t> SAP es IBM</a:t>
                      </a:r>
                    </a:p>
                    <a:p>
                      <a:pPr marL="171450" indent="-171450">
                        <a:buFont typeface="Wingdings" pitchFamily="2" charset="2"/>
                        <a:buChar char="§"/>
                      </a:pP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724753">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SAP</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err="1">
                          <a:ln>
                            <a:noFill/>
                          </a:ln>
                          <a:solidFill>
                            <a:srgbClr val="000066"/>
                          </a:solidFill>
                          <a:effectLst/>
                          <a:latin typeface="Calibri" pitchFamily="34" charset="0"/>
                          <a:cs typeface="Calibri" pitchFamily="34" charset="0"/>
                        </a:rPr>
                        <a:t>ERP</a:t>
                      </a:r>
                      <a:r>
                        <a:rPr kumimoji="0" lang="es-PE" sz="1200" b="0" i="0" u="none" strike="noStrike" cap="none" normalizeH="0" baseline="0" dirty="0">
                          <a:ln>
                            <a:noFill/>
                          </a:ln>
                          <a:solidFill>
                            <a:srgbClr val="000066"/>
                          </a:solidFill>
                          <a:effectLst/>
                          <a:latin typeface="Calibri" pitchFamily="34" charset="0"/>
                          <a:cs typeface="Calibri" pitchFamily="34" charset="0"/>
                        </a:rPr>
                        <a:t> de clase mundial. Módulos MM, SD, </a:t>
                      </a:r>
                      <a:r>
                        <a:rPr kumimoji="0" lang="es-PE" sz="1200" b="0" i="0" u="none" strike="noStrike" cap="none" normalizeH="0" baseline="0" dirty="0" err="1">
                          <a:ln>
                            <a:noFill/>
                          </a:ln>
                          <a:solidFill>
                            <a:srgbClr val="000066"/>
                          </a:solidFill>
                          <a:effectLst/>
                          <a:latin typeface="Calibri" pitchFamily="34" charset="0"/>
                          <a:cs typeface="Calibri" pitchFamily="34" charset="0"/>
                        </a:rPr>
                        <a:t>HR</a:t>
                      </a:r>
                      <a:r>
                        <a:rPr kumimoji="0" lang="es-PE" sz="1200" b="0" i="0" u="none" strike="noStrike" cap="none" normalizeH="0" baseline="0" dirty="0">
                          <a:ln>
                            <a:noFill/>
                          </a:ln>
                          <a:solidFill>
                            <a:srgbClr val="000066"/>
                          </a:solidFill>
                          <a:effectLst/>
                          <a:latin typeface="Calibri" pitchFamily="34" charset="0"/>
                          <a:cs typeface="Calibri" pitchFamily="34" charset="0"/>
                        </a:rPr>
                        <a:t>, </a:t>
                      </a:r>
                      <a:r>
                        <a:rPr kumimoji="0" lang="es-PE" sz="1200" b="0" i="0" u="none" strike="noStrike" cap="none" normalizeH="0" baseline="0" dirty="0" err="1">
                          <a:ln>
                            <a:noFill/>
                          </a:ln>
                          <a:solidFill>
                            <a:srgbClr val="000066"/>
                          </a:solidFill>
                          <a:effectLst/>
                          <a:latin typeface="Calibri" pitchFamily="34" charset="0"/>
                          <a:cs typeface="Calibri" pitchFamily="34" charset="0"/>
                        </a:rPr>
                        <a:t>WM</a:t>
                      </a:r>
                      <a:r>
                        <a:rPr kumimoji="0" lang="es-PE" sz="1200" b="0" i="0" u="none" strike="noStrike" cap="none" normalizeH="0" baseline="0" dirty="0">
                          <a:ln>
                            <a:noFill/>
                          </a:ln>
                          <a:solidFill>
                            <a:srgbClr val="000066"/>
                          </a:solidFill>
                          <a:effectLst/>
                          <a:latin typeface="Calibri" pitchFamily="34" charset="0"/>
                          <a:cs typeface="Calibri" pitchFamily="34" charset="0"/>
                        </a:rPr>
                        <a:t>, </a:t>
                      </a:r>
                      <a:r>
                        <a:rPr kumimoji="0" lang="es-PE" sz="1200" b="0" i="0" u="none" strike="noStrike" cap="none" normalizeH="0" baseline="0" dirty="0" err="1">
                          <a:ln>
                            <a:noFill/>
                          </a:ln>
                          <a:solidFill>
                            <a:srgbClr val="000066"/>
                          </a:solidFill>
                          <a:effectLst/>
                          <a:latin typeface="Calibri" pitchFamily="34" charset="0"/>
                          <a:cs typeface="Calibri" pitchFamily="34" charset="0"/>
                        </a:rPr>
                        <a:t>WTY</a:t>
                      </a:r>
                      <a:r>
                        <a:rPr kumimoji="0" lang="es-PE" sz="1200" b="0" i="0" u="none" strike="noStrike" cap="none" normalizeH="0" baseline="0" dirty="0">
                          <a:ln>
                            <a:noFill/>
                          </a:ln>
                          <a:solidFill>
                            <a:srgbClr val="000066"/>
                          </a:solidFill>
                          <a:effectLst/>
                          <a:latin typeface="Calibri" pitchFamily="34" charset="0"/>
                          <a:cs typeface="Calibri" pitchFamily="34" charset="0"/>
                        </a:rPr>
                        <a:t>, </a:t>
                      </a:r>
                      <a:r>
                        <a:rPr kumimoji="0" lang="es-PE" sz="1200" b="0" i="0" u="none" strike="noStrike" cap="none" normalizeH="0" baseline="0" dirty="0" err="1">
                          <a:ln>
                            <a:noFill/>
                          </a:ln>
                          <a:solidFill>
                            <a:srgbClr val="000066"/>
                          </a:solidFill>
                          <a:effectLst/>
                          <a:latin typeface="Calibri" pitchFamily="34" charset="0"/>
                          <a:cs typeface="Calibri" pitchFamily="34" charset="0"/>
                        </a:rPr>
                        <a:t>VMS</a:t>
                      </a:r>
                      <a:r>
                        <a:rPr kumimoji="0" lang="es-PE" sz="1200" b="0" i="0" u="none" strike="noStrike" cap="none" normalizeH="0" baseline="0" dirty="0">
                          <a:ln>
                            <a:noFill/>
                          </a:ln>
                          <a:solidFill>
                            <a:srgbClr val="000066"/>
                          </a:solidFill>
                          <a:effectLst/>
                          <a:latin typeface="Calibri" pitchFamily="34" charset="0"/>
                          <a:cs typeface="Calibri" pitchFamily="34" charset="0"/>
                        </a:rPr>
                        <a:t>, CO, </a:t>
                      </a:r>
                      <a:r>
                        <a:rPr kumimoji="0" lang="es-PE" sz="1200" b="0" i="0" u="none" strike="noStrike" cap="none" normalizeH="0" baseline="0" dirty="0" err="1">
                          <a:ln>
                            <a:noFill/>
                          </a:ln>
                          <a:solidFill>
                            <a:srgbClr val="000066"/>
                          </a:solidFill>
                          <a:effectLst/>
                          <a:latin typeface="Calibri" pitchFamily="34" charset="0"/>
                          <a:cs typeface="Calibri" pitchFamily="34" charset="0"/>
                        </a:rPr>
                        <a:t>PA</a:t>
                      </a:r>
                      <a:r>
                        <a:rPr kumimoji="0" lang="es-PE" sz="1200" b="0" i="0" u="none" strike="noStrike" cap="none" normalizeH="0" baseline="0" dirty="0">
                          <a:ln>
                            <a:noFill/>
                          </a:ln>
                          <a:solidFill>
                            <a:srgbClr val="000066"/>
                          </a:solidFill>
                          <a:effectLst/>
                          <a:latin typeface="Calibri" pitchFamily="34" charset="0"/>
                          <a:cs typeface="Calibri" pitchFamily="34" charset="0"/>
                        </a:rPr>
                        <a:t>, FI, CS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3 Servidores </a:t>
                      </a:r>
                      <a:r>
                        <a:rPr kumimoji="0" lang="es-PE" sz="1200" b="0" i="0" u="none" strike="noStrike" cap="none" normalizeH="0" baseline="0" dirty="0" err="1">
                          <a:ln>
                            <a:noFill/>
                          </a:ln>
                          <a:solidFill>
                            <a:srgbClr val="000066"/>
                          </a:solidFill>
                          <a:effectLst/>
                          <a:latin typeface="Calibri" pitchFamily="34" charset="0"/>
                          <a:cs typeface="Calibri" pitchFamily="34" charset="0"/>
                        </a:rPr>
                        <a:t>DEV</a:t>
                      </a:r>
                      <a:r>
                        <a:rPr kumimoji="0" lang="es-PE" sz="1200" b="0" i="0" u="none" strike="noStrike" cap="none" normalizeH="0" baseline="0" dirty="0">
                          <a:ln>
                            <a:noFill/>
                          </a:ln>
                          <a:solidFill>
                            <a:srgbClr val="000066"/>
                          </a:solidFill>
                          <a:effectLst/>
                          <a:latin typeface="Calibri" pitchFamily="34" charset="0"/>
                          <a:cs typeface="Calibri" pitchFamily="34" charset="0"/>
                        </a:rPr>
                        <a:t>/</a:t>
                      </a:r>
                      <a:r>
                        <a:rPr kumimoji="0" lang="es-PE" sz="1200" b="0" i="0" u="none" strike="noStrike" cap="none" normalizeH="0" baseline="0" dirty="0" err="1">
                          <a:ln>
                            <a:noFill/>
                          </a:ln>
                          <a:solidFill>
                            <a:srgbClr val="000066"/>
                          </a:solidFill>
                          <a:effectLst/>
                          <a:latin typeface="Calibri" pitchFamily="34" charset="0"/>
                          <a:cs typeface="Calibri" pitchFamily="34" charset="0"/>
                        </a:rPr>
                        <a:t>QA</a:t>
                      </a:r>
                      <a:r>
                        <a:rPr kumimoji="0" lang="es-PE" sz="1200" b="0" i="0" u="none" strike="noStrike" cap="none" normalizeH="0" baseline="0" dirty="0">
                          <a:ln>
                            <a:noFill/>
                          </a:ln>
                          <a:solidFill>
                            <a:srgbClr val="000066"/>
                          </a:solidFill>
                          <a:effectLst/>
                          <a:latin typeface="Calibri" pitchFamily="34" charset="0"/>
                          <a:cs typeface="Calibri" pitchFamily="34" charset="0"/>
                        </a:rPr>
                        <a:t>/PRD</a:t>
                      </a:r>
                    </a:p>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1 Servidor PI</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PI es un servidor de Integración donde se publican los </a:t>
                      </a:r>
                      <a:r>
                        <a:rPr kumimoji="0" lang="es-PE" sz="1200" b="0" i="0" u="none" strike="noStrike" cap="none" normalizeH="0" baseline="0" dirty="0" err="1">
                          <a:ln>
                            <a:noFill/>
                          </a:ln>
                          <a:solidFill>
                            <a:srgbClr val="000066"/>
                          </a:solidFill>
                          <a:effectLst/>
                          <a:latin typeface="Calibri" pitchFamily="34" charset="0"/>
                          <a:cs typeface="Calibri" pitchFamily="34" charset="0"/>
                        </a:rPr>
                        <a:t>webservices</a:t>
                      </a:r>
                      <a:r>
                        <a:rPr kumimoji="0" lang="es-PE" sz="1200" b="0" i="0" u="none" strike="noStrike" cap="none" normalizeH="0" baseline="0" dirty="0">
                          <a:ln>
                            <a:noFill/>
                          </a:ln>
                          <a:solidFill>
                            <a:srgbClr val="000066"/>
                          </a:solidFill>
                          <a:effectLst/>
                          <a:latin typeface="Calibri" pitchFamily="34" charset="0"/>
                          <a:cs typeface="Calibri" pitchFamily="34" charset="0"/>
                        </a:rPr>
                        <a:t> con SAP</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724753">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VMWARE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kumimoji="0" lang="es-PE" sz="1200" b="0" i="0" u="none" strike="noStrike" cap="none" normalizeH="0" baseline="0" dirty="0">
                          <a:ln>
                            <a:noFill/>
                          </a:ln>
                          <a:solidFill>
                            <a:srgbClr val="000066"/>
                          </a:solidFill>
                          <a:effectLst/>
                          <a:latin typeface="Calibri" pitchFamily="34" charset="0"/>
                          <a:cs typeface="Calibri" pitchFamily="34" charset="0"/>
                        </a:rPr>
                        <a:t>Virtualización de Servidores Locales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1200" b="0" i="0" u="none" strike="noStrike" cap="none" normalizeH="0" baseline="0" dirty="0">
                          <a:ln>
                            <a:noFill/>
                          </a:ln>
                          <a:solidFill>
                            <a:srgbClr val="000066"/>
                          </a:solidFill>
                          <a:effectLst/>
                          <a:latin typeface="Calibri" pitchFamily="34" charset="0"/>
                          <a:cs typeface="Calibri" pitchFamily="34" charset="0"/>
                        </a:rPr>
                        <a:t>10 Servidores Lógicos en uno Físico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200" b="0" i="0" u="none" strike="noStrike" cap="none" normalizeH="0" baseline="0">
                          <a:ln>
                            <a:noFill/>
                          </a:ln>
                          <a:solidFill>
                            <a:srgbClr val="000066"/>
                          </a:solidFill>
                          <a:effectLst/>
                          <a:latin typeface="Calibri" pitchFamily="34" charset="0"/>
                          <a:cs typeface="Calibri" pitchFamily="34" charset="0"/>
                        </a:rPr>
                        <a:t>Ayuda en la reducción de costos y de espacio físico en los cuarto de sistemas.</a:t>
                      </a:r>
                      <a:endParaRPr kumimoji="0" lang="es-PE" sz="12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153055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Presupuesto Anual de TI</a:t>
            </a:r>
          </a:p>
        </p:txBody>
      </p:sp>
      <p:graphicFrame>
        <p:nvGraphicFramePr>
          <p:cNvPr id="3" name="Table 15"/>
          <p:cNvGraphicFramePr>
            <a:graphicFrameLocks noGrp="1"/>
          </p:cNvGraphicFramePr>
          <p:nvPr>
            <p:extLst>
              <p:ext uri="{D42A27DB-BD31-4B8C-83A1-F6EECF244321}">
                <p14:modId xmlns:p14="http://schemas.microsoft.com/office/powerpoint/2010/main" val="2068098016"/>
              </p:ext>
            </p:extLst>
          </p:nvPr>
        </p:nvGraphicFramePr>
        <p:xfrm>
          <a:off x="243191" y="806140"/>
          <a:ext cx="8494211" cy="2415540"/>
        </p:xfrm>
        <a:graphic>
          <a:graphicData uri="http://schemas.openxmlformats.org/drawingml/2006/table">
            <a:tbl>
              <a:tblPr firstRow="1" bandRow="1">
                <a:tableStyleId>{5C22544A-7EE6-4342-B048-85BDC9FD1C3A}</a:tableStyleId>
              </a:tblPr>
              <a:tblGrid>
                <a:gridCol w="1573082">
                  <a:extLst>
                    <a:ext uri="{9D8B030D-6E8A-4147-A177-3AD203B41FA5}">
                      <a16:colId xmlns:a16="http://schemas.microsoft.com/office/drawing/2014/main" xmlns="" val="20000"/>
                    </a:ext>
                  </a:extLst>
                </a:gridCol>
                <a:gridCol w="4474168">
                  <a:extLst>
                    <a:ext uri="{9D8B030D-6E8A-4147-A177-3AD203B41FA5}">
                      <a16:colId xmlns:a16="http://schemas.microsoft.com/office/drawing/2014/main" xmlns="" val="20001"/>
                    </a:ext>
                  </a:extLst>
                </a:gridCol>
                <a:gridCol w="898635">
                  <a:extLst>
                    <a:ext uri="{9D8B030D-6E8A-4147-A177-3AD203B41FA5}">
                      <a16:colId xmlns:a16="http://schemas.microsoft.com/office/drawing/2014/main" xmlns="" val="20002"/>
                    </a:ext>
                  </a:extLst>
                </a:gridCol>
                <a:gridCol w="1548326">
                  <a:extLst>
                    <a:ext uri="{9D8B030D-6E8A-4147-A177-3AD203B41FA5}">
                      <a16:colId xmlns:a16="http://schemas.microsoft.com/office/drawing/2014/main" xmlns="" val="20003"/>
                    </a:ext>
                  </a:extLst>
                </a:gridCol>
              </a:tblGrid>
              <a:tr h="384632">
                <a:tc>
                  <a:txBody>
                    <a:bodyPr/>
                    <a:lstStyle/>
                    <a:p>
                      <a:pPr algn="ctr"/>
                      <a:r>
                        <a:rPr lang="es-PE" sz="1100" dirty="0">
                          <a:solidFill>
                            <a:schemeClr val="bg1"/>
                          </a:solidFill>
                          <a:latin typeface="Calibri" pitchFamily="34" charset="0"/>
                          <a:cs typeface="Calibri" pitchFamily="34" charset="0"/>
                        </a:rPr>
                        <a:t>Rubro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100" dirty="0">
                          <a:solidFill>
                            <a:schemeClr val="bg1"/>
                          </a:solidFill>
                          <a:latin typeface="Calibri" pitchFamily="34" charset="0"/>
                          <a:cs typeface="Calibri" pitchFamily="34" charset="0"/>
                        </a:rPr>
                        <a:t>Detalle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100" dirty="0">
                          <a:solidFill>
                            <a:schemeClr val="bg1"/>
                          </a:solidFill>
                          <a:latin typeface="Calibri" pitchFamily="34" charset="0"/>
                          <a:cs typeface="Calibri" pitchFamily="34" charset="0"/>
                        </a:rPr>
                        <a:t>Monto USD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ctr" defTabSz="896112" rtl="0" eaLnBrk="1" fontAlgn="auto" latinLnBrk="0" hangingPunct="1">
                        <a:lnSpc>
                          <a:spcPct val="100000"/>
                        </a:lnSpc>
                        <a:spcBef>
                          <a:spcPts val="0"/>
                        </a:spcBef>
                        <a:spcAft>
                          <a:spcPts val="0"/>
                        </a:spcAft>
                        <a:buClrTx/>
                        <a:buSzTx/>
                        <a:buFontTx/>
                        <a:buNone/>
                        <a:tabLst/>
                        <a:defRPr/>
                      </a:pPr>
                      <a:r>
                        <a:rPr lang="es-PE" sz="1100" dirty="0">
                          <a:solidFill>
                            <a:schemeClr val="bg1"/>
                          </a:solidFill>
                          <a:latin typeface="Calibri" pitchFamily="34" charset="0"/>
                          <a:cs typeface="Calibri" pitchFamily="34" charset="0"/>
                        </a:rPr>
                        <a:t>Mes aproximado</a:t>
                      </a:r>
                      <a:r>
                        <a:rPr lang="es-PE" sz="1100" baseline="0" dirty="0">
                          <a:solidFill>
                            <a:schemeClr val="bg1"/>
                          </a:solidFill>
                          <a:latin typeface="Calibri" pitchFamily="34" charset="0"/>
                          <a:cs typeface="Calibri" pitchFamily="34" charset="0"/>
                        </a:rPr>
                        <a:t> de ejecución</a:t>
                      </a:r>
                      <a:endParaRPr lang="es-PE" sz="11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6658">
                <a:tc>
                  <a:txBody>
                    <a:bodyPr/>
                    <a:lstStyle/>
                    <a:p>
                      <a:pPr marL="0" indent="0">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Activos de Hardware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050" b="0" i="0" u="none" strike="noStrike" cap="none" normalizeH="0" baseline="0" dirty="0">
                          <a:ln>
                            <a:noFill/>
                          </a:ln>
                          <a:solidFill>
                            <a:srgbClr val="000066"/>
                          </a:solidFill>
                          <a:effectLst/>
                          <a:latin typeface="Calibri" pitchFamily="34" charset="0"/>
                          <a:cs typeface="Calibri" pitchFamily="34" charset="0"/>
                        </a:rPr>
                        <a:t>Equipos / Servidores / Renovaciones de Equipos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Arial" pitchFamily="34" charset="0"/>
                        <a:buNone/>
                      </a:pPr>
                      <a:r>
                        <a:rPr kumimoji="0" lang="es-PE" sz="1050" b="0" i="0" u="none" strike="noStrike" cap="none" normalizeH="0" baseline="0" dirty="0">
                          <a:ln>
                            <a:noFill/>
                          </a:ln>
                          <a:solidFill>
                            <a:srgbClr val="000066"/>
                          </a:solidFill>
                          <a:effectLst/>
                          <a:latin typeface="Calibri" pitchFamily="34" charset="0"/>
                          <a:cs typeface="Calibri" pitchFamily="34" charset="0"/>
                        </a:rPr>
                        <a:t> 688,428</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r>
                        <a:rPr kumimoji="0" lang="es-PE" sz="1050" b="0" i="0" u="none" strike="noStrike" cap="none" normalizeH="0" baseline="0" dirty="0">
                          <a:ln>
                            <a:noFill/>
                          </a:ln>
                          <a:solidFill>
                            <a:srgbClr val="000066"/>
                          </a:solidFill>
                          <a:effectLst/>
                          <a:latin typeface="Calibri" pitchFamily="34" charset="0"/>
                          <a:cs typeface="Calibri" pitchFamily="34" charset="0"/>
                        </a:rPr>
                        <a:t>Enero – Diciembre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95">
                <a:tc>
                  <a:txBody>
                    <a:bodyPr/>
                    <a:lstStyle/>
                    <a:p>
                      <a:pPr marL="0" indent="0">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Activos de Software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050" b="0" i="0" u="none" strike="noStrike" cap="none" normalizeH="0" baseline="0" dirty="0">
                          <a:ln>
                            <a:noFill/>
                          </a:ln>
                          <a:solidFill>
                            <a:srgbClr val="000066"/>
                          </a:solidFill>
                          <a:effectLst/>
                          <a:latin typeface="Calibri" pitchFamily="34" charset="0"/>
                          <a:cs typeface="Calibri" pitchFamily="34" charset="0"/>
                        </a:rPr>
                        <a:t>Licencias / Consultorías en Proyectos / </a:t>
                      </a:r>
                      <a:r>
                        <a:rPr kumimoji="0" lang="es-PE" sz="1050" b="0" i="0" u="none" strike="noStrike" cap="none" normalizeH="0" baseline="0" dirty="0" err="1">
                          <a:ln>
                            <a:noFill/>
                          </a:ln>
                          <a:solidFill>
                            <a:srgbClr val="000066"/>
                          </a:solidFill>
                          <a:effectLst/>
                          <a:latin typeface="Calibri" pitchFamily="34" charset="0"/>
                          <a:cs typeface="Calibri" pitchFamily="34" charset="0"/>
                        </a:rPr>
                        <a:t>Outsourcing</a:t>
                      </a:r>
                      <a:r>
                        <a:rPr kumimoji="0" lang="es-PE" sz="1050" b="0" i="0" u="none" strike="noStrike" cap="none" normalizeH="0" baseline="0" dirty="0">
                          <a:ln>
                            <a:noFill/>
                          </a:ln>
                          <a:solidFill>
                            <a:srgbClr val="000066"/>
                          </a:solidFill>
                          <a:effectLst/>
                          <a:latin typeface="Calibri" pitchFamily="34" charset="0"/>
                          <a:cs typeface="Calibri" pitchFamily="34" charset="0"/>
                        </a:rPr>
                        <a:t> de Desarrollo en Proyectos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Arial" pitchFamily="34" charset="0"/>
                        <a:buNone/>
                      </a:pPr>
                      <a:r>
                        <a:rPr kumimoji="0" lang="es-PE" sz="1050" b="0" i="0" u="none" strike="noStrike" cap="none" normalizeH="0" baseline="0" dirty="0">
                          <a:ln>
                            <a:noFill/>
                          </a:ln>
                          <a:solidFill>
                            <a:srgbClr val="000066"/>
                          </a:solidFill>
                          <a:effectLst/>
                          <a:latin typeface="Calibri" pitchFamily="34" charset="0"/>
                          <a:cs typeface="Calibri" pitchFamily="34" charset="0"/>
                        </a:rPr>
                        <a:t> 1,166,633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r>
                        <a:rPr kumimoji="0" lang="es-PE" sz="1050" b="0" i="0" u="none" strike="noStrike" cap="none" normalizeH="0" baseline="0" dirty="0">
                          <a:ln>
                            <a:noFill/>
                          </a:ln>
                          <a:solidFill>
                            <a:srgbClr val="000066"/>
                          </a:solidFill>
                          <a:effectLst/>
                          <a:latin typeface="Calibri" pitchFamily="34" charset="0"/>
                          <a:cs typeface="Calibri" pitchFamily="34" charset="0"/>
                        </a:rPr>
                        <a:t>Enero – Octubre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26658">
                <a:tc>
                  <a:txBody>
                    <a:bodyPr/>
                    <a:lstStyle/>
                    <a:p>
                      <a:pPr marL="0" indent="0">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Comunicaciones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050" b="0" i="0" u="none" strike="noStrike" cap="none" normalizeH="0" baseline="0" dirty="0">
                          <a:ln>
                            <a:noFill/>
                          </a:ln>
                          <a:solidFill>
                            <a:srgbClr val="000066"/>
                          </a:solidFill>
                          <a:effectLst/>
                          <a:latin typeface="Calibri" pitchFamily="34" charset="0"/>
                          <a:cs typeface="Calibri" pitchFamily="34" charset="0"/>
                        </a:rPr>
                        <a:t>Servicios de Comunicaciones / Líneas / Circuitos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 180,773</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r>
                        <a:rPr kumimoji="0" lang="es-PE" sz="1050" b="0" i="0" u="none" strike="noStrike" cap="none" normalizeH="0" baseline="0" dirty="0">
                          <a:ln>
                            <a:noFill/>
                          </a:ln>
                          <a:solidFill>
                            <a:srgbClr val="000066"/>
                          </a:solidFill>
                          <a:effectLst/>
                          <a:latin typeface="Calibri" pitchFamily="34" charset="0"/>
                          <a:cs typeface="Calibri" pitchFamily="34" charset="0"/>
                        </a:rPr>
                        <a:t>Enero – Diciembre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26658">
                <a:tc>
                  <a:txBody>
                    <a:bodyPr/>
                    <a:lstStyle/>
                    <a:p>
                      <a:pPr marL="0" indent="0">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Gastos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050" b="0" i="0" u="none" strike="noStrike" cap="none" normalizeH="0" baseline="0" dirty="0">
                          <a:ln>
                            <a:noFill/>
                          </a:ln>
                          <a:solidFill>
                            <a:srgbClr val="000066"/>
                          </a:solidFill>
                          <a:effectLst/>
                          <a:latin typeface="Calibri" pitchFamily="34" charset="0"/>
                          <a:cs typeface="Calibri" pitchFamily="34" charset="0"/>
                        </a:rPr>
                        <a:t>Movilidades / Caja Chica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 25,705</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r>
                        <a:rPr kumimoji="0" lang="es-PE" sz="1050" b="0" i="0" u="none" strike="noStrike" cap="none" normalizeH="0" baseline="0" dirty="0">
                          <a:ln>
                            <a:noFill/>
                          </a:ln>
                          <a:solidFill>
                            <a:srgbClr val="000066"/>
                          </a:solidFill>
                          <a:effectLst/>
                          <a:latin typeface="Calibri" pitchFamily="34" charset="0"/>
                          <a:cs typeface="Calibri" pitchFamily="34" charset="0"/>
                        </a:rPr>
                        <a:t>Enero – Diciembre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95">
                <a:tc>
                  <a:txBody>
                    <a:bodyPr/>
                    <a:lstStyle/>
                    <a:p>
                      <a:pPr marL="0" indent="0">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Servicios Terceros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1050" b="0" i="0" u="none" strike="noStrike" cap="none" normalizeH="0" baseline="0" dirty="0">
                          <a:ln>
                            <a:noFill/>
                          </a:ln>
                          <a:solidFill>
                            <a:srgbClr val="000066"/>
                          </a:solidFill>
                          <a:effectLst/>
                          <a:latin typeface="Calibri" pitchFamily="34" charset="0"/>
                          <a:cs typeface="Calibri" pitchFamily="34" charset="0"/>
                        </a:rPr>
                        <a:t>Bolsas de Horas / Servicios </a:t>
                      </a:r>
                      <a:r>
                        <a:rPr kumimoji="0" lang="es-PE" sz="1050" b="0" i="0" u="none" strike="noStrike" cap="none" normalizeH="0" baseline="0" dirty="0" err="1">
                          <a:ln>
                            <a:noFill/>
                          </a:ln>
                          <a:solidFill>
                            <a:srgbClr val="000066"/>
                          </a:solidFill>
                          <a:effectLst/>
                          <a:latin typeface="Calibri" pitchFamily="34" charset="0"/>
                          <a:cs typeface="Calibri" pitchFamily="34" charset="0"/>
                        </a:rPr>
                        <a:t>tercerizados</a:t>
                      </a:r>
                      <a:r>
                        <a:rPr kumimoji="0" lang="es-PE" sz="1050" b="0" i="0" u="none" strike="noStrike" cap="none" normalizeH="0" baseline="0">
                          <a:ln>
                            <a:noFill/>
                          </a:ln>
                          <a:solidFill>
                            <a:srgbClr val="000066"/>
                          </a:solidFill>
                          <a:effectLst/>
                          <a:latin typeface="Calibri" pitchFamily="34" charset="0"/>
                          <a:cs typeface="Calibri" pitchFamily="34" charset="0"/>
                        </a:rPr>
                        <a:t>/ </a:t>
                      </a:r>
                      <a:r>
                        <a:rPr kumimoji="0" lang="es-PE" sz="1050" b="0" i="0" u="none" strike="noStrike" cap="none" normalizeH="0" baseline="0" dirty="0">
                          <a:ln>
                            <a:noFill/>
                          </a:ln>
                          <a:solidFill>
                            <a:srgbClr val="000066"/>
                          </a:solidFill>
                          <a:effectLst/>
                          <a:latin typeface="Calibri" pitchFamily="34" charset="0"/>
                          <a:cs typeface="Calibri" pitchFamily="34" charset="0"/>
                        </a:rPr>
                        <a:t>Hosting / Cloud /</a:t>
                      </a:r>
                      <a:r>
                        <a:rPr kumimoji="0" lang="es-PE" sz="1050" b="0" i="0" u="none" strike="noStrike" cap="none" normalizeH="0" baseline="0" dirty="0" err="1">
                          <a:ln>
                            <a:noFill/>
                          </a:ln>
                          <a:solidFill>
                            <a:srgbClr val="000066"/>
                          </a:solidFill>
                          <a:effectLst/>
                          <a:latin typeface="Calibri" pitchFamily="34" charset="0"/>
                          <a:cs typeface="Calibri" pitchFamily="34" charset="0"/>
                        </a:rPr>
                        <a:t>Outsourcing</a:t>
                      </a:r>
                      <a:r>
                        <a:rPr kumimoji="0" lang="es-PE" sz="1050" b="0" i="0" u="none" strike="noStrike" cap="none" normalizeH="0" baseline="0" dirty="0">
                          <a:ln>
                            <a:noFill/>
                          </a:ln>
                          <a:solidFill>
                            <a:srgbClr val="000066"/>
                          </a:solidFill>
                          <a:effectLst/>
                          <a:latin typeface="Calibri" pitchFamily="34" charset="0"/>
                          <a:cs typeface="Calibri" pitchFamily="34" charset="0"/>
                        </a:rPr>
                        <a:t> impresoras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050" b="0" i="0" u="none" strike="noStrike" cap="none" normalizeH="0" baseline="0" dirty="0">
                          <a:ln>
                            <a:noFill/>
                          </a:ln>
                          <a:solidFill>
                            <a:srgbClr val="000066"/>
                          </a:solidFill>
                          <a:effectLst/>
                          <a:latin typeface="Calibri" pitchFamily="34" charset="0"/>
                          <a:cs typeface="Calibri" pitchFamily="34" charset="0"/>
                        </a:rPr>
                        <a:t> 1,300,881</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r>
                        <a:rPr kumimoji="0" lang="es-PE" sz="1050" b="0" i="0" u="none" strike="noStrike" cap="none" normalizeH="0" baseline="0" dirty="0">
                          <a:ln>
                            <a:noFill/>
                          </a:ln>
                          <a:solidFill>
                            <a:srgbClr val="000066"/>
                          </a:solidFill>
                          <a:effectLst/>
                          <a:latin typeface="Calibri" pitchFamily="34" charset="0"/>
                          <a:cs typeface="Calibri" pitchFamily="34" charset="0"/>
                        </a:rPr>
                        <a:t>Enero – Diciembre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95">
                <a:tc>
                  <a:txBody>
                    <a:bodyPr/>
                    <a:lstStyle/>
                    <a:p>
                      <a:pPr marL="0" indent="0">
                        <a:buFont typeface="Wingdings" pitchFamily="2" charset="2"/>
                        <a:buNone/>
                      </a:pP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a:buFont typeface="Wingdings" pitchFamily="2" charset="2"/>
                        <a:buNone/>
                      </a:pPr>
                      <a:r>
                        <a:rPr kumimoji="0" lang="es-PE" sz="1050" b="1" i="0" u="none" strike="noStrike" cap="none" normalizeH="0" baseline="0" dirty="0">
                          <a:ln>
                            <a:noFill/>
                          </a:ln>
                          <a:solidFill>
                            <a:srgbClr val="000066"/>
                          </a:solidFill>
                          <a:effectLst/>
                          <a:latin typeface="Calibri" pitchFamily="34" charset="0"/>
                          <a:cs typeface="Calibri" pitchFamily="34" charset="0"/>
                        </a:rPr>
                        <a:t> 3,362,420</a:t>
                      </a:r>
                    </a:p>
                    <a:p>
                      <a:pPr marL="0" indent="0" algn="r">
                        <a:buFont typeface="Wingdings" pitchFamily="2" charset="2"/>
                        <a:buNone/>
                      </a:pP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mj-lt"/>
                        <a:buNone/>
                      </a:pP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5" name="Gráfico 7"/>
          <p:cNvGraphicFramePr>
            <a:graphicFrameLocks/>
          </p:cNvGraphicFramePr>
          <p:nvPr>
            <p:extLst>
              <p:ext uri="{D42A27DB-BD31-4B8C-83A1-F6EECF244321}">
                <p14:modId xmlns:p14="http://schemas.microsoft.com/office/powerpoint/2010/main" val="532133429"/>
              </p:ext>
            </p:extLst>
          </p:nvPr>
        </p:nvGraphicFramePr>
        <p:xfrm>
          <a:off x="350196" y="3231969"/>
          <a:ext cx="7947498" cy="33633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9878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Demanda</a:t>
            </a:r>
          </a:p>
        </p:txBody>
      </p:sp>
    </p:spTree>
    <p:extLst>
      <p:ext uri="{BB962C8B-B14F-4D97-AF65-F5344CB8AC3E}">
        <p14:creationId xmlns:p14="http://schemas.microsoft.com/office/powerpoint/2010/main" val="11700478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Modelo de Valoración de Proyectos de TI (1 de 2)</a:t>
            </a:r>
            <a:endParaRPr lang="es-PE" i="1" dirty="0"/>
          </a:p>
        </p:txBody>
      </p:sp>
      <p:pic>
        <p:nvPicPr>
          <p:cNvPr id="6" name="Imagen 1"/>
          <p:cNvPicPr>
            <a:picLocks noChangeAspect="1"/>
          </p:cNvPicPr>
          <p:nvPr/>
        </p:nvPicPr>
        <p:blipFill rotWithShape="1">
          <a:blip r:embed="rId3"/>
          <a:srcRect b="6481"/>
          <a:stretch/>
        </p:blipFill>
        <p:spPr>
          <a:xfrm>
            <a:off x="1136903" y="1230822"/>
            <a:ext cx="6254050" cy="4652394"/>
          </a:xfrm>
          <a:prstGeom prst="rect">
            <a:avLst/>
          </a:prstGeom>
        </p:spPr>
      </p:pic>
    </p:spTree>
    <p:extLst>
      <p:ext uri="{BB962C8B-B14F-4D97-AF65-F5344CB8AC3E}">
        <p14:creationId xmlns:p14="http://schemas.microsoft.com/office/powerpoint/2010/main" val="505418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Tabla de Contenidos (1 de 4)</a:t>
            </a:r>
          </a:p>
        </p:txBody>
      </p:sp>
      <p:sp>
        <p:nvSpPr>
          <p:cNvPr id="3" name="Content Placeholder 2"/>
          <p:cNvSpPr>
            <a:spLocks noGrp="1"/>
          </p:cNvSpPr>
          <p:nvPr>
            <p:ph idx="1"/>
          </p:nvPr>
        </p:nvSpPr>
        <p:spPr/>
        <p:txBody>
          <a:bodyPr/>
          <a:lstStyle/>
          <a:p>
            <a:r>
              <a:rPr lang="es-PE" dirty="0"/>
              <a:t>Introducción</a:t>
            </a:r>
          </a:p>
          <a:p>
            <a:pPr lvl="1"/>
            <a:r>
              <a:rPr lang="es-PE" dirty="0"/>
              <a:t>Información introductoria</a:t>
            </a:r>
          </a:p>
          <a:p>
            <a:pPr lvl="1"/>
            <a:r>
              <a:rPr lang="es-PE" b="1" dirty="0">
                <a:solidFill>
                  <a:schemeClr val="tx1"/>
                </a:solidFill>
              </a:rPr>
              <a:t>Resumen Ejecutivo de la Situación Actual</a:t>
            </a:r>
            <a:r>
              <a:rPr lang="es-PE" dirty="0">
                <a:solidFill>
                  <a:schemeClr val="tx1"/>
                </a:solidFill>
              </a:rPr>
              <a:t> </a:t>
            </a:r>
            <a:endParaRPr lang="es-PE" dirty="0"/>
          </a:p>
          <a:p>
            <a:r>
              <a:rPr lang="es-PE" dirty="0"/>
              <a:t>Plan Estratégico de la Empresa (PEE)</a:t>
            </a:r>
          </a:p>
          <a:p>
            <a:pPr lvl="1"/>
            <a:r>
              <a:rPr lang="es-PE" b="1" dirty="0">
                <a:solidFill>
                  <a:schemeClr val="tx1"/>
                </a:solidFill>
              </a:rPr>
              <a:t>Visión, Misión, Valores y Código de Ética</a:t>
            </a:r>
            <a:r>
              <a:rPr lang="es-PE" dirty="0">
                <a:solidFill>
                  <a:schemeClr val="tx1"/>
                </a:solidFill>
              </a:rPr>
              <a:t> </a:t>
            </a:r>
          </a:p>
          <a:p>
            <a:pPr lvl="1"/>
            <a:r>
              <a:rPr lang="es-PE" b="1" dirty="0">
                <a:solidFill>
                  <a:schemeClr val="tx1"/>
                </a:solidFill>
              </a:rPr>
              <a:t>Sector Industrial, Clientes, Consumidores, Proveedores</a:t>
            </a:r>
            <a:r>
              <a:rPr lang="es-PE" dirty="0">
                <a:solidFill>
                  <a:schemeClr val="tx1"/>
                </a:solidFill>
              </a:rPr>
              <a:t> </a:t>
            </a:r>
          </a:p>
          <a:p>
            <a:pPr lvl="1"/>
            <a:r>
              <a:rPr lang="es-PE" dirty="0">
                <a:solidFill>
                  <a:schemeClr val="tx1"/>
                </a:solidFill>
              </a:rPr>
              <a:t>Entorno – Oportunidades y Amenazas – Modelo </a:t>
            </a:r>
          </a:p>
          <a:p>
            <a:pPr lvl="1"/>
            <a:r>
              <a:rPr lang="es-PE" b="1" dirty="0">
                <a:solidFill>
                  <a:schemeClr val="tx1"/>
                </a:solidFill>
              </a:rPr>
              <a:t>Análisis de la Industria (HT)</a:t>
            </a:r>
            <a:r>
              <a:rPr lang="es-PE" dirty="0">
                <a:solidFill>
                  <a:schemeClr val="tx1"/>
                </a:solidFill>
              </a:rPr>
              <a:t>  </a:t>
            </a:r>
          </a:p>
          <a:p>
            <a:pPr lvl="1"/>
            <a:r>
              <a:rPr lang="es-PE" dirty="0">
                <a:solidFill>
                  <a:schemeClr val="tx1"/>
                </a:solidFill>
              </a:rPr>
              <a:t>Análisis de la </a:t>
            </a:r>
            <a:r>
              <a:rPr lang="es-PE" dirty="0" err="1">
                <a:solidFill>
                  <a:schemeClr val="tx1"/>
                </a:solidFill>
              </a:rPr>
              <a:t>Atractividad</a:t>
            </a:r>
            <a:r>
              <a:rPr lang="es-PE" dirty="0">
                <a:solidFill>
                  <a:schemeClr val="tx1"/>
                </a:solidFill>
              </a:rPr>
              <a:t> de la Industria (</a:t>
            </a:r>
            <a:r>
              <a:rPr lang="es-PE" dirty="0" err="1">
                <a:solidFill>
                  <a:schemeClr val="tx1"/>
                </a:solidFill>
              </a:rPr>
              <a:t>HT</a:t>
            </a:r>
            <a:r>
              <a:rPr lang="es-PE" dirty="0">
                <a:solidFill>
                  <a:schemeClr val="tx1"/>
                </a:solidFill>
              </a:rPr>
              <a:t>) </a:t>
            </a:r>
          </a:p>
          <a:p>
            <a:pPr lvl="1"/>
            <a:r>
              <a:rPr lang="es-PE" dirty="0">
                <a:solidFill>
                  <a:schemeClr val="tx1"/>
                </a:solidFill>
              </a:rPr>
              <a:t>Matriz de Perfil Competitivo (</a:t>
            </a:r>
            <a:r>
              <a:rPr lang="es-PE" dirty="0" err="1">
                <a:solidFill>
                  <a:schemeClr val="tx1"/>
                </a:solidFill>
              </a:rPr>
              <a:t>MPC</a:t>
            </a:r>
            <a:r>
              <a:rPr lang="es-PE" dirty="0">
                <a:solidFill>
                  <a:schemeClr val="tx1"/>
                </a:solidFill>
              </a:rPr>
              <a:t>)</a:t>
            </a:r>
          </a:p>
          <a:p>
            <a:pPr lvl="1"/>
            <a:r>
              <a:rPr lang="es-PE" dirty="0">
                <a:solidFill>
                  <a:schemeClr val="tx1"/>
                </a:solidFill>
              </a:rPr>
              <a:t>Objetivos a Largo Plazo</a:t>
            </a:r>
          </a:p>
          <a:p>
            <a:pPr lvl="1"/>
            <a:r>
              <a:rPr lang="es-PE" dirty="0">
                <a:solidFill>
                  <a:schemeClr val="tx1"/>
                </a:solidFill>
              </a:rPr>
              <a:t>Estrategias </a:t>
            </a:r>
          </a:p>
          <a:p>
            <a:pPr lvl="1"/>
            <a:r>
              <a:rPr lang="es-PE" b="1" dirty="0">
                <a:solidFill>
                  <a:schemeClr val="tx1"/>
                </a:solidFill>
              </a:rPr>
              <a:t>Organigrama General de la Empresa</a:t>
            </a:r>
            <a:r>
              <a:rPr lang="es-PE" dirty="0">
                <a:solidFill>
                  <a:schemeClr val="tx1"/>
                </a:solidFill>
              </a:rPr>
              <a:t> </a:t>
            </a:r>
          </a:p>
          <a:p>
            <a:pPr lvl="1"/>
            <a:r>
              <a:rPr lang="es-PE" dirty="0">
                <a:solidFill>
                  <a:schemeClr val="tx1"/>
                </a:solidFill>
              </a:rPr>
              <a:t>Procesos Core (5 procesos) </a:t>
            </a:r>
          </a:p>
          <a:p>
            <a:pPr lvl="1"/>
            <a:r>
              <a:rPr lang="es-PE" dirty="0">
                <a:solidFill>
                  <a:schemeClr val="tx1"/>
                </a:solidFill>
              </a:rPr>
              <a:t>Objetivos a Corto Plazo </a:t>
            </a:r>
          </a:p>
          <a:p>
            <a:pPr lvl="1"/>
            <a:r>
              <a:rPr lang="es-PE" dirty="0" err="1">
                <a:solidFill>
                  <a:schemeClr val="tx1"/>
                </a:solidFill>
              </a:rPr>
              <a:t>Balanced</a:t>
            </a:r>
            <a:r>
              <a:rPr lang="es-PE" dirty="0">
                <a:solidFill>
                  <a:schemeClr val="tx1"/>
                </a:solidFill>
              </a:rPr>
              <a:t> </a:t>
            </a:r>
            <a:r>
              <a:rPr lang="es-PE" dirty="0" err="1">
                <a:solidFill>
                  <a:schemeClr val="tx1"/>
                </a:solidFill>
              </a:rPr>
              <a:t>Scorecard</a:t>
            </a:r>
            <a:r>
              <a:rPr lang="es-PE" dirty="0">
                <a:solidFill>
                  <a:schemeClr val="tx1"/>
                </a:solidFill>
              </a:rPr>
              <a:t> – Principales Iniciativas/Proyectos </a:t>
            </a:r>
          </a:p>
        </p:txBody>
      </p:sp>
    </p:spTree>
    <p:extLst>
      <p:ext uri="{BB962C8B-B14F-4D97-AF65-F5344CB8AC3E}">
        <p14:creationId xmlns:p14="http://schemas.microsoft.com/office/powerpoint/2010/main" val="32847488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Modelo de Valoración de Proyectos de TI (2 de 2)</a:t>
            </a:r>
          </a:p>
        </p:txBody>
      </p:sp>
      <p:graphicFrame>
        <p:nvGraphicFramePr>
          <p:cNvPr id="4" name="Table 3"/>
          <p:cNvGraphicFramePr>
            <a:graphicFrameLocks noGrp="1"/>
          </p:cNvGraphicFramePr>
          <p:nvPr>
            <p:extLst>
              <p:ext uri="{D42A27DB-BD31-4B8C-83A1-F6EECF244321}">
                <p14:modId xmlns:p14="http://schemas.microsoft.com/office/powerpoint/2010/main" val="3954908582"/>
              </p:ext>
            </p:extLst>
          </p:nvPr>
        </p:nvGraphicFramePr>
        <p:xfrm>
          <a:off x="262467" y="1024206"/>
          <a:ext cx="8534692" cy="5266234"/>
        </p:xfrm>
        <a:graphic>
          <a:graphicData uri="http://schemas.openxmlformats.org/drawingml/2006/table">
            <a:tbl>
              <a:tblPr firstRow="1" bandRow="1">
                <a:tableStyleId>{5C22544A-7EE6-4342-B048-85BDC9FD1C3A}</a:tableStyleId>
              </a:tblPr>
              <a:tblGrid>
                <a:gridCol w="2157540">
                  <a:extLst>
                    <a:ext uri="{9D8B030D-6E8A-4147-A177-3AD203B41FA5}">
                      <a16:colId xmlns:a16="http://schemas.microsoft.com/office/drawing/2014/main" xmlns="" val="20000"/>
                    </a:ext>
                  </a:extLst>
                </a:gridCol>
                <a:gridCol w="6377152">
                  <a:extLst>
                    <a:ext uri="{9D8B030D-6E8A-4147-A177-3AD203B41FA5}">
                      <a16:colId xmlns:a16="http://schemas.microsoft.com/office/drawing/2014/main" xmlns="" val="20001"/>
                    </a:ext>
                  </a:extLst>
                </a:gridCol>
              </a:tblGrid>
              <a:tr h="1296304">
                <a:tc>
                  <a:txBody>
                    <a:bodyPr/>
                    <a:lstStyle/>
                    <a:p>
                      <a:pPr marL="0" indent="0" algn="l">
                        <a:buFont typeface="+mj-lt"/>
                        <a:buNone/>
                      </a:pPr>
                      <a:r>
                        <a:rPr lang="es-PE" sz="1600" b="1" dirty="0">
                          <a:solidFill>
                            <a:schemeClr val="bg1"/>
                          </a:solidFill>
                          <a:latin typeface="Calibri" pitchFamily="34" charset="0"/>
                          <a:cs typeface="Calibri" pitchFamily="34" charset="0"/>
                        </a:rPr>
                        <a:t>Criterios o factores</a:t>
                      </a:r>
                      <a:r>
                        <a:rPr lang="es-PE" sz="1600" b="1" baseline="0" dirty="0">
                          <a:solidFill>
                            <a:schemeClr val="bg1"/>
                          </a:solidFill>
                          <a:latin typeface="Calibri" pitchFamily="34" charset="0"/>
                          <a:cs typeface="Calibri" pitchFamily="34" charset="0"/>
                        </a:rPr>
                        <a:t> </a:t>
                      </a:r>
                      <a:r>
                        <a:rPr lang="es-PE" sz="1600" b="1" dirty="0">
                          <a:solidFill>
                            <a:schemeClr val="bg1"/>
                          </a:solidFill>
                          <a:latin typeface="Calibri" pitchFamily="34" charset="0"/>
                          <a:cs typeface="Calibri" pitchFamily="34" charset="0"/>
                        </a:rPr>
                        <a:t>de valoración cualitativa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1400" b="1" baseline="0" dirty="0">
                          <a:solidFill>
                            <a:schemeClr val="tx1"/>
                          </a:solidFill>
                          <a:latin typeface="Calibri" pitchFamily="34" charset="0"/>
                          <a:cs typeface="Calibri" pitchFamily="34" charset="0"/>
                        </a:rPr>
                        <a:t>Contribución en el proceso del negocio</a:t>
                      </a:r>
                    </a:p>
                    <a:p>
                      <a:pPr marL="171450" indent="-171450" algn="l">
                        <a:buFont typeface="Wingdings" pitchFamily="2" charset="2"/>
                        <a:buChar char="§"/>
                      </a:pPr>
                      <a:r>
                        <a:rPr lang="es-PE" sz="1400" b="1" baseline="0" dirty="0">
                          <a:solidFill>
                            <a:schemeClr val="tx1"/>
                          </a:solidFill>
                          <a:latin typeface="Calibri" pitchFamily="34" charset="0"/>
                          <a:cs typeface="Calibri" pitchFamily="34" charset="0"/>
                        </a:rPr>
                        <a:t>Facilidad de implementación</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96304">
                <a:tc>
                  <a:txBody>
                    <a:bodyPr/>
                    <a:lstStyle/>
                    <a:p>
                      <a:pPr marL="0" indent="0" algn="l">
                        <a:buFont typeface="+mj-lt"/>
                        <a:buNone/>
                      </a:pPr>
                      <a:r>
                        <a:rPr lang="es-PE" sz="1600" b="1" dirty="0">
                          <a:solidFill>
                            <a:schemeClr val="bg1"/>
                          </a:solidFill>
                          <a:latin typeface="Calibri" pitchFamily="34" charset="0"/>
                          <a:cs typeface="Calibri" pitchFamily="34" charset="0"/>
                        </a:rPr>
                        <a:t>Criterios o factores</a:t>
                      </a:r>
                      <a:r>
                        <a:rPr lang="es-PE" sz="1600" b="1" baseline="0" dirty="0">
                          <a:solidFill>
                            <a:schemeClr val="bg1"/>
                          </a:solidFill>
                          <a:latin typeface="Calibri" pitchFamily="34" charset="0"/>
                          <a:cs typeface="Calibri" pitchFamily="34" charset="0"/>
                        </a:rPr>
                        <a:t> </a:t>
                      </a:r>
                      <a:r>
                        <a:rPr lang="es-PE" sz="1600" b="1" dirty="0">
                          <a:solidFill>
                            <a:schemeClr val="bg1"/>
                          </a:solidFill>
                          <a:latin typeface="Calibri" pitchFamily="34" charset="0"/>
                          <a:cs typeface="Calibri" pitchFamily="34" charset="0"/>
                        </a:rPr>
                        <a:t>de valoración cuantitativa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1400" b="1" dirty="0">
                          <a:solidFill>
                            <a:schemeClr val="tx1"/>
                          </a:solidFill>
                          <a:latin typeface="Calibri" pitchFamily="34" charset="0"/>
                          <a:cs typeface="Calibri" pitchFamily="34" charset="0"/>
                        </a:rPr>
                        <a:t>Utilización de recursos.</a:t>
                      </a:r>
                    </a:p>
                    <a:p>
                      <a:pPr marL="171450" indent="-171450" algn="l">
                        <a:buFont typeface="Wingdings" pitchFamily="2" charset="2"/>
                        <a:buChar char="§"/>
                      </a:pPr>
                      <a:r>
                        <a:rPr lang="en-US" sz="1400" b="1" dirty="0">
                          <a:solidFill>
                            <a:schemeClr val="tx1"/>
                          </a:solidFill>
                          <a:latin typeface="Calibri" pitchFamily="34" charset="0"/>
                          <a:cs typeface="Calibri" pitchFamily="34" charset="0"/>
                        </a:rPr>
                        <a:t>Horas</a:t>
                      </a:r>
                      <a:r>
                        <a:rPr lang="en-US" sz="1400" b="1" baseline="0" dirty="0">
                          <a:solidFill>
                            <a:schemeClr val="tx1"/>
                          </a:solidFill>
                          <a:latin typeface="Calibri" pitchFamily="34" charset="0"/>
                          <a:cs typeface="Calibri" pitchFamily="34" charset="0"/>
                        </a:rPr>
                        <a:t> </a:t>
                      </a:r>
                      <a:r>
                        <a:rPr lang="es-PE" sz="1400" b="1" baseline="0" noProof="0" dirty="0">
                          <a:solidFill>
                            <a:schemeClr val="tx1"/>
                          </a:solidFill>
                          <a:latin typeface="Calibri" pitchFamily="34" charset="0"/>
                          <a:cs typeface="Calibri" pitchFamily="34" charset="0"/>
                        </a:rPr>
                        <a:t>necesarias</a:t>
                      </a:r>
                      <a:r>
                        <a:rPr lang="en-US" sz="1400" b="1" baseline="0" dirty="0">
                          <a:solidFill>
                            <a:schemeClr val="tx1"/>
                          </a:solidFill>
                          <a:latin typeface="Calibri" pitchFamily="34" charset="0"/>
                          <a:cs typeface="Calibri" pitchFamily="34" charset="0"/>
                        </a:rPr>
                        <a:t> </a:t>
                      </a:r>
                      <a:r>
                        <a:rPr lang="es-PE" sz="1400" b="1" baseline="0" noProof="0" dirty="0">
                          <a:solidFill>
                            <a:schemeClr val="tx1"/>
                          </a:solidFill>
                          <a:latin typeface="Calibri" pitchFamily="34" charset="0"/>
                          <a:cs typeface="Calibri" pitchFamily="34" charset="0"/>
                        </a:rPr>
                        <a:t>de recursos internos y externos.</a:t>
                      </a:r>
                      <a:endParaRPr lang="es-PE" sz="1400" b="1" noProof="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73626">
                <a:tc>
                  <a:txBody>
                    <a:bodyPr/>
                    <a:lstStyle/>
                    <a:p>
                      <a:pPr marL="0" indent="0" algn="l">
                        <a:buFont typeface="+mj-lt"/>
                        <a:buNone/>
                      </a:pPr>
                      <a:r>
                        <a:rPr lang="es-PE" sz="1600" b="1" noProof="0" dirty="0">
                          <a:solidFill>
                            <a:schemeClr val="bg1"/>
                          </a:solidFill>
                          <a:latin typeface="Calibri" pitchFamily="34" charset="0"/>
                          <a:cs typeface="Calibri" pitchFamily="34" charset="0"/>
                        </a:rPr>
                        <a:t>Algoritmo o secuencia para priorizar basado en los criterios/</a:t>
                      </a:r>
                      <a:r>
                        <a:rPr lang="es-PE" sz="1600" b="1" baseline="0" noProof="0" dirty="0">
                          <a:solidFill>
                            <a:schemeClr val="bg1"/>
                          </a:solidFill>
                          <a:latin typeface="Calibri" pitchFamily="34" charset="0"/>
                          <a:cs typeface="Calibri" pitchFamily="34" charset="0"/>
                        </a:rPr>
                        <a:t>factores</a:t>
                      </a:r>
                      <a:endParaRPr lang="es-PE" sz="1600" b="1" noProof="0" dirty="0">
                        <a:solidFill>
                          <a:schemeClr val="bg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1"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Primero se priorizan lo requerimientos para mejorar los procesos productivos y reducción de costos, y que ofrecen mejorar al negocio.</a:t>
                      </a:r>
                    </a:p>
                    <a:p>
                      <a:pPr marL="171450" marR="0" lvl="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1"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Luego se priorizan los requerimientos que generen un valor agregado al cliente y que vayan de la mano con el aumento de ingresos y rentabilidad del negocio.</a:t>
                      </a:r>
                    </a:p>
                    <a:p>
                      <a:pPr marL="171450" marR="0" lvl="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1"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Finalmente, se priorizan los requerimientos que signifiquen algún cumplimiento normativa, legal o de fabrica.</a:t>
                      </a:r>
                    </a:p>
                    <a:p>
                      <a:pPr algn="l"/>
                      <a:endParaRPr lang="es-PE" sz="1400" noProof="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3987091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Proyectos de TI </a:t>
            </a:r>
            <a:r>
              <a:rPr lang="es-PE" dirty="0" err="1"/>
              <a:t>sponsoreado</a:t>
            </a:r>
            <a:r>
              <a:rPr lang="es-PE" dirty="0"/>
              <a:t> por el negocio </a:t>
            </a:r>
            <a:br>
              <a:rPr lang="es-PE" dirty="0"/>
            </a:br>
            <a:r>
              <a:rPr lang="es-PE" dirty="0"/>
              <a:t>(</a:t>
            </a:r>
            <a:r>
              <a:rPr lang="es-PE" b="0" i="1" dirty="0"/>
              <a:t>al menos 2 proyectos</a:t>
            </a:r>
            <a:r>
              <a:rPr lang="es-PE" dirty="0"/>
              <a:t>)</a:t>
            </a:r>
          </a:p>
        </p:txBody>
      </p:sp>
      <p:graphicFrame>
        <p:nvGraphicFramePr>
          <p:cNvPr id="3" name="Table 15"/>
          <p:cNvGraphicFramePr>
            <a:graphicFrameLocks noGrp="1"/>
          </p:cNvGraphicFramePr>
          <p:nvPr>
            <p:extLst>
              <p:ext uri="{D42A27DB-BD31-4B8C-83A1-F6EECF244321}">
                <p14:modId xmlns:p14="http://schemas.microsoft.com/office/powerpoint/2010/main" val="1616968548"/>
              </p:ext>
            </p:extLst>
          </p:nvPr>
        </p:nvGraphicFramePr>
        <p:xfrm>
          <a:off x="262465" y="1015109"/>
          <a:ext cx="8474937" cy="2895600"/>
        </p:xfrm>
        <a:graphic>
          <a:graphicData uri="http://schemas.openxmlformats.org/drawingml/2006/table">
            <a:tbl>
              <a:tblPr firstRow="1" bandRow="1">
                <a:tableStyleId>{5C22544A-7EE6-4342-B048-85BDC9FD1C3A}</a:tableStyleId>
              </a:tblPr>
              <a:tblGrid>
                <a:gridCol w="1290438">
                  <a:extLst>
                    <a:ext uri="{9D8B030D-6E8A-4147-A177-3AD203B41FA5}">
                      <a16:colId xmlns:a16="http://schemas.microsoft.com/office/drawing/2014/main" xmlns="" val="20000"/>
                    </a:ext>
                  </a:extLst>
                </a:gridCol>
                <a:gridCol w="2262352">
                  <a:extLst>
                    <a:ext uri="{9D8B030D-6E8A-4147-A177-3AD203B41FA5}">
                      <a16:colId xmlns:a16="http://schemas.microsoft.com/office/drawing/2014/main" xmlns="" val="20001"/>
                    </a:ext>
                  </a:extLst>
                </a:gridCol>
                <a:gridCol w="2554014">
                  <a:extLst>
                    <a:ext uri="{9D8B030D-6E8A-4147-A177-3AD203B41FA5}">
                      <a16:colId xmlns:a16="http://schemas.microsoft.com/office/drawing/2014/main" xmlns="" val="20002"/>
                    </a:ext>
                  </a:extLst>
                </a:gridCol>
                <a:gridCol w="2368133">
                  <a:extLst>
                    <a:ext uri="{9D8B030D-6E8A-4147-A177-3AD203B41FA5}">
                      <a16:colId xmlns:a16="http://schemas.microsoft.com/office/drawing/2014/main" xmlns="" val="20003"/>
                    </a:ext>
                  </a:extLst>
                </a:gridCol>
              </a:tblGrid>
              <a:tr h="0">
                <a:tc>
                  <a:txBody>
                    <a:bodyPr/>
                    <a:lstStyle/>
                    <a:p>
                      <a:pPr algn="ctr"/>
                      <a:r>
                        <a:rPr lang="es-PE" sz="1000" dirty="0">
                          <a:solidFill>
                            <a:schemeClr val="bg1"/>
                          </a:solidFill>
                          <a:latin typeface="Calibri" pitchFamily="34" charset="0"/>
                          <a:cs typeface="Calibri" pitchFamily="34" charset="0"/>
                        </a:rPr>
                        <a:t>Proyecto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Objetivos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Alcance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ctr" defTabSz="896112" rtl="0" eaLnBrk="1" fontAlgn="auto" latinLnBrk="0" hangingPunct="1">
                        <a:lnSpc>
                          <a:spcPct val="100000"/>
                        </a:lnSpc>
                        <a:spcBef>
                          <a:spcPts val="0"/>
                        </a:spcBef>
                        <a:spcAft>
                          <a:spcPts val="0"/>
                        </a:spcAft>
                        <a:buClrTx/>
                        <a:buSzTx/>
                        <a:buFontTx/>
                        <a:buNone/>
                        <a:tabLst/>
                        <a:defRPr/>
                      </a:pPr>
                      <a:r>
                        <a:rPr lang="es-PE" sz="1000" dirty="0">
                          <a:solidFill>
                            <a:schemeClr val="bg1"/>
                          </a:solidFill>
                          <a:latin typeface="Calibri" pitchFamily="34" charset="0"/>
                          <a:cs typeface="Calibri" pitchFamily="34" charset="0"/>
                        </a:rPr>
                        <a:t>Recursos / Costos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29669">
                <a:tc>
                  <a:txBody>
                    <a:bodyPr/>
                    <a:lstStyle/>
                    <a:p>
                      <a:pPr marL="0" indent="0">
                        <a:buFont typeface="Wingdings" pitchFamily="2" charset="2"/>
                        <a:buNone/>
                      </a:pPr>
                      <a:r>
                        <a:rPr kumimoji="0" lang="es-PE" sz="900" b="0" i="0" u="none" strike="noStrike" cap="none" normalizeH="0" baseline="0" noProof="0" dirty="0">
                          <a:ln>
                            <a:noFill/>
                          </a:ln>
                          <a:solidFill>
                            <a:srgbClr val="000066"/>
                          </a:solidFill>
                          <a:effectLst/>
                          <a:latin typeface="Calibri" pitchFamily="34" charset="0"/>
                          <a:cs typeface="Calibri" pitchFamily="34" charset="0"/>
                        </a:rPr>
                        <a:t>Proyecto SICOP</a:t>
                      </a:r>
                    </a:p>
                    <a:p>
                      <a:pPr marL="0" indent="0">
                        <a:buFont typeface="Wingdings" pitchFamily="2" charset="2"/>
                        <a:buNone/>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p>
                      <a:pPr marL="0" indent="0">
                        <a:buFont typeface="Wingdings" pitchFamily="2" charset="2"/>
                        <a:buNone/>
                      </a:pPr>
                      <a:r>
                        <a:rPr kumimoji="0" lang="es-PE" sz="900" b="0" i="0" u="none" strike="noStrike" cap="none" normalizeH="0" baseline="0" noProof="0" dirty="0">
                          <a:ln>
                            <a:noFill/>
                          </a:ln>
                          <a:solidFill>
                            <a:srgbClr val="000066"/>
                          </a:solidFill>
                          <a:effectLst/>
                          <a:latin typeface="Calibri" pitchFamily="34" charset="0"/>
                          <a:cs typeface="Calibri" pitchFamily="34" charset="0"/>
                        </a:rPr>
                        <a:t>(OCP1 Obtener nuevos clientes</a:t>
                      </a:r>
                    </a:p>
                    <a:p>
                      <a:pPr marL="0" indent="0">
                        <a:buFont typeface="Wingdings" pitchFamily="2" charset="2"/>
                        <a:buNone/>
                      </a:pPr>
                      <a:r>
                        <a:rPr kumimoji="0" lang="es-PE" sz="900" b="0" i="0" u="none" strike="noStrike" cap="none" normalizeH="0" baseline="0" noProof="0" dirty="0">
                          <a:ln>
                            <a:noFill/>
                          </a:ln>
                          <a:solidFill>
                            <a:srgbClr val="000066"/>
                          </a:solidFill>
                          <a:effectLst/>
                          <a:latin typeface="Calibri" pitchFamily="34" charset="0"/>
                          <a:cs typeface="Calibri" pitchFamily="34" charset="0"/>
                        </a:rPr>
                        <a:t>OCP4 Optimizar proceso de ventas)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Mejorar la productividad del equipo de ventas</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Facilitar el trabajo en campo de los asesores.</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Trazabilidad de la operación de ventas.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Captación y seguimiento del prospecto</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Proforma y cierre de venta</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Entrega de unidades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Seguimiento de la producción de la fuerza de ventas.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Indicadores de las gestión de ventas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marL="0" indent="0">
                        <a:buFont typeface="Wingdings" pitchFamily="2" charset="2"/>
                        <a:buNone/>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Coordinador de Desarrollo TI</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Líder técnico de TI</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Consultoría SAP (2) (interfaces y adecuaciones)</a:t>
                      </a:r>
                    </a:p>
                    <a:p>
                      <a:pPr marL="171450" indent="-171450">
                        <a:buFont typeface="Wingdings" pitchFamily="2" charset="2"/>
                        <a:buChar char="§"/>
                      </a:pPr>
                      <a:r>
                        <a:rPr kumimoji="0" lang="en-US" sz="900" b="0" i="0" u="none" strike="noStrike" cap="none" normalizeH="0" baseline="0" noProof="0" dirty="0" err="1">
                          <a:ln>
                            <a:noFill/>
                          </a:ln>
                          <a:solidFill>
                            <a:srgbClr val="000066"/>
                          </a:solidFill>
                          <a:effectLst/>
                          <a:latin typeface="Calibri" pitchFamily="34" charset="0"/>
                          <a:cs typeface="Calibri" pitchFamily="34" charset="0"/>
                        </a:rPr>
                        <a:t>Consultores</a:t>
                      </a:r>
                      <a:r>
                        <a:rPr kumimoji="0" lang="en-US" sz="900" b="0" i="0" u="none" strike="noStrike" cap="none" normalizeH="0" baseline="0" noProof="0" dirty="0">
                          <a:ln>
                            <a:noFill/>
                          </a:ln>
                          <a:solidFill>
                            <a:srgbClr val="000066"/>
                          </a:solidFill>
                          <a:effectLst/>
                          <a:latin typeface="Calibri" pitchFamily="34" charset="0"/>
                          <a:cs typeface="Calibri" pitchFamily="34" charset="0"/>
                        </a:rPr>
                        <a:t> </a:t>
                      </a:r>
                      <a:r>
                        <a:rPr kumimoji="0" lang="en-US" sz="900" b="0" i="0" u="none" strike="noStrike" cap="none" normalizeH="0" baseline="0" noProof="0" dirty="0" err="1">
                          <a:ln>
                            <a:noFill/>
                          </a:ln>
                          <a:solidFill>
                            <a:srgbClr val="000066"/>
                          </a:solidFill>
                          <a:effectLst/>
                          <a:latin typeface="Calibri" pitchFamily="34" charset="0"/>
                          <a:cs typeface="Calibri" pitchFamily="34" charset="0"/>
                        </a:rPr>
                        <a:t>Siccop</a:t>
                      </a:r>
                      <a:r>
                        <a:rPr kumimoji="0" lang="en-US" sz="900" b="0" i="0" u="none" strike="noStrike" cap="none" normalizeH="0" baseline="0" noProof="0" dirty="0">
                          <a:ln>
                            <a:noFill/>
                          </a:ln>
                          <a:solidFill>
                            <a:srgbClr val="000066"/>
                          </a:solidFill>
                          <a:effectLst/>
                          <a:latin typeface="Calibri" pitchFamily="34" charset="0"/>
                          <a:cs typeface="Calibri" pitchFamily="34" charset="0"/>
                        </a:rPr>
                        <a:t> (2)</a:t>
                      </a:r>
                    </a:p>
                    <a:p>
                      <a:pPr marL="171450" indent="-171450">
                        <a:buFont typeface="Wingdings" pitchFamily="2" charset="2"/>
                        <a:buChar char="§"/>
                      </a:pPr>
                      <a:endParaRPr kumimoji="0" lang="en-US" sz="900" b="0" i="0" u="none" strike="noStrike" cap="none" normalizeH="0" baseline="0" noProof="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n-US" sz="900" b="0" i="0" u="none" strike="noStrike" cap="none" normalizeH="0" baseline="0" noProof="0" dirty="0">
                          <a:ln>
                            <a:noFill/>
                          </a:ln>
                          <a:solidFill>
                            <a:srgbClr val="000066"/>
                          </a:solidFill>
                          <a:effectLst/>
                          <a:latin typeface="Calibri" pitchFamily="34" charset="0"/>
                          <a:cs typeface="Calibri" pitchFamily="34" charset="0"/>
                        </a:rPr>
                        <a:t>100,000 USD</a:t>
                      </a: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indent="0">
                        <a:buFont typeface="Wingdings" pitchFamily="2" charset="2"/>
                        <a:buNone/>
                      </a:pPr>
                      <a:r>
                        <a:rPr kumimoji="0" lang="es-PE" sz="900" b="0" i="0" u="none" strike="noStrike" cap="none" normalizeH="0" baseline="0" noProof="0" dirty="0">
                          <a:ln>
                            <a:noFill/>
                          </a:ln>
                          <a:solidFill>
                            <a:srgbClr val="000066"/>
                          </a:solidFill>
                          <a:effectLst/>
                          <a:latin typeface="Calibri" pitchFamily="34" charset="0"/>
                          <a:cs typeface="Calibri" pitchFamily="34" charset="0"/>
                        </a:rPr>
                        <a:t>Proyecto App Citas</a:t>
                      </a:r>
                    </a:p>
                    <a:p>
                      <a:pPr marL="0" indent="0">
                        <a:buFont typeface="Wingdings" pitchFamily="2" charset="2"/>
                        <a:buNone/>
                      </a:pPr>
                      <a:r>
                        <a:rPr kumimoji="0" lang="es-PE" sz="900" b="0" i="0" u="none" strike="noStrike" cap="none" normalizeH="0" baseline="0" noProof="0" dirty="0">
                          <a:ln>
                            <a:noFill/>
                          </a:ln>
                          <a:solidFill>
                            <a:srgbClr val="000066"/>
                          </a:solidFill>
                          <a:effectLst/>
                          <a:latin typeface="Calibri" pitchFamily="34" charset="0"/>
                          <a:cs typeface="Calibri" pitchFamily="34" charset="0"/>
                        </a:rPr>
                        <a:t>(OCP2 Fidelizar a los clientes)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Registro de Citas de Taller desde </a:t>
                      </a:r>
                      <a:r>
                        <a:rPr kumimoji="0" lang="es-PE" sz="900" b="0" i="0" u="none" strike="noStrike" cap="none" normalizeH="0" baseline="0" noProof="0" dirty="0" err="1">
                          <a:ln>
                            <a:noFill/>
                          </a:ln>
                          <a:solidFill>
                            <a:srgbClr val="000066"/>
                          </a:solidFill>
                          <a:effectLst/>
                          <a:latin typeface="Calibri" pitchFamily="34" charset="0"/>
                          <a:cs typeface="Calibri" pitchFamily="34" charset="0"/>
                        </a:rPr>
                        <a:t>smartphones</a:t>
                      </a:r>
                      <a:r>
                        <a:rPr kumimoji="0" lang="es-PE" sz="900" b="0" i="0" u="none" strike="noStrike" cap="none" normalizeH="0" baseline="0" noProof="0" dirty="0">
                          <a:ln>
                            <a:noFill/>
                          </a:ln>
                          <a:solidFill>
                            <a:srgbClr val="000066"/>
                          </a:solidFill>
                          <a:effectLst/>
                          <a:latin typeface="Calibri" pitchFamily="34" charset="0"/>
                          <a:cs typeface="Calibri" pitchFamily="34" charset="0"/>
                        </a:rPr>
                        <a:t>.</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Reducir la cantidad de llamadas por citas atendidas por teléfono.</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Mejorar la imagen institucional de la empresa por el uso de ultimas tecnologías.</a:t>
                      </a:r>
                    </a:p>
                    <a:p>
                      <a:pPr marL="171450" indent="-171450">
                        <a:buFont typeface="Wingdings" pitchFamily="2" charset="2"/>
                        <a:buChar cha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Registro de Citas de Taller</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Consulta de Talleres  mediante geolocalización en mapas.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Registro de comentarios/sugerencias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Mostrar ofertas y promociones.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Interface con </a:t>
                      </a:r>
                      <a:r>
                        <a:rPr kumimoji="0" lang="es-PE" sz="900" b="0" i="0" u="none" strike="noStrike" kern="1200" cap="none" spc="0" normalizeH="0" baseline="0" noProof="0" dirty="0" err="1">
                          <a:ln>
                            <a:noFill/>
                          </a:ln>
                          <a:solidFill>
                            <a:srgbClr val="000066"/>
                          </a:solidFill>
                          <a:effectLst/>
                          <a:uLnTx/>
                          <a:uFillTx/>
                          <a:latin typeface="Calibri" pitchFamily="34" charset="0"/>
                          <a:ea typeface="+mn-ea"/>
                          <a:cs typeface="Calibri" pitchFamily="34" charset="0"/>
                        </a:rPr>
                        <a:t>Waze</a:t>
                      </a:r>
                      <a:r>
                        <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 para ser guiado hacia los centros de servicios.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marL="0" indent="0">
                        <a:buFont typeface="Wingdings" pitchFamily="2" charset="2"/>
                        <a:buNone/>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Coordinador de Desarrollo TI</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Líder técnico de TI</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Consultoría SAP (2) Desarrollo interfaces</a:t>
                      </a:r>
                    </a:p>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Empresa de Desarrollo de aplicativos móviles.</a:t>
                      </a:r>
                    </a:p>
                    <a:p>
                      <a:pPr marL="0" indent="0">
                        <a:buFont typeface="Wingdings" pitchFamily="2" charset="2"/>
                        <a:buNone/>
                      </a:pPr>
                      <a:r>
                        <a:rPr kumimoji="0" lang="en-US" sz="900" b="0" i="0" u="none" strike="noStrike" cap="none" normalizeH="0" baseline="0" noProof="0" dirty="0">
                          <a:ln>
                            <a:noFill/>
                          </a:ln>
                          <a:solidFill>
                            <a:srgbClr val="000066"/>
                          </a:solidFill>
                          <a:effectLst/>
                          <a:latin typeface="Calibri" pitchFamily="34" charset="0"/>
                          <a:cs typeface="Calibri" pitchFamily="34" charset="0"/>
                        </a:rPr>
                        <a:t>       25,000 USD</a:t>
                      </a: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1535675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Proyecto de </a:t>
            </a:r>
            <a:r>
              <a:rPr lang="es-PE"/>
              <a:t>TI 1 SICOP</a:t>
            </a:r>
            <a:endParaRPr lang="es-PE" dirty="0"/>
          </a:p>
        </p:txBody>
      </p:sp>
    </p:spTree>
    <p:extLst>
      <p:ext uri="{BB962C8B-B14F-4D97-AF65-F5344CB8AC3E}">
        <p14:creationId xmlns:p14="http://schemas.microsoft.com/office/powerpoint/2010/main" val="99233895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Proyecto de </a:t>
            </a:r>
            <a:r>
              <a:rPr lang="es-PE"/>
              <a:t>TI 1 SICOP</a:t>
            </a:r>
            <a:endParaRPr lang="es-PE" i="1" dirty="0"/>
          </a:p>
        </p:txBody>
      </p:sp>
      <p:graphicFrame>
        <p:nvGraphicFramePr>
          <p:cNvPr id="10" name="Table 15"/>
          <p:cNvGraphicFramePr>
            <a:graphicFrameLocks noGrp="1"/>
          </p:cNvGraphicFramePr>
          <p:nvPr>
            <p:extLst>
              <p:ext uri="{D42A27DB-BD31-4B8C-83A1-F6EECF244321}">
                <p14:modId xmlns:p14="http://schemas.microsoft.com/office/powerpoint/2010/main" val="1557943950"/>
              </p:ext>
            </p:extLst>
          </p:nvPr>
        </p:nvGraphicFramePr>
        <p:xfrm>
          <a:off x="262467" y="1078173"/>
          <a:ext cx="8563992" cy="4967546"/>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281550">
                <a:tc>
                  <a:txBody>
                    <a:bodyPr/>
                    <a:lstStyle/>
                    <a:p>
                      <a:pPr algn="ctr"/>
                      <a:r>
                        <a:rPr lang="es-PE" sz="1000" dirty="0">
                          <a:solidFill>
                            <a:schemeClr val="bg1"/>
                          </a:solidFill>
                          <a:latin typeface="Calibri" pitchFamily="34" charset="0"/>
                          <a:cs typeface="Calibri" pitchFamily="34" charset="0"/>
                        </a:rPr>
                        <a:t>Estrategia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Cualitativo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Cuantitativo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21078">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Aprovechar al máximo la nueva herramienta especializada en la gestión de ventas solo adaptando la carga de los maestros necesarios que se encuentran en SAP y el proceso de facturación</a:t>
                      </a:r>
                    </a:p>
                    <a:p>
                      <a:pPr marL="171450" indent="-171450">
                        <a:buFont typeface="Wingdings" pitchFamily="2" charset="2"/>
                        <a:buChar cha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Wingdings" pitchFamily="2" charset="2"/>
                        <a:buChar char="§"/>
                      </a:pPr>
                      <a:r>
                        <a:rPr lang="es-PE" sz="900" b="1" baseline="0" noProof="0" dirty="0">
                          <a:solidFill>
                            <a:schemeClr val="tx1"/>
                          </a:solidFill>
                          <a:latin typeface="Calibri" pitchFamily="34" charset="0"/>
                          <a:cs typeface="Calibri" pitchFamily="34" charset="0"/>
                        </a:rPr>
                        <a:t>Contribución en el proceso del negocio: </a:t>
                      </a:r>
                      <a:r>
                        <a:rPr lang="es-PE" sz="900" b="0" baseline="0" noProof="0" dirty="0">
                          <a:solidFill>
                            <a:schemeClr val="tx1"/>
                          </a:solidFill>
                          <a:latin typeface="Calibri" pitchFamily="34" charset="0"/>
                          <a:cs typeface="Calibri" pitchFamily="34" charset="0"/>
                        </a:rPr>
                        <a:t> el nuevo sistema ayudara a medir la productividad de los equipos de ventas y facilitara la captura de nuevos clientes y el cierre de ventas. Brindando indicadores para las tomas de decisiones.</a:t>
                      </a:r>
                    </a:p>
                    <a:p>
                      <a:pPr marL="171450" indent="-171450" algn="l">
                        <a:buFont typeface="Wingdings" pitchFamily="2" charset="2"/>
                        <a:buChar char="§"/>
                      </a:pPr>
                      <a:endParaRPr lang="es-PE" sz="900" b="0" baseline="0" noProof="0" dirty="0">
                        <a:solidFill>
                          <a:schemeClr val="tx1"/>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noProof="0" dirty="0">
                          <a:ln>
                            <a:noFill/>
                          </a:ln>
                          <a:solidFill>
                            <a:srgbClr val="000066"/>
                          </a:solidFill>
                          <a:effectLst/>
                          <a:latin typeface="Calibri" pitchFamily="34" charset="0"/>
                          <a:cs typeface="Calibri" pitchFamily="34" charset="0"/>
                        </a:rPr>
                        <a:t>Al ser un Sistema en la nueve se reducirán los costos de mantenimiento. Se aprovechara el uso de las </a:t>
                      </a:r>
                      <a:r>
                        <a:rPr kumimoji="0" lang="es-PE" sz="900" b="0" i="0" u="none" strike="noStrike" cap="none" normalizeH="0" baseline="0" noProof="0" dirty="0" err="1">
                          <a:ln>
                            <a:noFill/>
                          </a:ln>
                          <a:solidFill>
                            <a:srgbClr val="000066"/>
                          </a:solidFill>
                          <a:effectLst/>
                          <a:latin typeface="Calibri" pitchFamily="34" charset="0"/>
                          <a:cs typeface="Calibri" pitchFamily="34" charset="0"/>
                        </a:rPr>
                        <a:t>tablets</a:t>
                      </a:r>
                      <a:r>
                        <a:rPr kumimoji="0" lang="es-PE" sz="900" b="0" i="0" u="none" strike="noStrike" cap="none" normalizeH="0" baseline="0" noProof="0" dirty="0">
                          <a:ln>
                            <a:noFill/>
                          </a:ln>
                          <a:solidFill>
                            <a:srgbClr val="000066"/>
                          </a:solidFill>
                          <a:effectLst/>
                          <a:latin typeface="Calibri" pitchFamily="34" charset="0"/>
                          <a:cs typeface="Calibri" pitchFamily="34" charset="0"/>
                        </a:rPr>
                        <a:t> con las que ya cuentan los asesores de ventas y no requiere mayor inversión en hardware,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8686">
                <a:tc>
                  <a:txBody>
                    <a:bodyPr/>
                    <a:lstStyle/>
                    <a:p>
                      <a:pPr marL="171450" indent="-171450" algn="ctr">
                        <a:buFont typeface="Wingdings" pitchFamily="2" charset="2"/>
                        <a:buNone/>
                      </a:pPr>
                      <a:r>
                        <a:rPr kumimoji="0" lang="es-PE" sz="1000" b="1" i="0" u="none" strike="noStrike" cap="none" normalizeH="0" baseline="0" noProof="0" dirty="0" err="1">
                          <a:ln>
                            <a:noFill/>
                          </a:ln>
                          <a:solidFill>
                            <a:schemeClr val="bg1"/>
                          </a:solidFill>
                          <a:effectLst/>
                          <a:latin typeface="Calibri" pitchFamily="34" charset="0"/>
                          <a:cs typeface="Calibri" pitchFamily="34" charset="0"/>
                        </a:rPr>
                        <a:t>Stakeholders</a:t>
                      </a:r>
                      <a:r>
                        <a:rPr kumimoji="0" lang="es-PE" sz="1000" b="1" i="0" u="none" strike="noStrike" cap="none" normalizeH="0" baseline="0" noProof="0" dirty="0">
                          <a:ln>
                            <a:noFill/>
                          </a:ln>
                          <a:solidFill>
                            <a:schemeClr val="bg1"/>
                          </a:solidFill>
                          <a:effectLst/>
                          <a:latin typeface="Calibri" pitchFamily="34" charset="0"/>
                          <a:cs typeface="Calibri" pitchFamily="34" charset="0"/>
                        </a:rPr>
                        <a:t> / Partes interesadas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noProof="0" dirty="0">
                          <a:ln>
                            <a:noFill/>
                          </a:ln>
                          <a:solidFill>
                            <a:schemeClr val="bg1"/>
                          </a:solidFill>
                          <a:effectLst/>
                          <a:latin typeface="Calibri" pitchFamily="34" charset="0"/>
                          <a:cs typeface="Calibri" pitchFamily="34" charset="0"/>
                        </a:rPr>
                        <a:t>Hitos clave</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noProof="0" dirty="0">
                          <a:ln>
                            <a:noFill/>
                          </a:ln>
                          <a:solidFill>
                            <a:schemeClr val="bg1"/>
                          </a:solidFill>
                          <a:effectLst/>
                          <a:latin typeface="Calibri" pitchFamily="34" charset="0"/>
                          <a:cs typeface="Calibri" pitchFamily="34" charset="0"/>
                        </a:rPr>
                        <a:t>Riesgos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2221078">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noProof="0" dirty="0">
                          <a:solidFill>
                            <a:srgbClr val="000066"/>
                          </a:solidFill>
                          <a:latin typeface="Calibri" pitchFamily="34" charset="0"/>
                          <a:cs typeface="Calibri" pitchFamily="34" charset="0"/>
                        </a:rPr>
                        <a:t>Gerente</a:t>
                      </a:r>
                      <a:r>
                        <a:rPr lang="es-PE" sz="900" baseline="0" noProof="0" dirty="0">
                          <a:solidFill>
                            <a:srgbClr val="000066"/>
                          </a:solidFill>
                          <a:latin typeface="Calibri" pitchFamily="34" charset="0"/>
                          <a:cs typeface="Calibri" pitchFamily="34" charset="0"/>
                        </a:rPr>
                        <a:t> General</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Gerente de Ventas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Jefes de Ventas Nissan, Renault, Corporativos, Case y Ventas usados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Concesionarios Independientes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err="1">
                          <a:ln>
                            <a:noFill/>
                          </a:ln>
                          <a:solidFill>
                            <a:srgbClr val="000066"/>
                          </a:solidFill>
                          <a:effectLst/>
                          <a:latin typeface="Calibri" pitchFamily="34" charset="0"/>
                          <a:cs typeface="Calibri" pitchFamily="34" charset="0"/>
                        </a:rPr>
                        <a:t>Kick</a:t>
                      </a:r>
                      <a:r>
                        <a:rPr kumimoji="0" lang="es-PE" sz="900" b="0" i="0" u="none" strike="noStrike" cap="none" normalizeH="0" baseline="0" noProof="0" dirty="0">
                          <a:ln>
                            <a:noFill/>
                          </a:ln>
                          <a:solidFill>
                            <a:srgbClr val="000066"/>
                          </a:solidFill>
                          <a:effectLst/>
                          <a:latin typeface="Calibri" pitchFamily="34" charset="0"/>
                          <a:cs typeface="Calibri" pitchFamily="34" charset="0"/>
                        </a:rPr>
                        <a:t> off</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Relevamiento de información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Interfaces de Maestros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Interfaces Transaccionales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900" b="0" i="0" u="none" strike="noStrike" cap="none" normalizeH="0" baseline="0" noProof="0" dirty="0">
                          <a:ln>
                            <a:noFill/>
                          </a:ln>
                          <a:solidFill>
                            <a:srgbClr val="000066"/>
                          </a:solidFill>
                          <a:effectLst/>
                          <a:latin typeface="Calibri" pitchFamily="34" charset="0"/>
                          <a:cs typeface="Calibri" pitchFamily="34" charset="0"/>
                        </a:rPr>
                        <a:t> Live Ventas Usados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900" b="0" i="0" u="none" strike="noStrike" cap="none" normalizeH="0" baseline="0" noProof="0" dirty="0">
                          <a:ln>
                            <a:noFill/>
                          </a:ln>
                          <a:solidFill>
                            <a:srgbClr val="000066"/>
                          </a:solidFill>
                          <a:effectLst/>
                          <a:latin typeface="Calibri" pitchFamily="34" charset="0"/>
                          <a:cs typeface="Calibri" pitchFamily="34" charset="0"/>
                        </a:rPr>
                        <a:t> Live Concesionarios independientes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900" b="0" i="0" u="none" strike="noStrike" cap="none" normalizeH="0" baseline="0" noProof="0" dirty="0">
                          <a:ln>
                            <a:noFill/>
                          </a:ln>
                          <a:solidFill>
                            <a:srgbClr val="000066"/>
                          </a:solidFill>
                          <a:effectLst/>
                          <a:latin typeface="Calibri" pitchFamily="34" charset="0"/>
                          <a:cs typeface="Calibri" pitchFamily="34" charset="0"/>
                        </a:rPr>
                        <a:t> Live Concesionarios propios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Se trabaja con 2 proveedores, deben estar alineados en los tiempos.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No abarcar algunas funcionalidades del Sistema actual. </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Los concesionarios independientes no se alineen con los tiempos del Proyecto.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pitchFamily="34" charset="0"/>
                          <a:cs typeface="Calibri" pitchFamily="34" charset="0"/>
                        </a:rPr>
                        <a:t>Problemas de comunicación entre los sistemas SAP y el Sistema SICOP en la nube.</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5246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Línea base y presupuesto operativo del Proyecto de </a:t>
            </a:r>
            <a:r>
              <a:rPr lang="es-PE"/>
              <a:t>TI 1</a:t>
            </a:r>
            <a:endParaRPr lang="es-PE" dirty="0"/>
          </a:p>
        </p:txBody>
      </p:sp>
      <p:graphicFrame>
        <p:nvGraphicFramePr>
          <p:cNvPr id="3" name="Table 2"/>
          <p:cNvGraphicFramePr>
            <a:graphicFrameLocks noGrp="1"/>
          </p:cNvGraphicFramePr>
          <p:nvPr>
            <p:extLst>
              <p:ext uri="{D42A27DB-BD31-4B8C-83A1-F6EECF244321}">
                <p14:modId xmlns:p14="http://schemas.microsoft.com/office/powerpoint/2010/main" val="3300056797"/>
              </p:ext>
            </p:extLst>
          </p:nvPr>
        </p:nvGraphicFramePr>
        <p:xfrm>
          <a:off x="183637" y="735665"/>
          <a:ext cx="8534691" cy="5895472"/>
        </p:xfrm>
        <a:graphic>
          <a:graphicData uri="http://schemas.openxmlformats.org/drawingml/2006/table">
            <a:tbl>
              <a:tblPr firstRow="1" bandRow="1">
                <a:tableStyleId>{5C22544A-7EE6-4342-B048-85BDC9FD1C3A}</a:tableStyleId>
              </a:tblPr>
              <a:tblGrid>
                <a:gridCol w="1014542">
                  <a:extLst>
                    <a:ext uri="{9D8B030D-6E8A-4147-A177-3AD203B41FA5}">
                      <a16:colId xmlns:a16="http://schemas.microsoft.com/office/drawing/2014/main" xmlns="" val="20000"/>
                    </a:ext>
                  </a:extLst>
                </a:gridCol>
                <a:gridCol w="2406989">
                  <a:extLst>
                    <a:ext uri="{9D8B030D-6E8A-4147-A177-3AD203B41FA5}">
                      <a16:colId xmlns:a16="http://schemas.microsoft.com/office/drawing/2014/main" xmlns="" val="20001"/>
                    </a:ext>
                  </a:extLst>
                </a:gridCol>
                <a:gridCol w="2556580">
                  <a:extLst>
                    <a:ext uri="{9D8B030D-6E8A-4147-A177-3AD203B41FA5}">
                      <a16:colId xmlns:a16="http://schemas.microsoft.com/office/drawing/2014/main" xmlns="" val="20002"/>
                    </a:ext>
                  </a:extLst>
                </a:gridCol>
                <a:gridCol w="2556580">
                  <a:extLst>
                    <a:ext uri="{9D8B030D-6E8A-4147-A177-3AD203B41FA5}">
                      <a16:colId xmlns:a16="http://schemas.microsoft.com/office/drawing/2014/main" xmlns="" val="20003"/>
                    </a:ext>
                  </a:extLst>
                </a:gridCol>
              </a:tblGrid>
              <a:tr h="533699">
                <a:tc>
                  <a:txBody>
                    <a:bodyPr/>
                    <a:lstStyle/>
                    <a:p>
                      <a:pPr algn="l"/>
                      <a:endParaRPr lang="es-PE" sz="1050" b="1" dirty="0">
                        <a:solidFill>
                          <a:schemeClr val="bg1"/>
                        </a:solidFill>
                        <a:latin typeface="Calibri" pitchFamily="34" charset="0"/>
                        <a:cs typeface="Calibri" pitchFamily="34" charset="0"/>
                      </a:endParaRP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200" b="1" dirty="0">
                          <a:solidFill>
                            <a:schemeClr val="tx1"/>
                          </a:solidFill>
                          <a:latin typeface="Calibri" pitchFamily="34" charset="0"/>
                          <a:cs typeface="Calibri" pitchFamily="34" charset="0"/>
                        </a:rPr>
                        <a:t>2015</a:t>
                      </a:r>
                    </a:p>
                    <a:p>
                      <a:pPr algn="ctr"/>
                      <a:r>
                        <a:rPr lang="es-PE" sz="900" b="0" dirty="0">
                          <a:solidFill>
                            <a:schemeClr val="tx1"/>
                          </a:solidFill>
                          <a:latin typeface="Calibri" pitchFamily="34" charset="0"/>
                          <a:cs typeface="Calibri" pitchFamily="34" charset="0"/>
                        </a:rPr>
                        <a:t>(añadir</a:t>
                      </a:r>
                      <a:r>
                        <a:rPr lang="es-PE" sz="900" b="0" baseline="0" dirty="0">
                          <a:solidFill>
                            <a:schemeClr val="tx1"/>
                          </a:solidFill>
                          <a:latin typeface="Calibri" pitchFamily="34" charset="0"/>
                          <a:cs typeface="Calibri" pitchFamily="34" charset="0"/>
                        </a:rPr>
                        <a:t> columnas antes si el proyecto inició antes del 2016</a:t>
                      </a:r>
                      <a:r>
                        <a:rPr lang="es-PE" sz="900" b="0" dirty="0">
                          <a:solidFill>
                            <a:schemeClr val="tx1"/>
                          </a:solidFill>
                          <a:latin typeface="Calibri" pitchFamily="34" charset="0"/>
                          <a:cs typeface="Calibri" pitchFamily="34" charset="0"/>
                        </a:rPr>
                        <a:t>)</a:t>
                      </a:r>
                    </a:p>
                  </a:txBody>
                  <a:tcPr anchor="ctr">
                    <a:lnL w="3175" cap="flat" cmpd="sng" algn="ctr">
                      <a:solidFill>
                        <a:srgbClr val="0070C0"/>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BFD1E7"/>
                    </a:solidFill>
                  </a:tcPr>
                </a:tc>
                <a:tc>
                  <a:txBody>
                    <a:bodyPr/>
                    <a:lstStyle/>
                    <a:p>
                      <a:pPr algn="ctr"/>
                      <a:r>
                        <a:rPr lang="es-PE" sz="1200" b="1" dirty="0">
                          <a:solidFill>
                            <a:schemeClr val="tx1"/>
                          </a:solidFill>
                          <a:latin typeface="Calibri" pitchFamily="34" charset="0"/>
                          <a:cs typeface="Calibri" pitchFamily="34" charset="0"/>
                        </a:rPr>
                        <a:t>2016</a:t>
                      </a:r>
                    </a:p>
                    <a:p>
                      <a:pPr algn="ctr"/>
                      <a:r>
                        <a:rPr lang="es-PE" sz="1200" b="1" dirty="0">
                          <a:solidFill>
                            <a:schemeClr val="tx1"/>
                          </a:solidFill>
                          <a:latin typeface="Calibri" pitchFamily="34" charset="0"/>
                          <a:cs typeface="Calibri" pitchFamily="34" charset="0"/>
                        </a:rPr>
                        <a:t>(Presupuesto</a:t>
                      </a:r>
                      <a:r>
                        <a:rPr lang="es-PE" sz="1200" b="1" baseline="0" dirty="0">
                          <a:solidFill>
                            <a:schemeClr val="tx1"/>
                          </a:solidFill>
                          <a:latin typeface="Calibri" pitchFamily="34" charset="0"/>
                          <a:cs typeface="Calibri" pitchFamily="34" charset="0"/>
                        </a:rPr>
                        <a:t> actual</a:t>
                      </a:r>
                      <a:r>
                        <a:rPr lang="es-PE" sz="1200" b="1" dirty="0">
                          <a:solidFill>
                            <a:schemeClr val="tx1"/>
                          </a:solidFill>
                          <a:latin typeface="Calibri" pitchFamily="34" charset="0"/>
                          <a:cs typeface="Calibri" pitchFamily="34" charset="0"/>
                        </a:rPr>
                        <a: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s-PE" sz="1200" b="1" dirty="0">
                          <a:solidFill>
                            <a:schemeClr val="tx1"/>
                          </a:solidFill>
                          <a:latin typeface="Calibri" pitchFamily="34" charset="0"/>
                          <a:cs typeface="Calibri" pitchFamily="34" charset="0"/>
                        </a:rPr>
                        <a:t>2017</a:t>
                      </a:r>
                    </a:p>
                    <a:p>
                      <a:pPr marL="0" marR="0" indent="0" algn="ctr" defTabSz="896112" rtl="0" eaLnBrk="1" fontAlgn="auto" latinLnBrk="0" hangingPunct="1">
                        <a:lnSpc>
                          <a:spcPct val="100000"/>
                        </a:lnSpc>
                        <a:spcBef>
                          <a:spcPts val="0"/>
                        </a:spcBef>
                        <a:spcAft>
                          <a:spcPts val="0"/>
                        </a:spcAft>
                        <a:buClrTx/>
                        <a:buSzTx/>
                        <a:buFontTx/>
                        <a:buNone/>
                        <a:tabLst/>
                        <a:defRPr/>
                      </a:pPr>
                      <a:r>
                        <a:rPr lang="es-PE" sz="900" b="0" dirty="0">
                          <a:solidFill>
                            <a:schemeClr val="tx1"/>
                          </a:solidFill>
                          <a:latin typeface="Calibri" pitchFamily="34" charset="0"/>
                          <a:cs typeface="Calibri" pitchFamily="34" charset="0"/>
                        </a:rPr>
                        <a:t>(añadir</a:t>
                      </a:r>
                      <a:r>
                        <a:rPr lang="es-PE" sz="900" b="0" baseline="0" dirty="0">
                          <a:solidFill>
                            <a:schemeClr val="tx1"/>
                          </a:solidFill>
                          <a:latin typeface="Calibri" pitchFamily="34" charset="0"/>
                          <a:cs typeface="Calibri" pitchFamily="34" charset="0"/>
                        </a:rPr>
                        <a:t> columnas después si el proyecto terminará después del 2017</a:t>
                      </a:r>
                      <a:r>
                        <a:rPr lang="es-PE" sz="900" b="0" dirty="0">
                          <a:solidFill>
                            <a:schemeClr val="tx1"/>
                          </a:solidFill>
                          <a:latin typeface="Calibri" pitchFamily="34" charset="0"/>
                          <a:cs typeface="Calibri" pitchFamily="34" charset="0"/>
                        </a:rPr>
                        <a:t>)</a:t>
                      </a: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BFD1E7"/>
                    </a:solidFill>
                  </a:tcPr>
                </a:tc>
                <a:extLst>
                  <a:ext uri="{0D108BD9-81ED-4DB2-BD59-A6C34878D82A}">
                    <a16:rowId xmlns:a16="http://schemas.microsoft.com/office/drawing/2014/main" xmlns="" val="10000"/>
                  </a:ext>
                </a:extLst>
              </a:tr>
              <a:tr h="1178586">
                <a:tc>
                  <a:txBody>
                    <a:bodyPr/>
                    <a:lstStyle/>
                    <a:p>
                      <a:pPr marL="0" indent="0" algn="l">
                        <a:buFont typeface="+mj-lt"/>
                        <a:buNone/>
                      </a:pPr>
                      <a:r>
                        <a:rPr lang="es-PE" sz="1050" b="1" dirty="0">
                          <a:solidFill>
                            <a:schemeClr val="bg1"/>
                          </a:solidFill>
                          <a:latin typeface="Calibri" pitchFamily="34" charset="0"/>
                          <a:cs typeface="Calibri" pitchFamily="34" charset="0"/>
                        </a:rPr>
                        <a:t>Alcance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Evaluación de Herramientas especializadas en el sector automotriz</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SAP DBM</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C4C</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SICOP</a:t>
                      </a:r>
                    </a:p>
                    <a:p>
                      <a:pPr algn="l"/>
                      <a:endParaRPr lang="es-PE" sz="105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PE" sz="1050" dirty="0">
                          <a:solidFill>
                            <a:schemeClr val="tx1"/>
                          </a:solidFill>
                          <a:latin typeface="Calibri" pitchFamily="34" charset="0"/>
                          <a:cs typeface="Calibri" pitchFamily="34" charset="0"/>
                        </a:rPr>
                        <a:t>Definición</a:t>
                      </a:r>
                      <a:r>
                        <a:rPr lang="es-PE" sz="1050" baseline="0" dirty="0">
                          <a:solidFill>
                            <a:schemeClr val="tx1"/>
                          </a:solidFill>
                          <a:latin typeface="Calibri" pitchFamily="34" charset="0"/>
                          <a:cs typeface="Calibri" pitchFamily="34" charset="0"/>
                        </a:rPr>
                        <a:t> de Interfaces</a:t>
                      </a:r>
                    </a:p>
                    <a:p>
                      <a:pPr algn="l"/>
                      <a:r>
                        <a:rPr lang="es-PE" sz="1050" baseline="0" dirty="0">
                          <a:solidFill>
                            <a:schemeClr val="tx1"/>
                          </a:solidFill>
                          <a:latin typeface="Calibri" pitchFamily="34" charset="0"/>
                          <a:cs typeface="Calibri" pitchFamily="34" charset="0"/>
                        </a:rPr>
                        <a:t>Plan de implementación</a:t>
                      </a:r>
                    </a:p>
                    <a:p>
                      <a:pPr algn="l"/>
                      <a:r>
                        <a:rPr lang="es-PE" sz="1050" baseline="0" dirty="0">
                          <a:solidFill>
                            <a:schemeClr val="tx1"/>
                          </a:solidFill>
                          <a:latin typeface="Calibri" pitchFamily="34" charset="0"/>
                          <a:cs typeface="Calibri" pitchFamily="34" charset="0"/>
                        </a:rPr>
                        <a:t>Desarrollo de interfaces SAP</a:t>
                      </a:r>
                    </a:p>
                    <a:p>
                      <a:pPr algn="l"/>
                      <a:r>
                        <a:rPr lang="es-PE" sz="1050" baseline="0" dirty="0">
                          <a:solidFill>
                            <a:schemeClr val="tx1"/>
                          </a:solidFill>
                          <a:latin typeface="Calibri" pitchFamily="34" charset="0"/>
                          <a:cs typeface="Calibri" pitchFamily="34" charset="0"/>
                        </a:rPr>
                        <a:t>Implementación y Capacitación</a:t>
                      </a:r>
                    </a:p>
                  </a:txBody>
                  <a:tcPr>
                    <a:lnL w="3175" cap="flat" cmpd="sng" algn="ctr">
                      <a:solidFill>
                        <a:srgbClr val="00B0F0"/>
                      </a:solidFill>
                      <a:prstDash val="sysDash"/>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F7F7"/>
                    </a:solidFill>
                  </a:tcPr>
                </a:tc>
                <a:tc>
                  <a:txBody>
                    <a:bodyPr/>
                    <a:lstStyle/>
                    <a:p>
                      <a:pPr algn="l"/>
                      <a:r>
                        <a:rPr lang="es-PE" sz="1050" dirty="0">
                          <a:solidFill>
                            <a:schemeClr val="tx1"/>
                          </a:solidFill>
                          <a:latin typeface="Calibri" pitchFamily="34" charset="0"/>
                          <a:cs typeface="Calibri" pitchFamily="34" charset="0"/>
                        </a:rPr>
                        <a:t>Mejoras del sistema</a:t>
                      </a:r>
                      <a:r>
                        <a:rPr lang="es-PE" sz="1050" baseline="0" dirty="0">
                          <a:solidFill>
                            <a:schemeClr val="tx1"/>
                          </a:solidFill>
                          <a:latin typeface="Calibri" pitchFamily="34" charset="0"/>
                          <a:cs typeface="Calibri" pitchFamily="34" charset="0"/>
                        </a:rPr>
                        <a:t> en las funcionalidades</a:t>
                      </a:r>
                    </a:p>
                    <a:p>
                      <a:pPr algn="l"/>
                      <a:endParaRPr lang="es-PE" sz="105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85079">
                <a:tc>
                  <a:txBody>
                    <a:bodyPr/>
                    <a:lstStyle/>
                    <a:p>
                      <a:pPr marL="0" indent="0" algn="l">
                        <a:buFont typeface="+mj-lt"/>
                        <a:buNone/>
                      </a:pPr>
                      <a:r>
                        <a:rPr lang="es-PE" sz="1050" b="1" dirty="0">
                          <a:solidFill>
                            <a:schemeClr val="bg1"/>
                          </a:solidFill>
                          <a:latin typeface="Calibri" pitchFamily="34" charset="0"/>
                          <a:cs typeface="Calibri" pitchFamily="34" charset="0"/>
                        </a:rPr>
                        <a:t>Recursos internos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1050" baseline="0" dirty="0">
                          <a:solidFill>
                            <a:schemeClr val="tx1"/>
                          </a:solidFill>
                          <a:latin typeface="Calibri" pitchFamily="34" charset="0"/>
                          <a:cs typeface="Calibri" pitchFamily="34" charset="0"/>
                        </a:rPr>
                        <a:t>2 personas por 2 mes (tiempo parcial)</a:t>
                      </a: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Wingdings" pitchFamily="2" charset="2"/>
                        <a:buChar char="§"/>
                      </a:pPr>
                      <a:r>
                        <a:rPr lang="es-PE" sz="1050" dirty="0">
                          <a:solidFill>
                            <a:schemeClr val="tx1"/>
                          </a:solidFill>
                          <a:latin typeface="Calibri" pitchFamily="34" charset="0"/>
                          <a:cs typeface="Calibri" pitchFamily="34" charset="0"/>
                        </a:rPr>
                        <a:t>2 recursos internos por 3 meses </a:t>
                      </a:r>
                    </a:p>
                  </a:txBody>
                  <a:tcPr>
                    <a:lnL w="3175" cap="flat" cmpd="sng" algn="ctr">
                      <a:solidFill>
                        <a:srgbClr val="00B0F0"/>
                      </a:solidFill>
                      <a:prstDash val="sysDash"/>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F7F7"/>
                    </a:solidFill>
                  </a:tcPr>
                </a:tc>
                <a:tc>
                  <a:txBody>
                    <a:bodyPr/>
                    <a:lstStyle/>
                    <a:p>
                      <a:pPr marL="171450" indent="-171450" algn="l">
                        <a:buFont typeface="Wingdings" pitchFamily="2" charset="2"/>
                        <a:buChar char="§"/>
                      </a:pPr>
                      <a:r>
                        <a:rPr lang="es-PE" sz="1050" dirty="0">
                          <a:solidFill>
                            <a:schemeClr val="tx1"/>
                          </a:solidFill>
                          <a:latin typeface="Calibri" pitchFamily="34" charset="0"/>
                          <a:cs typeface="Calibri" pitchFamily="34" charset="0"/>
                        </a:rPr>
                        <a:t>1 recurso interno</a:t>
                      </a: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867261">
                <a:tc>
                  <a:txBody>
                    <a:bodyPr/>
                    <a:lstStyle/>
                    <a:p>
                      <a:pPr marL="0" indent="0" algn="l">
                        <a:buFont typeface="+mj-lt"/>
                        <a:buNone/>
                      </a:pPr>
                      <a:r>
                        <a:rPr lang="es-PE" sz="1050" b="1" dirty="0">
                          <a:solidFill>
                            <a:schemeClr val="bg1"/>
                          </a:solidFill>
                          <a:latin typeface="Calibri" pitchFamily="34" charset="0"/>
                          <a:cs typeface="Calibri" pitchFamily="34" charset="0"/>
                        </a:rPr>
                        <a:t>Costos en US$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$ 5000</a:t>
                      </a:r>
                    </a:p>
                    <a:p>
                      <a:pPr algn="l"/>
                      <a:endParaRPr lang="es-PE" sz="105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$ 10,000 (personal sistema)</a:t>
                      </a:r>
                    </a:p>
                    <a:p>
                      <a:pPr marL="0" marR="0" lvl="0" indent="0" algn="l" defTabSz="896112" rtl="0" eaLnBrk="1" fontAlgn="auto" latinLnBrk="0" hangingPunct="1">
                        <a:lnSpc>
                          <a:spcPct val="100000"/>
                        </a:lnSpc>
                        <a:spcBef>
                          <a:spcPts val="0"/>
                        </a:spcBef>
                        <a:spcAft>
                          <a:spcPts val="0"/>
                        </a:spcAft>
                        <a:buClrTx/>
                        <a:buSzTx/>
                        <a:buFontTx/>
                        <a:buNone/>
                        <a:tabLst/>
                        <a:defRPr/>
                      </a:pPr>
                      <a:endPar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marL="0" marR="0" indent="0" algn="l" defTabSz="896112" rtl="0" eaLnBrk="1" fontAlgn="auto" latinLnBrk="0" hangingPunct="1">
                        <a:lnSpc>
                          <a:spcPct val="100000"/>
                        </a:lnSpc>
                        <a:spcBef>
                          <a:spcPts val="0"/>
                        </a:spcBef>
                        <a:spcAft>
                          <a:spcPts val="0"/>
                        </a:spcAft>
                        <a:buClrTx/>
                        <a:buSzTx/>
                        <a:buFontTx/>
                        <a:buNone/>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$20,000 Desarrollo interfaces</a:t>
                      </a:r>
                    </a:p>
                    <a:p>
                      <a:pPr marL="0" marR="0" indent="0" algn="l" defTabSz="896112" rtl="0" eaLnBrk="1" fontAlgn="auto" latinLnBrk="0" hangingPunct="1">
                        <a:lnSpc>
                          <a:spcPct val="100000"/>
                        </a:lnSpc>
                        <a:spcBef>
                          <a:spcPts val="0"/>
                        </a:spcBef>
                        <a:spcAft>
                          <a:spcPts val="0"/>
                        </a:spcAft>
                        <a:buClrTx/>
                        <a:buSzTx/>
                        <a:buFontTx/>
                        <a:buNone/>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$70,000 Consultoría </a:t>
                      </a:r>
                      <a:r>
                        <a:rPr kumimoji="0" lang="es-PE" sz="1050" b="0" i="0" u="none" strike="noStrike" cap="none" normalizeH="0" baseline="0" noProof="0" dirty="0" err="1">
                          <a:ln>
                            <a:noFill/>
                          </a:ln>
                          <a:solidFill>
                            <a:srgbClr val="000066"/>
                          </a:solidFill>
                          <a:effectLst/>
                          <a:latin typeface="Calibri" pitchFamily="34" charset="0"/>
                          <a:cs typeface="Calibri" pitchFamily="34" charset="0"/>
                        </a:rPr>
                        <a:t>Sicop</a:t>
                      </a:r>
                      <a:endParaRPr kumimoji="0" lang="es-PE" sz="1050" b="0" i="0" u="none" strike="noStrike" cap="none" normalizeH="0" baseline="0" noProof="0" dirty="0">
                        <a:ln>
                          <a:noFill/>
                        </a:ln>
                        <a:solidFill>
                          <a:srgbClr val="000066"/>
                        </a:solidFill>
                        <a:effectLst/>
                        <a:latin typeface="Calibri" pitchFamily="34" charset="0"/>
                        <a:cs typeface="Calibri" pitchFamily="34" charset="0"/>
                      </a:endParaRPr>
                    </a:p>
                    <a:p>
                      <a:pPr algn="l"/>
                      <a:endParaRPr lang="es-PE" sz="1050" noProof="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F7F7"/>
                    </a:solidFill>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$20,000 Consultoría </a:t>
                      </a:r>
                      <a:r>
                        <a:rPr kumimoji="0" lang="es-PE" sz="1050" b="0" i="0" u="none" strike="noStrike" cap="none" normalizeH="0" baseline="0" noProof="0" dirty="0" err="1">
                          <a:ln>
                            <a:noFill/>
                          </a:ln>
                          <a:solidFill>
                            <a:srgbClr val="000066"/>
                          </a:solidFill>
                          <a:effectLst/>
                          <a:latin typeface="Calibri" pitchFamily="34" charset="0"/>
                          <a:cs typeface="Calibri" pitchFamily="34" charset="0"/>
                        </a:rPr>
                        <a:t>Sicop</a:t>
                      </a:r>
                      <a:endParaRPr kumimoji="0" lang="es-PE" sz="1050" b="0" i="0" u="none" strike="noStrike" cap="none" normalizeH="0" baseline="0" noProof="0" dirty="0">
                        <a:ln>
                          <a:noFill/>
                        </a:ln>
                        <a:solidFill>
                          <a:srgbClr val="000066"/>
                        </a:solidFill>
                        <a:effectLst/>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Tx/>
                        <a:buNone/>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$10,000 Consultoría SAP</a:t>
                      </a:r>
                    </a:p>
                    <a:p>
                      <a:pPr marL="0" marR="0" indent="0" algn="l" defTabSz="896112" rtl="0" eaLnBrk="1" fontAlgn="auto" latinLnBrk="0" hangingPunct="1">
                        <a:lnSpc>
                          <a:spcPct val="100000"/>
                        </a:lnSpc>
                        <a:spcBef>
                          <a:spcPts val="0"/>
                        </a:spcBef>
                        <a:spcAft>
                          <a:spcPts val="0"/>
                        </a:spcAft>
                        <a:buClrTx/>
                        <a:buSzTx/>
                        <a:buFontTx/>
                        <a:buNone/>
                        <a:tabLst/>
                        <a:defRPr/>
                      </a:pPr>
                      <a:endParaRPr kumimoji="0" lang="es-PE" sz="105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334248">
                <a:tc>
                  <a:txBody>
                    <a:bodyPr/>
                    <a:lstStyle/>
                    <a:p>
                      <a:pPr marL="0" indent="0" algn="l">
                        <a:buFont typeface="+mj-lt"/>
                        <a:buNone/>
                      </a:pPr>
                      <a:r>
                        <a:rPr lang="es-PE" sz="1050" b="1" dirty="0">
                          <a:solidFill>
                            <a:schemeClr val="bg1"/>
                          </a:solidFill>
                          <a:latin typeface="Calibri" pitchFamily="34" charset="0"/>
                          <a:cs typeface="Calibri" pitchFamily="34" charset="0"/>
                        </a:rPr>
                        <a:t>Tiempo / Fases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Reunión con proveedores</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Reuniones de Demostración</a:t>
                      </a: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Revisión de propuestas</a:t>
                      </a:r>
                    </a:p>
                    <a:p>
                      <a:pPr algn="l"/>
                      <a:endParaRPr lang="es-PE" sz="105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err="1">
                          <a:ln>
                            <a:noFill/>
                          </a:ln>
                          <a:solidFill>
                            <a:srgbClr val="000066"/>
                          </a:solidFill>
                          <a:effectLst/>
                          <a:latin typeface="Calibri" pitchFamily="34" charset="0"/>
                          <a:cs typeface="Calibri" pitchFamily="34" charset="0"/>
                        </a:rPr>
                        <a:t>Kick</a:t>
                      </a:r>
                      <a:r>
                        <a:rPr kumimoji="0" lang="es-PE" sz="1050" b="0" i="0" u="none" strike="noStrike" cap="none" normalizeH="0" baseline="0" noProof="0" dirty="0">
                          <a:ln>
                            <a:noFill/>
                          </a:ln>
                          <a:solidFill>
                            <a:srgbClr val="000066"/>
                          </a:solidFill>
                          <a:effectLst/>
                          <a:latin typeface="Calibri" pitchFamily="34" charset="0"/>
                          <a:cs typeface="Calibri" pitchFamily="34" charset="0"/>
                        </a:rPr>
                        <a:t> off</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Relevamiento Técnico/Comunicaciones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Relevamiento de información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Interfaces de Maestros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a:ln>
                            <a:noFill/>
                          </a:ln>
                          <a:solidFill>
                            <a:srgbClr val="000066"/>
                          </a:solidFill>
                          <a:effectLst/>
                          <a:latin typeface="Calibri" pitchFamily="34" charset="0"/>
                          <a:cs typeface="Calibri" pitchFamily="34" charset="0"/>
                        </a:rPr>
                        <a:t>Interfaces Transaccionales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1050" b="0" i="0" u="none" strike="noStrike" cap="none" normalizeH="0" baseline="0" noProof="0" dirty="0">
                          <a:ln>
                            <a:noFill/>
                          </a:ln>
                          <a:solidFill>
                            <a:srgbClr val="000066"/>
                          </a:solidFill>
                          <a:effectLst/>
                          <a:latin typeface="Calibri" pitchFamily="34" charset="0"/>
                          <a:cs typeface="Calibri" pitchFamily="34" charset="0"/>
                        </a:rPr>
                        <a:t> Live Ventas Usados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1050" b="0" i="0" u="none" strike="noStrike" cap="none" normalizeH="0" baseline="0" noProof="0" dirty="0">
                          <a:ln>
                            <a:noFill/>
                          </a:ln>
                          <a:solidFill>
                            <a:srgbClr val="000066"/>
                          </a:solidFill>
                          <a:effectLst/>
                          <a:latin typeface="Calibri" pitchFamily="34" charset="0"/>
                          <a:cs typeface="Calibri" pitchFamily="34" charset="0"/>
                        </a:rPr>
                        <a:t> Live Concesionarios independientes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noProof="0" dirty="0" err="1">
                          <a:ln>
                            <a:noFill/>
                          </a:ln>
                          <a:solidFill>
                            <a:srgbClr val="000066"/>
                          </a:solidFill>
                          <a:effectLst/>
                          <a:latin typeface="Calibri" pitchFamily="34" charset="0"/>
                          <a:cs typeface="Calibri" pitchFamily="34" charset="0"/>
                        </a:rPr>
                        <a:t>Go</a:t>
                      </a:r>
                      <a:r>
                        <a:rPr kumimoji="0" lang="es-PE" sz="1050" b="0" i="0" u="none" strike="noStrike" cap="none" normalizeH="0" baseline="0" noProof="0" dirty="0">
                          <a:ln>
                            <a:noFill/>
                          </a:ln>
                          <a:solidFill>
                            <a:srgbClr val="000066"/>
                          </a:solidFill>
                          <a:effectLst/>
                          <a:latin typeface="Calibri" pitchFamily="34" charset="0"/>
                          <a:cs typeface="Calibri" pitchFamily="34" charset="0"/>
                        </a:rPr>
                        <a:t> Live Concesionarios propios</a:t>
                      </a:r>
                    </a:p>
                  </a:txBody>
                  <a:tcPr>
                    <a:lnL w="3175" cap="flat" cmpd="sng" algn="ctr">
                      <a:solidFill>
                        <a:srgbClr val="00B0F0"/>
                      </a:solidFill>
                      <a:prstDash val="sysDash"/>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F7F7"/>
                    </a:solidFill>
                  </a:tcPr>
                </a:tc>
                <a:tc>
                  <a:txBody>
                    <a:bodyPr/>
                    <a:lstStyle/>
                    <a:p>
                      <a:pPr algn="l"/>
                      <a:r>
                        <a:rPr lang="es-PE" sz="1050" noProof="0" dirty="0">
                          <a:solidFill>
                            <a:schemeClr val="tx1"/>
                          </a:solidFill>
                          <a:latin typeface="Calibri" pitchFamily="34" charset="0"/>
                          <a:cs typeface="Calibri" pitchFamily="34" charset="0"/>
                        </a:rPr>
                        <a:t>Creación</a:t>
                      </a:r>
                      <a:r>
                        <a:rPr lang="es-PE" sz="1050" baseline="0" noProof="0" dirty="0">
                          <a:solidFill>
                            <a:schemeClr val="tx1"/>
                          </a:solidFill>
                          <a:latin typeface="Calibri" pitchFamily="34" charset="0"/>
                          <a:cs typeface="Calibri" pitchFamily="34" charset="0"/>
                        </a:rPr>
                        <a:t> de </a:t>
                      </a:r>
                      <a:r>
                        <a:rPr lang="es-PE" sz="1050" baseline="0" noProof="0" dirty="0" err="1">
                          <a:solidFill>
                            <a:schemeClr val="tx1"/>
                          </a:solidFill>
                          <a:latin typeface="Calibri" pitchFamily="34" charset="0"/>
                          <a:cs typeface="Calibri" pitchFamily="34" charset="0"/>
                        </a:rPr>
                        <a:t>Backlog</a:t>
                      </a:r>
                      <a:endParaRPr lang="es-PE" sz="1050" baseline="0" noProof="0" dirty="0">
                        <a:solidFill>
                          <a:schemeClr val="tx1"/>
                        </a:solidFill>
                        <a:latin typeface="Calibri" pitchFamily="34" charset="0"/>
                        <a:cs typeface="Calibri" pitchFamily="34" charset="0"/>
                      </a:endParaRPr>
                    </a:p>
                    <a:p>
                      <a:pPr algn="l"/>
                      <a:r>
                        <a:rPr lang="es-PE" sz="1050" baseline="0" noProof="0" dirty="0">
                          <a:solidFill>
                            <a:schemeClr val="tx1"/>
                          </a:solidFill>
                          <a:latin typeface="Calibri" pitchFamily="34" charset="0"/>
                          <a:cs typeface="Calibri" pitchFamily="34" charset="0"/>
                        </a:rPr>
                        <a:t>Priorización de requerimientos</a:t>
                      </a:r>
                    </a:p>
                    <a:p>
                      <a:pPr algn="l"/>
                      <a:r>
                        <a:rPr lang="es-PE" sz="1050" baseline="0" noProof="0" dirty="0">
                          <a:solidFill>
                            <a:schemeClr val="tx1"/>
                          </a:solidFill>
                          <a:latin typeface="Calibri" pitchFamily="34" charset="0"/>
                          <a:cs typeface="Calibri" pitchFamily="34" charset="0"/>
                        </a:rPr>
                        <a:t>Cotización a proveedores SAP</a:t>
                      </a:r>
                    </a:p>
                    <a:p>
                      <a:pPr algn="l"/>
                      <a:r>
                        <a:rPr lang="es-PE" sz="1050" baseline="0" noProof="0" dirty="0">
                          <a:solidFill>
                            <a:schemeClr val="tx1"/>
                          </a:solidFill>
                          <a:latin typeface="Calibri" pitchFamily="34" charset="0"/>
                          <a:cs typeface="Calibri" pitchFamily="34" charset="0"/>
                        </a:rPr>
                        <a:t>Cotización </a:t>
                      </a:r>
                      <a:r>
                        <a:rPr lang="es-PE" sz="1050" baseline="0" noProof="0" dirty="0" err="1">
                          <a:solidFill>
                            <a:schemeClr val="tx1"/>
                          </a:solidFill>
                          <a:latin typeface="Calibri" pitchFamily="34" charset="0"/>
                          <a:cs typeface="Calibri" pitchFamily="34" charset="0"/>
                        </a:rPr>
                        <a:t>Sicop</a:t>
                      </a:r>
                      <a:endParaRPr lang="es-PE" sz="1050" baseline="0" noProof="0" dirty="0">
                        <a:solidFill>
                          <a:schemeClr val="tx1"/>
                        </a:solidFill>
                        <a:latin typeface="Calibri" pitchFamily="34" charset="0"/>
                        <a:cs typeface="Calibri" pitchFamily="34" charset="0"/>
                      </a:endParaRPr>
                    </a:p>
                    <a:p>
                      <a:pPr algn="l"/>
                      <a:endParaRPr lang="es-PE" sz="1050" baseline="0" noProof="0" dirty="0">
                        <a:solidFill>
                          <a:schemeClr val="tx1"/>
                        </a:solidFill>
                        <a:latin typeface="Calibri" pitchFamily="34" charset="0"/>
                        <a:cs typeface="Calibri" pitchFamily="34" charset="0"/>
                      </a:endParaRPr>
                    </a:p>
                    <a:p>
                      <a:pPr algn="l"/>
                      <a:endParaRPr lang="es-PE" sz="1050" baseline="0" noProof="0" dirty="0">
                        <a:solidFill>
                          <a:schemeClr val="tx1"/>
                        </a:solidFill>
                        <a:latin typeface="Calibri" pitchFamily="34" charset="0"/>
                        <a:cs typeface="Calibri" pitchFamily="34" charset="0"/>
                      </a:endParaRPr>
                    </a:p>
                    <a:p>
                      <a:pPr algn="l"/>
                      <a:endParaRPr lang="es-PE" sz="1050" noProof="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087033">
                <a:tc>
                  <a:txBody>
                    <a:bodyPr/>
                    <a:lstStyle/>
                    <a:p>
                      <a:pPr marL="0" indent="0" algn="l">
                        <a:buFont typeface="+mj-lt"/>
                        <a:buNone/>
                      </a:pPr>
                      <a:r>
                        <a:rPr lang="es-PE" sz="1050" b="1" dirty="0">
                          <a:solidFill>
                            <a:schemeClr val="bg1"/>
                          </a:solidFill>
                          <a:latin typeface="Calibri" pitchFamily="34" charset="0"/>
                          <a:cs typeface="Calibri" pitchFamily="34" charset="0"/>
                        </a:rPr>
                        <a:t>Otras características significativas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l" defTabSz="896112" rtl="0" eaLnBrk="1" fontAlgn="auto" latinLnBrk="0" hangingPunct="1">
                        <a:lnSpc>
                          <a:spcPct val="100000"/>
                        </a:lnSpc>
                        <a:spcBef>
                          <a:spcPts val="0"/>
                        </a:spcBef>
                        <a:spcAft>
                          <a:spcPts val="0"/>
                        </a:spcAft>
                        <a:buClrTx/>
                        <a:buSzTx/>
                        <a:buFontTx/>
                        <a:buNone/>
                        <a:tabLst/>
                        <a:defRPr/>
                      </a:pPr>
                      <a:endParaRPr kumimoji="0" lang="es-PE" sz="105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algn="l"/>
                      <a:endParaRPr lang="es-PE" sz="105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s-PE" sz="105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DDF7F7"/>
                    </a:solidFill>
                  </a:tcPr>
                </a:tc>
                <a:tc>
                  <a:txBody>
                    <a:bodyPr/>
                    <a:lstStyle/>
                    <a:p>
                      <a:pPr algn="l"/>
                      <a:endParaRPr lang="es-PE" sz="105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96899475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p>
        </p:txBody>
      </p:sp>
    </p:spTree>
    <p:extLst>
      <p:ext uri="{BB962C8B-B14F-4D97-AF65-F5344CB8AC3E}">
        <p14:creationId xmlns:p14="http://schemas.microsoft.com/office/powerpoint/2010/main" val="344684103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i="1" dirty="0"/>
              <a:t>Información Básica</a:t>
            </a:r>
          </a:p>
        </p:txBody>
      </p:sp>
      <p:graphicFrame>
        <p:nvGraphicFramePr>
          <p:cNvPr id="10" name="Table 15"/>
          <p:cNvGraphicFramePr>
            <a:graphicFrameLocks noGrp="1"/>
          </p:cNvGraphicFramePr>
          <p:nvPr>
            <p:extLst>
              <p:ext uri="{D42A27DB-BD31-4B8C-83A1-F6EECF244321}">
                <p14:modId xmlns:p14="http://schemas.microsoft.com/office/powerpoint/2010/main" val="592598984"/>
              </p:ext>
            </p:extLst>
          </p:nvPr>
        </p:nvGraphicFramePr>
        <p:xfrm>
          <a:off x="173409" y="2971800"/>
          <a:ext cx="8563992" cy="3472543"/>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0">
                <a:tc>
                  <a:txBody>
                    <a:bodyPr/>
                    <a:lstStyle/>
                    <a:p>
                      <a:pPr algn="ctr"/>
                      <a:r>
                        <a:rPr lang="es-PE" sz="1000" dirty="0">
                          <a:solidFill>
                            <a:schemeClr val="bg1"/>
                          </a:solidFill>
                          <a:latin typeface="Calibri" pitchFamily="34" charset="0"/>
                          <a:cs typeface="Calibri" pitchFamily="34" charset="0"/>
                        </a:rPr>
                        <a:t>Procesos núcleo</a:t>
                      </a:r>
                      <a:r>
                        <a:rPr lang="es-PE" sz="1000" baseline="0" dirty="0">
                          <a:solidFill>
                            <a:schemeClr val="bg1"/>
                          </a:solidFill>
                          <a:latin typeface="Calibri" pitchFamily="34" charset="0"/>
                          <a:cs typeface="Calibri" pitchFamily="34" charset="0"/>
                        </a:rPr>
                        <a:t> o clave</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Información</a:t>
                      </a:r>
                      <a:r>
                        <a:rPr lang="es-PE" sz="1000" baseline="0" dirty="0">
                          <a:solidFill>
                            <a:schemeClr val="bg1"/>
                          </a:solidFill>
                          <a:latin typeface="Calibri" pitchFamily="34" charset="0"/>
                          <a:cs typeface="Calibri" pitchFamily="34" charset="0"/>
                        </a:rPr>
                        <a:t> clave</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Tecnología clave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228703">
                <a:tc>
                  <a:txBody>
                    <a:bodyPr/>
                    <a:lstStyle/>
                    <a:p>
                      <a:pPr marL="171450" indent="-171450">
                        <a:buFont typeface="Wingdings" pitchFamily="2" charset="2"/>
                        <a:buChar char="§"/>
                      </a:pPr>
                      <a:r>
                        <a:rPr lang="es-PE" sz="900" dirty="0">
                          <a:solidFill>
                            <a:srgbClr val="000066"/>
                          </a:solidFill>
                          <a:latin typeface="Calibri" pitchFamily="34" charset="0"/>
                          <a:cs typeface="Calibri" pitchFamily="34" charset="0"/>
                        </a:rPr>
                        <a:t>Ventas de vehículos </a:t>
                      </a:r>
                      <a:r>
                        <a:rPr lang="es-419" sz="900" dirty="0">
                          <a:solidFill>
                            <a:srgbClr val="000066"/>
                          </a:solidFill>
                          <a:latin typeface="Calibri" pitchFamily="34" charset="0"/>
                          <a:cs typeface="Calibri" pitchFamily="34" charset="0"/>
                        </a:rPr>
                        <a:t>y</a:t>
                      </a:r>
                      <a:r>
                        <a:rPr lang="es-PE" sz="900" dirty="0">
                          <a:solidFill>
                            <a:srgbClr val="000066"/>
                          </a:solidFill>
                          <a:latin typeface="Calibri" pitchFamily="34" charset="0"/>
                          <a:cs typeface="Calibri" pitchFamily="34" charset="0"/>
                        </a:rPr>
                        <a:t> </a:t>
                      </a:r>
                      <a:r>
                        <a:rPr lang="es-419" sz="900" dirty="0">
                          <a:solidFill>
                            <a:srgbClr val="000066"/>
                          </a:solidFill>
                          <a:latin typeface="Calibri" pitchFamily="34" charset="0"/>
                          <a:cs typeface="Calibri" pitchFamily="34" charset="0"/>
                        </a:rPr>
                        <a:t>r</a:t>
                      </a:r>
                      <a:r>
                        <a:rPr lang="es-PE" sz="900" dirty="0" err="1">
                          <a:solidFill>
                            <a:srgbClr val="000066"/>
                          </a:solidFill>
                          <a:latin typeface="Calibri" pitchFamily="34" charset="0"/>
                          <a:cs typeface="Calibri" pitchFamily="34" charset="0"/>
                        </a:rPr>
                        <a:t>epuestos</a:t>
                      </a:r>
                      <a:endParaRPr lang="en-US" sz="900" dirty="0">
                        <a:solidFill>
                          <a:srgbClr val="000066"/>
                        </a:solidFill>
                        <a:latin typeface="Calibri" pitchFamily="34" charset="0"/>
                        <a:cs typeface="Calibri" pitchFamily="34" charset="0"/>
                      </a:endParaRPr>
                    </a:p>
                    <a:p>
                      <a:pPr marL="171450" indent="-171450">
                        <a:buFont typeface="Wingdings" pitchFamily="2" charset="2"/>
                        <a:buChar char="§"/>
                      </a:pPr>
                      <a:r>
                        <a:rPr lang="es-PE" sz="900" dirty="0">
                          <a:solidFill>
                            <a:srgbClr val="000066"/>
                          </a:solidFill>
                          <a:latin typeface="Calibri" pitchFamily="34" charset="0"/>
                          <a:cs typeface="Calibri" pitchFamily="34" charset="0"/>
                        </a:rPr>
                        <a:t>Servicio de Mantenimiento</a:t>
                      </a:r>
                      <a:r>
                        <a:rPr lang="es-419" sz="900" dirty="0">
                          <a:solidFill>
                            <a:srgbClr val="000066"/>
                          </a:solidFill>
                          <a:latin typeface="Calibri" pitchFamily="34" charset="0"/>
                          <a:cs typeface="Calibri" pitchFamily="34" charset="0"/>
                        </a:rPr>
                        <a:t> de </a:t>
                      </a:r>
                      <a:r>
                        <a:rPr lang="es-419" sz="900" baseline="0" dirty="0">
                          <a:solidFill>
                            <a:srgbClr val="000066"/>
                          </a:solidFill>
                          <a:latin typeface="Calibri" pitchFamily="34" charset="0"/>
                          <a:cs typeface="Calibri" pitchFamily="34" charset="0"/>
                        </a:rPr>
                        <a:t>Vehículos</a:t>
                      </a:r>
                      <a:r>
                        <a:rPr lang="es-PE" sz="900" dirty="0">
                          <a:solidFill>
                            <a:srgbClr val="000066"/>
                          </a:solidFill>
                          <a:latin typeface="Calibri" pitchFamily="34" charset="0"/>
                          <a:cs typeface="Calibri" pitchFamily="34" charset="0"/>
                        </a:rPr>
                        <a:t> </a:t>
                      </a:r>
                    </a:p>
                    <a:p>
                      <a:pPr marL="171450" indent="-171450">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Logística de Vehículos y repuesto</a:t>
                      </a:r>
                      <a:r>
                        <a:rPr kumimoji="0" lang="es-419" sz="900" b="0" i="0" u="none" strike="noStrike" cap="none" normalizeH="0" baseline="0" dirty="0">
                          <a:ln>
                            <a:noFill/>
                          </a:ln>
                          <a:solidFill>
                            <a:srgbClr val="000066"/>
                          </a:solidFill>
                          <a:effectLst/>
                          <a:latin typeface="Calibri" pitchFamily="34" charset="0"/>
                          <a:cs typeface="Calibri" pitchFamily="34" charset="0"/>
                        </a:rPr>
                        <a:t>s</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Servicio  de atención al Cliente</a:t>
                      </a:r>
                    </a:p>
                    <a:p>
                      <a:pPr marL="171450" indent="-171450">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Compra de vehículos y repuesto</a:t>
                      </a:r>
                      <a:r>
                        <a:rPr kumimoji="0" lang="es-419" sz="900" b="0" i="0" u="none" strike="noStrike" cap="none" normalizeH="0" baseline="0" dirty="0">
                          <a:ln>
                            <a:noFill/>
                          </a:ln>
                          <a:solidFill>
                            <a:srgbClr val="000066"/>
                          </a:solidFill>
                          <a:effectLst/>
                          <a:latin typeface="Calibri" pitchFamily="34" charset="0"/>
                          <a:cs typeface="Calibri" pitchFamily="34" charset="0"/>
                        </a:rPr>
                        <a:t>s</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a:solidFill>
                            <a:srgbClr val="000066"/>
                          </a:solidFill>
                          <a:latin typeface="Calibri" pitchFamily="34" charset="0"/>
                          <a:cs typeface="Calibri" pitchFamily="34" charset="0"/>
                        </a:rPr>
                        <a:t>Clientes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a:solidFill>
                            <a:srgbClr val="000066"/>
                          </a:solidFill>
                          <a:latin typeface="Calibri" pitchFamily="34" charset="0"/>
                          <a:cs typeface="Calibri" pitchFamily="34" charset="0"/>
                        </a:rPr>
                        <a:t>Productos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a:solidFill>
                            <a:srgbClr val="000066"/>
                          </a:solidFill>
                          <a:latin typeface="Calibri" pitchFamily="34" charset="0"/>
                          <a:cs typeface="Calibri" pitchFamily="34" charset="0"/>
                        </a:rPr>
                        <a:t>Servicios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a:ln>
                            <a:noFill/>
                          </a:ln>
                          <a:solidFill>
                            <a:srgbClr val="000066"/>
                          </a:solidFill>
                          <a:effectLst/>
                          <a:latin typeface="Calibri" pitchFamily="34" charset="0"/>
                          <a:cs typeface="Calibri" pitchFamily="34" charset="0"/>
                        </a:rPr>
                        <a:t>Proveedores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a:ln>
                            <a:noFill/>
                          </a:ln>
                          <a:solidFill>
                            <a:srgbClr val="000066"/>
                          </a:solidFill>
                          <a:effectLst/>
                          <a:latin typeface="Calibri" pitchFamily="34" charset="0"/>
                          <a:cs typeface="Calibri" pitchFamily="34" charset="0"/>
                        </a:rPr>
                        <a:t>Formularios de requerimientos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a:ln>
                            <a:noFill/>
                          </a:ln>
                          <a:solidFill>
                            <a:srgbClr val="000066"/>
                          </a:solidFill>
                          <a:effectLst/>
                          <a:latin typeface="Calibri" pitchFamily="34" charset="0"/>
                          <a:cs typeface="Calibri" pitchFamily="34" charset="0"/>
                        </a:rPr>
                        <a:t>Información crediticia</a:t>
                      </a:r>
                      <a:endParaRPr kumimoji="0" lang="es-419"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419" sz="900" dirty="0">
                          <a:solidFill>
                            <a:srgbClr val="000066"/>
                          </a:solidFill>
                          <a:latin typeface="Calibri" charset="0"/>
                          <a:cs typeface="Calibri" pitchFamily="34" charset="0"/>
                          <a:sym typeface="Wingdings" charset="0"/>
                        </a:rPr>
                        <a:t>ERP - SAP</a:t>
                      </a:r>
                      <a:endParaRPr lang="es-PE" sz="900" dirty="0">
                        <a:solidFill>
                          <a:srgbClr val="000066"/>
                        </a:solidFill>
                        <a:latin typeface="Calibri" charset="0"/>
                        <a:cs typeface="Calibri" pitchFamily="34" charset="0"/>
                        <a:sym typeface="Wingdings"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419" sz="900" dirty="0">
                          <a:solidFill>
                            <a:srgbClr val="000066"/>
                          </a:solidFill>
                          <a:latin typeface="Calibri" charset="0"/>
                          <a:cs typeface="Calibri" pitchFamily="34" charset="0"/>
                          <a:sym typeface="Wingdings" charset="0"/>
                        </a:rPr>
                        <a:t>VPN</a:t>
                      </a:r>
                      <a:endParaRPr lang="es-PE" sz="900" dirty="0">
                        <a:solidFill>
                          <a:srgbClr val="000066"/>
                        </a:solidFill>
                        <a:latin typeface="Calibri" charset="0"/>
                        <a:cs typeface="Calibri" pitchFamily="34" charset="0"/>
                        <a:sym typeface="Wingdings"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419" sz="900" dirty="0">
                          <a:solidFill>
                            <a:srgbClr val="000066"/>
                          </a:solidFill>
                          <a:latin typeface="Calibri" charset="0"/>
                          <a:cs typeface="Calibri" pitchFamily="34" charset="0"/>
                          <a:sym typeface="Wingdings" charset="0"/>
                        </a:rPr>
                        <a:t>Cloud Computing</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419" sz="900" dirty="0">
                          <a:solidFill>
                            <a:srgbClr val="000066"/>
                          </a:solidFill>
                          <a:latin typeface="Calibri" charset="0"/>
                          <a:cs typeface="Calibri" pitchFamily="34" charset="0"/>
                          <a:sym typeface="Wingdings" charset="0"/>
                        </a:rPr>
                        <a:t>SOA</a:t>
                      </a:r>
                      <a:endParaRPr kumimoji="0" lang="es-419" sz="900" b="0" i="0" u="none" strike="noStrike" cap="none" normalizeH="0" baseline="0" dirty="0">
                        <a:ln>
                          <a:noFill/>
                        </a:ln>
                        <a:solidFill>
                          <a:srgbClr val="000066"/>
                        </a:solidFill>
                        <a:effectLst/>
                        <a:latin typeface="Calibri" pitchFamily="34" charset="0"/>
                        <a:cs typeface="Calibri" pitchFamily="34" charset="0"/>
                        <a:sym typeface="Wingdings"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419" sz="900" b="0" i="0" u="none" strike="noStrike" cap="none" normalizeH="0" baseline="0" dirty="0">
                          <a:ln>
                            <a:noFill/>
                          </a:ln>
                          <a:solidFill>
                            <a:srgbClr val="000066"/>
                          </a:solidFill>
                          <a:effectLst/>
                          <a:latin typeface="Calibri" pitchFamily="34" charset="0"/>
                          <a:cs typeface="Calibri" pitchFamily="34" charset="0"/>
                          <a:sym typeface="Wingdings" charset="0"/>
                        </a:rPr>
                        <a:t>MOVIL</a:t>
                      </a:r>
                      <a:endParaRPr lang="es-419" sz="900" dirty="0">
                        <a:solidFill>
                          <a:srgbClr val="000066"/>
                        </a:solidFill>
                        <a:latin typeface="Calibri" charset="0"/>
                        <a:cs typeface="Calibri" pitchFamily="34" charset="0"/>
                        <a:sym typeface="Wingdings"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1" name="Table 15"/>
          <p:cNvGraphicFramePr>
            <a:graphicFrameLocks noGrp="1"/>
          </p:cNvGraphicFramePr>
          <p:nvPr>
            <p:extLst>
              <p:ext uri="{D42A27DB-BD31-4B8C-83A1-F6EECF244321}">
                <p14:modId xmlns:p14="http://schemas.microsoft.com/office/powerpoint/2010/main" val="2439943084"/>
              </p:ext>
            </p:extLst>
          </p:nvPr>
        </p:nvGraphicFramePr>
        <p:xfrm>
          <a:off x="173409" y="1132767"/>
          <a:ext cx="8563992" cy="1682265"/>
        </p:xfrm>
        <a:graphic>
          <a:graphicData uri="http://schemas.openxmlformats.org/drawingml/2006/table">
            <a:tbl>
              <a:tblPr firstRow="1" bandRow="1">
                <a:tableStyleId>{5C22544A-7EE6-4342-B048-85BDC9FD1C3A}</a:tableStyleId>
              </a:tblPr>
              <a:tblGrid>
                <a:gridCol w="8563992">
                  <a:extLst>
                    <a:ext uri="{9D8B030D-6E8A-4147-A177-3AD203B41FA5}">
                      <a16:colId xmlns:a16="http://schemas.microsoft.com/office/drawing/2014/main" xmlns="" val="20000"/>
                    </a:ext>
                  </a:extLst>
                </a:gridCol>
              </a:tblGrid>
              <a:tr h="0">
                <a:tc>
                  <a:txBody>
                    <a:bodyPr/>
                    <a:lstStyle/>
                    <a:p>
                      <a:pPr algn="ctr"/>
                      <a:r>
                        <a:rPr lang="es-PE" sz="1000" dirty="0">
                          <a:solidFill>
                            <a:schemeClr val="bg1"/>
                          </a:solidFill>
                          <a:latin typeface="Calibri" pitchFamily="34" charset="0"/>
                          <a:cs typeface="Calibri" pitchFamily="34" charset="0"/>
                        </a:rPr>
                        <a:t>Unidad de TI responsable</a:t>
                      </a:r>
                      <a:r>
                        <a:rPr lang="es-PE" sz="1000" baseline="0" dirty="0">
                          <a:solidFill>
                            <a:schemeClr val="bg1"/>
                          </a:solidFill>
                          <a:latin typeface="Calibri" pitchFamily="34" charset="0"/>
                          <a:cs typeface="Calibri" pitchFamily="34" charset="0"/>
                        </a:rPr>
                        <a:t> de </a:t>
                      </a:r>
                      <a:r>
                        <a:rPr lang="es-PE" sz="1000" baseline="0" dirty="0" err="1">
                          <a:solidFill>
                            <a:schemeClr val="bg1"/>
                          </a:solidFill>
                          <a:latin typeface="Calibri" pitchFamily="34" charset="0"/>
                          <a:cs typeface="Calibri" pitchFamily="34" charset="0"/>
                        </a:rPr>
                        <a:t>Arquitectur</a:t>
                      </a:r>
                      <a:r>
                        <a:rPr lang="es-419" sz="1000" baseline="0" dirty="0">
                          <a:solidFill>
                            <a:schemeClr val="bg1"/>
                          </a:solidFill>
                          <a:latin typeface="Calibri" pitchFamily="34" charset="0"/>
                          <a:cs typeface="Calibri" pitchFamily="34" charset="0"/>
                        </a:rPr>
                        <a:t>a</a:t>
                      </a:r>
                      <a:endParaRPr lang="en-US"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438425">
                <a:tc>
                  <a:txBody>
                    <a:bodyPr/>
                    <a:lstStyle/>
                    <a:p>
                      <a:pPr marL="171450" indent="-171450">
                        <a:buFont typeface="Arial" panose="020B0604020202020204" pitchFamily="34" charset="0"/>
                        <a:buChar char="•"/>
                        <a:defRPr/>
                      </a:pPr>
                      <a:r>
                        <a:rPr kumimoji="0" lang="es-PE" sz="900" b="0" i="0" u="none" strike="noStrike" cap="none" normalizeH="0" baseline="0" dirty="0">
                          <a:ln>
                            <a:noFill/>
                          </a:ln>
                          <a:solidFill>
                            <a:srgbClr val="000066"/>
                          </a:solidFill>
                          <a:effectLst/>
                          <a:latin typeface="Calibri" charset="0"/>
                          <a:cs typeface="Calibri" pitchFamily="34" charset="0"/>
                          <a:sym typeface="Wingdings" charset="0"/>
                        </a:rPr>
                        <a:t>Arquitectura Empresarial de TI</a:t>
                      </a:r>
                    </a:p>
                    <a:p>
                      <a:pPr marL="619506" lvl="1" indent="-171450">
                        <a:buFont typeface="Arial" panose="020B0604020202020204" pitchFamily="34" charset="0"/>
                        <a:buChar char="•"/>
                        <a:defRPr/>
                      </a:pPr>
                      <a:r>
                        <a:rPr kumimoji="0" lang="es-ES" sz="900" b="0" i="0" u="none" strike="noStrike" cap="none" normalizeH="0" baseline="0" dirty="0">
                          <a:ln>
                            <a:noFill/>
                          </a:ln>
                          <a:solidFill>
                            <a:srgbClr val="000066"/>
                          </a:solidFill>
                          <a:effectLst/>
                          <a:latin typeface="Calibri" charset="0"/>
                          <a:cs typeface="Calibri" pitchFamily="34" charset="0"/>
                          <a:sym typeface="Wingdings" charset="0"/>
                        </a:rPr>
                        <a:t>Evaluar las soluciones de TI que se vayan a implementar en la </a:t>
                      </a:r>
                      <a:r>
                        <a:rPr kumimoji="0" lang="es-PE" sz="900" b="0" i="0" u="none" strike="noStrike" cap="none" normalizeH="0" baseline="0" dirty="0">
                          <a:ln>
                            <a:noFill/>
                          </a:ln>
                          <a:solidFill>
                            <a:srgbClr val="000066"/>
                          </a:solidFill>
                          <a:effectLst/>
                          <a:latin typeface="Calibri" charset="0"/>
                          <a:cs typeface="Calibri" pitchFamily="34" charset="0"/>
                          <a:sym typeface="Wingdings" charset="0"/>
                        </a:rPr>
                        <a:t>organización.</a:t>
                      </a:r>
                    </a:p>
                    <a:p>
                      <a:pPr marL="619506" lvl="1" indent="-171450">
                        <a:buFont typeface="Arial" panose="020B0604020202020204" pitchFamily="34" charset="0"/>
                        <a:buChar char="•"/>
                        <a:defRPr/>
                      </a:pPr>
                      <a:r>
                        <a:rPr kumimoji="0" lang="es-ES" sz="900" b="0" i="0" u="none" strike="noStrike" cap="none" normalizeH="0" baseline="0" dirty="0">
                          <a:ln>
                            <a:noFill/>
                          </a:ln>
                          <a:solidFill>
                            <a:srgbClr val="000066"/>
                          </a:solidFill>
                          <a:effectLst/>
                          <a:latin typeface="Calibri" charset="0"/>
                          <a:cs typeface="Calibri" pitchFamily="34" charset="0"/>
                          <a:sym typeface="Wingdings" charset="0"/>
                        </a:rPr>
                        <a:t>Definir, en conjunto con los directorios de las áreas Top, la renovación y evolución tecnológica del Centro de Cómputo y los equipos tecnológicos</a:t>
                      </a:r>
                      <a:endParaRPr kumimoji="0" lang="es-PE" sz="900" b="0" i="0" u="none" strike="noStrike" cap="none" normalizeH="0" baseline="0" dirty="0">
                        <a:ln>
                          <a:noFill/>
                        </a:ln>
                        <a:solidFill>
                          <a:srgbClr val="000066"/>
                        </a:solidFill>
                        <a:effectLst/>
                        <a:latin typeface="Calibri" charset="0"/>
                        <a:cs typeface="Calibri" pitchFamily="34" charset="0"/>
                        <a:sym typeface="Wingdings" charset="0"/>
                      </a:endParaRPr>
                    </a:p>
                    <a:p>
                      <a:pPr marL="619506" lvl="1" indent="-171450">
                        <a:buFont typeface="Arial" panose="020B0604020202020204" pitchFamily="34" charset="0"/>
                        <a:buChar char="•"/>
                        <a:defRPr/>
                      </a:pPr>
                      <a:endParaRPr kumimoji="0" lang="en-US" sz="900" b="0" i="0" u="none" strike="noStrike" cap="none" normalizeH="0" baseline="0" dirty="0">
                        <a:ln>
                          <a:noFill/>
                        </a:ln>
                        <a:solidFill>
                          <a:srgbClr val="000066"/>
                        </a:solidFill>
                        <a:effectLst/>
                        <a:latin typeface="Calibri"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6401957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i="1" dirty="0"/>
              <a:t>Modelo Operacional</a:t>
            </a:r>
          </a:p>
        </p:txBody>
      </p:sp>
      <p:graphicFrame>
        <p:nvGraphicFramePr>
          <p:cNvPr id="7" name="Table 6"/>
          <p:cNvGraphicFramePr>
            <a:graphicFrameLocks noGrp="1"/>
          </p:cNvGraphicFramePr>
          <p:nvPr>
            <p:extLst>
              <p:ext uri="{D42A27DB-BD31-4B8C-83A1-F6EECF244321}">
                <p14:modId xmlns:p14="http://schemas.microsoft.com/office/powerpoint/2010/main" val="278212089"/>
              </p:ext>
            </p:extLst>
          </p:nvPr>
        </p:nvGraphicFramePr>
        <p:xfrm>
          <a:off x="183637" y="874986"/>
          <a:ext cx="8553765" cy="5665151"/>
        </p:xfrm>
        <a:graphic>
          <a:graphicData uri="http://schemas.openxmlformats.org/drawingml/2006/table">
            <a:tbl>
              <a:tblPr firstRow="1" bandRow="1">
                <a:tableStyleId>{5C22544A-7EE6-4342-B048-85BDC9FD1C3A}</a:tableStyleId>
              </a:tblPr>
              <a:tblGrid>
                <a:gridCol w="1122649">
                  <a:extLst>
                    <a:ext uri="{9D8B030D-6E8A-4147-A177-3AD203B41FA5}">
                      <a16:colId xmlns:a16="http://schemas.microsoft.com/office/drawing/2014/main" xmlns="" val="20000"/>
                    </a:ext>
                  </a:extLst>
                </a:gridCol>
                <a:gridCol w="3668485">
                  <a:extLst>
                    <a:ext uri="{9D8B030D-6E8A-4147-A177-3AD203B41FA5}">
                      <a16:colId xmlns:a16="http://schemas.microsoft.com/office/drawing/2014/main" xmlns="" val="20001"/>
                    </a:ext>
                  </a:extLst>
                </a:gridCol>
                <a:gridCol w="3762631">
                  <a:extLst>
                    <a:ext uri="{9D8B030D-6E8A-4147-A177-3AD203B41FA5}">
                      <a16:colId xmlns:a16="http://schemas.microsoft.com/office/drawing/2014/main" xmlns="" val="20002"/>
                    </a:ext>
                  </a:extLst>
                </a:gridCol>
              </a:tblGrid>
              <a:tr h="0">
                <a:tc>
                  <a:txBody>
                    <a:bodyPr/>
                    <a:lstStyle/>
                    <a:p>
                      <a:pPr algn="l"/>
                      <a:endParaRPr lang="es-PE" sz="1000" b="1" dirty="0">
                        <a:solidFill>
                          <a:schemeClr val="bg1"/>
                        </a:solidFill>
                        <a:latin typeface="Calibri" pitchFamily="34" charset="0"/>
                        <a:cs typeface="Calibri" pitchFamily="34" charset="0"/>
                      </a:endParaRP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100" b="1" dirty="0">
                          <a:solidFill>
                            <a:schemeClr val="tx1"/>
                          </a:solidFill>
                          <a:latin typeface="Calibri" pitchFamily="34" charset="0"/>
                          <a:cs typeface="Calibri" pitchFamily="34" charset="0"/>
                        </a:rPr>
                        <a:t>AS IS</a:t>
                      </a:r>
                    </a:p>
                    <a:p>
                      <a:pPr algn="ctr"/>
                      <a:r>
                        <a:rPr lang="es-PE" sz="1100" b="0" i="1" dirty="0">
                          <a:solidFill>
                            <a:schemeClr val="tx1"/>
                          </a:solidFill>
                          <a:latin typeface="Calibri" pitchFamily="34" charset="0"/>
                          <a:cs typeface="Calibri" pitchFamily="34" charset="0"/>
                        </a:rPr>
                        <a:t>Actualidad</a:t>
                      </a:r>
                    </a:p>
                  </a:txBody>
                  <a:tcPr anchor="ctr">
                    <a:lnL w="3175" cap="flat" cmpd="sng" algn="ctr">
                      <a:solidFill>
                        <a:srgbClr val="0070C0"/>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BFD1E7"/>
                    </a:solidFill>
                  </a:tcPr>
                </a:tc>
                <a:tc>
                  <a:txBody>
                    <a:bodyPr/>
                    <a:lstStyle/>
                    <a:p>
                      <a:pPr algn="ctr"/>
                      <a:r>
                        <a:rPr lang="es-PE" sz="1100" b="1" dirty="0">
                          <a:solidFill>
                            <a:schemeClr val="tx1"/>
                          </a:solidFill>
                          <a:latin typeface="Calibri" pitchFamily="34" charset="0"/>
                          <a:cs typeface="Calibri" pitchFamily="34" charset="0"/>
                        </a:rPr>
                        <a:t>TO BE</a:t>
                      </a:r>
                    </a:p>
                    <a:p>
                      <a:pPr algn="ctr"/>
                      <a:r>
                        <a:rPr lang="es-PE" sz="1100" b="0" i="1" dirty="0">
                          <a:solidFill>
                            <a:schemeClr val="tx1"/>
                          </a:solidFill>
                          <a:latin typeface="Calibri" pitchFamily="34" charset="0"/>
                          <a:cs typeface="Calibri" pitchFamily="34" charset="0"/>
                        </a:rPr>
                        <a:t>Futuro deseado</a:t>
                      </a: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BFD1E7"/>
                    </a:solidFill>
                  </a:tcPr>
                </a:tc>
                <a:extLst>
                  <a:ext uri="{0D108BD9-81ED-4DB2-BD59-A6C34878D82A}">
                    <a16:rowId xmlns:a16="http://schemas.microsoft.com/office/drawing/2014/main" xmlns="" val="10000"/>
                  </a:ext>
                </a:extLst>
              </a:tr>
              <a:tr h="298494">
                <a:tc>
                  <a:txBody>
                    <a:bodyPr/>
                    <a:lstStyle/>
                    <a:p>
                      <a:pPr marL="0" indent="0" algn="l">
                        <a:buFont typeface="+mj-lt"/>
                        <a:buNone/>
                      </a:pPr>
                      <a:r>
                        <a:rPr lang="es-PE" sz="1000" b="1" dirty="0">
                          <a:solidFill>
                            <a:schemeClr val="bg1"/>
                          </a:solidFill>
                          <a:latin typeface="Calibri" pitchFamily="34" charset="0"/>
                          <a:cs typeface="Calibri" pitchFamily="34" charset="0"/>
                        </a:rPr>
                        <a:t>Tipo de Modelo Operacional</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kern="1200" baseline="0" noProof="0" dirty="0">
                          <a:solidFill>
                            <a:srgbClr val="000080"/>
                          </a:solidFill>
                          <a:latin typeface="Arial" charset="0"/>
                          <a:ea typeface="+mn-ea"/>
                          <a:cs typeface="Calibri" pitchFamily="34" charset="0"/>
                        </a:rPr>
                        <a:t>Modelo de </a:t>
                      </a:r>
                      <a:r>
                        <a:rPr lang="es-419" sz="900" kern="1200" baseline="0" noProof="0" dirty="0">
                          <a:solidFill>
                            <a:srgbClr val="000080"/>
                          </a:solidFill>
                          <a:latin typeface="Arial" charset="0"/>
                          <a:ea typeface="+mn-ea"/>
                          <a:cs typeface="Calibri" pitchFamily="34" charset="0"/>
                        </a:rPr>
                        <a:t>Unificación</a:t>
                      </a:r>
                      <a:endParaRPr lang="en-US" sz="900" kern="1200" baseline="0" noProof="0" dirty="0">
                        <a:solidFill>
                          <a:srgbClr val="000080"/>
                        </a:solidFill>
                        <a:latin typeface="Arial" charset="0"/>
                        <a:ea typeface="+mn-ea"/>
                        <a:cs typeface="Calibri" pitchFamily="34" charset="0"/>
                      </a:endParaRP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algn="l"/>
                      <a:endParaRPr lang="es-PE" sz="9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spc="0" normalizeH="0" baseline="0" noProof="0" dirty="0">
                          <a:ln>
                            <a:noFill/>
                          </a:ln>
                          <a:solidFill>
                            <a:srgbClr val="000066"/>
                          </a:solidFill>
                          <a:effectLst/>
                          <a:uLnTx/>
                          <a:uFillTx/>
                          <a:latin typeface="Calibri" charset="0"/>
                          <a:ea typeface="+mn-ea"/>
                          <a:cs typeface="Calibri" pitchFamily="34" charset="0"/>
                        </a:rPr>
                        <a:t>Modelo de Unificación</a:t>
                      </a:r>
                      <a:endParaRPr kumimoji="0" lang="en-US" sz="900" b="0" i="0" u="none" strike="noStrike" kern="1200" cap="none" spc="0" normalizeH="0" baseline="0" noProof="0" dirty="0">
                        <a:ln>
                          <a:noFill/>
                        </a:ln>
                        <a:solidFill>
                          <a:srgbClr val="000066"/>
                        </a:solidFill>
                        <a:effectLst/>
                        <a:uLnTx/>
                        <a:uFillTx/>
                        <a:latin typeface="Calibri" charset="0"/>
                        <a:ea typeface="+mn-ea"/>
                        <a:cs typeface="Calibri" pitchFamily="34" charset="0"/>
                      </a:endParaRPr>
                    </a:p>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endParaRPr>
                    </a:p>
                    <a:p>
                      <a:pPr algn="l"/>
                      <a:endParaRPr lang="es-PE" sz="90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155597">
                <a:tc>
                  <a:txBody>
                    <a:bodyPr/>
                    <a:lstStyle/>
                    <a:p>
                      <a:pPr marL="0" indent="0" algn="l">
                        <a:buFont typeface="+mj-lt"/>
                        <a:buNone/>
                      </a:pPr>
                      <a:r>
                        <a:rPr lang="es-PE" sz="1000" b="1" dirty="0">
                          <a:solidFill>
                            <a:schemeClr val="bg1"/>
                          </a:solidFill>
                          <a:latin typeface="Calibri" pitchFamily="34" charset="0"/>
                          <a:cs typeface="Calibri" pitchFamily="34" charset="0"/>
                        </a:rPr>
                        <a:t>Estandarización de procesos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Arial" panose="020B0604020202020204" pitchFamily="34" charset="0"/>
                        <a:buChar char="•"/>
                      </a:pPr>
                      <a:r>
                        <a:rPr lang="es-419" sz="900" kern="1200" baseline="0" dirty="0">
                          <a:solidFill>
                            <a:srgbClr val="000080"/>
                          </a:solidFill>
                          <a:latin typeface="Arial" charset="0"/>
                          <a:ea typeface="+mn-ea"/>
                          <a:cs typeface="Calibri" pitchFamily="34" charset="0"/>
                        </a:rPr>
                        <a:t>Los procesos se encuentran estandarizados en las distintas unidades de negocio de todas las sedes de Maquinarias.</a:t>
                      </a:r>
                      <a:endParaRPr lang="es-ES" sz="900" kern="1200" baseline="0" dirty="0">
                        <a:solidFill>
                          <a:srgbClr val="000080"/>
                        </a:solidFill>
                        <a:latin typeface="Arial" charset="0"/>
                        <a:ea typeface="+mn-ea"/>
                        <a:cs typeface="Calibri" pitchFamily="34" charset="0"/>
                      </a:endParaRPr>
                    </a:p>
                    <a:p>
                      <a:pPr marL="171450" indent="-171450" algn="l">
                        <a:buFont typeface="Arial" panose="020B0604020202020204" pitchFamily="34" charset="0"/>
                        <a:buChar char="•"/>
                      </a:pPr>
                      <a:r>
                        <a:rPr lang="es-419" sz="900" baseline="0" dirty="0">
                          <a:solidFill>
                            <a:srgbClr val="000080"/>
                          </a:solidFill>
                          <a:latin typeface="Arial" charset="0"/>
                          <a:cs typeface="Calibri" pitchFamily="34" charset="0"/>
                        </a:rPr>
                        <a:t>Las decisiones sobre las tecnologías de información a utilizar se toman centralizadamente.</a:t>
                      </a:r>
                      <a:endParaRPr lang="es-ES" sz="900" baseline="0" dirty="0">
                        <a:solidFill>
                          <a:srgbClr val="000080"/>
                        </a:solidFill>
                        <a:latin typeface="Arial" charset="0"/>
                        <a:cs typeface="Calibri" pitchFamily="34" charset="0"/>
                      </a:endParaRPr>
                    </a:p>
                    <a:p>
                      <a:pPr marL="171450" indent="-171450" algn="l">
                        <a:buFont typeface="Wingdings" pitchFamily="2" charset="2"/>
                        <a:buChar char="§"/>
                      </a:pPr>
                      <a:endParaRPr lang="es-PE" sz="900" dirty="0">
                        <a:solidFill>
                          <a:schemeClr val="tx1"/>
                        </a:solidFill>
                        <a:latin typeface="Calibri" pitchFamily="34" charset="0"/>
                        <a:cs typeface="Calibri" pitchFamily="34" charset="0"/>
                      </a:endParaRPr>
                    </a:p>
                    <a:p>
                      <a:pPr marL="171450" indent="-171450" algn="l">
                        <a:buFont typeface="Wingdings" pitchFamily="2" charset="2"/>
                        <a:buChar char="§"/>
                      </a:pPr>
                      <a:endParaRPr lang="es-ES" sz="9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6213" indent="-176213">
                        <a:buClr>
                          <a:srgbClr val="C00000"/>
                        </a:buClr>
                        <a:buFont typeface="Wingdings" pitchFamily="2" charset="2"/>
                        <a:buChar char="§"/>
                      </a:pPr>
                      <a:r>
                        <a:rPr lang="es-419" sz="900" kern="1200" baseline="0" dirty="0">
                          <a:solidFill>
                            <a:srgbClr val="000080"/>
                          </a:solidFill>
                          <a:latin typeface="Arial" charset="0"/>
                          <a:ea typeface="+mn-ea"/>
                          <a:cs typeface="Calibri" pitchFamily="34" charset="0"/>
                        </a:rPr>
                        <a:t>Seguir utilizando el modelo de unificación.</a:t>
                      </a:r>
                    </a:p>
                    <a:p>
                      <a:pPr marL="176213" indent="-176213">
                        <a:buClr>
                          <a:srgbClr val="C00000"/>
                        </a:buClr>
                        <a:buFont typeface="Wingdings" pitchFamily="2" charset="2"/>
                        <a:buChar char="§"/>
                      </a:pPr>
                      <a:r>
                        <a:rPr lang="es-419" sz="900" kern="1200" baseline="0" dirty="0">
                          <a:solidFill>
                            <a:srgbClr val="000080"/>
                          </a:solidFill>
                          <a:latin typeface="Arial" charset="0"/>
                          <a:ea typeface="+mn-ea"/>
                          <a:cs typeface="Calibri" pitchFamily="34" charset="0"/>
                        </a:rPr>
                        <a:t>Realizar mejora continua en los procesos brindados (Separación de automóviles, Servicio de mantenimiento, </a:t>
                      </a:r>
                      <a:r>
                        <a:rPr lang="es-419" sz="900" kern="1200" baseline="0" dirty="0" err="1">
                          <a:solidFill>
                            <a:srgbClr val="000080"/>
                          </a:solidFill>
                          <a:latin typeface="Arial" charset="0"/>
                          <a:ea typeface="+mn-ea"/>
                          <a:cs typeface="Calibri" pitchFamily="34" charset="0"/>
                        </a:rPr>
                        <a:t>etc</a:t>
                      </a:r>
                      <a:r>
                        <a:rPr lang="es-419" sz="900" kern="1200" baseline="0" dirty="0">
                          <a:solidFill>
                            <a:srgbClr val="000080"/>
                          </a:solidFill>
                          <a:latin typeface="Arial" charset="0"/>
                          <a:ea typeface="+mn-ea"/>
                          <a:cs typeface="Calibri" pitchFamily="34" charset="0"/>
                        </a:rPr>
                        <a:t>) y adicionar  nuevos procesos (Seguimiento de clientes e inteligencia de negocios).</a:t>
                      </a:r>
                      <a:endParaRPr lang="es-PE" sz="900" kern="1200" baseline="0" dirty="0">
                        <a:solidFill>
                          <a:srgbClr val="000080"/>
                        </a:solidFill>
                        <a:latin typeface="Arial" charset="0"/>
                        <a:ea typeface="+mn-ea"/>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579914">
                <a:tc>
                  <a:txBody>
                    <a:bodyPr/>
                    <a:lstStyle/>
                    <a:p>
                      <a:pPr marL="0" indent="0" algn="l">
                        <a:buFont typeface="+mj-lt"/>
                        <a:buNone/>
                      </a:pPr>
                      <a:r>
                        <a:rPr lang="es-PE" sz="1000" b="1" dirty="0">
                          <a:solidFill>
                            <a:schemeClr val="bg1"/>
                          </a:solidFill>
                          <a:latin typeface="Calibri" pitchFamily="34" charset="0"/>
                          <a:cs typeface="Calibri" pitchFamily="34" charset="0"/>
                        </a:rPr>
                        <a:t>Integración de información</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dirty="0">
                          <a:solidFill>
                            <a:srgbClr val="002060"/>
                          </a:solidFill>
                          <a:latin typeface="Arial" charset="0"/>
                          <a:cs typeface="Calibri" pitchFamily="34" charset="0"/>
                          <a:sym typeface="Wingdings" charset="0"/>
                        </a:rPr>
                        <a:t>Información </a:t>
                      </a:r>
                      <a:r>
                        <a:rPr lang="es-419" sz="900" dirty="0">
                          <a:solidFill>
                            <a:srgbClr val="002060"/>
                          </a:solidFill>
                          <a:latin typeface="Arial" charset="0"/>
                          <a:cs typeface="Calibri" pitchFamily="34" charset="0"/>
                          <a:sym typeface="Wingdings" charset="0"/>
                        </a:rPr>
                        <a:t>compartida</a:t>
                      </a:r>
                      <a:r>
                        <a:rPr lang="es-419" sz="900" baseline="0" dirty="0">
                          <a:solidFill>
                            <a:srgbClr val="002060"/>
                          </a:solidFill>
                          <a:latin typeface="Arial" charset="0"/>
                          <a:cs typeface="Calibri" pitchFamily="34" charset="0"/>
                          <a:sym typeface="Wingdings" charset="0"/>
                        </a:rPr>
                        <a:t> mediante el ERP SAP e interfaces con los sistemas </a:t>
                      </a:r>
                      <a:r>
                        <a:rPr lang="es-419" sz="900" baseline="0" dirty="0" err="1">
                          <a:solidFill>
                            <a:srgbClr val="002060"/>
                          </a:solidFill>
                          <a:latin typeface="Arial" charset="0"/>
                          <a:cs typeface="Calibri" pitchFamily="34" charset="0"/>
                          <a:sym typeface="Wingdings" charset="0"/>
                        </a:rPr>
                        <a:t>legacy</a:t>
                      </a:r>
                      <a:r>
                        <a:rPr lang="es-419" sz="900" baseline="0" dirty="0">
                          <a:solidFill>
                            <a:srgbClr val="002060"/>
                          </a:solidFill>
                          <a:latin typeface="Arial" charset="0"/>
                          <a:cs typeface="Calibri" pitchFamily="34" charset="0"/>
                          <a:sym typeface="Wingdings" charset="0"/>
                        </a:rPr>
                        <a:t> de la empresa.</a:t>
                      </a:r>
                    </a:p>
                    <a:p>
                      <a:pPr marL="171450" indent="-171450" algn="l">
                        <a:buFont typeface="Wingdings" pitchFamily="2" charset="2"/>
                        <a:buChar char="§"/>
                      </a:pPr>
                      <a:r>
                        <a:rPr lang="es-419" sz="900" baseline="0" dirty="0">
                          <a:solidFill>
                            <a:srgbClr val="002060"/>
                          </a:solidFill>
                          <a:latin typeface="Arial" charset="0"/>
                          <a:cs typeface="Calibri" pitchFamily="34" charset="0"/>
                          <a:sym typeface="Wingdings" charset="0"/>
                        </a:rPr>
                        <a:t>La información y los sistemas de información se encuentran centralizada mediante el servicio de </a:t>
                      </a:r>
                      <a:r>
                        <a:rPr lang="es-419" sz="900" baseline="0" dirty="0" err="1">
                          <a:solidFill>
                            <a:srgbClr val="002060"/>
                          </a:solidFill>
                          <a:latin typeface="Arial" charset="0"/>
                          <a:cs typeface="Calibri" pitchFamily="34" charset="0"/>
                          <a:sym typeface="Wingdings" charset="0"/>
                        </a:rPr>
                        <a:t>cloud</a:t>
                      </a:r>
                      <a:r>
                        <a:rPr lang="es-419" sz="900" baseline="0" dirty="0">
                          <a:solidFill>
                            <a:srgbClr val="002060"/>
                          </a:solidFill>
                          <a:latin typeface="Arial" charset="0"/>
                          <a:cs typeface="Calibri" pitchFamily="34" charset="0"/>
                          <a:sym typeface="Wingdings" charset="0"/>
                        </a:rPr>
                        <a:t> </a:t>
                      </a:r>
                      <a:r>
                        <a:rPr lang="es-419" sz="900" baseline="0" dirty="0" err="1">
                          <a:solidFill>
                            <a:srgbClr val="002060"/>
                          </a:solidFill>
                          <a:latin typeface="Arial" charset="0"/>
                          <a:cs typeface="Calibri" pitchFamily="34" charset="0"/>
                          <a:sym typeface="Wingdings" charset="0"/>
                        </a:rPr>
                        <a:t>computing</a:t>
                      </a:r>
                      <a:r>
                        <a:rPr lang="es-419" sz="900" baseline="0" dirty="0">
                          <a:solidFill>
                            <a:srgbClr val="002060"/>
                          </a:solidFill>
                          <a:latin typeface="Arial" charset="0"/>
                          <a:cs typeface="Calibri" pitchFamily="34" charset="0"/>
                          <a:sym typeface="Wingdings" charset="0"/>
                        </a:rPr>
                        <a:t> de la empresa.</a:t>
                      </a:r>
                    </a:p>
                  </a:txBody>
                  <a:tcPr>
                    <a:lnL w="3175" cap="flat" cmpd="sng" algn="ctr">
                      <a:solidFill>
                        <a:schemeClr val="bg1"/>
                      </a:solidFill>
                      <a:prstDash val="solid"/>
                      <a:round/>
                      <a:headEnd type="none" w="med" len="med"/>
                      <a:tailEnd type="none" w="med" len="med"/>
                    </a:lnL>
                    <a:lnR w="3175" cap="flat" cmpd="sng" algn="ctr">
                      <a:solidFill>
                        <a:srgbClr val="00B0F0"/>
                      </a:solidFill>
                      <a:prstDash val="sysDash"/>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Wingdings" pitchFamily="2" charset="2"/>
                        <a:buChar char="§"/>
                      </a:pPr>
                      <a:r>
                        <a:rPr lang="es-419" sz="900" dirty="0">
                          <a:solidFill>
                            <a:srgbClr val="002060"/>
                          </a:solidFill>
                          <a:latin typeface="Arial" charset="0"/>
                          <a:cs typeface="Calibri" pitchFamily="34" charset="0"/>
                          <a:sym typeface="Wingdings" charset="0"/>
                        </a:rPr>
                        <a:t>Seguir utilizando el modelo de unificación.</a:t>
                      </a:r>
                      <a:endParaRPr lang="en-US" sz="900" dirty="0">
                        <a:solidFill>
                          <a:srgbClr val="002060"/>
                        </a:solidFill>
                        <a:latin typeface="Arial" charset="0"/>
                        <a:cs typeface="Calibri" pitchFamily="34" charset="0"/>
                        <a:sym typeface="Wingdings" charset="0"/>
                      </a:endParaRPr>
                    </a:p>
                    <a:p>
                      <a:pPr marL="171450" indent="-171450" algn="l">
                        <a:buFont typeface="Wingdings" pitchFamily="2" charset="2"/>
                        <a:buChar char="§"/>
                      </a:pPr>
                      <a:r>
                        <a:rPr lang="es-419" sz="900" dirty="0">
                          <a:solidFill>
                            <a:schemeClr val="tx1"/>
                          </a:solidFill>
                          <a:latin typeface="Arial" charset="0"/>
                          <a:cs typeface="Calibri" pitchFamily="34" charset="0"/>
                        </a:rPr>
                        <a:t>Implementar un CRM centralizado y con acceso desde cualquier sede</a:t>
                      </a:r>
                      <a:r>
                        <a:rPr lang="es-419" sz="900" baseline="0" dirty="0">
                          <a:solidFill>
                            <a:schemeClr val="tx1"/>
                          </a:solidFill>
                          <a:latin typeface="Arial" charset="0"/>
                          <a:cs typeface="Calibri" pitchFamily="34" charset="0"/>
                        </a:rPr>
                        <a:t> de maquinarias.</a:t>
                      </a:r>
                    </a:p>
                    <a:p>
                      <a:pPr marL="171450" indent="-171450" algn="l">
                        <a:buFont typeface="Wingdings" pitchFamily="2" charset="2"/>
                        <a:buChar char="§"/>
                      </a:pPr>
                      <a:r>
                        <a:rPr lang="es-419" sz="900" baseline="0" dirty="0">
                          <a:solidFill>
                            <a:schemeClr val="tx1"/>
                          </a:solidFill>
                          <a:latin typeface="Arial" charset="0"/>
                          <a:cs typeface="Calibri" pitchFamily="34" charset="0"/>
                        </a:rPr>
                        <a:t>Realizar las proyecciones necesarias para mantener el modelo de unificación y para los nuevos proyectos de TI que se adhieran al modelo.</a:t>
                      </a:r>
                      <a:endParaRPr lang="es-ES" sz="900" baseline="0" dirty="0">
                        <a:solidFill>
                          <a:schemeClr val="tx1"/>
                        </a:solidFill>
                        <a:latin typeface="Arial" charset="0"/>
                        <a:cs typeface="Calibri" pitchFamily="34" charset="0"/>
                      </a:endParaRPr>
                    </a:p>
                    <a:p>
                      <a:pPr marL="171450" indent="-171450" algn="l">
                        <a:buFont typeface="Wingdings" pitchFamily="2" charset="2"/>
                        <a:buChar char="§"/>
                      </a:pPr>
                      <a:endParaRPr lang="en-US" sz="900" dirty="0">
                        <a:solidFill>
                          <a:schemeClr val="tx1"/>
                        </a:solidFill>
                        <a:latin typeface="Calibri" pitchFamily="34" charset="0"/>
                        <a:cs typeface="Calibri" pitchFamily="34" charset="0"/>
                      </a:endParaRPr>
                    </a:p>
                  </a:txBody>
                  <a:tcPr>
                    <a:lnL w="3175" cap="flat" cmpd="sng" algn="ctr">
                      <a:solidFill>
                        <a:srgbClr val="00B0F0"/>
                      </a:solidFill>
                      <a:prstDash val="sysDash"/>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542623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sz="2000" i="1" dirty="0"/>
              <a:t>Diagrama núcleo AS IS – Modelo Operacional de Unificación</a:t>
            </a:r>
          </a:p>
        </p:txBody>
      </p:sp>
      <p:sp>
        <p:nvSpPr>
          <p:cNvPr id="3" name="24 Cilindro"/>
          <p:cNvSpPr/>
          <p:nvPr>
            <p:custDataLst>
              <p:tags r:id="rId1"/>
            </p:custDataLst>
          </p:nvPr>
        </p:nvSpPr>
        <p:spPr bwMode="auto">
          <a:xfrm rot="16200000">
            <a:off x="1448116" y="1977690"/>
            <a:ext cx="688668" cy="1651326"/>
          </a:xfrm>
          <a:prstGeom prst="can">
            <a:avLst>
              <a:gd name="adj" fmla="val 43953"/>
            </a:avLst>
          </a:prstGeom>
          <a:solidFill>
            <a:schemeClr val="tx2">
              <a:lumMod val="50000"/>
            </a:schemeClr>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t" anchorCtr="0" compatLnSpc="1">
            <a:prstTxWarp prst="textNoShape">
              <a:avLst/>
            </a:prstTxWarp>
          </a:bodyPr>
          <a:lstStyle/>
          <a:p>
            <a:pPr marL="171450" indent="-171450"/>
            <a:r>
              <a:rPr lang="es-PE" sz="1200" dirty="0">
                <a:solidFill>
                  <a:schemeClr val="bg1"/>
                </a:solidFill>
              </a:rPr>
              <a:t>Servicio </a:t>
            </a:r>
            <a:r>
              <a:rPr lang="es-PE" sz="1200">
                <a:solidFill>
                  <a:schemeClr val="bg1"/>
                </a:solidFill>
              </a:rPr>
              <a:t>de atención al </a:t>
            </a:r>
            <a:r>
              <a:rPr lang="es-PE" sz="1200" dirty="0">
                <a:solidFill>
                  <a:schemeClr val="bg1"/>
                </a:solidFill>
              </a:rPr>
              <a:t>cliente</a:t>
            </a:r>
            <a:endParaRPr lang="es-PE" sz="1200" dirty="0">
              <a:solidFill>
                <a:schemeClr val="bg1"/>
              </a:solidFill>
              <a:latin typeface="Calibri" pitchFamily="34" charset="0"/>
              <a:cs typeface="Calibri" pitchFamily="34" charset="0"/>
            </a:endParaRPr>
          </a:p>
        </p:txBody>
      </p:sp>
      <p:sp>
        <p:nvSpPr>
          <p:cNvPr id="4" name="25 Hexágono"/>
          <p:cNvSpPr/>
          <p:nvPr>
            <p:custDataLst>
              <p:tags r:id="rId2"/>
            </p:custDataLst>
          </p:nvPr>
        </p:nvSpPr>
        <p:spPr bwMode="auto">
          <a:xfrm>
            <a:off x="2630868" y="3147687"/>
            <a:ext cx="3563384" cy="1600096"/>
          </a:xfrm>
          <a:prstGeom prst="hexagon">
            <a:avLst/>
          </a:prstGeom>
          <a:solidFill>
            <a:schemeClr val="accent3">
              <a:lumMod val="65000"/>
            </a:schemeClr>
          </a:solid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Char char="•"/>
              <a:tabLst/>
              <a:defRPr/>
            </a:pPr>
            <a:endParaRPr kumimoji="0" lang="es-ES" sz="1200" b="1" i="0" u="none" strike="noStrike" kern="0" cap="none" spc="0" normalizeH="0" baseline="0" noProof="0" dirty="0">
              <a:ln>
                <a:noFill/>
              </a:ln>
              <a:solidFill>
                <a:srgbClr val="080808"/>
              </a:solidFill>
              <a:effectLst/>
              <a:uLnTx/>
              <a:uFillTx/>
              <a:latin typeface="Calibri" pitchFamily="34" charset="0"/>
              <a:cs typeface="Calibri" pitchFamily="34" charset="0"/>
            </a:endParaRPr>
          </a:p>
        </p:txBody>
      </p:sp>
      <p:grpSp>
        <p:nvGrpSpPr>
          <p:cNvPr id="6" name="39 Grupo"/>
          <p:cNvGrpSpPr/>
          <p:nvPr>
            <p:custDataLst>
              <p:tags r:id="rId3"/>
            </p:custDataLst>
          </p:nvPr>
        </p:nvGrpSpPr>
        <p:grpSpPr>
          <a:xfrm>
            <a:off x="6369057" y="2891668"/>
            <a:ext cx="1738236" cy="2240134"/>
            <a:chOff x="5220072" y="3356992"/>
            <a:chExt cx="1440160" cy="2016224"/>
          </a:xfrm>
          <a:solidFill>
            <a:srgbClr val="A7D9FF"/>
          </a:solidFill>
        </p:grpSpPr>
        <p:sp>
          <p:nvSpPr>
            <p:cNvPr id="7" name="40 Rectángulo"/>
            <p:cNvSpPr/>
            <p:nvPr/>
          </p:nvSpPr>
          <p:spPr bwMode="auto">
            <a:xfrm>
              <a:off x="5220072" y="3356992"/>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200" b="1" i="0" u="none" strike="noStrike" kern="0" cap="none" spc="0" normalizeH="0" baseline="0" noProof="0" dirty="0">
                  <a:ln>
                    <a:noFill/>
                  </a:ln>
                  <a:solidFill>
                    <a:schemeClr val="accent2"/>
                  </a:solidFill>
                  <a:effectLst/>
                  <a:uLnTx/>
                  <a:uFillTx/>
                  <a:latin typeface="Calibri" pitchFamily="34" charset="0"/>
                  <a:cs typeface="Calibri" pitchFamily="34" charset="0"/>
                </a:rPr>
                <a:t>PORTAL WEB</a:t>
              </a:r>
            </a:p>
          </p:txBody>
        </p:sp>
        <p:sp>
          <p:nvSpPr>
            <p:cNvPr id="8" name="41 Rectángulo"/>
            <p:cNvSpPr/>
            <p:nvPr/>
          </p:nvSpPr>
          <p:spPr bwMode="auto">
            <a:xfrm>
              <a:off x="5220072" y="3861048"/>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PE" sz="1200" b="1" kern="0" noProof="0" dirty="0">
                  <a:solidFill>
                    <a:schemeClr val="accent2"/>
                  </a:solidFill>
                  <a:latin typeface="Calibri" pitchFamily="34" charset="0"/>
                  <a:cs typeface="Calibri" pitchFamily="34" charset="0"/>
                </a:rPr>
                <a:t>SALONES VENTAS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200" b="1" i="0" u="none" strike="noStrike" kern="0" cap="none" spc="0" normalizeH="0" baseline="0" dirty="0">
                  <a:ln>
                    <a:noFill/>
                  </a:ln>
                  <a:solidFill>
                    <a:schemeClr val="accent2"/>
                  </a:solidFill>
                  <a:effectLst/>
                  <a:uLnTx/>
                  <a:uFillTx/>
                  <a:latin typeface="Calibri" pitchFamily="34" charset="0"/>
                  <a:cs typeface="Calibri" pitchFamily="34" charset="0"/>
                </a:rPr>
                <a:t>CENTRO DE</a:t>
              </a:r>
              <a:r>
                <a:rPr kumimoji="0" lang="es-PE" sz="1200" b="1" i="0" u="none" strike="noStrike" kern="0" cap="none" spc="0" normalizeH="0" dirty="0">
                  <a:ln>
                    <a:noFill/>
                  </a:ln>
                  <a:solidFill>
                    <a:schemeClr val="accent2"/>
                  </a:solidFill>
                  <a:effectLst/>
                  <a:uLnTx/>
                  <a:uFillTx/>
                  <a:latin typeface="Calibri" pitchFamily="34" charset="0"/>
                  <a:cs typeface="Calibri" pitchFamily="34" charset="0"/>
                </a:rPr>
                <a:t> SERVICIOS</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sp>
          <p:nvSpPr>
            <p:cNvPr id="9" name="42 Rectángulo"/>
            <p:cNvSpPr/>
            <p:nvPr/>
          </p:nvSpPr>
          <p:spPr bwMode="auto">
            <a:xfrm>
              <a:off x="5220072" y="4365104"/>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rPr>
                <a:t>RED DE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rPr>
                <a:t>CONCESIONARIOS</a:t>
              </a:r>
            </a:p>
          </p:txBody>
        </p:sp>
        <p:sp>
          <p:nvSpPr>
            <p:cNvPr id="10" name="43 Rectángulo"/>
            <p:cNvSpPr/>
            <p:nvPr/>
          </p:nvSpPr>
          <p:spPr bwMode="auto">
            <a:xfrm>
              <a:off x="5220072" y="4869160"/>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PE" sz="1200" b="1" kern="0" dirty="0">
                  <a:solidFill>
                    <a:schemeClr val="accent2"/>
                  </a:solidFill>
                  <a:latin typeface="Calibri" pitchFamily="34" charset="0"/>
                  <a:cs typeface="Calibri" pitchFamily="34" charset="0"/>
                </a:rPr>
                <a:t>CALL CENTER</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grpSp>
      <p:sp>
        <p:nvSpPr>
          <p:cNvPr id="11" name="27 Elipse"/>
          <p:cNvSpPr/>
          <p:nvPr>
            <p:custDataLst>
              <p:tags r:id="rId4"/>
            </p:custDataLst>
          </p:nvPr>
        </p:nvSpPr>
        <p:spPr bwMode="auto">
          <a:xfrm>
            <a:off x="2458025" y="2780290"/>
            <a:ext cx="3911032" cy="2320139"/>
          </a:xfrm>
          <a:prstGeom prst="ellipse">
            <a:avLst/>
          </a:prstGeom>
          <a:no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2" name="28 Rectángulo"/>
          <p:cNvSpPr/>
          <p:nvPr>
            <p:custDataLst>
              <p:tags r:id="rId5"/>
            </p:custDataLst>
          </p:nvPr>
        </p:nvSpPr>
        <p:spPr bwMode="auto">
          <a:xfrm>
            <a:off x="806699" y="1017430"/>
            <a:ext cx="7474416" cy="5473521"/>
          </a:xfrm>
          <a:prstGeom prst="rect">
            <a:avLst/>
          </a:prstGeom>
          <a:no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3" name="39 Cilindro"/>
          <p:cNvSpPr/>
          <p:nvPr>
            <p:custDataLst>
              <p:tags r:id="rId6"/>
            </p:custDataLst>
          </p:nvPr>
        </p:nvSpPr>
        <p:spPr bwMode="auto">
          <a:xfrm rot="16200000">
            <a:off x="2426464" y="697580"/>
            <a:ext cx="761042" cy="2098795"/>
          </a:xfrm>
          <a:prstGeom prst="can">
            <a:avLst>
              <a:gd name="adj" fmla="val 43953"/>
            </a:avLst>
          </a:prstGeom>
          <a:solidFill>
            <a:srgbClr val="92D050"/>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lvl="0" algn="ctr">
              <a:defRPr/>
            </a:pPr>
            <a:r>
              <a:rPr lang="es-PE" sz="1200" dirty="0"/>
              <a:t>Ventas de </a:t>
            </a:r>
            <a:br>
              <a:rPr lang="es-PE" sz="1200" dirty="0"/>
            </a:br>
            <a:r>
              <a:rPr lang="es-PE" sz="1200" dirty="0"/>
              <a:t>vehículos </a:t>
            </a:r>
            <a:br>
              <a:rPr lang="es-PE" sz="1200" dirty="0"/>
            </a:br>
            <a:r>
              <a:rPr lang="es-PE" sz="1200" dirty="0"/>
              <a:t>y repuestos</a:t>
            </a:r>
            <a:endParaRPr kumimoji="0" lang="es-ES" sz="1200" b="1" i="0" u="none" strike="noStrike" kern="0" cap="none" spc="0" normalizeH="0" baseline="0" noProof="0" dirty="0">
              <a:ln>
                <a:noFill/>
              </a:ln>
              <a:solidFill>
                <a:schemeClr val="tx1">
                  <a:lumMod val="60000"/>
                  <a:lumOff val="40000"/>
                </a:schemeClr>
              </a:solidFill>
              <a:effectLst/>
              <a:uLnTx/>
              <a:uFillTx/>
              <a:latin typeface="Calibri" pitchFamily="34" charset="0"/>
              <a:cs typeface="Calibri" pitchFamily="34" charset="0"/>
            </a:endParaRPr>
          </a:p>
        </p:txBody>
      </p:sp>
      <p:sp>
        <p:nvSpPr>
          <p:cNvPr id="14" name="31 Cilindro"/>
          <p:cNvSpPr/>
          <p:nvPr>
            <p:custDataLst>
              <p:tags r:id="rId7"/>
            </p:custDataLst>
          </p:nvPr>
        </p:nvSpPr>
        <p:spPr bwMode="auto">
          <a:xfrm rot="16200000">
            <a:off x="1736726" y="4555978"/>
            <a:ext cx="741258" cy="1892907"/>
          </a:xfrm>
          <a:prstGeom prst="can">
            <a:avLst>
              <a:gd name="adj" fmla="val 49746"/>
            </a:avLst>
          </a:prstGeom>
          <a:solidFill>
            <a:schemeClr val="tx2">
              <a:lumMod val="20000"/>
              <a:lumOff val="80000"/>
            </a:schemeClr>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algn="ctr">
              <a:defRPr/>
            </a:pPr>
            <a:r>
              <a:rPr lang="es-PE" sz="1200">
                <a:solidFill>
                  <a:srgbClr val="000066"/>
                </a:solidFill>
                <a:latin typeface="Calibri" pitchFamily="34" charset="0"/>
              </a:rPr>
              <a:t>Servicio de </a:t>
            </a:r>
            <a:r>
              <a:rPr lang="es-PE" sz="1200">
                <a:solidFill>
                  <a:srgbClr val="000066"/>
                </a:solidFill>
                <a:latin typeface="Calibri" pitchFamily="34" charset="0"/>
                <a:cs typeface="Calibri" pitchFamily="34" charset="0"/>
              </a:rPr>
              <a:t>mantenimiento </a:t>
            </a:r>
            <a:r>
              <a:rPr lang="es-PE" sz="1200" dirty="0">
                <a:solidFill>
                  <a:srgbClr val="000066"/>
                </a:solidFill>
                <a:latin typeface="Calibri" pitchFamily="34" charset="0"/>
                <a:cs typeface="Calibri" pitchFamily="34" charset="0"/>
              </a:rPr>
              <a:t/>
            </a:r>
            <a:br>
              <a:rPr lang="es-PE" sz="1200" dirty="0">
                <a:solidFill>
                  <a:srgbClr val="000066"/>
                </a:solidFill>
                <a:latin typeface="Calibri" pitchFamily="34" charset="0"/>
                <a:cs typeface="Calibri" pitchFamily="34" charset="0"/>
              </a:rPr>
            </a:br>
            <a:r>
              <a:rPr lang="es-PE" sz="1200" dirty="0">
                <a:solidFill>
                  <a:srgbClr val="000066"/>
                </a:solidFill>
                <a:latin typeface="Calibri" pitchFamily="34" charset="0"/>
                <a:cs typeface="Calibri" pitchFamily="34" charset="0"/>
              </a:rPr>
              <a:t>de vehículos </a:t>
            </a: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7" name="28 CuadroTexto"/>
          <p:cNvSpPr txBox="1"/>
          <p:nvPr>
            <p:custDataLst>
              <p:tags r:id="rId8"/>
            </p:custDataLst>
          </p:nvPr>
        </p:nvSpPr>
        <p:spPr>
          <a:xfrm rot="21409207">
            <a:off x="3133780" y="2566500"/>
            <a:ext cx="1140866" cy="461665"/>
          </a:xfrm>
          <a:prstGeom prst="rect">
            <a:avLst/>
          </a:prstGeom>
          <a:noFill/>
        </p:spPr>
        <p:txBody>
          <a:bodyPr wrap="square" rtlCol="0">
            <a:spAutoFit/>
          </a:bodyPr>
          <a:lstStyle/>
          <a:p>
            <a:pPr algn="ctr"/>
            <a:r>
              <a:rPr lang="es-PE" sz="1200" b="1" dirty="0"/>
              <a:t> Orquestador SAP</a:t>
            </a:r>
            <a:endParaRPr lang="es-ES" sz="1200" b="1" dirty="0"/>
          </a:p>
        </p:txBody>
      </p:sp>
      <p:sp>
        <p:nvSpPr>
          <p:cNvPr id="18" name="29 CuadroTexto"/>
          <p:cNvSpPr txBox="1"/>
          <p:nvPr>
            <p:custDataLst>
              <p:tags r:id="rId9"/>
            </p:custDataLst>
          </p:nvPr>
        </p:nvSpPr>
        <p:spPr>
          <a:xfrm rot="16200000">
            <a:off x="1882622" y="3636884"/>
            <a:ext cx="777548" cy="276999"/>
          </a:xfrm>
          <a:prstGeom prst="rect">
            <a:avLst/>
          </a:prstGeom>
          <a:noFill/>
        </p:spPr>
        <p:txBody>
          <a:bodyPr wrap="square" rtlCol="0">
            <a:spAutoFit/>
          </a:bodyPr>
          <a:lstStyle/>
          <a:p>
            <a:r>
              <a:rPr lang="es-PE" sz="1200" b="1" dirty="0"/>
              <a:t> VPN</a:t>
            </a:r>
            <a:endParaRPr lang="es-ES" sz="1200" dirty="0"/>
          </a:p>
        </p:txBody>
      </p:sp>
      <p:sp>
        <p:nvSpPr>
          <p:cNvPr id="19" name="30 CuadroTexto"/>
          <p:cNvSpPr txBox="1"/>
          <p:nvPr>
            <p:custDataLst>
              <p:tags r:id="rId10"/>
            </p:custDataLst>
          </p:nvPr>
        </p:nvSpPr>
        <p:spPr>
          <a:xfrm>
            <a:off x="3693632" y="5068848"/>
            <a:ext cx="1479892" cy="276999"/>
          </a:xfrm>
          <a:prstGeom prst="rect">
            <a:avLst/>
          </a:prstGeom>
          <a:noFill/>
        </p:spPr>
        <p:txBody>
          <a:bodyPr wrap="none" rtlCol="0">
            <a:spAutoFit/>
          </a:bodyPr>
          <a:lstStyle/>
          <a:p>
            <a:r>
              <a:rPr lang="es-PE" sz="1200" b="1" dirty="0"/>
              <a:t>Cloud Computing</a:t>
            </a:r>
            <a:endParaRPr lang="es-ES" sz="1200" b="1" dirty="0"/>
          </a:p>
        </p:txBody>
      </p:sp>
      <p:sp>
        <p:nvSpPr>
          <p:cNvPr id="22" name="44 Disco magnético"/>
          <p:cNvSpPr/>
          <p:nvPr>
            <p:custDataLst>
              <p:tags r:id="rId11"/>
            </p:custDataLst>
          </p:nvPr>
        </p:nvSpPr>
        <p:spPr bwMode="auto">
          <a:xfrm>
            <a:off x="3234319" y="3300912"/>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Clientes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3" name="44 Disco magnético"/>
          <p:cNvSpPr/>
          <p:nvPr>
            <p:custDataLst>
              <p:tags r:id="rId12"/>
            </p:custDataLst>
          </p:nvPr>
        </p:nvSpPr>
        <p:spPr bwMode="auto">
          <a:xfrm>
            <a:off x="4015963" y="3775384"/>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Producto</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4" name="44 Disco magnético"/>
          <p:cNvSpPr/>
          <p:nvPr>
            <p:custDataLst>
              <p:tags r:id="rId13"/>
            </p:custDataLst>
          </p:nvPr>
        </p:nvSpPr>
        <p:spPr bwMode="auto">
          <a:xfrm>
            <a:off x="4796271" y="3277864"/>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Proveedores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6" name="44 Disco magnético"/>
          <p:cNvSpPr/>
          <p:nvPr>
            <p:custDataLst>
              <p:tags r:id="rId14"/>
            </p:custDataLst>
          </p:nvPr>
        </p:nvSpPr>
        <p:spPr bwMode="auto">
          <a:xfrm>
            <a:off x="4796271" y="4170149"/>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Requerimientos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7" name="33 Cilindro"/>
          <p:cNvSpPr/>
          <p:nvPr>
            <p:custDataLst>
              <p:tags r:id="rId15"/>
            </p:custDataLst>
          </p:nvPr>
        </p:nvSpPr>
        <p:spPr bwMode="auto">
          <a:xfrm rot="5400000">
            <a:off x="4052268" y="5132674"/>
            <a:ext cx="895331" cy="1591438"/>
          </a:xfrm>
          <a:prstGeom prst="can">
            <a:avLst>
              <a:gd name="adj" fmla="val 43953"/>
            </a:avLst>
          </a:prstGeom>
          <a:solidFill>
            <a:srgbClr val="DDF7F7"/>
          </a:solidFill>
          <a:ln w="9525" cap="flat" cmpd="sng" algn="ctr">
            <a:solidFill>
              <a:srgbClr val="2D2D8A"/>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lvl="0" algn="ctr">
              <a:defRPr/>
            </a:pPr>
            <a:r>
              <a:rPr lang="es-PE" sz="1200" dirty="0"/>
              <a:t>Compra de </a:t>
            </a:r>
            <a:br>
              <a:rPr lang="es-PE" sz="1200" dirty="0"/>
            </a:br>
            <a:r>
              <a:rPr lang="es-PE" sz="1200" dirty="0"/>
              <a:t>vehículos y </a:t>
            </a:r>
            <a:br>
              <a:rPr lang="es-PE" sz="1200" dirty="0"/>
            </a:br>
            <a:r>
              <a:rPr lang="es-PE" sz="1200" dirty="0"/>
              <a:t>repuestos</a:t>
            </a:r>
            <a:endParaRPr kumimoji="0" lang="es-ES" sz="1200" b="1" i="0" u="none" strike="noStrike" kern="0" cap="none" spc="0" normalizeH="0" baseline="0" noProof="0" dirty="0">
              <a:ln>
                <a:noFill/>
              </a:ln>
              <a:solidFill>
                <a:schemeClr val="tx2">
                  <a:lumMod val="50000"/>
                </a:schemeClr>
              </a:solidFill>
              <a:effectLst/>
              <a:uLnTx/>
              <a:uFillTx/>
              <a:latin typeface="Calibri" pitchFamily="34" charset="0"/>
              <a:cs typeface="Calibri" pitchFamily="34" charset="0"/>
            </a:endParaRPr>
          </a:p>
        </p:txBody>
      </p:sp>
      <p:sp>
        <p:nvSpPr>
          <p:cNvPr id="2" name="39 Cilindro"/>
          <p:cNvSpPr/>
          <p:nvPr>
            <p:custDataLst>
              <p:tags r:id="rId16"/>
            </p:custDataLst>
          </p:nvPr>
        </p:nvSpPr>
        <p:spPr bwMode="auto">
          <a:xfrm rot="16200000">
            <a:off x="5451914" y="925354"/>
            <a:ext cx="761042" cy="1684824"/>
          </a:xfrm>
          <a:prstGeom prst="can">
            <a:avLst>
              <a:gd name="adj" fmla="val 43953"/>
            </a:avLst>
          </a:prstGeom>
          <a:solidFill>
            <a:srgbClr val="92D050"/>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algn="ctr">
              <a:defRPr/>
            </a:pPr>
            <a:r>
              <a:rPr lang="es-PE" sz="1200" b="1" i="1" dirty="0"/>
              <a:t>Logística </a:t>
            </a:r>
            <a:r>
              <a:rPr lang="es-PE" sz="1200" b="1" i="1"/>
              <a:t>de vehículos </a:t>
            </a:r>
            <a:r>
              <a:rPr lang="es-PE" sz="1200" b="1" i="1" dirty="0"/>
              <a:t/>
            </a:r>
            <a:br>
              <a:rPr lang="es-PE" sz="1200" b="1" i="1" dirty="0"/>
            </a:br>
            <a:r>
              <a:rPr lang="es-PE" sz="1200" b="1" i="1" dirty="0"/>
              <a:t>y repuestos</a:t>
            </a:r>
            <a:endParaRPr lang="es-PE" sz="1200" dirty="0"/>
          </a:p>
        </p:txBody>
      </p:sp>
      <p:sp>
        <p:nvSpPr>
          <p:cNvPr id="30" name="44 Disco magnético"/>
          <p:cNvSpPr/>
          <p:nvPr>
            <p:custDataLst>
              <p:tags r:id="rId17"/>
            </p:custDataLst>
          </p:nvPr>
        </p:nvSpPr>
        <p:spPr bwMode="auto">
          <a:xfrm>
            <a:off x="3254058" y="4174153"/>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Servicios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31" name="Elipse 30"/>
          <p:cNvSpPr/>
          <p:nvPr/>
        </p:nvSpPr>
        <p:spPr bwMode="auto">
          <a:xfrm>
            <a:off x="2092733" y="1395650"/>
            <a:ext cx="1590592"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2" name="28 CuadroTexto"/>
          <p:cNvSpPr txBox="1"/>
          <p:nvPr>
            <p:custDataLst>
              <p:tags r:id="rId18"/>
            </p:custDataLst>
          </p:nvPr>
        </p:nvSpPr>
        <p:spPr>
          <a:xfrm>
            <a:off x="2409896" y="2096750"/>
            <a:ext cx="1140866" cy="461665"/>
          </a:xfrm>
          <a:prstGeom prst="rect">
            <a:avLst/>
          </a:prstGeom>
          <a:noFill/>
        </p:spPr>
        <p:txBody>
          <a:bodyPr wrap="square" rtlCol="0">
            <a:spAutoFit/>
          </a:bodyPr>
          <a:lstStyle/>
          <a:p>
            <a:pPr algn="ctr"/>
            <a:r>
              <a:rPr lang="es-PE" sz="1200" b="1" dirty="0"/>
              <a:t>MODULO ERP - SAP</a:t>
            </a:r>
            <a:endParaRPr lang="es-ES" sz="1200" b="1" dirty="0"/>
          </a:p>
        </p:txBody>
      </p:sp>
      <p:sp>
        <p:nvSpPr>
          <p:cNvPr id="33" name="28 CuadroTexto"/>
          <p:cNvSpPr txBox="1"/>
          <p:nvPr>
            <p:custDataLst>
              <p:tags r:id="rId19"/>
            </p:custDataLst>
          </p:nvPr>
        </p:nvSpPr>
        <p:spPr>
          <a:xfrm>
            <a:off x="5329388" y="2113130"/>
            <a:ext cx="1140866" cy="461665"/>
          </a:xfrm>
          <a:prstGeom prst="rect">
            <a:avLst/>
          </a:prstGeom>
          <a:noFill/>
        </p:spPr>
        <p:txBody>
          <a:bodyPr wrap="square" rtlCol="0">
            <a:spAutoFit/>
          </a:bodyPr>
          <a:lstStyle/>
          <a:p>
            <a:pPr algn="ctr"/>
            <a:r>
              <a:rPr lang="es-PE" sz="1200" b="1" dirty="0"/>
              <a:t> MODULO ERP - SAP</a:t>
            </a:r>
            <a:endParaRPr lang="es-ES" sz="1200" b="1" dirty="0"/>
          </a:p>
        </p:txBody>
      </p:sp>
      <p:sp>
        <p:nvSpPr>
          <p:cNvPr id="34" name="28 CuadroTexto"/>
          <p:cNvSpPr txBox="1"/>
          <p:nvPr>
            <p:custDataLst>
              <p:tags r:id="rId20"/>
            </p:custDataLst>
          </p:nvPr>
        </p:nvSpPr>
        <p:spPr>
          <a:xfrm>
            <a:off x="3663586" y="6396569"/>
            <a:ext cx="1897892" cy="276999"/>
          </a:xfrm>
          <a:prstGeom prst="rect">
            <a:avLst/>
          </a:prstGeom>
          <a:noFill/>
        </p:spPr>
        <p:txBody>
          <a:bodyPr wrap="square" rtlCol="0">
            <a:spAutoFit/>
          </a:bodyPr>
          <a:lstStyle/>
          <a:p>
            <a:pPr algn="ctr"/>
            <a:r>
              <a:rPr lang="es-PE" sz="1200" b="1" dirty="0"/>
              <a:t>MODULO ERP - SAP</a:t>
            </a:r>
            <a:endParaRPr lang="es-ES" sz="1200" b="1" dirty="0"/>
          </a:p>
        </p:txBody>
      </p:sp>
      <p:sp>
        <p:nvSpPr>
          <p:cNvPr id="35" name="28 CuadroTexto"/>
          <p:cNvSpPr txBox="1"/>
          <p:nvPr>
            <p:custDataLst>
              <p:tags r:id="rId21"/>
            </p:custDataLst>
          </p:nvPr>
        </p:nvSpPr>
        <p:spPr>
          <a:xfrm>
            <a:off x="1123979" y="3248109"/>
            <a:ext cx="1140866" cy="461665"/>
          </a:xfrm>
          <a:prstGeom prst="rect">
            <a:avLst/>
          </a:prstGeom>
          <a:noFill/>
        </p:spPr>
        <p:txBody>
          <a:bodyPr wrap="square" rtlCol="0">
            <a:spAutoFit/>
          </a:bodyPr>
          <a:lstStyle/>
          <a:p>
            <a:pPr algn="ctr"/>
            <a:r>
              <a:rPr lang="es-PE" sz="1200" b="1" dirty="0"/>
              <a:t>SISTEMA LEGACY</a:t>
            </a:r>
            <a:endParaRPr lang="es-ES" sz="1200" b="1" dirty="0"/>
          </a:p>
        </p:txBody>
      </p:sp>
      <p:sp>
        <p:nvSpPr>
          <p:cNvPr id="36" name="28 CuadroTexto"/>
          <p:cNvSpPr txBox="1"/>
          <p:nvPr>
            <p:custDataLst>
              <p:tags r:id="rId22"/>
            </p:custDataLst>
          </p:nvPr>
        </p:nvSpPr>
        <p:spPr>
          <a:xfrm>
            <a:off x="1536922" y="5947782"/>
            <a:ext cx="1140866" cy="461665"/>
          </a:xfrm>
          <a:prstGeom prst="rect">
            <a:avLst/>
          </a:prstGeom>
          <a:noFill/>
        </p:spPr>
        <p:txBody>
          <a:bodyPr wrap="square" rtlCol="0">
            <a:spAutoFit/>
          </a:bodyPr>
          <a:lstStyle/>
          <a:p>
            <a:pPr algn="ctr"/>
            <a:r>
              <a:rPr lang="es-PE" sz="1200" b="1" dirty="0"/>
              <a:t>SISTEMA LEGACY</a:t>
            </a:r>
            <a:endParaRPr lang="es-ES" sz="1200" b="1" dirty="0"/>
          </a:p>
        </p:txBody>
      </p:sp>
      <p:sp>
        <p:nvSpPr>
          <p:cNvPr id="37" name="Elipse 36"/>
          <p:cNvSpPr/>
          <p:nvPr/>
        </p:nvSpPr>
        <p:spPr bwMode="auto">
          <a:xfrm>
            <a:off x="1187609" y="2436931"/>
            <a:ext cx="1430504"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8" name="Elipse 37"/>
          <p:cNvSpPr/>
          <p:nvPr/>
        </p:nvSpPr>
        <p:spPr bwMode="auto">
          <a:xfrm>
            <a:off x="1294511" y="5119771"/>
            <a:ext cx="1759298"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9" name="Elipse 38"/>
          <p:cNvSpPr/>
          <p:nvPr/>
        </p:nvSpPr>
        <p:spPr bwMode="auto">
          <a:xfrm>
            <a:off x="3720153" y="5608248"/>
            <a:ext cx="1759298"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40" name="28 CuadroTexto"/>
          <p:cNvSpPr txBox="1"/>
          <p:nvPr>
            <p:custDataLst>
              <p:tags r:id="rId23"/>
            </p:custDataLst>
          </p:nvPr>
        </p:nvSpPr>
        <p:spPr>
          <a:xfrm rot="21409207">
            <a:off x="4625018" y="2715379"/>
            <a:ext cx="1140866" cy="276999"/>
          </a:xfrm>
          <a:prstGeom prst="rect">
            <a:avLst/>
          </a:prstGeom>
          <a:noFill/>
        </p:spPr>
        <p:txBody>
          <a:bodyPr wrap="square" rtlCol="0">
            <a:spAutoFit/>
          </a:bodyPr>
          <a:lstStyle/>
          <a:p>
            <a:pPr algn="ctr"/>
            <a:r>
              <a:rPr lang="es-PE" sz="1200" b="1" dirty="0"/>
              <a:t>ERP - SAP</a:t>
            </a:r>
            <a:endParaRPr lang="es-ES" sz="1200" b="1" dirty="0"/>
          </a:p>
        </p:txBody>
      </p:sp>
      <p:sp>
        <p:nvSpPr>
          <p:cNvPr id="41" name="42 Rectángulo"/>
          <p:cNvSpPr/>
          <p:nvPr/>
        </p:nvSpPr>
        <p:spPr bwMode="auto">
          <a:xfrm>
            <a:off x="6369057" y="5137285"/>
            <a:ext cx="1738236" cy="560034"/>
          </a:xfrm>
          <a:prstGeom prst="rect">
            <a:avLst/>
          </a:prstGeom>
          <a:solidFill>
            <a:srgbClr val="A7D9FF"/>
          </a:solid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419" sz="1200" b="1" kern="0" dirty="0">
                <a:solidFill>
                  <a:schemeClr val="accent2"/>
                </a:solidFill>
                <a:latin typeface="Calibri" pitchFamily="34" charset="0"/>
                <a:cs typeface="Calibri" pitchFamily="34" charset="0"/>
              </a:rPr>
              <a:t>MOVIL</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329166368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sz="2000" i="1" dirty="0"/>
              <a:t>Diagrama núcleo TO BE – Modelo Operacional de Unificación</a:t>
            </a:r>
          </a:p>
        </p:txBody>
      </p:sp>
      <p:sp>
        <p:nvSpPr>
          <p:cNvPr id="3" name="24 Cilindro"/>
          <p:cNvSpPr/>
          <p:nvPr>
            <p:custDataLst>
              <p:tags r:id="rId1"/>
            </p:custDataLst>
          </p:nvPr>
        </p:nvSpPr>
        <p:spPr bwMode="auto">
          <a:xfrm rot="16200000">
            <a:off x="1448116" y="1977690"/>
            <a:ext cx="688668" cy="1651326"/>
          </a:xfrm>
          <a:prstGeom prst="can">
            <a:avLst>
              <a:gd name="adj" fmla="val 43953"/>
            </a:avLst>
          </a:prstGeom>
          <a:solidFill>
            <a:schemeClr val="tx2">
              <a:lumMod val="50000"/>
            </a:schemeClr>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t" anchorCtr="0" compatLnSpc="1">
            <a:prstTxWarp prst="textNoShape">
              <a:avLst/>
            </a:prstTxWarp>
          </a:bodyPr>
          <a:lstStyle/>
          <a:p>
            <a:pPr marL="171450" indent="-171450"/>
            <a:r>
              <a:rPr lang="es-PE" sz="1200" dirty="0">
                <a:solidFill>
                  <a:schemeClr val="bg1"/>
                </a:solidFill>
              </a:rPr>
              <a:t>Servicio </a:t>
            </a:r>
            <a:r>
              <a:rPr lang="es-PE" sz="1200">
                <a:solidFill>
                  <a:schemeClr val="bg1"/>
                </a:solidFill>
              </a:rPr>
              <a:t>de atención al </a:t>
            </a:r>
            <a:r>
              <a:rPr lang="es-PE" sz="1200" dirty="0">
                <a:solidFill>
                  <a:schemeClr val="bg1"/>
                </a:solidFill>
              </a:rPr>
              <a:t>cliente</a:t>
            </a:r>
            <a:endParaRPr lang="es-PE" sz="1200" dirty="0">
              <a:solidFill>
                <a:schemeClr val="bg1"/>
              </a:solidFill>
              <a:latin typeface="Calibri" pitchFamily="34" charset="0"/>
              <a:cs typeface="Calibri" pitchFamily="34" charset="0"/>
            </a:endParaRPr>
          </a:p>
        </p:txBody>
      </p:sp>
      <p:sp>
        <p:nvSpPr>
          <p:cNvPr id="4" name="25 Hexágono"/>
          <p:cNvSpPr/>
          <p:nvPr>
            <p:custDataLst>
              <p:tags r:id="rId2"/>
            </p:custDataLst>
          </p:nvPr>
        </p:nvSpPr>
        <p:spPr bwMode="auto">
          <a:xfrm>
            <a:off x="2630868" y="3147687"/>
            <a:ext cx="3563384" cy="1600096"/>
          </a:xfrm>
          <a:prstGeom prst="hexagon">
            <a:avLst/>
          </a:prstGeom>
          <a:solidFill>
            <a:schemeClr val="accent3">
              <a:lumMod val="65000"/>
            </a:schemeClr>
          </a:solid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Char char="•"/>
              <a:tabLst/>
              <a:defRPr/>
            </a:pPr>
            <a:endParaRPr kumimoji="0" lang="es-ES" sz="1200" b="1" i="0" u="none" strike="noStrike" kern="0" cap="none" spc="0" normalizeH="0" baseline="0" noProof="0" dirty="0">
              <a:ln>
                <a:noFill/>
              </a:ln>
              <a:solidFill>
                <a:srgbClr val="080808"/>
              </a:solidFill>
              <a:effectLst/>
              <a:uLnTx/>
              <a:uFillTx/>
              <a:latin typeface="Calibri" pitchFamily="34" charset="0"/>
              <a:cs typeface="Calibri" pitchFamily="34" charset="0"/>
            </a:endParaRPr>
          </a:p>
        </p:txBody>
      </p:sp>
      <p:grpSp>
        <p:nvGrpSpPr>
          <p:cNvPr id="6" name="39 Grupo"/>
          <p:cNvGrpSpPr/>
          <p:nvPr>
            <p:custDataLst>
              <p:tags r:id="rId3"/>
            </p:custDataLst>
          </p:nvPr>
        </p:nvGrpSpPr>
        <p:grpSpPr>
          <a:xfrm>
            <a:off x="6369055" y="2891668"/>
            <a:ext cx="1738237" cy="2240134"/>
            <a:chOff x="5220071" y="3356992"/>
            <a:chExt cx="1440161" cy="2016224"/>
          </a:xfrm>
          <a:solidFill>
            <a:srgbClr val="A7D9FF"/>
          </a:solidFill>
        </p:grpSpPr>
        <p:sp>
          <p:nvSpPr>
            <p:cNvPr id="7" name="40 Rectángulo"/>
            <p:cNvSpPr/>
            <p:nvPr/>
          </p:nvSpPr>
          <p:spPr bwMode="auto">
            <a:xfrm>
              <a:off x="5220072" y="3356992"/>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200" b="1" i="0" u="none" strike="noStrike" kern="0" cap="none" spc="0" normalizeH="0" baseline="0" noProof="0" dirty="0">
                  <a:ln>
                    <a:noFill/>
                  </a:ln>
                  <a:solidFill>
                    <a:schemeClr val="accent2"/>
                  </a:solidFill>
                  <a:effectLst/>
                  <a:uLnTx/>
                  <a:uFillTx/>
                  <a:latin typeface="Calibri" pitchFamily="34" charset="0"/>
                  <a:cs typeface="Calibri" pitchFamily="34" charset="0"/>
                </a:rPr>
                <a:t>PORTAL WEB</a:t>
              </a:r>
            </a:p>
          </p:txBody>
        </p:sp>
        <p:sp>
          <p:nvSpPr>
            <p:cNvPr id="8" name="41 Rectángulo"/>
            <p:cNvSpPr/>
            <p:nvPr/>
          </p:nvSpPr>
          <p:spPr bwMode="auto">
            <a:xfrm>
              <a:off x="5220071" y="3861048"/>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PE" sz="1200" b="1" kern="0" noProof="0" dirty="0">
                  <a:solidFill>
                    <a:schemeClr val="accent2"/>
                  </a:solidFill>
                  <a:latin typeface="Calibri" pitchFamily="34" charset="0"/>
                  <a:cs typeface="Calibri" pitchFamily="34" charset="0"/>
                </a:rPr>
                <a:t>SALON DE VENTAS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200" b="1" i="0" u="none" strike="noStrike" kern="0" cap="none" spc="0" normalizeH="0" baseline="0" dirty="0">
                  <a:ln>
                    <a:noFill/>
                  </a:ln>
                  <a:solidFill>
                    <a:schemeClr val="accent2"/>
                  </a:solidFill>
                  <a:effectLst/>
                  <a:uLnTx/>
                  <a:uFillTx/>
                  <a:latin typeface="Calibri" pitchFamily="34" charset="0"/>
                  <a:cs typeface="Calibri" pitchFamily="34" charset="0"/>
                </a:rPr>
                <a:t>CENTROS</a:t>
              </a:r>
              <a:r>
                <a:rPr kumimoji="0" lang="es-PE" sz="1200" b="1" i="0" u="none" strike="noStrike" kern="0" cap="none" spc="0" normalizeH="0" dirty="0">
                  <a:ln>
                    <a:noFill/>
                  </a:ln>
                  <a:solidFill>
                    <a:schemeClr val="accent2"/>
                  </a:solidFill>
                  <a:effectLst/>
                  <a:uLnTx/>
                  <a:uFillTx/>
                  <a:latin typeface="Calibri" pitchFamily="34" charset="0"/>
                  <a:cs typeface="Calibri" pitchFamily="34" charset="0"/>
                </a:rPr>
                <a:t> SERVICIOS</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sp>
          <p:nvSpPr>
            <p:cNvPr id="9" name="42 Rectángulo"/>
            <p:cNvSpPr/>
            <p:nvPr/>
          </p:nvSpPr>
          <p:spPr bwMode="auto">
            <a:xfrm>
              <a:off x="5220072" y="4365104"/>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rPr>
                <a:t>RED DE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rPr>
                <a:t>CONCESIONARIOS</a:t>
              </a:r>
            </a:p>
          </p:txBody>
        </p:sp>
        <p:sp>
          <p:nvSpPr>
            <p:cNvPr id="10" name="43 Rectángulo"/>
            <p:cNvSpPr/>
            <p:nvPr/>
          </p:nvSpPr>
          <p:spPr bwMode="auto">
            <a:xfrm>
              <a:off x="5220072" y="4869160"/>
              <a:ext cx="1440160" cy="504056"/>
            </a:xfrm>
            <a:prstGeom prst="rect">
              <a:avLst/>
            </a:prstGeom>
            <a:grp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200" b="1" i="0" u="none" strike="noStrike" kern="0" cap="none" spc="0" normalizeH="0" baseline="0" noProof="0" dirty="0">
                  <a:ln>
                    <a:noFill/>
                  </a:ln>
                  <a:solidFill>
                    <a:schemeClr val="accent2"/>
                  </a:solidFill>
                  <a:effectLst/>
                  <a:uLnTx/>
                  <a:uFillTx/>
                  <a:latin typeface="Calibri" pitchFamily="34" charset="0"/>
                  <a:cs typeface="Calibri" pitchFamily="34" charset="0"/>
                </a:rPr>
                <a:t>CALL CENTER</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grpSp>
      <p:sp>
        <p:nvSpPr>
          <p:cNvPr id="11" name="27 Elipse"/>
          <p:cNvSpPr/>
          <p:nvPr>
            <p:custDataLst>
              <p:tags r:id="rId4"/>
            </p:custDataLst>
          </p:nvPr>
        </p:nvSpPr>
        <p:spPr bwMode="auto">
          <a:xfrm>
            <a:off x="2458025" y="2780290"/>
            <a:ext cx="3911032" cy="2320139"/>
          </a:xfrm>
          <a:prstGeom prst="ellipse">
            <a:avLst/>
          </a:prstGeom>
          <a:no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2" name="28 Rectángulo"/>
          <p:cNvSpPr/>
          <p:nvPr>
            <p:custDataLst>
              <p:tags r:id="rId5"/>
            </p:custDataLst>
          </p:nvPr>
        </p:nvSpPr>
        <p:spPr bwMode="auto">
          <a:xfrm>
            <a:off x="806699" y="1017430"/>
            <a:ext cx="7474416" cy="5473521"/>
          </a:xfrm>
          <a:prstGeom prst="rect">
            <a:avLst/>
          </a:prstGeom>
          <a:no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3" name="39 Cilindro"/>
          <p:cNvSpPr/>
          <p:nvPr>
            <p:custDataLst>
              <p:tags r:id="rId6"/>
            </p:custDataLst>
          </p:nvPr>
        </p:nvSpPr>
        <p:spPr bwMode="auto">
          <a:xfrm rot="16200000">
            <a:off x="2426464" y="697580"/>
            <a:ext cx="761042" cy="2098795"/>
          </a:xfrm>
          <a:prstGeom prst="can">
            <a:avLst>
              <a:gd name="adj" fmla="val 43953"/>
            </a:avLst>
          </a:prstGeom>
          <a:solidFill>
            <a:srgbClr val="92D050"/>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lvl="0" algn="ctr">
              <a:defRPr/>
            </a:pPr>
            <a:r>
              <a:rPr lang="es-PE" sz="1200" dirty="0"/>
              <a:t>Ventas de </a:t>
            </a:r>
            <a:br>
              <a:rPr lang="es-PE" sz="1200" dirty="0"/>
            </a:br>
            <a:r>
              <a:rPr lang="es-PE" sz="1200" dirty="0"/>
              <a:t>vehículos </a:t>
            </a:r>
            <a:br>
              <a:rPr lang="es-PE" sz="1200" dirty="0"/>
            </a:br>
            <a:r>
              <a:rPr lang="es-PE" sz="1200" dirty="0"/>
              <a:t>y repuestos</a:t>
            </a:r>
            <a:endParaRPr kumimoji="0" lang="es-ES" sz="1200" b="1" i="0" u="none" strike="noStrike" kern="0" cap="none" spc="0" normalizeH="0" baseline="0" noProof="0" dirty="0">
              <a:ln>
                <a:noFill/>
              </a:ln>
              <a:solidFill>
                <a:schemeClr val="tx1">
                  <a:lumMod val="60000"/>
                  <a:lumOff val="40000"/>
                </a:schemeClr>
              </a:solidFill>
              <a:effectLst/>
              <a:uLnTx/>
              <a:uFillTx/>
              <a:latin typeface="Calibri" pitchFamily="34" charset="0"/>
              <a:cs typeface="Calibri" pitchFamily="34" charset="0"/>
            </a:endParaRPr>
          </a:p>
        </p:txBody>
      </p:sp>
      <p:sp>
        <p:nvSpPr>
          <p:cNvPr id="14" name="31 Cilindro"/>
          <p:cNvSpPr/>
          <p:nvPr>
            <p:custDataLst>
              <p:tags r:id="rId7"/>
            </p:custDataLst>
          </p:nvPr>
        </p:nvSpPr>
        <p:spPr bwMode="auto">
          <a:xfrm rot="16200000">
            <a:off x="1736726" y="4555978"/>
            <a:ext cx="741258" cy="1892907"/>
          </a:xfrm>
          <a:prstGeom prst="can">
            <a:avLst>
              <a:gd name="adj" fmla="val 49746"/>
            </a:avLst>
          </a:prstGeom>
          <a:solidFill>
            <a:schemeClr val="tx2">
              <a:lumMod val="20000"/>
              <a:lumOff val="80000"/>
            </a:schemeClr>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algn="ctr">
              <a:defRPr/>
            </a:pPr>
            <a:r>
              <a:rPr lang="es-PE" sz="1200">
                <a:solidFill>
                  <a:srgbClr val="000066"/>
                </a:solidFill>
                <a:latin typeface="Calibri" pitchFamily="34" charset="0"/>
              </a:rPr>
              <a:t>Servicio de </a:t>
            </a:r>
            <a:r>
              <a:rPr lang="es-PE" sz="1200">
                <a:solidFill>
                  <a:srgbClr val="000066"/>
                </a:solidFill>
                <a:latin typeface="Calibri" pitchFamily="34" charset="0"/>
                <a:cs typeface="Calibri" pitchFamily="34" charset="0"/>
              </a:rPr>
              <a:t>mantenimiento </a:t>
            </a:r>
            <a:r>
              <a:rPr lang="es-PE" sz="1200" dirty="0">
                <a:solidFill>
                  <a:srgbClr val="000066"/>
                </a:solidFill>
                <a:latin typeface="Calibri" pitchFamily="34" charset="0"/>
                <a:cs typeface="Calibri" pitchFamily="34" charset="0"/>
              </a:rPr>
              <a:t/>
            </a:r>
            <a:br>
              <a:rPr lang="es-PE" sz="1200" dirty="0">
                <a:solidFill>
                  <a:srgbClr val="000066"/>
                </a:solidFill>
                <a:latin typeface="Calibri" pitchFamily="34" charset="0"/>
                <a:cs typeface="Calibri" pitchFamily="34" charset="0"/>
              </a:rPr>
            </a:br>
            <a:r>
              <a:rPr lang="es-PE" sz="1200" dirty="0">
                <a:solidFill>
                  <a:srgbClr val="000066"/>
                </a:solidFill>
                <a:latin typeface="Calibri" pitchFamily="34" charset="0"/>
                <a:cs typeface="Calibri" pitchFamily="34" charset="0"/>
              </a:rPr>
              <a:t>de vehículos </a:t>
            </a:r>
            <a:endParaRPr kumimoji="0" lang="es-ES" sz="12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7" name="28 CuadroTexto"/>
          <p:cNvSpPr txBox="1"/>
          <p:nvPr>
            <p:custDataLst>
              <p:tags r:id="rId8"/>
            </p:custDataLst>
          </p:nvPr>
        </p:nvSpPr>
        <p:spPr>
          <a:xfrm rot="21409207">
            <a:off x="3133780" y="2566500"/>
            <a:ext cx="1140866" cy="461665"/>
          </a:xfrm>
          <a:prstGeom prst="rect">
            <a:avLst/>
          </a:prstGeom>
          <a:noFill/>
        </p:spPr>
        <p:txBody>
          <a:bodyPr wrap="square" rtlCol="0">
            <a:spAutoFit/>
          </a:bodyPr>
          <a:lstStyle/>
          <a:p>
            <a:pPr algn="ctr"/>
            <a:r>
              <a:rPr lang="es-PE" sz="1200" b="1" dirty="0"/>
              <a:t> Orquestador SAP</a:t>
            </a:r>
            <a:endParaRPr lang="es-ES" sz="1200" b="1" dirty="0"/>
          </a:p>
        </p:txBody>
      </p:sp>
      <p:sp>
        <p:nvSpPr>
          <p:cNvPr id="18" name="29 CuadroTexto"/>
          <p:cNvSpPr txBox="1"/>
          <p:nvPr>
            <p:custDataLst>
              <p:tags r:id="rId9"/>
            </p:custDataLst>
          </p:nvPr>
        </p:nvSpPr>
        <p:spPr>
          <a:xfrm rot="16200000">
            <a:off x="1882622" y="3636884"/>
            <a:ext cx="777548" cy="276999"/>
          </a:xfrm>
          <a:prstGeom prst="rect">
            <a:avLst/>
          </a:prstGeom>
          <a:noFill/>
        </p:spPr>
        <p:txBody>
          <a:bodyPr wrap="square" rtlCol="0">
            <a:spAutoFit/>
          </a:bodyPr>
          <a:lstStyle/>
          <a:p>
            <a:r>
              <a:rPr lang="es-PE" sz="1200" b="1" dirty="0"/>
              <a:t> VPN</a:t>
            </a:r>
            <a:endParaRPr lang="es-ES" sz="1200" dirty="0"/>
          </a:p>
        </p:txBody>
      </p:sp>
      <p:sp>
        <p:nvSpPr>
          <p:cNvPr id="19" name="30 CuadroTexto"/>
          <p:cNvSpPr txBox="1"/>
          <p:nvPr>
            <p:custDataLst>
              <p:tags r:id="rId10"/>
            </p:custDataLst>
          </p:nvPr>
        </p:nvSpPr>
        <p:spPr>
          <a:xfrm>
            <a:off x="3693632" y="5068848"/>
            <a:ext cx="1479892" cy="276999"/>
          </a:xfrm>
          <a:prstGeom prst="rect">
            <a:avLst/>
          </a:prstGeom>
          <a:noFill/>
        </p:spPr>
        <p:txBody>
          <a:bodyPr wrap="none" rtlCol="0">
            <a:spAutoFit/>
          </a:bodyPr>
          <a:lstStyle/>
          <a:p>
            <a:r>
              <a:rPr lang="es-PE" sz="1200" b="1" dirty="0"/>
              <a:t>Cloud Computing</a:t>
            </a:r>
            <a:endParaRPr lang="es-ES" sz="1200" b="1" dirty="0"/>
          </a:p>
        </p:txBody>
      </p:sp>
      <p:sp>
        <p:nvSpPr>
          <p:cNvPr id="22" name="44 Disco magnético"/>
          <p:cNvSpPr/>
          <p:nvPr>
            <p:custDataLst>
              <p:tags r:id="rId11"/>
            </p:custDataLst>
          </p:nvPr>
        </p:nvSpPr>
        <p:spPr bwMode="auto">
          <a:xfrm>
            <a:off x="3234319" y="3300912"/>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Clientes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3" name="44 Disco magnético"/>
          <p:cNvSpPr/>
          <p:nvPr>
            <p:custDataLst>
              <p:tags r:id="rId12"/>
            </p:custDataLst>
          </p:nvPr>
        </p:nvSpPr>
        <p:spPr bwMode="auto">
          <a:xfrm>
            <a:off x="4015963" y="3775384"/>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Producto</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4" name="44 Disco magnético"/>
          <p:cNvSpPr/>
          <p:nvPr>
            <p:custDataLst>
              <p:tags r:id="rId13"/>
            </p:custDataLst>
          </p:nvPr>
        </p:nvSpPr>
        <p:spPr bwMode="auto">
          <a:xfrm>
            <a:off x="4796271" y="3277864"/>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Proveedores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6" name="44 Disco magnético"/>
          <p:cNvSpPr/>
          <p:nvPr>
            <p:custDataLst>
              <p:tags r:id="rId14"/>
            </p:custDataLst>
          </p:nvPr>
        </p:nvSpPr>
        <p:spPr bwMode="auto">
          <a:xfrm>
            <a:off x="4796271" y="4170149"/>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Requerimientos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27" name="33 Cilindro"/>
          <p:cNvSpPr/>
          <p:nvPr>
            <p:custDataLst>
              <p:tags r:id="rId15"/>
            </p:custDataLst>
          </p:nvPr>
        </p:nvSpPr>
        <p:spPr bwMode="auto">
          <a:xfrm rot="5400000">
            <a:off x="4052268" y="5013157"/>
            <a:ext cx="895331" cy="1591438"/>
          </a:xfrm>
          <a:prstGeom prst="can">
            <a:avLst>
              <a:gd name="adj" fmla="val 43953"/>
            </a:avLst>
          </a:prstGeom>
          <a:solidFill>
            <a:srgbClr val="DDF7F7"/>
          </a:solidFill>
          <a:ln w="9525" cap="flat" cmpd="sng" algn="ctr">
            <a:solidFill>
              <a:srgbClr val="2D2D8A"/>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lvl="0" algn="ctr">
              <a:defRPr/>
            </a:pPr>
            <a:r>
              <a:rPr lang="es-PE" sz="1200" dirty="0"/>
              <a:t>Compra de </a:t>
            </a:r>
            <a:br>
              <a:rPr lang="es-PE" sz="1200" dirty="0"/>
            </a:br>
            <a:r>
              <a:rPr lang="es-PE" sz="1200" dirty="0"/>
              <a:t>vehículos y </a:t>
            </a:r>
            <a:br>
              <a:rPr lang="es-PE" sz="1200" dirty="0"/>
            </a:br>
            <a:r>
              <a:rPr lang="es-PE" sz="1200" dirty="0"/>
              <a:t>repuestos</a:t>
            </a:r>
            <a:endParaRPr kumimoji="0" lang="es-ES" sz="1200" b="1" i="0" u="none" strike="noStrike" kern="0" cap="none" spc="0" normalizeH="0" baseline="0" noProof="0" dirty="0">
              <a:ln>
                <a:noFill/>
              </a:ln>
              <a:solidFill>
                <a:schemeClr val="tx2">
                  <a:lumMod val="50000"/>
                </a:schemeClr>
              </a:solidFill>
              <a:effectLst/>
              <a:uLnTx/>
              <a:uFillTx/>
              <a:latin typeface="Calibri" pitchFamily="34" charset="0"/>
              <a:cs typeface="Calibri" pitchFamily="34" charset="0"/>
            </a:endParaRPr>
          </a:p>
        </p:txBody>
      </p:sp>
      <p:sp>
        <p:nvSpPr>
          <p:cNvPr id="2" name="39 Cilindro"/>
          <p:cNvSpPr/>
          <p:nvPr>
            <p:custDataLst>
              <p:tags r:id="rId16"/>
            </p:custDataLst>
          </p:nvPr>
        </p:nvSpPr>
        <p:spPr bwMode="auto">
          <a:xfrm rot="16200000">
            <a:off x="5451914" y="925354"/>
            <a:ext cx="761042" cy="1684824"/>
          </a:xfrm>
          <a:prstGeom prst="can">
            <a:avLst>
              <a:gd name="adj" fmla="val 43953"/>
            </a:avLst>
          </a:prstGeom>
          <a:solidFill>
            <a:srgbClr val="92D050"/>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pPr algn="ctr">
              <a:defRPr/>
            </a:pPr>
            <a:r>
              <a:rPr lang="es-PE" sz="1200" b="1" i="1" dirty="0"/>
              <a:t>Logística </a:t>
            </a:r>
            <a:r>
              <a:rPr lang="es-PE" sz="1200" b="1" i="1"/>
              <a:t>de vehículos </a:t>
            </a:r>
            <a:r>
              <a:rPr lang="es-PE" sz="1200" b="1" i="1" dirty="0"/>
              <a:t/>
            </a:r>
            <a:br>
              <a:rPr lang="es-PE" sz="1200" b="1" i="1" dirty="0"/>
            </a:br>
            <a:r>
              <a:rPr lang="es-PE" sz="1200" b="1" i="1" dirty="0"/>
              <a:t>y repuestos</a:t>
            </a:r>
            <a:endParaRPr lang="es-PE" sz="1200" dirty="0"/>
          </a:p>
        </p:txBody>
      </p:sp>
      <p:sp>
        <p:nvSpPr>
          <p:cNvPr id="30" name="44 Disco magnético"/>
          <p:cNvSpPr/>
          <p:nvPr>
            <p:custDataLst>
              <p:tags r:id="rId17"/>
            </p:custDataLst>
          </p:nvPr>
        </p:nvSpPr>
        <p:spPr bwMode="auto">
          <a:xfrm>
            <a:off x="3254058" y="4174153"/>
            <a:ext cx="858534" cy="347676"/>
          </a:xfrm>
          <a:prstGeom prst="flowChartMagneticDisk">
            <a:avLst/>
          </a:prstGeom>
          <a:solidFill>
            <a:srgbClr val="FFFFFF"/>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PE" sz="1050" b="0" i="0" u="none" strike="noStrike" kern="0" cap="none" spc="0" normalizeH="0" baseline="0" noProof="0" dirty="0">
                <a:ln>
                  <a:noFill/>
                </a:ln>
                <a:solidFill>
                  <a:sysClr val="windowText" lastClr="000000"/>
                </a:solidFill>
                <a:effectLst/>
                <a:uLnTx/>
                <a:uFillTx/>
                <a:latin typeface="Calibri"/>
                <a:cs typeface="Calibri" pitchFamily="34" charset="0"/>
              </a:rPr>
              <a:t>Servicios</a:t>
            </a:r>
            <a:endParaRPr kumimoji="0" lang="es-ES" sz="1050" b="0" i="0" u="none" strike="noStrike" kern="0" cap="none" spc="0" normalizeH="0" baseline="0" noProof="0" dirty="0">
              <a:ln>
                <a:noFill/>
              </a:ln>
              <a:solidFill>
                <a:sysClr val="windowText" lastClr="000000"/>
              </a:solidFill>
              <a:effectLst/>
              <a:uLnTx/>
              <a:uFillTx/>
              <a:latin typeface="Calibri"/>
              <a:cs typeface="Calibri" pitchFamily="34" charset="0"/>
            </a:endParaRPr>
          </a:p>
        </p:txBody>
      </p:sp>
      <p:sp>
        <p:nvSpPr>
          <p:cNvPr id="31" name="Elipse 30"/>
          <p:cNvSpPr/>
          <p:nvPr/>
        </p:nvSpPr>
        <p:spPr bwMode="auto">
          <a:xfrm>
            <a:off x="2092733" y="1395650"/>
            <a:ext cx="1590592"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2" name="28 CuadroTexto"/>
          <p:cNvSpPr txBox="1"/>
          <p:nvPr>
            <p:custDataLst>
              <p:tags r:id="rId18"/>
            </p:custDataLst>
          </p:nvPr>
        </p:nvSpPr>
        <p:spPr>
          <a:xfrm>
            <a:off x="2409896" y="2096750"/>
            <a:ext cx="1140866" cy="461665"/>
          </a:xfrm>
          <a:prstGeom prst="rect">
            <a:avLst/>
          </a:prstGeom>
          <a:noFill/>
        </p:spPr>
        <p:txBody>
          <a:bodyPr wrap="square" rtlCol="0">
            <a:spAutoFit/>
          </a:bodyPr>
          <a:lstStyle/>
          <a:p>
            <a:pPr algn="ctr"/>
            <a:r>
              <a:rPr lang="es-PE" sz="1200" b="1" dirty="0"/>
              <a:t>MODULO ERP - SAP</a:t>
            </a:r>
            <a:endParaRPr lang="es-ES" sz="1200" b="1" dirty="0"/>
          </a:p>
        </p:txBody>
      </p:sp>
      <p:sp>
        <p:nvSpPr>
          <p:cNvPr id="33" name="28 CuadroTexto"/>
          <p:cNvSpPr txBox="1"/>
          <p:nvPr>
            <p:custDataLst>
              <p:tags r:id="rId19"/>
            </p:custDataLst>
          </p:nvPr>
        </p:nvSpPr>
        <p:spPr>
          <a:xfrm>
            <a:off x="5329388" y="2113130"/>
            <a:ext cx="1140866" cy="461665"/>
          </a:xfrm>
          <a:prstGeom prst="rect">
            <a:avLst/>
          </a:prstGeom>
          <a:noFill/>
        </p:spPr>
        <p:txBody>
          <a:bodyPr wrap="square" rtlCol="0">
            <a:spAutoFit/>
          </a:bodyPr>
          <a:lstStyle/>
          <a:p>
            <a:pPr algn="ctr"/>
            <a:r>
              <a:rPr lang="es-PE" sz="1200" b="1" dirty="0"/>
              <a:t> MODULO ERP - SAP</a:t>
            </a:r>
            <a:endParaRPr lang="es-ES" sz="1200" b="1" dirty="0"/>
          </a:p>
        </p:txBody>
      </p:sp>
      <p:sp>
        <p:nvSpPr>
          <p:cNvPr id="34" name="28 CuadroTexto"/>
          <p:cNvSpPr txBox="1"/>
          <p:nvPr>
            <p:custDataLst>
              <p:tags r:id="rId20"/>
            </p:custDataLst>
          </p:nvPr>
        </p:nvSpPr>
        <p:spPr>
          <a:xfrm>
            <a:off x="5228191" y="5387620"/>
            <a:ext cx="1140866" cy="461665"/>
          </a:xfrm>
          <a:prstGeom prst="rect">
            <a:avLst/>
          </a:prstGeom>
          <a:noFill/>
        </p:spPr>
        <p:txBody>
          <a:bodyPr wrap="square" rtlCol="0">
            <a:spAutoFit/>
          </a:bodyPr>
          <a:lstStyle/>
          <a:p>
            <a:pPr algn="ctr"/>
            <a:r>
              <a:rPr lang="es-PE" sz="1200" b="1" dirty="0"/>
              <a:t>MODULO ERP - SAP</a:t>
            </a:r>
            <a:endParaRPr lang="es-ES" sz="1200" b="1" dirty="0"/>
          </a:p>
        </p:txBody>
      </p:sp>
      <p:sp>
        <p:nvSpPr>
          <p:cNvPr id="35" name="28 CuadroTexto"/>
          <p:cNvSpPr txBox="1"/>
          <p:nvPr>
            <p:custDataLst>
              <p:tags r:id="rId21"/>
            </p:custDataLst>
          </p:nvPr>
        </p:nvSpPr>
        <p:spPr>
          <a:xfrm>
            <a:off x="1123979" y="3248109"/>
            <a:ext cx="1140866" cy="461665"/>
          </a:xfrm>
          <a:prstGeom prst="rect">
            <a:avLst/>
          </a:prstGeom>
          <a:noFill/>
        </p:spPr>
        <p:txBody>
          <a:bodyPr wrap="square" rtlCol="0">
            <a:spAutoFit/>
          </a:bodyPr>
          <a:lstStyle/>
          <a:p>
            <a:pPr algn="ctr"/>
            <a:r>
              <a:rPr lang="es-PE" sz="1200" b="1" dirty="0"/>
              <a:t>SISTEMA LEGACY</a:t>
            </a:r>
            <a:endParaRPr lang="es-ES" sz="1200" b="1" dirty="0"/>
          </a:p>
        </p:txBody>
      </p:sp>
      <p:sp>
        <p:nvSpPr>
          <p:cNvPr id="36" name="28 CuadroTexto"/>
          <p:cNvSpPr txBox="1"/>
          <p:nvPr>
            <p:custDataLst>
              <p:tags r:id="rId22"/>
            </p:custDataLst>
          </p:nvPr>
        </p:nvSpPr>
        <p:spPr>
          <a:xfrm>
            <a:off x="1536922" y="5947782"/>
            <a:ext cx="1140866" cy="461665"/>
          </a:xfrm>
          <a:prstGeom prst="rect">
            <a:avLst/>
          </a:prstGeom>
          <a:noFill/>
        </p:spPr>
        <p:txBody>
          <a:bodyPr wrap="square" rtlCol="0">
            <a:spAutoFit/>
          </a:bodyPr>
          <a:lstStyle/>
          <a:p>
            <a:pPr algn="ctr"/>
            <a:r>
              <a:rPr lang="es-PE" sz="1200" b="1" dirty="0"/>
              <a:t>SISTEMA LEGACY</a:t>
            </a:r>
            <a:endParaRPr lang="es-ES" sz="1200" b="1" dirty="0"/>
          </a:p>
        </p:txBody>
      </p:sp>
      <p:sp>
        <p:nvSpPr>
          <p:cNvPr id="37" name="Elipse 36"/>
          <p:cNvSpPr/>
          <p:nvPr/>
        </p:nvSpPr>
        <p:spPr bwMode="auto">
          <a:xfrm>
            <a:off x="1227437" y="2424376"/>
            <a:ext cx="1430504"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8" name="Elipse 37"/>
          <p:cNvSpPr/>
          <p:nvPr/>
        </p:nvSpPr>
        <p:spPr bwMode="auto">
          <a:xfrm>
            <a:off x="1294511" y="5119771"/>
            <a:ext cx="1759298"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39" name="Elipse 38"/>
          <p:cNvSpPr/>
          <p:nvPr/>
        </p:nvSpPr>
        <p:spPr bwMode="auto">
          <a:xfrm>
            <a:off x="3635093" y="5416862"/>
            <a:ext cx="1759298"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40" name="28 CuadroTexto"/>
          <p:cNvSpPr txBox="1"/>
          <p:nvPr>
            <p:custDataLst>
              <p:tags r:id="rId23"/>
            </p:custDataLst>
          </p:nvPr>
        </p:nvSpPr>
        <p:spPr>
          <a:xfrm rot="21409207">
            <a:off x="4625018" y="2715379"/>
            <a:ext cx="1140866" cy="276999"/>
          </a:xfrm>
          <a:prstGeom prst="rect">
            <a:avLst/>
          </a:prstGeom>
          <a:noFill/>
        </p:spPr>
        <p:txBody>
          <a:bodyPr wrap="square" rtlCol="0">
            <a:spAutoFit/>
          </a:bodyPr>
          <a:lstStyle/>
          <a:p>
            <a:pPr algn="ctr"/>
            <a:r>
              <a:rPr lang="es-PE" sz="1200" b="1" dirty="0"/>
              <a:t>ERP - SAP</a:t>
            </a:r>
            <a:endParaRPr lang="es-ES" sz="1200" b="1" dirty="0"/>
          </a:p>
        </p:txBody>
      </p:sp>
      <p:sp>
        <p:nvSpPr>
          <p:cNvPr id="41" name="24 Cilindro"/>
          <p:cNvSpPr/>
          <p:nvPr>
            <p:custDataLst>
              <p:tags r:id="rId24"/>
            </p:custDataLst>
          </p:nvPr>
        </p:nvSpPr>
        <p:spPr bwMode="auto">
          <a:xfrm rot="16200000">
            <a:off x="1248199" y="3348490"/>
            <a:ext cx="688668" cy="1651326"/>
          </a:xfrm>
          <a:prstGeom prst="can">
            <a:avLst>
              <a:gd name="adj" fmla="val 43953"/>
            </a:avLst>
          </a:prstGeom>
          <a:solidFill>
            <a:schemeClr val="tx2">
              <a:lumMod val="50000"/>
            </a:schemeClr>
          </a:solidFill>
          <a:ln w="9525" cap="flat" cmpd="sng" algn="ctr">
            <a:solidFill>
              <a:srgbClr val="2D2D8A"/>
            </a:solidFill>
            <a:prstDash val="solid"/>
            <a:round/>
            <a:headEnd type="none" w="med" len="med"/>
            <a:tailEnd type="none" w="med" len="med"/>
          </a:ln>
          <a:effectLst/>
        </p:spPr>
        <p:txBody>
          <a:bodyPr vert="vert" wrap="none" lIns="91440" tIns="45720" rIns="91440" bIns="45720" numCol="1" rtlCol="0" anchor="t" anchorCtr="0" compatLnSpc="1">
            <a:prstTxWarp prst="textNoShape">
              <a:avLst/>
            </a:prstTxWarp>
          </a:bodyPr>
          <a:lstStyle/>
          <a:p>
            <a:pPr marL="171450" indent="-171450"/>
            <a:r>
              <a:rPr lang="es-PE" sz="1200" dirty="0">
                <a:solidFill>
                  <a:schemeClr val="bg1"/>
                </a:solidFill>
              </a:rPr>
              <a:t>Seguimiento</a:t>
            </a:r>
            <a:br>
              <a:rPr lang="es-PE" sz="1200" dirty="0">
                <a:solidFill>
                  <a:schemeClr val="bg1"/>
                </a:solidFill>
              </a:rPr>
            </a:br>
            <a:r>
              <a:rPr lang="es-PE" sz="1200" dirty="0">
                <a:solidFill>
                  <a:schemeClr val="bg1"/>
                </a:solidFill>
              </a:rPr>
              <a:t> a clientes</a:t>
            </a:r>
            <a:endParaRPr lang="es-PE" sz="1200" dirty="0">
              <a:solidFill>
                <a:schemeClr val="bg1"/>
              </a:solidFill>
              <a:latin typeface="Calibri" pitchFamily="34" charset="0"/>
              <a:cs typeface="Calibri" pitchFamily="34" charset="0"/>
            </a:endParaRPr>
          </a:p>
        </p:txBody>
      </p:sp>
      <p:sp>
        <p:nvSpPr>
          <p:cNvPr id="42" name="Elipse 41"/>
          <p:cNvSpPr/>
          <p:nvPr/>
        </p:nvSpPr>
        <p:spPr bwMode="auto">
          <a:xfrm>
            <a:off x="954719" y="3755098"/>
            <a:ext cx="1430504" cy="67906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a:ln>
                <a:noFill/>
              </a:ln>
              <a:solidFill>
                <a:srgbClr val="000066"/>
              </a:solidFill>
              <a:effectLst/>
              <a:latin typeface="Formata LightCondensed" pitchFamily="34" charset="0"/>
            </a:endParaRPr>
          </a:p>
        </p:txBody>
      </p:sp>
      <p:sp>
        <p:nvSpPr>
          <p:cNvPr id="43" name="28 CuadroTexto"/>
          <p:cNvSpPr txBox="1"/>
          <p:nvPr>
            <p:custDataLst>
              <p:tags r:id="rId25"/>
            </p:custDataLst>
          </p:nvPr>
        </p:nvSpPr>
        <p:spPr>
          <a:xfrm>
            <a:off x="1018387" y="4574269"/>
            <a:ext cx="1140866" cy="276999"/>
          </a:xfrm>
          <a:prstGeom prst="rect">
            <a:avLst/>
          </a:prstGeom>
          <a:noFill/>
        </p:spPr>
        <p:txBody>
          <a:bodyPr wrap="square" rtlCol="0">
            <a:spAutoFit/>
          </a:bodyPr>
          <a:lstStyle/>
          <a:p>
            <a:pPr algn="ctr"/>
            <a:r>
              <a:rPr lang="es-PE" sz="1200" b="1" dirty="0"/>
              <a:t>CRM</a:t>
            </a:r>
            <a:endParaRPr lang="es-ES" sz="1200" b="1" dirty="0"/>
          </a:p>
        </p:txBody>
      </p:sp>
      <p:sp>
        <p:nvSpPr>
          <p:cNvPr id="44" name="42 Rectángulo"/>
          <p:cNvSpPr/>
          <p:nvPr/>
        </p:nvSpPr>
        <p:spPr bwMode="auto">
          <a:xfrm>
            <a:off x="6369057" y="5137285"/>
            <a:ext cx="1738236" cy="560034"/>
          </a:xfrm>
          <a:prstGeom prst="rect">
            <a:avLst/>
          </a:prstGeom>
          <a:solidFill>
            <a:srgbClr val="A7D9FF"/>
          </a:solidFill>
          <a:ln w="9525" cap="flat" cmpd="sng" algn="ctr">
            <a:solidFill>
              <a:srgbClr val="2D2D8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419" sz="1200" b="1" kern="0" dirty="0">
                <a:solidFill>
                  <a:schemeClr val="accent2"/>
                </a:solidFill>
                <a:latin typeface="Calibri" pitchFamily="34" charset="0"/>
                <a:cs typeface="Calibri" pitchFamily="34" charset="0"/>
              </a:rPr>
              <a:t>MOVIL</a:t>
            </a:r>
            <a:endParaRPr kumimoji="0" lang="es-ES" sz="1200" b="1" i="0" u="none" strike="noStrike" kern="0" cap="none" spc="0" normalizeH="0" baseline="0" noProof="0" dirty="0">
              <a:ln>
                <a:noFill/>
              </a:ln>
              <a:solidFill>
                <a:schemeClr val="accent2"/>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8466683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Tabla de Contenidos (2 de 4)</a:t>
            </a:r>
          </a:p>
        </p:txBody>
      </p:sp>
      <p:sp>
        <p:nvSpPr>
          <p:cNvPr id="3" name="Content Placeholder 2"/>
          <p:cNvSpPr>
            <a:spLocks noGrp="1"/>
          </p:cNvSpPr>
          <p:nvPr>
            <p:ph idx="1"/>
          </p:nvPr>
        </p:nvSpPr>
        <p:spPr/>
        <p:txBody>
          <a:bodyPr/>
          <a:lstStyle/>
          <a:p>
            <a:r>
              <a:rPr lang="es-PE" dirty="0">
                <a:solidFill>
                  <a:schemeClr val="tx1"/>
                </a:solidFill>
              </a:rPr>
              <a:t>Plan Estratégico de Tecnología de Información (PETI) y Organización de TI</a:t>
            </a:r>
          </a:p>
          <a:p>
            <a:pPr lvl="1"/>
            <a:r>
              <a:rPr lang="es-PE" dirty="0">
                <a:solidFill>
                  <a:schemeClr val="tx1"/>
                </a:solidFill>
              </a:rPr>
              <a:t>Tendencias de TI </a:t>
            </a:r>
          </a:p>
          <a:p>
            <a:pPr lvl="1"/>
            <a:r>
              <a:rPr lang="es-PE" dirty="0">
                <a:solidFill>
                  <a:schemeClr val="tx1"/>
                </a:solidFill>
              </a:rPr>
              <a:t>Organización y Presupuesto de TI</a:t>
            </a:r>
          </a:p>
          <a:p>
            <a:pPr lvl="2"/>
            <a:r>
              <a:rPr lang="es-PE" b="1" dirty="0">
                <a:solidFill>
                  <a:schemeClr val="tx1"/>
                </a:solidFill>
              </a:rPr>
              <a:t>Organigrama General de TI</a:t>
            </a:r>
            <a:r>
              <a:rPr lang="es-PE" dirty="0">
                <a:solidFill>
                  <a:schemeClr val="tx1"/>
                </a:solidFill>
              </a:rPr>
              <a:t>  </a:t>
            </a:r>
          </a:p>
          <a:p>
            <a:pPr lvl="2"/>
            <a:r>
              <a:rPr lang="es-PE" b="1" dirty="0">
                <a:solidFill>
                  <a:schemeClr val="tx1"/>
                </a:solidFill>
              </a:rPr>
              <a:t>Descripción de unidades de TI</a:t>
            </a:r>
            <a:r>
              <a:rPr lang="es-PE" dirty="0">
                <a:solidFill>
                  <a:schemeClr val="tx1"/>
                </a:solidFill>
              </a:rPr>
              <a:t> </a:t>
            </a:r>
          </a:p>
          <a:p>
            <a:pPr lvl="2"/>
            <a:r>
              <a:rPr lang="es-PE" b="1" dirty="0">
                <a:solidFill>
                  <a:schemeClr val="tx1"/>
                </a:solidFill>
              </a:rPr>
              <a:t>Principales Proveedores de TI</a:t>
            </a:r>
            <a:r>
              <a:rPr lang="es-PE" dirty="0">
                <a:solidFill>
                  <a:schemeClr val="tx1"/>
                </a:solidFill>
              </a:rPr>
              <a:t> </a:t>
            </a:r>
          </a:p>
          <a:p>
            <a:pPr lvl="2"/>
            <a:r>
              <a:rPr lang="es-PE" b="1" dirty="0">
                <a:solidFill>
                  <a:schemeClr val="tx1"/>
                </a:solidFill>
              </a:rPr>
              <a:t>Plataformas Tecnológicas</a:t>
            </a:r>
            <a:r>
              <a:rPr lang="es-PE" dirty="0">
                <a:solidFill>
                  <a:schemeClr val="tx1"/>
                </a:solidFill>
              </a:rPr>
              <a:t> </a:t>
            </a:r>
            <a:endParaRPr lang="es-PE" b="1" dirty="0">
              <a:solidFill>
                <a:schemeClr val="tx1"/>
              </a:solidFill>
            </a:endParaRPr>
          </a:p>
          <a:p>
            <a:pPr lvl="2"/>
            <a:r>
              <a:rPr lang="es-PE" b="1" dirty="0">
                <a:solidFill>
                  <a:schemeClr val="tx1"/>
                </a:solidFill>
              </a:rPr>
              <a:t>Presupuesto Anual de TI</a:t>
            </a:r>
            <a:r>
              <a:rPr lang="es-PE" dirty="0">
                <a:solidFill>
                  <a:schemeClr val="tx1"/>
                </a:solidFill>
              </a:rPr>
              <a:t>  </a:t>
            </a:r>
          </a:p>
          <a:p>
            <a:pPr lvl="1"/>
            <a:r>
              <a:rPr lang="es-PE" dirty="0">
                <a:solidFill>
                  <a:schemeClr val="tx1"/>
                </a:solidFill>
              </a:rPr>
              <a:t>Demanda</a:t>
            </a:r>
          </a:p>
          <a:p>
            <a:pPr lvl="2"/>
            <a:r>
              <a:rPr lang="es-PE" dirty="0">
                <a:solidFill>
                  <a:schemeClr val="tx1"/>
                </a:solidFill>
              </a:rPr>
              <a:t>Modelo de Valoración de Proyectos</a:t>
            </a:r>
          </a:p>
          <a:p>
            <a:pPr lvl="2"/>
            <a:r>
              <a:rPr lang="es-PE" dirty="0">
                <a:solidFill>
                  <a:schemeClr val="tx1"/>
                </a:solidFill>
              </a:rPr>
              <a:t>Proyectos de TI </a:t>
            </a:r>
            <a:r>
              <a:rPr lang="es-PE" dirty="0" err="1">
                <a:solidFill>
                  <a:schemeClr val="tx1"/>
                </a:solidFill>
              </a:rPr>
              <a:t>sponsoreado</a:t>
            </a:r>
            <a:r>
              <a:rPr lang="es-PE" dirty="0">
                <a:solidFill>
                  <a:schemeClr val="tx1"/>
                </a:solidFill>
              </a:rPr>
              <a:t> por el Negocio</a:t>
            </a:r>
          </a:p>
          <a:p>
            <a:pPr lvl="2"/>
            <a:r>
              <a:rPr lang="es-PE" dirty="0">
                <a:solidFill>
                  <a:schemeClr val="tx1"/>
                </a:solidFill>
              </a:rPr>
              <a:t>Dos proyectos (por cada proyecto describir…)</a:t>
            </a:r>
          </a:p>
          <a:p>
            <a:pPr lvl="3"/>
            <a:r>
              <a:rPr lang="es-PE" dirty="0">
                <a:solidFill>
                  <a:schemeClr val="tx1"/>
                </a:solidFill>
              </a:rPr>
              <a:t>Estrategia</a:t>
            </a:r>
          </a:p>
          <a:p>
            <a:pPr lvl="3"/>
            <a:r>
              <a:rPr lang="es-PE" dirty="0">
                <a:solidFill>
                  <a:schemeClr val="tx1"/>
                </a:solidFill>
              </a:rPr>
              <a:t>Detalle Cualitativo</a:t>
            </a:r>
          </a:p>
          <a:p>
            <a:pPr lvl="3"/>
            <a:r>
              <a:rPr lang="es-PE" dirty="0">
                <a:solidFill>
                  <a:schemeClr val="tx1"/>
                </a:solidFill>
              </a:rPr>
              <a:t>Detalle Cuantitativo</a:t>
            </a:r>
          </a:p>
          <a:p>
            <a:pPr lvl="3"/>
            <a:r>
              <a:rPr lang="es-PE" dirty="0" err="1">
                <a:solidFill>
                  <a:schemeClr val="tx1"/>
                </a:solidFill>
              </a:rPr>
              <a:t>Stakeholders</a:t>
            </a:r>
            <a:endParaRPr lang="es-PE" dirty="0">
              <a:solidFill>
                <a:schemeClr val="tx1"/>
              </a:solidFill>
            </a:endParaRPr>
          </a:p>
          <a:p>
            <a:pPr lvl="3"/>
            <a:r>
              <a:rPr lang="es-PE" dirty="0">
                <a:solidFill>
                  <a:schemeClr val="tx1"/>
                </a:solidFill>
              </a:rPr>
              <a:t>Hitos clave</a:t>
            </a:r>
          </a:p>
          <a:p>
            <a:pPr lvl="3"/>
            <a:r>
              <a:rPr lang="es-PE" dirty="0">
                <a:solidFill>
                  <a:schemeClr val="tx1"/>
                </a:solidFill>
              </a:rPr>
              <a:t>Riesgos</a:t>
            </a:r>
          </a:p>
          <a:p>
            <a:pPr lvl="3"/>
            <a:r>
              <a:rPr lang="es-PE" dirty="0">
                <a:solidFill>
                  <a:schemeClr val="tx1"/>
                </a:solidFill>
              </a:rPr>
              <a:t>Línea base de alcance, recursos internos, costos y tiempo (multianual)</a:t>
            </a:r>
          </a:p>
          <a:p>
            <a:pPr lvl="3"/>
            <a:r>
              <a:rPr lang="es-PE" dirty="0">
                <a:solidFill>
                  <a:schemeClr val="tx1"/>
                </a:solidFill>
              </a:rPr>
              <a:t>Presupuesto operativo de recursos internos, costos y tiempo (año en curso)</a:t>
            </a:r>
          </a:p>
        </p:txBody>
      </p:sp>
      <p:sp>
        <p:nvSpPr>
          <p:cNvPr id="4" name="3 Flecha derecha"/>
          <p:cNvSpPr/>
          <p:nvPr/>
        </p:nvSpPr>
        <p:spPr bwMode="auto">
          <a:xfrm rot="10800000">
            <a:off x="4635062" y="3286723"/>
            <a:ext cx="1932944" cy="364671"/>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66"/>
              </a:solidFill>
              <a:effectLst/>
              <a:latin typeface="Formata LightCondensed" pitchFamily="34" charset="0"/>
            </a:endParaRPr>
          </a:p>
        </p:txBody>
      </p:sp>
      <p:sp>
        <p:nvSpPr>
          <p:cNvPr id="5" name="4 CuadroTexto"/>
          <p:cNvSpPr txBox="1"/>
          <p:nvPr/>
        </p:nvSpPr>
        <p:spPr>
          <a:xfrm>
            <a:off x="6568006" y="2304997"/>
            <a:ext cx="2218290" cy="2308324"/>
          </a:xfrm>
          <a:prstGeom prst="rect">
            <a:avLst/>
          </a:prstGeom>
          <a:solidFill>
            <a:srgbClr val="FF0000"/>
          </a:solidFill>
        </p:spPr>
        <p:txBody>
          <a:bodyPr wrap="square" rtlCol="0">
            <a:spAutoFit/>
          </a:bodyPr>
          <a:lstStyle/>
          <a:p>
            <a:pPr algn="ctr"/>
            <a:r>
              <a:rPr lang="es-PE" sz="2400" dirty="0">
                <a:solidFill>
                  <a:schemeClr val="bg1"/>
                </a:solidFill>
              </a:rPr>
              <a:t>Hasta acá entra la primera parte para el </a:t>
            </a:r>
            <a:r>
              <a:rPr lang="es-PE" sz="2400">
                <a:solidFill>
                  <a:schemeClr val="bg1"/>
                </a:solidFill>
              </a:rPr>
              <a:t>Trabajo Parcial</a:t>
            </a:r>
            <a:endParaRPr lang="en-US" sz="2400" dirty="0">
              <a:solidFill>
                <a:schemeClr val="bg1"/>
              </a:solidFill>
            </a:endParaRPr>
          </a:p>
        </p:txBody>
      </p:sp>
    </p:spTree>
    <p:extLst>
      <p:ext uri="{BB962C8B-B14F-4D97-AF65-F5344CB8AC3E}">
        <p14:creationId xmlns:p14="http://schemas.microsoft.com/office/powerpoint/2010/main" val="93530796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i="1" dirty="0"/>
              <a:t>Etapa evolutiva y </a:t>
            </a:r>
            <a:r>
              <a:rPr lang="es-PE" i="1" dirty="0" err="1"/>
              <a:t>roadmap</a:t>
            </a:r>
            <a:endParaRPr lang="es-PE" i="1" dirty="0"/>
          </a:p>
        </p:txBody>
      </p:sp>
      <p:graphicFrame>
        <p:nvGraphicFramePr>
          <p:cNvPr id="4" name="Table 3"/>
          <p:cNvGraphicFramePr>
            <a:graphicFrameLocks noGrp="1"/>
          </p:cNvGraphicFramePr>
          <p:nvPr>
            <p:extLst>
              <p:ext uri="{D42A27DB-BD31-4B8C-83A1-F6EECF244321}">
                <p14:modId xmlns:p14="http://schemas.microsoft.com/office/powerpoint/2010/main" val="4168260698"/>
              </p:ext>
            </p:extLst>
          </p:nvPr>
        </p:nvGraphicFramePr>
        <p:xfrm>
          <a:off x="262467" y="1024204"/>
          <a:ext cx="8534692" cy="5604510"/>
        </p:xfrm>
        <a:graphic>
          <a:graphicData uri="http://schemas.openxmlformats.org/drawingml/2006/table">
            <a:tbl>
              <a:tblPr firstRow="1" bandRow="1">
                <a:tableStyleId>{5C22544A-7EE6-4342-B048-85BDC9FD1C3A}</a:tableStyleId>
              </a:tblPr>
              <a:tblGrid>
                <a:gridCol w="2157540">
                  <a:extLst>
                    <a:ext uri="{9D8B030D-6E8A-4147-A177-3AD203B41FA5}">
                      <a16:colId xmlns:a16="http://schemas.microsoft.com/office/drawing/2014/main" xmlns="" val="20000"/>
                    </a:ext>
                  </a:extLst>
                </a:gridCol>
                <a:gridCol w="6377152">
                  <a:extLst>
                    <a:ext uri="{9D8B030D-6E8A-4147-A177-3AD203B41FA5}">
                      <a16:colId xmlns:a16="http://schemas.microsoft.com/office/drawing/2014/main" xmlns="" val="20001"/>
                    </a:ext>
                  </a:extLst>
                </a:gridCol>
              </a:tblGrid>
              <a:tr h="966521">
                <a:tc>
                  <a:txBody>
                    <a:bodyPr/>
                    <a:lstStyle/>
                    <a:p>
                      <a:pPr marL="0" indent="0" algn="l">
                        <a:buFont typeface="+mj-lt"/>
                        <a:buNone/>
                      </a:pPr>
                      <a:r>
                        <a:rPr lang="es-PE" sz="1100" b="1" dirty="0">
                          <a:solidFill>
                            <a:schemeClr val="bg1"/>
                          </a:solidFill>
                          <a:latin typeface="Calibri" pitchFamily="34" charset="0"/>
                          <a:cs typeface="Calibri" pitchFamily="34" charset="0"/>
                        </a:rPr>
                        <a:t>Etapa evolutiva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buFont typeface="Arial" charset="0"/>
                        <a:buChar char="•"/>
                      </a:pPr>
                      <a:r>
                        <a:rPr lang="es-ES" sz="1000" b="1" kern="1200" dirty="0" err="1">
                          <a:solidFill>
                            <a:schemeClr val="tx1"/>
                          </a:solidFill>
                          <a:latin typeface="Calibri" pitchFamily="34" charset="0"/>
                          <a:ea typeface="+mn-ea"/>
                          <a:cs typeface="Calibri" pitchFamily="34" charset="0"/>
                        </a:rPr>
                        <a:t>Nucleo</a:t>
                      </a:r>
                      <a:r>
                        <a:rPr lang="es-ES" sz="1000" b="1" kern="1200" dirty="0">
                          <a:solidFill>
                            <a:schemeClr val="tx1"/>
                          </a:solidFill>
                          <a:latin typeface="Calibri" pitchFamily="34" charset="0"/>
                          <a:ea typeface="+mn-ea"/>
                          <a:cs typeface="Calibri" pitchFamily="34" charset="0"/>
                        </a:rPr>
                        <a:t> Optimizado</a:t>
                      </a:r>
                    </a:p>
                    <a:p>
                      <a:pPr>
                        <a:buFont typeface="Arial" charset="0"/>
                        <a:buChar char="•"/>
                      </a:pPr>
                      <a:endParaRPr lang="es-ES" sz="900" dirty="0">
                        <a:solidFill>
                          <a:schemeClr val="tx1">
                            <a:lumMod val="50000"/>
                          </a:schemeClr>
                        </a:solidFill>
                      </a:endParaRPr>
                    </a:p>
                    <a:p>
                      <a:pPr marL="228600" indent="-228600" algn="l">
                        <a:buFont typeface="Wingdings" pitchFamily="2" charset="2"/>
                        <a:buAutoNum type="arabicPeriod"/>
                      </a:pPr>
                      <a:r>
                        <a:rPr lang="es-PE" sz="900" b="0" dirty="0">
                          <a:solidFill>
                            <a:schemeClr val="tx1"/>
                          </a:solidFill>
                          <a:latin typeface="Calibri" pitchFamily="34" charset="0"/>
                          <a:cs typeface="Calibri" pitchFamily="34" charset="0"/>
                        </a:rPr>
                        <a:t>TI minimiza la redundancia de los datos.</a:t>
                      </a:r>
                    </a:p>
                    <a:p>
                      <a:pPr marL="228600" indent="-228600" algn="l">
                        <a:buFont typeface="Wingdings" pitchFamily="2" charset="2"/>
                        <a:buAutoNum type="arabicPeriod" startAt="2"/>
                      </a:pPr>
                      <a:r>
                        <a:rPr lang="es-PE" sz="900" b="0" dirty="0">
                          <a:solidFill>
                            <a:schemeClr val="tx1"/>
                          </a:solidFill>
                          <a:latin typeface="Calibri" pitchFamily="34" charset="0"/>
                          <a:cs typeface="Calibri" pitchFamily="34" charset="0"/>
                        </a:rPr>
                        <a:t>Las mejoras que se proponen en los procesos actuales son difíciles de encontrar pero al</a:t>
                      </a:r>
                      <a:r>
                        <a:rPr lang="es-PE" sz="900" b="0" baseline="0" dirty="0">
                          <a:solidFill>
                            <a:schemeClr val="tx1"/>
                          </a:solidFill>
                          <a:latin typeface="Calibri" pitchFamily="34" charset="0"/>
                          <a:cs typeface="Calibri" pitchFamily="34" charset="0"/>
                        </a:rPr>
                        <a:t> construir nuevos productos de TI son más rápidos de implementar.</a:t>
                      </a:r>
                    </a:p>
                    <a:p>
                      <a:pPr marL="228600" indent="-228600" algn="l">
                        <a:buFont typeface="Wingdings" pitchFamily="2" charset="2"/>
                        <a:buAutoNum type="arabicPeriod" startAt="2"/>
                      </a:pPr>
                      <a:r>
                        <a:rPr lang="es-PE" sz="900" b="0" baseline="0" dirty="0">
                          <a:solidFill>
                            <a:schemeClr val="tx1"/>
                          </a:solidFill>
                          <a:latin typeface="Calibri" pitchFamily="34" charset="0"/>
                          <a:cs typeface="Calibri" pitchFamily="34" charset="0"/>
                        </a:rPr>
                        <a:t>Los procesos de negocio se encuentran estandarizados.</a:t>
                      </a:r>
                    </a:p>
                    <a:p>
                      <a:pPr marL="228600" indent="-228600" algn="l">
                        <a:buFont typeface="Wingdings" pitchFamily="2" charset="2"/>
                        <a:buAutoNum type="arabicPeriod" startAt="2"/>
                      </a:pPr>
                      <a:r>
                        <a:rPr lang="es-PE" sz="900" b="0" baseline="0" dirty="0">
                          <a:solidFill>
                            <a:schemeClr val="tx1"/>
                          </a:solidFill>
                          <a:latin typeface="Calibri" pitchFamily="34" charset="0"/>
                          <a:cs typeface="Calibri" pitchFamily="34" charset="0"/>
                        </a:rPr>
                        <a:t>Las interfaces entre el ERP y los sistemas </a:t>
                      </a:r>
                      <a:r>
                        <a:rPr lang="es-PE" sz="900" b="0" baseline="0" dirty="0" err="1">
                          <a:solidFill>
                            <a:schemeClr val="tx1"/>
                          </a:solidFill>
                          <a:latin typeface="Calibri" pitchFamily="34" charset="0"/>
                          <a:cs typeface="Calibri" pitchFamily="34" charset="0"/>
                        </a:rPr>
                        <a:t>Legacy</a:t>
                      </a:r>
                      <a:r>
                        <a:rPr lang="es-PE" sz="900" b="0" baseline="0" dirty="0">
                          <a:solidFill>
                            <a:schemeClr val="tx1"/>
                          </a:solidFill>
                          <a:latin typeface="Calibri" pitchFamily="34" charset="0"/>
                          <a:cs typeface="Calibri" pitchFamily="34" charset="0"/>
                        </a:rPr>
                        <a:t> son reutilizables y ya se tiene un estándar.</a:t>
                      </a:r>
                    </a:p>
                    <a:p>
                      <a:pPr marL="228600" indent="-228600" algn="l">
                        <a:buFont typeface="Wingdings" pitchFamily="2" charset="2"/>
                        <a:buAutoNum type="arabicPeriod" startAt="2"/>
                      </a:pPr>
                      <a:r>
                        <a:rPr lang="es-PE" sz="900" b="0" baseline="0" dirty="0">
                          <a:solidFill>
                            <a:schemeClr val="tx1"/>
                          </a:solidFill>
                          <a:latin typeface="Calibri" pitchFamily="34" charset="0"/>
                          <a:cs typeface="Calibri" pitchFamily="34" charset="0"/>
                        </a:rPr>
                        <a:t>El acceso a la información es centralizada y democratizada mediante BI SAP</a:t>
                      </a:r>
                      <a:endParaRPr lang="es-PE" sz="900" b="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400550">
                <a:tc>
                  <a:txBody>
                    <a:bodyPr/>
                    <a:lstStyle/>
                    <a:p>
                      <a:pPr marL="0" indent="0" algn="l">
                        <a:buFont typeface="+mj-lt"/>
                        <a:buNone/>
                      </a:pPr>
                      <a:r>
                        <a:rPr lang="es-PE" sz="1100" b="1" dirty="0" err="1">
                          <a:solidFill>
                            <a:schemeClr val="bg1"/>
                          </a:solidFill>
                          <a:latin typeface="Calibri" pitchFamily="34" charset="0"/>
                          <a:cs typeface="Calibri" pitchFamily="34" charset="0"/>
                        </a:rPr>
                        <a:t>Roadmap</a:t>
                      </a:r>
                      <a:endParaRPr lang="es-PE" sz="1100" b="1" dirty="0">
                        <a:solidFill>
                          <a:schemeClr val="bg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None/>
                      </a:pPr>
                      <a:r>
                        <a:rPr lang="es-PE" sz="900" b="1" dirty="0">
                          <a:solidFill>
                            <a:schemeClr val="tx1"/>
                          </a:solidFill>
                          <a:latin typeface="Calibri" pitchFamily="34" charset="0"/>
                          <a:cs typeface="Calibri" pitchFamily="34" charset="0"/>
                        </a:rPr>
                        <a:t>Acciones a tomar para el </a:t>
                      </a:r>
                      <a:r>
                        <a:rPr lang="es-PE" sz="900" b="1" dirty="0" err="1">
                          <a:solidFill>
                            <a:schemeClr val="tx1"/>
                          </a:solidFill>
                          <a:latin typeface="Calibri" pitchFamily="34" charset="0"/>
                          <a:cs typeface="Calibri" pitchFamily="34" charset="0"/>
                        </a:rPr>
                        <a:t>roadmap</a:t>
                      </a:r>
                      <a:endParaRPr lang="es-PE" sz="900" b="1" dirty="0">
                        <a:solidFill>
                          <a:schemeClr val="tx1"/>
                        </a:solidFill>
                        <a:latin typeface="Calibri" pitchFamily="34" charset="0"/>
                        <a:cs typeface="Calibri" pitchFamily="34" charset="0"/>
                      </a:endParaRPr>
                    </a:p>
                    <a:p>
                      <a:pPr marL="171450" indent="-171450" algn="l">
                        <a:buFont typeface="Wingdings" pitchFamily="2" charset="2"/>
                        <a:buNone/>
                      </a:pPr>
                      <a:endParaRPr lang="es-PE" sz="900" b="1" dirty="0">
                        <a:solidFill>
                          <a:schemeClr val="tx1"/>
                        </a:solidFill>
                        <a:latin typeface="Calibri" pitchFamily="34" charset="0"/>
                        <a:cs typeface="Calibri" pitchFamily="34" charset="0"/>
                      </a:endParaRPr>
                    </a:p>
                    <a:p>
                      <a:pPr marL="171450" indent="-171450" algn="l">
                        <a:buFont typeface="Wingdings" pitchFamily="2" charset="2"/>
                        <a:buChar char="§"/>
                      </a:pPr>
                      <a:r>
                        <a:rPr lang="es-PE" sz="900" b="0" dirty="0">
                          <a:solidFill>
                            <a:schemeClr val="tx1"/>
                          </a:solidFill>
                          <a:latin typeface="Calibri" pitchFamily="34" charset="0"/>
                          <a:cs typeface="Calibri" pitchFamily="34" charset="0"/>
                        </a:rPr>
                        <a:t>Aseguramiento de la Infraestructura de TI (CLOUDELASTICO)</a:t>
                      </a:r>
                    </a:p>
                    <a:p>
                      <a:pPr marL="171450" indent="-171450" algn="l">
                        <a:buFont typeface="Wingdings" pitchFamily="2" charset="2"/>
                        <a:buChar char="§"/>
                      </a:pPr>
                      <a:r>
                        <a:rPr lang="es-PE" sz="900" b="0" dirty="0">
                          <a:solidFill>
                            <a:schemeClr val="tx1"/>
                          </a:solidFill>
                          <a:latin typeface="Calibri" pitchFamily="34" charset="0"/>
                          <a:cs typeface="Calibri" pitchFamily="34" charset="0"/>
                        </a:rPr>
                        <a:t>Implementación de calidad total para la mejora y estandarización de los procesos actuales y nuevos de negocio.</a:t>
                      </a:r>
                      <a:r>
                        <a:rPr lang="es-419" sz="900" b="0" dirty="0">
                          <a:solidFill>
                            <a:schemeClr val="tx1"/>
                          </a:solidFill>
                          <a:latin typeface="Calibri" pitchFamily="34" charset="0"/>
                          <a:cs typeface="Calibri" pitchFamily="34" charset="0"/>
                        </a:rPr>
                        <a:t> </a:t>
                      </a:r>
                      <a:r>
                        <a:rPr lang="es-PE" sz="900" b="0" dirty="0">
                          <a:solidFill>
                            <a:schemeClr val="tx1"/>
                          </a:solidFill>
                          <a:latin typeface="Calibri" pitchFamily="34" charset="0"/>
                          <a:cs typeface="Calibri" pitchFamily="34" charset="0"/>
                        </a:rPr>
                        <a:t>Cambios y</a:t>
                      </a:r>
                      <a:r>
                        <a:rPr lang="es-PE" sz="900" b="0" baseline="0" dirty="0">
                          <a:solidFill>
                            <a:schemeClr val="tx1"/>
                          </a:solidFill>
                          <a:latin typeface="Calibri" pitchFamily="34" charset="0"/>
                          <a:cs typeface="Calibri" pitchFamily="34" charset="0"/>
                        </a:rPr>
                        <a:t> mejoras en los procesos</a:t>
                      </a:r>
                      <a:r>
                        <a:rPr lang="es-419" sz="900" b="0" baseline="0" dirty="0">
                          <a:solidFill>
                            <a:schemeClr val="tx1"/>
                          </a:solidFill>
                          <a:latin typeface="Calibri" pitchFamily="34" charset="0"/>
                          <a:cs typeface="Calibri" pitchFamily="34" charset="0"/>
                        </a:rPr>
                        <a:t>(CALIDADTOTAL)</a:t>
                      </a:r>
                    </a:p>
                    <a:p>
                      <a:pPr marL="171450" indent="-171450" algn="l">
                        <a:buFont typeface="Wingdings" pitchFamily="2" charset="2"/>
                        <a:buChar char="§"/>
                      </a:pPr>
                      <a:r>
                        <a:rPr lang="es-419" sz="900" b="0" baseline="0" dirty="0">
                          <a:solidFill>
                            <a:schemeClr val="tx1"/>
                          </a:solidFill>
                          <a:latin typeface="Calibri" pitchFamily="34" charset="0"/>
                          <a:cs typeface="Calibri" pitchFamily="34" charset="0"/>
                        </a:rPr>
                        <a:t>IMPLEMENTACIÓN DE CRM (CRM)</a:t>
                      </a:r>
                    </a:p>
                    <a:p>
                      <a:pPr marL="171450" indent="-171450" algn="l">
                        <a:buFont typeface="Wingdings" pitchFamily="2" charset="2"/>
                        <a:buChar char="§"/>
                      </a:pPr>
                      <a:endParaRPr lang="es-PE" sz="900" b="0" baseline="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0" indent="0" algn="l">
                        <a:buFont typeface="Wingdings" pitchFamily="2" charset="2"/>
                        <a:buNone/>
                      </a:pPr>
                      <a:endParaRPr lang="es-PE" sz="900" b="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 t="-1" r="-1257" b="-5947"/>
          <a:stretch/>
        </p:blipFill>
        <p:spPr bwMode="auto">
          <a:xfrm>
            <a:off x="2606674" y="3489360"/>
            <a:ext cx="6055317" cy="162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7 Conector recto de flecha"/>
          <p:cNvCxnSpPr/>
          <p:nvPr>
            <p:custDataLst>
              <p:tags r:id="rId1"/>
            </p:custDataLst>
          </p:nvPr>
        </p:nvCxnSpPr>
        <p:spPr bwMode="auto">
          <a:xfrm flipV="1">
            <a:off x="3882418" y="4391473"/>
            <a:ext cx="1235032" cy="415630"/>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7" name="11 Conector recto de flecha"/>
          <p:cNvCxnSpPr/>
          <p:nvPr>
            <p:custDataLst>
              <p:tags r:id="rId2"/>
            </p:custDataLst>
          </p:nvPr>
        </p:nvCxnSpPr>
        <p:spPr bwMode="auto">
          <a:xfrm>
            <a:off x="5596731" y="4297702"/>
            <a:ext cx="1472540" cy="0"/>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8" name="10 Conector recto de flecha"/>
          <p:cNvCxnSpPr/>
          <p:nvPr>
            <p:custDataLst>
              <p:tags r:id="rId3"/>
            </p:custDataLst>
          </p:nvPr>
        </p:nvCxnSpPr>
        <p:spPr bwMode="auto">
          <a:xfrm>
            <a:off x="3532249" y="3489360"/>
            <a:ext cx="0" cy="201881"/>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cxnSp>
        <p:nvCxnSpPr>
          <p:cNvPr id="9" name="9 Conector recto de flecha"/>
          <p:cNvCxnSpPr/>
          <p:nvPr>
            <p:custDataLst>
              <p:tags r:id="rId4"/>
            </p:custDataLst>
          </p:nvPr>
        </p:nvCxnSpPr>
        <p:spPr bwMode="auto">
          <a:xfrm>
            <a:off x="5277921" y="3602836"/>
            <a:ext cx="0" cy="201881"/>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arrow"/>
          </a:ln>
          <a:effectLst/>
        </p:spPr>
      </p:cxnSp>
      <p:graphicFrame>
        <p:nvGraphicFramePr>
          <p:cNvPr id="2" name="Tabla 1"/>
          <p:cNvGraphicFramePr>
            <a:graphicFrameLocks noGrp="1"/>
          </p:cNvGraphicFramePr>
          <p:nvPr>
            <p:extLst>
              <p:ext uri="{D42A27DB-BD31-4B8C-83A1-F6EECF244321}">
                <p14:modId xmlns:p14="http://schemas.microsoft.com/office/powerpoint/2010/main" val="3327655162"/>
              </p:ext>
            </p:extLst>
          </p:nvPr>
        </p:nvGraphicFramePr>
        <p:xfrm>
          <a:off x="2609585" y="3489360"/>
          <a:ext cx="5974292" cy="1483360"/>
        </p:xfrm>
        <a:graphic>
          <a:graphicData uri="http://schemas.openxmlformats.org/drawingml/2006/table">
            <a:tbl>
              <a:tblPr firstRow="1" bandRow="1">
                <a:tableStyleId>{9DCAF9ED-07DC-4A11-8D7F-57B35C25682E}</a:tableStyleId>
              </a:tblPr>
              <a:tblGrid>
                <a:gridCol w="523475">
                  <a:extLst>
                    <a:ext uri="{9D8B030D-6E8A-4147-A177-3AD203B41FA5}">
                      <a16:colId xmlns:a16="http://schemas.microsoft.com/office/drawing/2014/main" xmlns="" val="20000"/>
                    </a:ext>
                  </a:extLst>
                </a:gridCol>
                <a:gridCol w="1857154">
                  <a:extLst>
                    <a:ext uri="{9D8B030D-6E8A-4147-A177-3AD203B41FA5}">
                      <a16:colId xmlns:a16="http://schemas.microsoft.com/office/drawing/2014/main" xmlns="" val="20001"/>
                    </a:ext>
                  </a:extLst>
                </a:gridCol>
                <a:gridCol w="2100090">
                  <a:extLst>
                    <a:ext uri="{9D8B030D-6E8A-4147-A177-3AD203B41FA5}">
                      <a16:colId xmlns:a16="http://schemas.microsoft.com/office/drawing/2014/main" xmlns="" val="20002"/>
                    </a:ext>
                  </a:extLst>
                </a:gridCol>
                <a:gridCol w="1493573">
                  <a:extLst>
                    <a:ext uri="{9D8B030D-6E8A-4147-A177-3AD203B41FA5}">
                      <a16:colId xmlns:a16="http://schemas.microsoft.com/office/drawing/2014/main" xmlns="" val="20003"/>
                    </a:ext>
                  </a:extLst>
                </a:gridCol>
              </a:tblGrid>
              <a:tr h="370840">
                <a:tc>
                  <a:txBody>
                    <a:bodyPr/>
                    <a:lstStyle/>
                    <a:p>
                      <a:endParaRPr lang="es-PE" dirty="0"/>
                    </a:p>
                  </a:txBody>
                  <a:tcPr/>
                </a:tc>
                <a:tc>
                  <a:txBody>
                    <a:bodyPr/>
                    <a:lstStyle/>
                    <a:p>
                      <a:r>
                        <a:rPr lang="es-419" dirty="0"/>
                        <a:t>2016</a:t>
                      </a:r>
                      <a:endParaRPr lang="es-PE" dirty="0"/>
                    </a:p>
                  </a:txBody>
                  <a:tcPr/>
                </a:tc>
                <a:tc>
                  <a:txBody>
                    <a:bodyPr/>
                    <a:lstStyle/>
                    <a:p>
                      <a:r>
                        <a:rPr lang="es-419" dirty="0"/>
                        <a:t>2017</a:t>
                      </a:r>
                      <a:endParaRPr lang="es-PE" dirty="0"/>
                    </a:p>
                  </a:txBody>
                  <a:tcPr/>
                </a:tc>
                <a:tc>
                  <a:txBody>
                    <a:bodyPr/>
                    <a:lstStyle/>
                    <a:p>
                      <a:r>
                        <a:rPr lang="es-419" dirty="0"/>
                        <a:t>2018</a:t>
                      </a:r>
                      <a:endParaRPr lang="es-PE" dirty="0"/>
                    </a:p>
                  </a:txBody>
                  <a:tcPr/>
                </a:tc>
                <a:extLst>
                  <a:ext uri="{0D108BD9-81ED-4DB2-BD59-A6C34878D82A}">
                    <a16:rowId xmlns:a16="http://schemas.microsoft.com/office/drawing/2014/main" xmlns="" val="10000"/>
                  </a:ext>
                </a:extLst>
              </a:tr>
              <a:tr h="370840">
                <a:tc>
                  <a:txBody>
                    <a:bodyPr/>
                    <a:lstStyle/>
                    <a:p>
                      <a:endParaRPr lang="es-PE" dirty="0"/>
                    </a:p>
                  </a:txBody>
                  <a:tcPr/>
                </a:tc>
                <a:tc>
                  <a:txBody>
                    <a:bodyPr/>
                    <a:lstStyle/>
                    <a:p>
                      <a:r>
                        <a:rPr lang="es-PE" sz="1800" b="0" dirty="0">
                          <a:solidFill>
                            <a:schemeClr val="tx1"/>
                          </a:solidFill>
                          <a:latin typeface="Calibri" pitchFamily="34" charset="0"/>
                          <a:cs typeface="Calibri" pitchFamily="34" charset="0"/>
                        </a:rPr>
                        <a:t>CLOUDELASTICO</a:t>
                      </a:r>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xmlns="" val="10001"/>
                  </a:ext>
                </a:extLst>
              </a:tr>
              <a:tr h="370840">
                <a:tc>
                  <a:txBody>
                    <a:bodyPr/>
                    <a:lstStyle/>
                    <a:p>
                      <a:endParaRPr lang="es-PE"/>
                    </a:p>
                  </a:txBody>
                  <a:tcPr/>
                </a:tc>
                <a:tc>
                  <a:txBody>
                    <a:bodyPr/>
                    <a:lstStyle/>
                    <a:p>
                      <a:endParaRPr lang="es-PE"/>
                    </a:p>
                  </a:txBody>
                  <a:tcPr/>
                </a:tc>
                <a:tc>
                  <a:txBody>
                    <a:bodyPr/>
                    <a:lstStyle/>
                    <a:p>
                      <a:r>
                        <a:rPr lang="es-419" sz="1800" b="0" baseline="0" dirty="0">
                          <a:solidFill>
                            <a:schemeClr val="tx1"/>
                          </a:solidFill>
                          <a:latin typeface="Calibri" pitchFamily="34" charset="0"/>
                          <a:cs typeface="Calibri" pitchFamily="34" charset="0"/>
                        </a:rPr>
                        <a:t>CALIDADTOTAL</a:t>
                      </a:r>
                      <a:endParaRPr lang="es-PE" dirty="0"/>
                    </a:p>
                  </a:txBody>
                  <a:tcPr/>
                </a:tc>
                <a:tc>
                  <a:txBody>
                    <a:bodyPr/>
                    <a:lstStyle/>
                    <a:p>
                      <a:endParaRPr lang="es-PE"/>
                    </a:p>
                  </a:txBody>
                  <a:tcPr/>
                </a:tc>
                <a:extLst>
                  <a:ext uri="{0D108BD9-81ED-4DB2-BD59-A6C34878D82A}">
                    <a16:rowId xmlns:a16="http://schemas.microsoft.com/office/drawing/2014/main" xmlns="" val="10002"/>
                  </a:ext>
                </a:extLst>
              </a:tr>
              <a:tr h="370840">
                <a:tc>
                  <a:txBody>
                    <a:bodyPr/>
                    <a:lstStyle/>
                    <a:p>
                      <a:endParaRPr lang="es-PE"/>
                    </a:p>
                  </a:txBody>
                  <a:tcPr/>
                </a:tc>
                <a:tc>
                  <a:txBody>
                    <a:bodyPr/>
                    <a:lstStyle/>
                    <a:p>
                      <a:endParaRPr lang="es-PE"/>
                    </a:p>
                  </a:txBody>
                  <a:tcPr/>
                </a:tc>
                <a:tc>
                  <a:txBody>
                    <a:bodyPr/>
                    <a:lstStyle/>
                    <a:p>
                      <a:endParaRPr lang="es-PE"/>
                    </a:p>
                  </a:txBody>
                  <a:tcPr/>
                </a:tc>
                <a:tc>
                  <a:txBody>
                    <a:bodyPr/>
                    <a:lstStyle/>
                    <a:p>
                      <a:r>
                        <a:rPr lang="es-419" dirty="0"/>
                        <a:t>CRM</a:t>
                      </a:r>
                      <a:endParaRPr lang="es-PE" dirty="0"/>
                    </a:p>
                  </a:txBody>
                  <a:tcPr/>
                </a:tc>
                <a:extLst>
                  <a:ext uri="{0D108BD9-81ED-4DB2-BD59-A6C34878D82A}">
                    <a16:rowId xmlns:a16="http://schemas.microsoft.com/office/drawing/2014/main" xmlns="" val="10003"/>
                  </a:ext>
                </a:extLst>
              </a:tr>
            </a:tbl>
          </a:graphicData>
        </a:graphic>
      </p:graphicFrame>
      <p:cxnSp>
        <p:nvCxnSpPr>
          <p:cNvPr id="42" name="Conector recto de flecha 41"/>
          <p:cNvCxnSpPr/>
          <p:nvPr/>
        </p:nvCxnSpPr>
        <p:spPr bwMode="auto">
          <a:xfrm>
            <a:off x="4139609" y="4139609"/>
            <a:ext cx="977841" cy="251864"/>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cxnSp>
        <p:nvCxnSpPr>
          <p:cNvPr id="45" name="Conector recto de flecha 44"/>
          <p:cNvCxnSpPr/>
          <p:nvPr/>
        </p:nvCxnSpPr>
        <p:spPr bwMode="auto">
          <a:xfrm>
            <a:off x="6110177" y="4564912"/>
            <a:ext cx="959094" cy="242191"/>
          </a:xfrm>
          <a:prstGeom prst="straightConnector1">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329166368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Arquitectura</a:t>
            </a:r>
            <a:br>
              <a:rPr lang="es-PE" dirty="0"/>
            </a:br>
            <a:r>
              <a:rPr lang="es-PE" sz="2000" i="1" dirty="0"/>
              <a:t>Prácticas de Gestión</a:t>
            </a:r>
          </a:p>
        </p:txBody>
      </p:sp>
      <p:graphicFrame>
        <p:nvGraphicFramePr>
          <p:cNvPr id="6" name="Table 15"/>
          <p:cNvGraphicFramePr>
            <a:graphicFrameLocks noGrp="1"/>
          </p:cNvGraphicFramePr>
          <p:nvPr>
            <p:custDataLst>
              <p:tags r:id="rId1"/>
            </p:custDataLst>
            <p:extLst>
              <p:ext uri="{D42A27DB-BD31-4B8C-83A1-F6EECF244321}">
                <p14:modId xmlns:p14="http://schemas.microsoft.com/office/powerpoint/2010/main" val="3353387353"/>
              </p:ext>
            </p:extLst>
          </p:nvPr>
        </p:nvGraphicFramePr>
        <p:xfrm>
          <a:off x="262464" y="962024"/>
          <a:ext cx="8414811" cy="5524501"/>
        </p:xfrm>
        <a:graphic>
          <a:graphicData uri="http://schemas.openxmlformats.org/drawingml/2006/table">
            <a:tbl>
              <a:tblPr firstRow="1" bandRow="1">
                <a:tableStyleId>{5C22544A-7EE6-4342-B048-85BDC9FD1C3A}</a:tableStyleId>
              </a:tblPr>
              <a:tblGrid>
                <a:gridCol w="2156886">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5617845">
                  <a:extLst>
                    <a:ext uri="{9D8B030D-6E8A-4147-A177-3AD203B41FA5}">
                      <a16:colId xmlns:a16="http://schemas.microsoft.com/office/drawing/2014/main" xmlns="" val="20002"/>
                    </a:ext>
                  </a:extLst>
                </a:gridCol>
              </a:tblGrid>
              <a:tr h="261511">
                <a:tc>
                  <a:txBody>
                    <a:bodyPr/>
                    <a:lstStyle/>
                    <a:p>
                      <a:pPr algn="ctr"/>
                      <a:r>
                        <a:rPr lang="es-PE" sz="900" b="1" dirty="0">
                          <a:solidFill>
                            <a:schemeClr val="bg1"/>
                          </a:solidFill>
                          <a:latin typeface="Calibri" pitchFamily="34" charset="0"/>
                          <a:cs typeface="Calibri" pitchFamily="34" charset="0"/>
                        </a:rPr>
                        <a:t>Práctica de Gestión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¿Existe?</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 no existir ¿se</a:t>
                      </a:r>
                      <a:r>
                        <a:rPr lang="es-PE" sz="1000" baseline="0" dirty="0">
                          <a:solidFill>
                            <a:schemeClr val="bg1"/>
                          </a:solidFill>
                          <a:latin typeface="Calibri" pitchFamily="34" charset="0"/>
                          <a:cs typeface="Calibri" pitchFamily="34" charset="0"/>
                        </a:rPr>
                        <a:t> requiere</a:t>
                      </a:r>
                      <a:r>
                        <a:rPr lang="es-PE" sz="1000" dirty="0">
                          <a:solidFill>
                            <a:schemeClr val="bg1"/>
                          </a:solidFill>
                          <a:latin typeface="Calibri" pitchFamily="34" charset="0"/>
                          <a:cs typeface="Calibri" pitchFamily="34" charset="0"/>
                        </a:rPr>
                        <a:t>? ¿está planeado?</a:t>
                      </a:r>
                      <a:r>
                        <a:rPr lang="es-PE" sz="1000" baseline="0" dirty="0">
                          <a:solidFill>
                            <a:schemeClr val="bg1"/>
                          </a:solidFill>
                          <a:latin typeface="Calibri" pitchFamily="34" charset="0"/>
                          <a:cs typeface="Calibri" pitchFamily="34" charset="0"/>
                        </a:rPr>
                        <a:t> ¿cómo se podría implementar?</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Casos de negocios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7270">
                <a:tc>
                  <a:txBody>
                    <a:bodyPr/>
                    <a:lstStyle/>
                    <a:p>
                      <a:pPr algn="l" fontAlgn="b"/>
                      <a:r>
                        <a:rPr lang="es-PE" sz="900" b="1" i="0" u="none" strike="noStrike">
                          <a:solidFill>
                            <a:schemeClr val="tx1"/>
                          </a:solidFill>
                          <a:effectLst/>
                          <a:latin typeface="Calibri" pitchFamily="34" charset="0"/>
                          <a:cs typeface="Calibri" pitchFamily="34" charset="0"/>
                        </a:rPr>
                        <a:t>Metodología de proyectos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7270">
                <a:tc>
                  <a:txBody>
                    <a:bodyPr/>
                    <a:lstStyle/>
                    <a:p>
                      <a:pPr algn="l" fontAlgn="b"/>
                      <a:r>
                        <a:rPr lang="es-PE" sz="900" b="1" i="0" u="none" strike="noStrike">
                          <a:solidFill>
                            <a:schemeClr val="tx1"/>
                          </a:solidFill>
                          <a:effectLst/>
                          <a:latin typeface="Calibri" pitchFamily="34" charset="0"/>
                          <a:cs typeface="Calibri" pitchFamily="34" charset="0"/>
                        </a:rPr>
                        <a:t>Comité de gobierno de TI</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9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900" b="0" i="0" u="none" strike="noStrike" cap="none" normalizeH="0" baseline="0" dirty="0">
                          <a:ln>
                            <a:noFill/>
                          </a:ln>
                          <a:solidFill>
                            <a:srgbClr val="000066"/>
                          </a:solidFill>
                          <a:effectLst/>
                          <a:latin typeface="Calibri" pitchFamily="34" charset="0"/>
                          <a:cs typeface="Calibri" pitchFamily="34" charset="0"/>
                        </a:rPr>
                        <a:t>Recién este año se implemento el comité de servicio compartidos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Proceso de renovación de la infraestructura</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Gestión presupuestal centralizada para aplicaciones empresariales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Proceso de cumplimiento formal de estándares y lineamientos de arquitectura</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Arquitectos en equipos de proyectos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Proceso de excepción de arquitectura</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11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419" sz="900" b="0" i="0" u="none" strike="noStrike" cap="none" normalizeH="0" baseline="0" dirty="0">
                          <a:ln>
                            <a:noFill/>
                          </a:ln>
                          <a:solidFill>
                            <a:srgbClr val="000066"/>
                          </a:solidFill>
                          <a:effectLst/>
                          <a:latin typeface="Calibri" pitchFamily="34" charset="0"/>
                          <a:cs typeface="Calibri" pitchFamily="34" charset="0"/>
                        </a:rPr>
                        <a:t>Actualmente, los proyectos de TI son evaluados por el arquitecto empresarial.</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67270">
                <a:tc>
                  <a:txBody>
                    <a:bodyPr/>
                    <a:lstStyle/>
                    <a:p>
                      <a:pPr algn="l" fontAlgn="b"/>
                      <a:r>
                        <a:rPr lang="es-PE" sz="900" b="1" i="0" u="none" strike="noStrike">
                          <a:solidFill>
                            <a:schemeClr val="tx1"/>
                          </a:solidFill>
                          <a:effectLst/>
                          <a:latin typeface="Calibri" pitchFamily="34" charset="0"/>
                          <a:cs typeface="Calibri" pitchFamily="34" charset="0"/>
                        </a:rPr>
                        <a:t>Centralización de estándares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9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67270">
                <a:tc>
                  <a:txBody>
                    <a:bodyPr/>
                    <a:lstStyle/>
                    <a:p>
                      <a:pPr algn="l" fontAlgn="b"/>
                      <a:r>
                        <a:rPr lang="es-PE" sz="900" b="1" i="0" u="none" strike="noStrike">
                          <a:solidFill>
                            <a:schemeClr val="tx1"/>
                          </a:solidFill>
                          <a:effectLst/>
                          <a:latin typeface="Calibri" pitchFamily="34" charset="0"/>
                          <a:cs typeface="Calibri" pitchFamily="34" charset="0"/>
                        </a:rPr>
                        <a:t>Dueños de procesos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Principios que guían la arquitectura empresarial</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9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Liderazgo del negocio de los equipos de proyectos</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Supervisión de la arquitectura empresarial por ejecutivos senior</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67270">
                <a:tc>
                  <a:txBody>
                    <a:bodyPr/>
                    <a:lstStyle/>
                    <a:p>
                      <a:pPr algn="l" fontAlgn="b"/>
                      <a:r>
                        <a:rPr lang="es-PE" sz="900" b="1" i="0" u="none" strike="noStrike" dirty="0" err="1">
                          <a:solidFill>
                            <a:schemeClr val="tx1"/>
                          </a:solidFill>
                          <a:effectLst/>
                          <a:latin typeface="Calibri" pitchFamily="34" charset="0"/>
                          <a:cs typeface="Calibri" pitchFamily="34" charset="0"/>
                        </a:rPr>
                        <a:t>Program</a:t>
                      </a:r>
                      <a:r>
                        <a:rPr lang="es-PE" sz="900" b="1" i="0" u="none" strike="noStrike" dirty="0">
                          <a:solidFill>
                            <a:schemeClr val="tx1"/>
                          </a:solidFill>
                          <a:effectLst/>
                          <a:latin typeface="Calibri" pitchFamily="34" charset="0"/>
                          <a:cs typeface="Calibri" pitchFamily="34" charset="0"/>
                        </a:rPr>
                        <a:t> Managers de TI</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31860">
                <a:tc>
                  <a:txBody>
                    <a:bodyPr/>
                    <a:lstStyle/>
                    <a:p>
                      <a:pPr algn="l" fontAlgn="b"/>
                      <a:r>
                        <a:rPr lang="pt-BR" sz="900" b="1" i="0" u="none" strike="noStrike" dirty="0">
                          <a:solidFill>
                            <a:schemeClr val="tx1"/>
                          </a:solidFill>
                          <a:effectLst/>
                          <a:latin typeface="Calibri" pitchFamily="34" charset="0"/>
                          <a:cs typeface="Calibri" pitchFamily="34" charset="0"/>
                        </a:rPr>
                        <a:t>Diagrama Núcleo de </a:t>
                      </a:r>
                      <a:r>
                        <a:rPr lang="pt-BR" sz="900" b="1" i="0" u="none" strike="noStrike" dirty="0" err="1">
                          <a:solidFill>
                            <a:schemeClr val="tx1"/>
                          </a:solidFill>
                          <a:effectLst/>
                          <a:latin typeface="Calibri" pitchFamily="34" charset="0"/>
                          <a:cs typeface="Calibri" pitchFamily="34" charset="0"/>
                        </a:rPr>
                        <a:t>Arquitectura</a:t>
                      </a:r>
                      <a:r>
                        <a:rPr lang="pt-BR" sz="900" b="1" i="0" u="none" strike="noStrike" dirty="0">
                          <a:solidFill>
                            <a:schemeClr val="tx1"/>
                          </a:solidFill>
                          <a:effectLst/>
                          <a:latin typeface="Calibri" pitchFamily="34" charset="0"/>
                          <a:cs typeface="Calibri" pitchFamily="34" charset="0"/>
                        </a:rPr>
                        <a:t> Empresarial</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Evaluación post-implementación</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9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419" sz="900" b="0" i="0" u="none" strike="noStrike" cap="none" normalizeH="0" baseline="0" dirty="0">
                          <a:ln>
                            <a:noFill/>
                          </a:ln>
                          <a:solidFill>
                            <a:srgbClr val="000066"/>
                          </a:solidFill>
                          <a:effectLst/>
                          <a:latin typeface="Calibri" pitchFamily="34" charset="0"/>
                          <a:cs typeface="Calibri" pitchFamily="34" charset="0"/>
                        </a:rPr>
                        <a:t>Aún no se estandariza este proceso de evaluación y se requiere como parte de la mejora continua.</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31860">
                <a:tc>
                  <a:txBody>
                    <a:bodyPr/>
                    <a:lstStyle/>
                    <a:p>
                      <a:pPr algn="l" fontAlgn="b"/>
                      <a:r>
                        <a:rPr lang="es-PE" sz="900" b="1" i="0" u="none" strike="noStrike" dirty="0">
                          <a:solidFill>
                            <a:schemeClr val="tx1"/>
                          </a:solidFill>
                          <a:effectLst/>
                          <a:latin typeface="Calibri" pitchFamily="34" charset="0"/>
                          <a:cs typeface="Calibri" pitchFamily="34" charset="0"/>
                        </a:rPr>
                        <a:t>Proceso de investigación y adopción tecnológica</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11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67270">
                <a:tc>
                  <a:txBody>
                    <a:bodyPr/>
                    <a:lstStyle/>
                    <a:p>
                      <a:pPr algn="l" fontAlgn="b"/>
                      <a:r>
                        <a:rPr lang="es-PE" sz="900" b="1" i="0" u="none" strike="noStrike" dirty="0">
                          <a:solidFill>
                            <a:schemeClr val="tx1"/>
                          </a:solidFill>
                          <a:effectLst/>
                          <a:latin typeface="Calibri" pitchFamily="34" charset="0"/>
                          <a:cs typeface="Calibri" pitchFamily="34" charset="0"/>
                        </a:rPr>
                        <a:t>Equipo de arquitectura a tiempo completo</a:t>
                      </a:r>
                    </a:p>
                  </a:txBody>
                  <a:tcPr marL="9525" marR="9525" marT="9525" marB="0">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A7D9FF"/>
                    </a:solidFill>
                  </a:tcPr>
                </a:tc>
                <a:tc>
                  <a:txBody>
                    <a:bodyPr/>
                    <a:lstStyle/>
                    <a:p>
                      <a:pPr marL="0" indent="0" algn="ctr">
                        <a:buFont typeface="Wingdings" pitchFamily="2" charset="2"/>
                        <a:buNone/>
                      </a:pPr>
                      <a:r>
                        <a:rPr kumimoji="0" lang="es-PE" sz="900" b="0" i="0" u="none" strike="noStrike" cap="none" normalizeH="0" baseline="0" dirty="0">
                          <a:ln>
                            <a:noFill/>
                          </a:ln>
                          <a:solidFill>
                            <a:schemeClr val="tx1"/>
                          </a:solidFill>
                          <a:effectLst/>
                          <a:latin typeface="Calibri" pitchFamily="34" charset="0"/>
                          <a:cs typeface="Calibri" pitchFamily="34" charset="0"/>
                          <a:sym typeface="Wingdings"/>
                        </a:rPr>
                        <a:t></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val="6157190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br>
              <a:rPr lang="es-PE" dirty="0"/>
            </a:br>
            <a:r>
              <a:rPr lang="es-PE" sz="2000" i="1" dirty="0"/>
              <a:t>Lista de aplicaciones</a:t>
            </a:r>
            <a:endParaRPr lang="es-PE" sz="1400" b="0" i="1" dirty="0"/>
          </a:p>
        </p:txBody>
      </p:sp>
      <p:graphicFrame>
        <p:nvGraphicFramePr>
          <p:cNvPr id="3" name="Table 15"/>
          <p:cNvGraphicFramePr>
            <a:graphicFrameLocks noGrp="1"/>
          </p:cNvGraphicFramePr>
          <p:nvPr>
            <p:extLst>
              <p:ext uri="{D42A27DB-BD31-4B8C-83A1-F6EECF244321}">
                <p14:modId xmlns:p14="http://schemas.microsoft.com/office/powerpoint/2010/main" val="1081917302"/>
              </p:ext>
            </p:extLst>
          </p:nvPr>
        </p:nvGraphicFramePr>
        <p:xfrm>
          <a:off x="262466" y="816429"/>
          <a:ext cx="8321552" cy="5698026"/>
        </p:xfrm>
        <a:graphic>
          <a:graphicData uri="http://schemas.openxmlformats.org/drawingml/2006/table">
            <a:tbl>
              <a:tblPr firstRow="1" bandRow="1">
                <a:tableStyleId>{5C22544A-7EE6-4342-B048-85BDC9FD1C3A}</a:tableStyleId>
              </a:tblPr>
              <a:tblGrid>
                <a:gridCol w="1267083">
                  <a:extLst>
                    <a:ext uri="{9D8B030D-6E8A-4147-A177-3AD203B41FA5}">
                      <a16:colId xmlns:a16="http://schemas.microsoft.com/office/drawing/2014/main" xmlns="" val="20000"/>
                    </a:ext>
                  </a:extLst>
                </a:gridCol>
                <a:gridCol w="2221406">
                  <a:extLst>
                    <a:ext uri="{9D8B030D-6E8A-4147-A177-3AD203B41FA5}">
                      <a16:colId xmlns:a16="http://schemas.microsoft.com/office/drawing/2014/main" xmlns="" val="20001"/>
                    </a:ext>
                  </a:extLst>
                </a:gridCol>
                <a:gridCol w="2507790">
                  <a:extLst>
                    <a:ext uri="{9D8B030D-6E8A-4147-A177-3AD203B41FA5}">
                      <a16:colId xmlns:a16="http://schemas.microsoft.com/office/drawing/2014/main" xmlns="" val="20002"/>
                    </a:ext>
                  </a:extLst>
                </a:gridCol>
                <a:gridCol w="2325273">
                  <a:extLst>
                    <a:ext uri="{9D8B030D-6E8A-4147-A177-3AD203B41FA5}">
                      <a16:colId xmlns:a16="http://schemas.microsoft.com/office/drawing/2014/main" xmlns="" val="20003"/>
                    </a:ext>
                  </a:extLst>
                </a:gridCol>
              </a:tblGrid>
              <a:tr h="184438">
                <a:tc>
                  <a:txBody>
                    <a:bodyPr/>
                    <a:lstStyle/>
                    <a:p>
                      <a:pPr algn="ctr"/>
                      <a:r>
                        <a:rPr lang="es-PE" sz="800" dirty="0">
                          <a:solidFill>
                            <a:schemeClr val="bg1"/>
                          </a:solidFill>
                          <a:latin typeface="Calibri" pitchFamily="34" charset="0"/>
                          <a:cs typeface="Calibri" pitchFamily="34" charset="0"/>
                        </a:rPr>
                        <a:t>Aplicación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800" dirty="0">
                          <a:solidFill>
                            <a:schemeClr val="bg1"/>
                          </a:solidFill>
                          <a:latin typeface="Calibri" pitchFamily="34" charset="0"/>
                          <a:cs typeface="Calibri" pitchFamily="34" charset="0"/>
                        </a:rPr>
                        <a:t>Principales funciones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800" dirty="0">
                          <a:solidFill>
                            <a:schemeClr val="bg1"/>
                          </a:solidFill>
                          <a:latin typeface="Calibri" pitchFamily="34" charset="0"/>
                          <a:cs typeface="Calibri" pitchFamily="34" charset="0"/>
                        </a:rPr>
                        <a:t>Comprado / Construido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ctr" defTabSz="896112" rtl="0" eaLnBrk="1" fontAlgn="auto" latinLnBrk="0" hangingPunct="1">
                        <a:lnSpc>
                          <a:spcPct val="100000"/>
                        </a:lnSpc>
                        <a:spcBef>
                          <a:spcPts val="0"/>
                        </a:spcBef>
                        <a:spcAft>
                          <a:spcPts val="0"/>
                        </a:spcAft>
                        <a:buClrTx/>
                        <a:buSzTx/>
                        <a:buFontTx/>
                        <a:buNone/>
                        <a:tabLst/>
                        <a:defRPr/>
                      </a:pPr>
                      <a:r>
                        <a:rPr lang="es-PE" sz="800" dirty="0">
                          <a:solidFill>
                            <a:schemeClr val="bg1"/>
                          </a:solidFill>
                          <a:latin typeface="Calibri" pitchFamily="34" charset="0"/>
                          <a:cs typeface="Calibri" pitchFamily="34" charset="0"/>
                        </a:rPr>
                        <a:t>Información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516426">
                <a:tc>
                  <a:txBody>
                    <a:bodyPr/>
                    <a:lstStyle/>
                    <a:p>
                      <a:pPr marL="0" indent="0">
                        <a:buFont typeface="Wingdings" pitchFamily="2" charset="2"/>
                        <a:buNone/>
                      </a:pPr>
                      <a:r>
                        <a:rPr lang="es-PE" sz="800" dirty="0"/>
                        <a:t>SCT- Centros de Servicio</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Registro y seguimiento de Ordenes de Trabajo de taller</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de consulta y gestión de ordenes de trabajo.</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10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Java WEB</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16426">
                <a:tc>
                  <a:txBody>
                    <a:bodyPr/>
                    <a:lstStyle/>
                    <a:p>
                      <a:pPr marL="0" indent="0">
                        <a:buFont typeface="Wingdings" pitchFamily="2" charset="2"/>
                        <a:buNone/>
                      </a:pPr>
                      <a:r>
                        <a:rPr lang="es-PE" sz="800" dirty="0"/>
                        <a:t>Citas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Registro de Citas de Taller Web (</a:t>
                      </a:r>
                      <a:r>
                        <a:rPr lang="es-PE" sz="800" dirty="0" err="1"/>
                        <a:t>call</a:t>
                      </a:r>
                      <a:r>
                        <a:rPr lang="es-PE" sz="800" dirty="0"/>
                        <a:t> center y usuario final)</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de gestión de citas al taller.</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Java WEB</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3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16426">
                <a:tc>
                  <a:txBody>
                    <a:bodyPr/>
                    <a:lstStyle/>
                    <a:p>
                      <a:pPr marL="0" indent="0">
                        <a:buFont typeface="Wingdings" pitchFamily="2" charset="2"/>
                        <a:buNone/>
                      </a:pPr>
                      <a:r>
                        <a:rPr kumimoji="0" lang="es-419" sz="800" b="0" i="0" u="none" strike="noStrike" cap="none" normalizeH="0" baseline="0" dirty="0">
                          <a:ln>
                            <a:noFill/>
                          </a:ln>
                          <a:solidFill>
                            <a:srgbClr val="000066"/>
                          </a:solidFill>
                          <a:effectLst/>
                          <a:latin typeface="Calibri" pitchFamily="34" charset="0"/>
                          <a:cs typeface="Calibri" pitchFamily="34" charset="0"/>
                        </a:rPr>
                        <a:t>SAP</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Aplicación Core</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cap="none" normalizeH="0" baseline="0" dirty="0">
                          <a:ln>
                            <a:noFill/>
                          </a:ln>
                          <a:solidFill>
                            <a:srgbClr val="000066"/>
                          </a:solidFill>
                          <a:effectLst/>
                          <a:latin typeface="Calibri" pitchFamily="34" charset="0"/>
                          <a:cs typeface="Calibri" pitchFamily="34" charset="0"/>
                        </a:rPr>
                        <a:t>Comprado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los módulos C</a:t>
                      </a:r>
                      <a:r>
                        <a:rPr lang="es-PE" sz="800" dirty="0"/>
                        <a:t>O,</a:t>
                      </a:r>
                      <a:r>
                        <a:rPr lang="es-419" sz="800" dirty="0"/>
                        <a:t> </a:t>
                      </a:r>
                      <a:r>
                        <a:rPr lang="es-PE" sz="800" dirty="0"/>
                        <a:t>FI,</a:t>
                      </a:r>
                      <a:r>
                        <a:rPr lang="es-419" sz="800" dirty="0"/>
                        <a:t> </a:t>
                      </a:r>
                      <a:r>
                        <a:rPr lang="es-PE" sz="800" dirty="0"/>
                        <a:t>MM,</a:t>
                      </a:r>
                      <a:r>
                        <a:rPr lang="es-419" sz="800" dirty="0"/>
                        <a:t> </a:t>
                      </a:r>
                      <a:r>
                        <a:rPr lang="es-PE" sz="800" dirty="0"/>
                        <a:t>SD,</a:t>
                      </a:r>
                      <a:r>
                        <a:rPr lang="es-419" sz="800" dirty="0"/>
                        <a:t> </a:t>
                      </a:r>
                      <a:r>
                        <a:rPr lang="es-PE" sz="800" dirty="0"/>
                        <a:t>HR,</a:t>
                      </a:r>
                      <a:r>
                        <a:rPr lang="es-419" sz="800" dirty="0"/>
                        <a:t> </a:t>
                      </a:r>
                      <a:r>
                        <a:rPr lang="es-PE" sz="800" dirty="0"/>
                        <a:t>WM,</a:t>
                      </a:r>
                      <a:r>
                        <a:rPr lang="es-419" sz="800" dirty="0"/>
                        <a:t> </a:t>
                      </a:r>
                      <a:r>
                        <a:rPr lang="es-PE" sz="800" dirty="0"/>
                        <a:t>VMS</a:t>
                      </a:r>
                      <a:r>
                        <a:rPr lang="es-419" sz="800" baseline="0" dirty="0"/>
                        <a:t> y </a:t>
                      </a:r>
                      <a:r>
                        <a:rPr lang="es-PE" sz="800" dirty="0"/>
                        <a:t>PI</a:t>
                      </a:r>
                      <a:endParaRPr kumimoji="0" lang="es-419" sz="800" b="0" i="0" u="sng"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419" sz="800" b="0" i="0" u="none" strike="noStrike" cap="none" normalizeH="0" baseline="0" dirty="0">
                          <a:ln>
                            <a:noFill/>
                          </a:ln>
                          <a:solidFill>
                            <a:srgbClr val="000066"/>
                          </a:solidFill>
                          <a:effectLst/>
                          <a:latin typeface="Calibri" pitchFamily="34" charset="0"/>
                          <a:cs typeface="Calibri" pitchFamily="34" charset="0"/>
                        </a:rPr>
                        <a:t>Tecnología: ERP </a:t>
                      </a:r>
                      <a:endParaRPr lang="es-419" sz="800" dirty="0"/>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30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16426">
                <a:tc>
                  <a:txBody>
                    <a:bodyPr/>
                    <a:lstStyle/>
                    <a:p>
                      <a:pPr marL="0" indent="0">
                        <a:buFont typeface="Wingdings" pitchFamily="2" charset="2"/>
                        <a:buNone/>
                      </a:pPr>
                      <a:r>
                        <a:rPr kumimoji="0" lang="es-419" sz="800" b="0" i="0" u="none" strike="noStrike" cap="none" normalizeH="0" baseline="0" dirty="0">
                          <a:ln>
                            <a:noFill/>
                          </a:ln>
                          <a:solidFill>
                            <a:srgbClr val="000066"/>
                          </a:solidFill>
                          <a:effectLst/>
                          <a:latin typeface="Calibri" pitchFamily="34" charset="0"/>
                          <a:cs typeface="Calibri" pitchFamily="34" charset="0"/>
                        </a:rPr>
                        <a:t>Cartera</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Captura de clientes y proforma de ventas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gestión de cartera de clientes.</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10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Cliente Servidor VB 5.0</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16426">
                <a:tc>
                  <a:txBody>
                    <a:bodyPr/>
                    <a:lstStyle/>
                    <a:p>
                      <a:pPr marL="0" indent="0">
                        <a:buFont typeface="Wingdings" pitchFamily="2" charset="2"/>
                        <a:buNone/>
                      </a:pPr>
                      <a:r>
                        <a:rPr lang="es-PE" sz="800" dirty="0"/>
                        <a:t>SAP Portal</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Registro de Pedidos de Vehículos y Repuestos (concesionarios independientes)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itchFamily="2" charset="2"/>
                        <a:buNone/>
                      </a:pPr>
                      <a:r>
                        <a:rPr kumimoji="0" lang="es-PE" sz="800" b="0" i="0" u="none" strike="noStrike" cap="none" normalizeH="0" baseline="0" dirty="0">
                          <a:ln>
                            <a:noFill/>
                          </a:ln>
                          <a:solidFill>
                            <a:srgbClr val="000066"/>
                          </a:solidFill>
                          <a:effectLst/>
                          <a:latin typeface="Calibri" pitchFamily="34" charset="0"/>
                          <a:cs typeface="Calibri" pitchFamily="34" charset="0"/>
                        </a:rPr>
                        <a:t>Comprado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Gestión de pedidos.</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abierto al público</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lang="es-PE" sz="800" dirty="0"/>
                        <a:t>Web - </a:t>
                      </a:r>
                      <a:r>
                        <a:rPr lang="es-PE" sz="800" dirty="0" err="1"/>
                        <a:t>Sap</a:t>
                      </a:r>
                      <a:r>
                        <a:rPr lang="es-PE" sz="800" dirty="0"/>
                        <a:t> </a:t>
                      </a:r>
                      <a:r>
                        <a:rPr lang="es-PE" sz="800" dirty="0" err="1"/>
                        <a:t>Webdynpro</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405763">
                <a:tc>
                  <a:txBody>
                    <a:bodyPr/>
                    <a:lstStyle/>
                    <a:p>
                      <a:pPr marL="0" indent="0">
                        <a:buFont typeface="Wingdings" pitchFamily="2" charset="2"/>
                        <a:buNone/>
                      </a:pPr>
                      <a:r>
                        <a:rPr lang="es-PE" sz="800" dirty="0"/>
                        <a:t>SAP BI</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Cubos y </a:t>
                      </a:r>
                      <a:r>
                        <a:rPr lang="es-PE" sz="800" dirty="0" err="1"/>
                        <a:t>dashboards</a:t>
                      </a:r>
                      <a:r>
                        <a:rPr lang="es-PE" sz="800" dirty="0"/>
                        <a:t> de información de SAP</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cap="none" normalizeH="0" baseline="0" dirty="0">
                          <a:ln>
                            <a:noFill/>
                          </a:ln>
                          <a:solidFill>
                            <a:srgbClr val="000066"/>
                          </a:solidFill>
                          <a:effectLst/>
                          <a:latin typeface="Calibri" pitchFamily="34" charset="0"/>
                          <a:cs typeface="Calibri" pitchFamily="34" charset="0"/>
                        </a:rPr>
                        <a:t>Comprado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a:ln>
                            <a:noFill/>
                          </a:ln>
                          <a:solidFill>
                            <a:srgbClr val="000066"/>
                          </a:solidFill>
                          <a:effectLst/>
                          <a:latin typeface="Calibri" pitchFamily="34" charset="0"/>
                          <a:cs typeface="Calibri" pitchFamily="34" charset="0"/>
                        </a:rPr>
                        <a:t>Tamaño: Incluye módulo de reportería</a:t>
                      </a:r>
                    </a:p>
                    <a:p>
                      <a:pPr marL="171450" indent="-171450">
                        <a:buFont typeface="Wingdings" pitchFamily="2" charset="2"/>
                        <a:buChar char="§"/>
                      </a:pPr>
                      <a:r>
                        <a:rPr kumimoji="0" lang="es-PE" sz="800" b="0" i="0" u="sng" strike="noStrike" cap="none" normalizeH="0" baseline="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a:t>
                      </a:r>
                      <a:r>
                        <a:rPr kumimoji="0" lang="es-419" sz="800" b="0" i="0" u="none" strike="noStrike" cap="none" normalizeH="0" baseline="0" dirty="0">
                          <a:ln>
                            <a:noFill/>
                          </a:ln>
                          <a:solidFill>
                            <a:srgbClr val="000066"/>
                          </a:solidFill>
                          <a:effectLst/>
                          <a:latin typeface="Calibri" pitchFamily="34" charset="0"/>
                          <a:cs typeface="Calibri" pitchFamily="34" charset="0"/>
                        </a:rPr>
                        <a:t> 10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a:ln>
                            <a:noFill/>
                          </a:ln>
                          <a:solidFill>
                            <a:srgbClr val="000066"/>
                          </a:solidFill>
                          <a:effectLst/>
                          <a:latin typeface="Calibri" pitchFamily="34" charset="0"/>
                          <a:cs typeface="Calibri" pitchFamily="34" charset="0"/>
                        </a:rPr>
                        <a:t>: </a:t>
                      </a:r>
                      <a:r>
                        <a:rPr kumimoji="0" lang="es-419" sz="800" b="0" i="0" u="none" strike="noStrike" cap="none" normalizeH="0" baseline="0">
                          <a:ln>
                            <a:noFill/>
                          </a:ln>
                          <a:solidFill>
                            <a:srgbClr val="000066"/>
                          </a:solidFill>
                          <a:effectLst/>
                          <a:latin typeface="Calibri" pitchFamily="34" charset="0"/>
                          <a:cs typeface="Calibri" pitchFamily="34" charset="0"/>
                        </a:rPr>
                        <a:t>Bussines Object</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516426">
                <a:tc>
                  <a:txBody>
                    <a:bodyPr/>
                    <a:lstStyle/>
                    <a:p>
                      <a:pPr marL="0" indent="0">
                        <a:buFont typeface="Wingdings" pitchFamily="2" charset="2"/>
                        <a:buNone/>
                      </a:pPr>
                      <a:r>
                        <a:rPr lang="es-PE" sz="800" dirty="0" err="1"/>
                        <a:t>Cims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Proformas Web / </a:t>
                      </a:r>
                      <a:r>
                        <a:rPr lang="es-PE" sz="800" dirty="0" err="1"/>
                        <a:t>Ipads</a:t>
                      </a:r>
                      <a:r>
                        <a:rPr lang="es-PE" sz="800" dirty="0"/>
                        <a:t> </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de registro y consulta de Proformas.</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abierto al público</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 WEB</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405763">
                <a:tc>
                  <a:txBody>
                    <a:bodyPr/>
                    <a:lstStyle/>
                    <a:p>
                      <a:pPr marL="0" indent="0">
                        <a:buFont typeface="Wingdings" pitchFamily="2" charset="2"/>
                        <a:buNone/>
                      </a:pPr>
                      <a:r>
                        <a:rPr lang="es-PE" sz="800" dirty="0"/>
                        <a:t>Cubos y Reportes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Consultas y cubos de información, Ventas, Repuestos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de </a:t>
                      </a:r>
                      <a:r>
                        <a:rPr kumimoji="0" lang="es-419" sz="800" b="0" i="0" u="sng" strike="noStrike" cap="none" normalizeH="0" baseline="0" dirty="0" err="1">
                          <a:ln>
                            <a:noFill/>
                          </a:ln>
                          <a:solidFill>
                            <a:srgbClr val="000066"/>
                          </a:solidFill>
                          <a:effectLst/>
                          <a:latin typeface="Calibri" pitchFamily="34" charset="0"/>
                          <a:cs typeface="Calibri" pitchFamily="34" charset="0"/>
                        </a:rPr>
                        <a:t>reportería</a:t>
                      </a:r>
                      <a:r>
                        <a:rPr kumimoji="0" lang="es-419" sz="800" b="0" i="0" u="sng" strike="noStrike" cap="none" normalizeH="0" baseline="0" dirty="0">
                          <a:ln>
                            <a:noFill/>
                          </a:ln>
                          <a:solidFill>
                            <a:srgbClr val="000066"/>
                          </a:solidFill>
                          <a:effectLst/>
                          <a:latin typeface="Calibri" pitchFamily="34" charset="0"/>
                          <a:cs typeface="Calibri" pitchFamily="34" charset="0"/>
                        </a:rPr>
                        <a:t>.</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10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lang="es-PE" sz="800" dirty="0" err="1"/>
                        <a:t>Sql</a:t>
                      </a:r>
                      <a:r>
                        <a:rPr lang="es-PE" sz="800" dirty="0"/>
                        <a:t> </a:t>
                      </a:r>
                      <a:r>
                        <a:rPr lang="es-PE" sz="800" dirty="0" err="1"/>
                        <a:t>Reporting</a:t>
                      </a:r>
                      <a:r>
                        <a:rPr lang="es-PE" sz="800" dirty="0"/>
                        <a:t> </a:t>
                      </a:r>
                      <a:r>
                        <a:rPr lang="es-PE" sz="800" dirty="0" err="1"/>
                        <a:t>Service</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516426">
                <a:tc>
                  <a:txBody>
                    <a:bodyPr/>
                    <a:lstStyle/>
                    <a:p>
                      <a:pPr marL="0" indent="0">
                        <a:buFont typeface="Wingdings" pitchFamily="2" charset="2"/>
                        <a:buNone/>
                      </a:pPr>
                      <a:r>
                        <a:rPr lang="es-PE" sz="800" dirty="0" err="1"/>
                        <a:t>CitasAPP</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Aplicativo móvil (cliente final)</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Construido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 de registro y seguimiento de citas</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abierto al público</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lang="es-PE" sz="800" dirty="0"/>
                        <a:t>Móvil IOS , Android</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555210">
                <a:tc>
                  <a:txBody>
                    <a:bodyPr/>
                    <a:lstStyle/>
                    <a:p>
                      <a:pPr marL="0" indent="0">
                        <a:buFont typeface="Wingdings" pitchFamily="2" charset="2"/>
                        <a:buNone/>
                      </a:pPr>
                      <a:r>
                        <a:rPr lang="es-PE" sz="800" dirty="0" err="1"/>
                        <a:t>Sicop</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800" dirty="0"/>
                        <a:t>Nuevo Sistema de Gestión de Ventas, proformas y productividad de fuerza de ventas.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800" b="0" i="0" u="none" strike="noStrike" cap="none" normalizeH="0" baseline="0" dirty="0">
                          <a:ln>
                            <a:noFill/>
                          </a:ln>
                          <a:solidFill>
                            <a:srgbClr val="000066"/>
                          </a:solidFill>
                          <a:effectLst/>
                          <a:latin typeface="Calibri" pitchFamily="34" charset="0"/>
                          <a:cs typeface="Calibri" pitchFamily="34" charset="0"/>
                        </a:rPr>
                        <a:t>Comprado</a:t>
                      </a:r>
                    </a:p>
                    <a:p>
                      <a:pPr marL="0" indent="0">
                        <a:buFont typeface="Wingdings" pitchFamily="2" charset="2"/>
                        <a:buNone/>
                      </a:pP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419" sz="800" b="0" i="0" u="sng" strike="noStrike" cap="none" normalizeH="0" baseline="0" dirty="0">
                          <a:ln>
                            <a:noFill/>
                          </a:ln>
                          <a:solidFill>
                            <a:srgbClr val="000066"/>
                          </a:solidFill>
                          <a:effectLst/>
                          <a:latin typeface="Calibri" pitchFamily="34" charset="0"/>
                          <a:cs typeface="Calibri" pitchFamily="34" charset="0"/>
                        </a:rPr>
                        <a:t>Tamaño: Incluye módulos de ventas, proformas y productividad.</a:t>
                      </a: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Conocimiento</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20 personas</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p>
                      <a:pPr marL="171450" indent="-171450">
                        <a:buFont typeface="Wingdings" pitchFamily="2" charset="2"/>
                        <a:buChar char="§"/>
                      </a:pPr>
                      <a:r>
                        <a:rPr kumimoji="0" lang="es-PE" sz="800" b="0" i="0" u="sng" strike="noStrike" cap="none" normalizeH="0" baseline="0" dirty="0">
                          <a:ln>
                            <a:noFill/>
                          </a:ln>
                          <a:solidFill>
                            <a:srgbClr val="000066"/>
                          </a:solidFill>
                          <a:effectLst/>
                          <a:latin typeface="Calibri" pitchFamily="34" charset="0"/>
                          <a:cs typeface="Calibri" pitchFamily="34" charset="0"/>
                        </a:rPr>
                        <a:t>Tecnología</a:t>
                      </a:r>
                      <a:r>
                        <a:rPr kumimoji="0" lang="es-PE" sz="800" b="0" i="0" u="none" strike="noStrike" cap="none" normalizeH="0" baseline="0" dirty="0">
                          <a:ln>
                            <a:noFill/>
                          </a:ln>
                          <a:solidFill>
                            <a:srgbClr val="000066"/>
                          </a:solidFill>
                          <a:effectLst/>
                          <a:latin typeface="Calibri" pitchFamily="34" charset="0"/>
                          <a:cs typeface="Calibri" pitchFamily="34" charset="0"/>
                        </a:rPr>
                        <a:t>: </a:t>
                      </a:r>
                      <a:r>
                        <a:rPr kumimoji="0" lang="es-419" sz="800" b="0" i="0" u="none" strike="noStrike" cap="none" normalizeH="0" baseline="0" dirty="0">
                          <a:ln>
                            <a:noFill/>
                          </a:ln>
                          <a:solidFill>
                            <a:srgbClr val="000066"/>
                          </a:solidFill>
                          <a:effectLst/>
                          <a:latin typeface="Calibri" pitchFamily="34" charset="0"/>
                          <a:cs typeface="Calibri" pitchFamily="34" charset="0"/>
                        </a:rPr>
                        <a:t>Web Nube</a:t>
                      </a:r>
                      <a:endParaRPr kumimoji="0" lang="es-PE" sz="8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68029633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br>
              <a:rPr lang="es-PE" dirty="0"/>
            </a:br>
            <a:r>
              <a:rPr lang="es-PE" i="1" dirty="0"/>
              <a:t>Estado de las aplicaciones de acuerdo al ciclo de vida</a:t>
            </a:r>
          </a:p>
        </p:txBody>
      </p:sp>
      <p:sp>
        <p:nvSpPr>
          <p:cNvPr id="3" name="Freeform 2"/>
          <p:cNvSpPr/>
          <p:nvPr/>
        </p:nvSpPr>
        <p:spPr bwMode="auto">
          <a:xfrm>
            <a:off x="315298" y="3372579"/>
            <a:ext cx="7591096" cy="2618378"/>
          </a:xfrm>
          <a:custGeom>
            <a:avLst/>
            <a:gdLst>
              <a:gd name="connsiteX0" fmla="*/ 0 w 7748751"/>
              <a:gd name="connsiteY0" fmla="*/ 2807010 h 2807010"/>
              <a:gd name="connsiteX1" fmla="*/ 654269 w 7748751"/>
              <a:gd name="connsiteY1" fmla="*/ 2247334 h 2807010"/>
              <a:gd name="connsiteX2" fmla="*/ 1135117 w 7748751"/>
              <a:gd name="connsiteY2" fmla="*/ 1104334 h 2807010"/>
              <a:gd name="connsiteX3" fmla="*/ 1411014 w 7748751"/>
              <a:gd name="connsiteY3" fmla="*/ 284527 h 2807010"/>
              <a:gd name="connsiteX4" fmla="*/ 1734207 w 7748751"/>
              <a:gd name="connsiteY4" fmla="*/ 24396 h 2807010"/>
              <a:gd name="connsiteX5" fmla="*/ 2033751 w 7748751"/>
              <a:gd name="connsiteY5" fmla="*/ 158403 h 2807010"/>
              <a:gd name="connsiteX6" fmla="*/ 2301765 w 7748751"/>
              <a:gd name="connsiteY6" fmla="*/ 1325051 h 2807010"/>
              <a:gd name="connsiteX7" fmla="*/ 2483069 w 7748751"/>
              <a:gd name="connsiteY7" fmla="*/ 2081796 h 2807010"/>
              <a:gd name="connsiteX8" fmla="*/ 2782614 w 7748751"/>
              <a:gd name="connsiteY8" fmla="*/ 2334044 h 2807010"/>
              <a:gd name="connsiteX9" fmla="*/ 3176751 w 7748751"/>
              <a:gd name="connsiteY9" fmla="*/ 2278865 h 2807010"/>
              <a:gd name="connsiteX10" fmla="*/ 3539358 w 7748751"/>
              <a:gd name="connsiteY10" fmla="*/ 1963555 h 2807010"/>
              <a:gd name="connsiteX11" fmla="*/ 3870434 w 7748751"/>
              <a:gd name="connsiteY11" fmla="*/ 1498472 h 2807010"/>
              <a:gd name="connsiteX12" fmla="*/ 4122682 w 7748751"/>
              <a:gd name="connsiteY12" fmla="*/ 1419644 h 2807010"/>
              <a:gd name="connsiteX13" fmla="*/ 4233041 w 7748751"/>
              <a:gd name="connsiteY13" fmla="*/ 1530003 h 2807010"/>
              <a:gd name="connsiteX14" fmla="*/ 4335517 w 7748751"/>
              <a:gd name="connsiteY14" fmla="*/ 1443293 h 2807010"/>
              <a:gd name="connsiteX15" fmla="*/ 4453758 w 7748751"/>
              <a:gd name="connsiteY15" fmla="*/ 1474824 h 2807010"/>
              <a:gd name="connsiteX16" fmla="*/ 4508938 w 7748751"/>
              <a:gd name="connsiteY16" fmla="*/ 1561534 h 2807010"/>
              <a:gd name="connsiteX17" fmla="*/ 4635062 w 7748751"/>
              <a:gd name="connsiteY17" fmla="*/ 1514238 h 2807010"/>
              <a:gd name="connsiteX18" fmla="*/ 4690241 w 7748751"/>
              <a:gd name="connsiteY18" fmla="*/ 1356582 h 2807010"/>
              <a:gd name="connsiteX19" fmla="*/ 4808482 w 7748751"/>
              <a:gd name="connsiteY19" fmla="*/ 1285638 h 2807010"/>
              <a:gd name="connsiteX20" fmla="*/ 5257800 w 7748751"/>
              <a:gd name="connsiteY20" fmla="*/ 1277755 h 2807010"/>
              <a:gd name="connsiteX21" fmla="*/ 5360276 w 7748751"/>
              <a:gd name="connsiteY21" fmla="*/ 1403879 h 2807010"/>
              <a:gd name="connsiteX22" fmla="*/ 5478517 w 7748751"/>
              <a:gd name="connsiteY22" fmla="*/ 1364465 h 2807010"/>
              <a:gd name="connsiteX23" fmla="*/ 5502165 w 7748751"/>
              <a:gd name="connsiteY23" fmla="*/ 1277755 h 2807010"/>
              <a:gd name="connsiteX24" fmla="*/ 5912069 w 7748751"/>
              <a:gd name="connsiteY24" fmla="*/ 1277755 h 2807010"/>
              <a:gd name="connsiteX25" fmla="*/ 5998779 w 7748751"/>
              <a:gd name="connsiteY25" fmla="*/ 1364465 h 2807010"/>
              <a:gd name="connsiteX26" fmla="*/ 6124903 w 7748751"/>
              <a:gd name="connsiteY26" fmla="*/ 1388113 h 2807010"/>
              <a:gd name="connsiteX27" fmla="*/ 6187965 w 7748751"/>
              <a:gd name="connsiteY27" fmla="*/ 1317169 h 2807010"/>
              <a:gd name="connsiteX28" fmla="*/ 6416565 w 7748751"/>
              <a:gd name="connsiteY28" fmla="*/ 1348700 h 2807010"/>
              <a:gd name="connsiteX29" fmla="*/ 6589986 w 7748751"/>
              <a:gd name="connsiteY29" fmla="*/ 1514238 h 2807010"/>
              <a:gd name="connsiteX30" fmla="*/ 6550572 w 7748751"/>
              <a:gd name="connsiteY30" fmla="*/ 1719189 h 2807010"/>
              <a:gd name="connsiteX31" fmla="*/ 6542689 w 7748751"/>
              <a:gd name="connsiteY31" fmla="*/ 1829548 h 2807010"/>
              <a:gd name="connsiteX32" fmla="*/ 6668814 w 7748751"/>
              <a:gd name="connsiteY32" fmla="*/ 1608831 h 2807010"/>
              <a:gd name="connsiteX33" fmla="*/ 6779172 w 7748751"/>
              <a:gd name="connsiteY33" fmla="*/ 1900493 h 2807010"/>
              <a:gd name="connsiteX34" fmla="*/ 6968358 w 7748751"/>
              <a:gd name="connsiteY34" fmla="*/ 2105444 h 2807010"/>
              <a:gd name="connsiteX35" fmla="*/ 7236372 w 7748751"/>
              <a:gd name="connsiteY35" fmla="*/ 2357693 h 2807010"/>
              <a:gd name="connsiteX36" fmla="*/ 7575331 w 7748751"/>
              <a:gd name="connsiteY36" fmla="*/ 2531113 h 2807010"/>
              <a:gd name="connsiteX37" fmla="*/ 7748751 w 7748751"/>
              <a:gd name="connsiteY37" fmla="*/ 2633589 h 2807010"/>
              <a:gd name="connsiteX0" fmla="*/ 0 w 7449206"/>
              <a:gd name="connsiteY0" fmla="*/ 2578410 h 2633589"/>
              <a:gd name="connsiteX1" fmla="*/ 354724 w 7449206"/>
              <a:gd name="connsiteY1" fmla="*/ 2247334 h 2633589"/>
              <a:gd name="connsiteX2" fmla="*/ 835572 w 7449206"/>
              <a:gd name="connsiteY2" fmla="*/ 1104334 h 2633589"/>
              <a:gd name="connsiteX3" fmla="*/ 1111469 w 7449206"/>
              <a:gd name="connsiteY3" fmla="*/ 284527 h 2633589"/>
              <a:gd name="connsiteX4" fmla="*/ 1434662 w 7449206"/>
              <a:gd name="connsiteY4" fmla="*/ 24396 h 2633589"/>
              <a:gd name="connsiteX5" fmla="*/ 1734206 w 7449206"/>
              <a:gd name="connsiteY5" fmla="*/ 158403 h 2633589"/>
              <a:gd name="connsiteX6" fmla="*/ 2002220 w 7449206"/>
              <a:gd name="connsiteY6" fmla="*/ 1325051 h 2633589"/>
              <a:gd name="connsiteX7" fmla="*/ 2183524 w 7449206"/>
              <a:gd name="connsiteY7" fmla="*/ 2081796 h 2633589"/>
              <a:gd name="connsiteX8" fmla="*/ 2483069 w 7449206"/>
              <a:gd name="connsiteY8" fmla="*/ 2334044 h 2633589"/>
              <a:gd name="connsiteX9" fmla="*/ 2877206 w 7449206"/>
              <a:gd name="connsiteY9" fmla="*/ 2278865 h 2633589"/>
              <a:gd name="connsiteX10" fmla="*/ 3239813 w 7449206"/>
              <a:gd name="connsiteY10" fmla="*/ 1963555 h 2633589"/>
              <a:gd name="connsiteX11" fmla="*/ 3570889 w 7449206"/>
              <a:gd name="connsiteY11" fmla="*/ 1498472 h 2633589"/>
              <a:gd name="connsiteX12" fmla="*/ 3823137 w 7449206"/>
              <a:gd name="connsiteY12" fmla="*/ 1419644 h 2633589"/>
              <a:gd name="connsiteX13" fmla="*/ 3933496 w 7449206"/>
              <a:gd name="connsiteY13" fmla="*/ 1530003 h 2633589"/>
              <a:gd name="connsiteX14" fmla="*/ 4035972 w 7449206"/>
              <a:gd name="connsiteY14" fmla="*/ 1443293 h 2633589"/>
              <a:gd name="connsiteX15" fmla="*/ 4154213 w 7449206"/>
              <a:gd name="connsiteY15" fmla="*/ 1474824 h 2633589"/>
              <a:gd name="connsiteX16" fmla="*/ 4209393 w 7449206"/>
              <a:gd name="connsiteY16" fmla="*/ 1561534 h 2633589"/>
              <a:gd name="connsiteX17" fmla="*/ 4335517 w 7449206"/>
              <a:gd name="connsiteY17" fmla="*/ 1514238 h 2633589"/>
              <a:gd name="connsiteX18" fmla="*/ 4390696 w 7449206"/>
              <a:gd name="connsiteY18" fmla="*/ 1356582 h 2633589"/>
              <a:gd name="connsiteX19" fmla="*/ 4508937 w 7449206"/>
              <a:gd name="connsiteY19" fmla="*/ 1285638 h 2633589"/>
              <a:gd name="connsiteX20" fmla="*/ 4958255 w 7449206"/>
              <a:gd name="connsiteY20" fmla="*/ 1277755 h 2633589"/>
              <a:gd name="connsiteX21" fmla="*/ 5060731 w 7449206"/>
              <a:gd name="connsiteY21" fmla="*/ 1403879 h 2633589"/>
              <a:gd name="connsiteX22" fmla="*/ 5178972 w 7449206"/>
              <a:gd name="connsiteY22" fmla="*/ 1364465 h 2633589"/>
              <a:gd name="connsiteX23" fmla="*/ 5202620 w 7449206"/>
              <a:gd name="connsiteY23" fmla="*/ 1277755 h 2633589"/>
              <a:gd name="connsiteX24" fmla="*/ 5612524 w 7449206"/>
              <a:gd name="connsiteY24" fmla="*/ 1277755 h 2633589"/>
              <a:gd name="connsiteX25" fmla="*/ 5699234 w 7449206"/>
              <a:gd name="connsiteY25" fmla="*/ 1364465 h 2633589"/>
              <a:gd name="connsiteX26" fmla="*/ 5825358 w 7449206"/>
              <a:gd name="connsiteY26" fmla="*/ 1388113 h 2633589"/>
              <a:gd name="connsiteX27" fmla="*/ 5888420 w 7449206"/>
              <a:gd name="connsiteY27" fmla="*/ 1317169 h 2633589"/>
              <a:gd name="connsiteX28" fmla="*/ 6117020 w 7449206"/>
              <a:gd name="connsiteY28" fmla="*/ 1348700 h 2633589"/>
              <a:gd name="connsiteX29" fmla="*/ 6290441 w 7449206"/>
              <a:gd name="connsiteY29" fmla="*/ 1514238 h 2633589"/>
              <a:gd name="connsiteX30" fmla="*/ 6251027 w 7449206"/>
              <a:gd name="connsiteY30" fmla="*/ 1719189 h 2633589"/>
              <a:gd name="connsiteX31" fmla="*/ 6243144 w 7449206"/>
              <a:gd name="connsiteY31" fmla="*/ 1829548 h 2633589"/>
              <a:gd name="connsiteX32" fmla="*/ 6369269 w 7449206"/>
              <a:gd name="connsiteY32" fmla="*/ 1608831 h 2633589"/>
              <a:gd name="connsiteX33" fmla="*/ 6479627 w 7449206"/>
              <a:gd name="connsiteY33" fmla="*/ 1900493 h 2633589"/>
              <a:gd name="connsiteX34" fmla="*/ 6668813 w 7449206"/>
              <a:gd name="connsiteY34" fmla="*/ 2105444 h 2633589"/>
              <a:gd name="connsiteX35" fmla="*/ 6936827 w 7449206"/>
              <a:gd name="connsiteY35" fmla="*/ 2357693 h 2633589"/>
              <a:gd name="connsiteX36" fmla="*/ 7275786 w 7449206"/>
              <a:gd name="connsiteY36" fmla="*/ 2531113 h 2633589"/>
              <a:gd name="connsiteX37" fmla="*/ 7449206 w 7449206"/>
              <a:gd name="connsiteY37" fmla="*/ 2633589 h 2633589"/>
              <a:gd name="connsiteX0" fmla="*/ 0 w 7543800"/>
              <a:gd name="connsiteY0" fmla="*/ 2515348 h 2633589"/>
              <a:gd name="connsiteX1" fmla="*/ 449318 w 7543800"/>
              <a:gd name="connsiteY1" fmla="*/ 2247334 h 2633589"/>
              <a:gd name="connsiteX2" fmla="*/ 930166 w 7543800"/>
              <a:gd name="connsiteY2" fmla="*/ 1104334 h 2633589"/>
              <a:gd name="connsiteX3" fmla="*/ 1206063 w 7543800"/>
              <a:gd name="connsiteY3" fmla="*/ 284527 h 2633589"/>
              <a:gd name="connsiteX4" fmla="*/ 1529256 w 7543800"/>
              <a:gd name="connsiteY4" fmla="*/ 24396 h 2633589"/>
              <a:gd name="connsiteX5" fmla="*/ 1828800 w 7543800"/>
              <a:gd name="connsiteY5" fmla="*/ 158403 h 2633589"/>
              <a:gd name="connsiteX6" fmla="*/ 2096814 w 7543800"/>
              <a:gd name="connsiteY6" fmla="*/ 1325051 h 2633589"/>
              <a:gd name="connsiteX7" fmla="*/ 2278118 w 7543800"/>
              <a:gd name="connsiteY7" fmla="*/ 2081796 h 2633589"/>
              <a:gd name="connsiteX8" fmla="*/ 2577663 w 7543800"/>
              <a:gd name="connsiteY8" fmla="*/ 2334044 h 2633589"/>
              <a:gd name="connsiteX9" fmla="*/ 2971800 w 7543800"/>
              <a:gd name="connsiteY9" fmla="*/ 2278865 h 2633589"/>
              <a:gd name="connsiteX10" fmla="*/ 3334407 w 7543800"/>
              <a:gd name="connsiteY10" fmla="*/ 1963555 h 2633589"/>
              <a:gd name="connsiteX11" fmla="*/ 3665483 w 7543800"/>
              <a:gd name="connsiteY11" fmla="*/ 1498472 h 2633589"/>
              <a:gd name="connsiteX12" fmla="*/ 3917731 w 7543800"/>
              <a:gd name="connsiteY12" fmla="*/ 1419644 h 2633589"/>
              <a:gd name="connsiteX13" fmla="*/ 4028090 w 7543800"/>
              <a:gd name="connsiteY13" fmla="*/ 1530003 h 2633589"/>
              <a:gd name="connsiteX14" fmla="*/ 4130566 w 7543800"/>
              <a:gd name="connsiteY14" fmla="*/ 1443293 h 2633589"/>
              <a:gd name="connsiteX15" fmla="*/ 4248807 w 7543800"/>
              <a:gd name="connsiteY15" fmla="*/ 1474824 h 2633589"/>
              <a:gd name="connsiteX16" fmla="*/ 4303987 w 7543800"/>
              <a:gd name="connsiteY16" fmla="*/ 1561534 h 2633589"/>
              <a:gd name="connsiteX17" fmla="*/ 4430111 w 7543800"/>
              <a:gd name="connsiteY17" fmla="*/ 1514238 h 2633589"/>
              <a:gd name="connsiteX18" fmla="*/ 4485290 w 7543800"/>
              <a:gd name="connsiteY18" fmla="*/ 1356582 h 2633589"/>
              <a:gd name="connsiteX19" fmla="*/ 4603531 w 7543800"/>
              <a:gd name="connsiteY19" fmla="*/ 1285638 h 2633589"/>
              <a:gd name="connsiteX20" fmla="*/ 5052849 w 7543800"/>
              <a:gd name="connsiteY20" fmla="*/ 1277755 h 2633589"/>
              <a:gd name="connsiteX21" fmla="*/ 5155325 w 7543800"/>
              <a:gd name="connsiteY21" fmla="*/ 1403879 h 2633589"/>
              <a:gd name="connsiteX22" fmla="*/ 5273566 w 7543800"/>
              <a:gd name="connsiteY22" fmla="*/ 1364465 h 2633589"/>
              <a:gd name="connsiteX23" fmla="*/ 5297214 w 7543800"/>
              <a:gd name="connsiteY23" fmla="*/ 1277755 h 2633589"/>
              <a:gd name="connsiteX24" fmla="*/ 5707118 w 7543800"/>
              <a:gd name="connsiteY24" fmla="*/ 1277755 h 2633589"/>
              <a:gd name="connsiteX25" fmla="*/ 5793828 w 7543800"/>
              <a:gd name="connsiteY25" fmla="*/ 1364465 h 2633589"/>
              <a:gd name="connsiteX26" fmla="*/ 5919952 w 7543800"/>
              <a:gd name="connsiteY26" fmla="*/ 1388113 h 2633589"/>
              <a:gd name="connsiteX27" fmla="*/ 5983014 w 7543800"/>
              <a:gd name="connsiteY27" fmla="*/ 1317169 h 2633589"/>
              <a:gd name="connsiteX28" fmla="*/ 6211614 w 7543800"/>
              <a:gd name="connsiteY28" fmla="*/ 1348700 h 2633589"/>
              <a:gd name="connsiteX29" fmla="*/ 6385035 w 7543800"/>
              <a:gd name="connsiteY29" fmla="*/ 1514238 h 2633589"/>
              <a:gd name="connsiteX30" fmla="*/ 6345621 w 7543800"/>
              <a:gd name="connsiteY30" fmla="*/ 1719189 h 2633589"/>
              <a:gd name="connsiteX31" fmla="*/ 6337738 w 7543800"/>
              <a:gd name="connsiteY31" fmla="*/ 1829548 h 2633589"/>
              <a:gd name="connsiteX32" fmla="*/ 6463863 w 7543800"/>
              <a:gd name="connsiteY32" fmla="*/ 1608831 h 2633589"/>
              <a:gd name="connsiteX33" fmla="*/ 6574221 w 7543800"/>
              <a:gd name="connsiteY33" fmla="*/ 1900493 h 2633589"/>
              <a:gd name="connsiteX34" fmla="*/ 6763407 w 7543800"/>
              <a:gd name="connsiteY34" fmla="*/ 2105444 h 2633589"/>
              <a:gd name="connsiteX35" fmla="*/ 7031421 w 7543800"/>
              <a:gd name="connsiteY35" fmla="*/ 2357693 h 2633589"/>
              <a:gd name="connsiteX36" fmla="*/ 7370380 w 7543800"/>
              <a:gd name="connsiteY36" fmla="*/ 2531113 h 2633589"/>
              <a:gd name="connsiteX37" fmla="*/ 7543800 w 7543800"/>
              <a:gd name="connsiteY37" fmla="*/ 2633589 h 2633589"/>
              <a:gd name="connsiteX0" fmla="*/ 0 w 7591096"/>
              <a:gd name="connsiteY0" fmla="*/ 2641472 h 2641472"/>
              <a:gd name="connsiteX1" fmla="*/ 496614 w 7591096"/>
              <a:gd name="connsiteY1" fmla="*/ 2247334 h 2641472"/>
              <a:gd name="connsiteX2" fmla="*/ 977462 w 7591096"/>
              <a:gd name="connsiteY2" fmla="*/ 1104334 h 2641472"/>
              <a:gd name="connsiteX3" fmla="*/ 1253359 w 7591096"/>
              <a:gd name="connsiteY3" fmla="*/ 284527 h 2641472"/>
              <a:gd name="connsiteX4" fmla="*/ 1576552 w 7591096"/>
              <a:gd name="connsiteY4" fmla="*/ 24396 h 2641472"/>
              <a:gd name="connsiteX5" fmla="*/ 1876096 w 7591096"/>
              <a:gd name="connsiteY5" fmla="*/ 158403 h 2641472"/>
              <a:gd name="connsiteX6" fmla="*/ 2144110 w 7591096"/>
              <a:gd name="connsiteY6" fmla="*/ 1325051 h 2641472"/>
              <a:gd name="connsiteX7" fmla="*/ 2325414 w 7591096"/>
              <a:gd name="connsiteY7" fmla="*/ 2081796 h 2641472"/>
              <a:gd name="connsiteX8" fmla="*/ 2624959 w 7591096"/>
              <a:gd name="connsiteY8" fmla="*/ 2334044 h 2641472"/>
              <a:gd name="connsiteX9" fmla="*/ 3019096 w 7591096"/>
              <a:gd name="connsiteY9" fmla="*/ 2278865 h 2641472"/>
              <a:gd name="connsiteX10" fmla="*/ 3381703 w 7591096"/>
              <a:gd name="connsiteY10" fmla="*/ 1963555 h 2641472"/>
              <a:gd name="connsiteX11" fmla="*/ 3712779 w 7591096"/>
              <a:gd name="connsiteY11" fmla="*/ 1498472 h 2641472"/>
              <a:gd name="connsiteX12" fmla="*/ 3965027 w 7591096"/>
              <a:gd name="connsiteY12" fmla="*/ 1419644 h 2641472"/>
              <a:gd name="connsiteX13" fmla="*/ 4075386 w 7591096"/>
              <a:gd name="connsiteY13" fmla="*/ 1530003 h 2641472"/>
              <a:gd name="connsiteX14" fmla="*/ 4177862 w 7591096"/>
              <a:gd name="connsiteY14" fmla="*/ 1443293 h 2641472"/>
              <a:gd name="connsiteX15" fmla="*/ 4296103 w 7591096"/>
              <a:gd name="connsiteY15" fmla="*/ 1474824 h 2641472"/>
              <a:gd name="connsiteX16" fmla="*/ 4351283 w 7591096"/>
              <a:gd name="connsiteY16" fmla="*/ 1561534 h 2641472"/>
              <a:gd name="connsiteX17" fmla="*/ 4477407 w 7591096"/>
              <a:gd name="connsiteY17" fmla="*/ 1514238 h 2641472"/>
              <a:gd name="connsiteX18" fmla="*/ 4532586 w 7591096"/>
              <a:gd name="connsiteY18" fmla="*/ 1356582 h 2641472"/>
              <a:gd name="connsiteX19" fmla="*/ 4650827 w 7591096"/>
              <a:gd name="connsiteY19" fmla="*/ 1285638 h 2641472"/>
              <a:gd name="connsiteX20" fmla="*/ 5100145 w 7591096"/>
              <a:gd name="connsiteY20" fmla="*/ 1277755 h 2641472"/>
              <a:gd name="connsiteX21" fmla="*/ 5202621 w 7591096"/>
              <a:gd name="connsiteY21" fmla="*/ 1403879 h 2641472"/>
              <a:gd name="connsiteX22" fmla="*/ 5320862 w 7591096"/>
              <a:gd name="connsiteY22" fmla="*/ 1364465 h 2641472"/>
              <a:gd name="connsiteX23" fmla="*/ 5344510 w 7591096"/>
              <a:gd name="connsiteY23" fmla="*/ 1277755 h 2641472"/>
              <a:gd name="connsiteX24" fmla="*/ 5754414 w 7591096"/>
              <a:gd name="connsiteY24" fmla="*/ 1277755 h 2641472"/>
              <a:gd name="connsiteX25" fmla="*/ 5841124 w 7591096"/>
              <a:gd name="connsiteY25" fmla="*/ 1364465 h 2641472"/>
              <a:gd name="connsiteX26" fmla="*/ 5967248 w 7591096"/>
              <a:gd name="connsiteY26" fmla="*/ 1388113 h 2641472"/>
              <a:gd name="connsiteX27" fmla="*/ 6030310 w 7591096"/>
              <a:gd name="connsiteY27" fmla="*/ 1317169 h 2641472"/>
              <a:gd name="connsiteX28" fmla="*/ 6258910 w 7591096"/>
              <a:gd name="connsiteY28" fmla="*/ 1348700 h 2641472"/>
              <a:gd name="connsiteX29" fmla="*/ 6432331 w 7591096"/>
              <a:gd name="connsiteY29" fmla="*/ 1514238 h 2641472"/>
              <a:gd name="connsiteX30" fmla="*/ 6392917 w 7591096"/>
              <a:gd name="connsiteY30" fmla="*/ 1719189 h 2641472"/>
              <a:gd name="connsiteX31" fmla="*/ 6385034 w 7591096"/>
              <a:gd name="connsiteY31" fmla="*/ 1829548 h 2641472"/>
              <a:gd name="connsiteX32" fmla="*/ 6511159 w 7591096"/>
              <a:gd name="connsiteY32" fmla="*/ 1608831 h 2641472"/>
              <a:gd name="connsiteX33" fmla="*/ 6621517 w 7591096"/>
              <a:gd name="connsiteY33" fmla="*/ 1900493 h 2641472"/>
              <a:gd name="connsiteX34" fmla="*/ 6810703 w 7591096"/>
              <a:gd name="connsiteY34" fmla="*/ 2105444 h 2641472"/>
              <a:gd name="connsiteX35" fmla="*/ 7078717 w 7591096"/>
              <a:gd name="connsiteY35" fmla="*/ 2357693 h 2641472"/>
              <a:gd name="connsiteX36" fmla="*/ 7417676 w 7591096"/>
              <a:gd name="connsiteY36" fmla="*/ 2531113 h 2641472"/>
              <a:gd name="connsiteX37" fmla="*/ 7591096 w 7591096"/>
              <a:gd name="connsiteY37" fmla="*/ 2633589 h 2641472"/>
              <a:gd name="connsiteX0" fmla="*/ 0 w 7591096"/>
              <a:gd name="connsiteY0" fmla="*/ 2617824 h 2617824"/>
              <a:gd name="connsiteX1" fmla="*/ 496614 w 7591096"/>
              <a:gd name="connsiteY1" fmla="*/ 2223686 h 2617824"/>
              <a:gd name="connsiteX2" fmla="*/ 977462 w 7591096"/>
              <a:gd name="connsiteY2" fmla="*/ 1080686 h 2617824"/>
              <a:gd name="connsiteX3" fmla="*/ 1253359 w 7591096"/>
              <a:gd name="connsiteY3" fmla="*/ 260879 h 2617824"/>
              <a:gd name="connsiteX4" fmla="*/ 1576552 w 7591096"/>
              <a:gd name="connsiteY4" fmla="*/ 748 h 2617824"/>
              <a:gd name="connsiteX5" fmla="*/ 1868213 w 7591096"/>
              <a:gd name="connsiteY5" fmla="*/ 229348 h 2617824"/>
              <a:gd name="connsiteX6" fmla="*/ 2144110 w 7591096"/>
              <a:gd name="connsiteY6" fmla="*/ 1301403 h 2617824"/>
              <a:gd name="connsiteX7" fmla="*/ 2325414 w 7591096"/>
              <a:gd name="connsiteY7" fmla="*/ 2058148 h 2617824"/>
              <a:gd name="connsiteX8" fmla="*/ 2624959 w 7591096"/>
              <a:gd name="connsiteY8" fmla="*/ 2310396 h 2617824"/>
              <a:gd name="connsiteX9" fmla="*/ 3019096 w 7591096"/>
              <a:gd name="connsiteY9" fmla="*/ 2255217 h 2617824"/>
              <a:gd name="connsiteX10" fmla="*/ 3381703 w 7591096"/>
              <a:gd name="connsiteY10" fmla="*/ 1939907 h 2617824"/>
              <a:gd name="connsiteX11" fmla="*/ 3712779 w 7591096"/>
              <a:gd name="connsiteY11" fmla="*/ 1474824 h 2617824"/>
              <a:gd name="connsiteX12" fmla="*/ 3965027 w 7591096"/>
              <a:gd name="connsiteY12" fmla="*/ 1395996 h 2617824"/>
              <a:gd name="connsiteX13" fmla="*/ 4075386 w 7591096"/>
              <a:gd name="connsiteY13" fmla="*/ 1506355 h 2617824"/>
              <a:gd name="connsiteX14" fmla="*/ 4177862 w 7591096"/>
              <a:gd name="connsiteY14" fmla="*/ 1419645 h 2617824"/>
              <a:gd name="connsiteX15" fmla="*/ 4296103 w 7591096"/>
              <a:gd name="connsiteY15" fmla="*/ 1451176 h 2617824"/>
              <a:gd name="connsiteX16" fmla="*/ 4351283 w 7591096"/>
              <a:gd name="connsiteY16" fmla="*/ 1537886 h 2617824"/>
              <a:gd name="connsiteX17" fmla="*/ 4477407 w 7591096"/>
              <a:gd name="connsiteY17" fmla="*/ 1490590 h 2617824"/>
              <a:gd name="connsiteX18" fmla="*/ 4532586 w 7591096"/>
              <a:gd name="connsiteY18" fmla="*/ 1332934 h 2617824"/>
              <a:gd name="connsiteX19" fmla="*/ 4650827 w 7591096"/>
              <a:gd name="connsiteY19" fmla="*/ 1261990 h 2617824"/>
              <a:gd name="connsiteX20" fmla="*/ 5100145 w 7591096"/>
              <a:gd name="connsiteY20" fmla="*/ 1254107 h 2617824"/>
              <a:gd name="connsiteX21" fmla="*/ 5202621 w 7591096"/>
              <a:gd name="connsiteY21" fmla="*/ 1380231 h 2617824"/>
              <a:gd name="connsiteX22" fmla="*/ 5320862 w 7591096"/>
              <a:gd name="connsiteY22" fmla="*/ 1340817 h 2617824"/>
              <a:gd name="connsiteX23" fmla="*/ 5344510 w 7591096"/>
              <a:gd name="connsiteY23" fmla="*/ 1254107 h 2617824"/>
              <a:gd name="connsiteX24" fmla="*/ 5754414 w 7591096"/>
              <a:gd name="connsiteY24" fmla="*/ 1254107 h 2617824"/>
              <a:gd name="connsiteX25" fmla="*/ 5841124 w 7591096"/>
              <a:gd name="connsiteY25" fmla="*/ 1340817 h 2617824"/>
              <a:gd name="connsiteX26" fmla="*/ 5967248 w 7591096"/>
              <a:gd name="connsiteY26" fmla="*/ 1364465 h 2617824"/>
              <a:gd name="connsiteX27" fmla="*/ 6030310 w 7591096"/>
              <a:gd name="connsiteY27" fmla="*/ 1293521 h 2617824"/>
              <a:gd name="connsiteX28" fmla="*/ 6258910 w 7591096"/>
              <a:gd name="connsiteY28" fmla="*/ 1325052 h 2617824"/>
              <a:gd name="connsiteX29" fmla="*/ 6432331 w 7591096"/>
              <a:gd name="connsiteY29" fmla="*/ 1490590 h 2617824"/>
              <a:gd name="connsiteX30" fmla="*/ 6392917 w 7591096"/>
              <a:gd name="connsiteY30" fmla="*/ 1695541 h 2617824"/>
              <a:gd name="connsiteX31" fmla="*/ 6385034 w 7591096"/>
              <a:gd name="connsiteY31" fmla="*/ 1805900 h 2617824"/>
              <a:gd name="connsiteX32" fmla="*/ 6511159 w 7591096"/>
              <a:gd name="connsiteY32" fmla="*/ 1585183 h 2617824"/>
              <a:gd name="connsiteX33" fmla="*/ 6621517 w 7591096"/>
              <a:gd name="connsiteY33" fmla="*/ 1876845 h 2617824"/>
              <a:gd name="connsiteX34" fmla="*/ 6810703 w 7591096"/>
              <a:gd name="connsiteY34" fmla="*/ 2081796 h 2617824"/>
              <a:gd name="connsiteX35" fmla="*/ 7078717 w 7591096"/>
              <a:gd name="connsiteY35" fmla="*/ 2334045 h 2617824"/>
              <a:gd name="connsiteX36" fmla="*/ 7417676 w 7591096"/>
              <a:gd name="connsiteY36" fmla="*/ 2507465 h 2617824"/>
              <a:gd name="connsiteX37" fmla="*/ 7591096 w 7591096"/>
              <a:gd name="connsiteY37" fmla="*/ 2609941 h 2617824"/>
              <a:gd name="connsiteX0" fmla="*/ 0 w 7591096"/>
              <a:gd name="connsiteY0" fmla="*/ 2712358 h 2712358"/>
              <a:gd name="connsiteX1" fmla="*/ 496614 w 7591096"/>
              <a:gd name="connsiteY1" fmla="*/ 2318220 h 2712358"/>
              <a:gd name="connsiteX2" fmla="*/ 977462 w 7591096"/>
              <a:gd name="connsiteY2" fmla="*/ 1175220 h 2712358"/>
              <a:gd name="connsiteX3" fmla="*/ 1253359 w 7591096"/>
              <a:gd name="connsiteY3" fmla="*/ 355413 h 2712358"/>
              <a:gd name="connsiteX4" fmla="*/ 1576552 w 7591096"/>
              <a:gd name="connsiteY4" fmla="*/ 95282 h 2712358"/>
              <a:gd name="connsiteX5" fmla="*/ 2025868 w 7591096"/>
              <a:gd name="connsiteY5" fmla="*/ 111047 h 2712358"/>
              <a:gd name="connsiteX6" fmla="*/ 2144110 w 7591096"/>
              <a:gd name="connsiteY6" fmla="*/ 1395937 h 2712358"/>
              <a:gd name="connsiteX7" fmla="*/ 2325414 w 7591096"/>
              <a:gd name="connsiteY7" fmla="*/ 2152682 h 2712358"/>
              <a:gd name="connsiteX8" fmla="*/ 2624959 w 7591096"/>
              <a:gd name="connsiteY8" fmla="*/ 2404930 h 2712358"/>
              <a:gd name="connsiteX9" fmla="*/ 3019096 w 7591096"/>
              <a:gd name="connsiteY9" fmla="*/ 2349751 h 2712358"/>
              <a:gd name="connsiteX10" fmla="*/ 3381703 w 7591096"/>
              <a:gd name="connsiteY10" fmla="*/ 2034441 h 2712358"/>
              <a:gd name="connsiteX11" fmla="*/ 3712779 w 7591096"/>
              <a:gd name="connsiteY11" fmla="*/ 1569358 h 2712358"/>
              <a:gd name="connsiteX12" fmla="*/ 3965027 w 7591096"/>
              <a:gd name="connsiteY12" fmla="*/ 1490530 h 2712358"/>
              <a:gd name="connsiteX13" fmla="*/ 4075386 w 7591096"/>
              <a:gd name="connsiteY13" fmla="*/ 1600889 h 2712358"/>
              <a:gd name="connsiteX14" fmla="*/ 4177862 w 7591096"/>
              <a:gd name="connsiteY14" fmla="*/ 1514179 h 2712358"/>
              <a:gd name="connsiteX15" fmla="*/ 4296103 w 7591096"/>
              <a:gd name="connsiteY15" fmla="*/ 1545710 h 2712358"/>
              <a:gd name="connsiteX16" fmla="*/ 4351283 w 7591096"/>
              <a:gd name="connsiteY16" fmla="*/ 1632420 h 2712358"/>
              <a:gd name="connsiteX17" fmla="*/ 4477407 w 7591096"/>
              <a:gd name="connsiteY17" fmla="*/ 1585124 h 2712358"/>
              <a:gd name="connsiteX18" fmla="*/ 4532586 w 7591096"/>
              <a:gd name="connsiteY18" fmla="*/ 1427468 h 2712358"/>
              <a:gd name="connsiteX19" fmla="*/ 4650827 w 7591096"/>
              <a:gd name="connsiteY19" fmla="*/ 1356524 h 2712358"/>
              <a:gd name="connsiteX20" fmla="*/ 5100145 w 7591096"/>
              <a:gd name="connsiteY20" fmla="*/ 1348641 h 2712358"/>
              <a:gd name="connsiteX21" fmla="*/ 5202621 w 7591096"/>
              <a:gd name="connsiteY21" fmla="*/ 1474765 h 2712358"/>
              <a:gd name="connsiteX22" fmla="*/ 5320862 w 7591096"/>
              <a:gd name="connsiteY22" fmla="*/ 1435351 h 2712358"/>
              <a:gd name="connsiteX23" fmla="*/ 5344510 w 7591096"/>
              <a:gd name="connsiteY23" fmla="*/ 1348641 h 2712358"/>
              <a:gd name="connsiteX24" fmla="*/ 5754414 w 7591096"/>
              <a:gd name="connsiteY24" fmla="*/ 1348641 h 2712358"/>
              <a:gd name="connsiteX25" fmla="*/ 5841124 w 7591096"/>
              <a:gd name="connsiteY25" fmla="*/ 1435351 h 2712358"/>
              <a:gd name="connsiteX26" fmla="*/ 5967248 w 7591096"/>
              <a:gd name="connsiteY26" fmla="*/ 1458999 h 2712358"/>
              <a:gd name="connsiteX27" fmla="*/ 6030310 w 7591096"/>
              <a:gd name="connsiteY27" fmla="*/ 1388055 h 2712358"/>
              <a:gd name="connsiteX28" fmla="*/ 6258910 w 7591096"/>
              <a:gd name="connsiteY28" fmla="*/ 1419586 h 2712358"/>
              <a:gd name="connsiteX29" fmla="*/ 6432331 w 7591096"/>
              <a:gd name="connsiteY29" fmla="*/ 1585124 h 2712358"/>
              <a:gd name="connsiteX30" fmla="*/ 6392917 w 7591096"/>
              <a:gd name="connsiteY30" fmla="*/ 1790075 h 2712358"/>
              <a:gd name="connsiteX31" fmla="*/ 6385034 w 7591096"/>
              <a:gd name="connsiteY31" fmla="*/ 1900434 h 2712358"/>
              <a:gd name="connsiteX32" fmla="*/ 6511159 w 7591096"/>
              <a:gd name="connsiteY32" fmla="*/ 1679717 h 2712358"/>
              <a:gd name="connsiteX33" fmla="*/ 6621517 w 7591096"/>
              <a:gd name="connsiteY33" fmla="*/ 1971379 h 2712358"/>
              <a:gd name="connsiteX34" fmla="*/ 6810703 w 7591096"/>
              <a:gd name="connsiteY34" fmla="*/ 2176330 h 2712358"/>
              <a:gd name="connsiteX35" fmla="*/ 7078717 w 7591096"/>
              <a:gd name="connsiteY35" fmla="*/ 2428579 h 2712358"/>
              <a:gd name="connsiteX36" fmla="*/ 7417676 w 7591096"/>
              <a:gd name="connsiteY36" fmla="*/ 2601999 h 2712358"/>
              <a:gd name="connsiteX37" fmla="*/ 7591096 w 7591096"/>
              <a:gd name="connsiteY37" fmla="*/ 2704475 h 2712358"/>
              <a:gd name="connsiteX0" fmla="*/ 0 w 7591096"/>
              <a:gd name="connsiteY0" fmla="*/ 2618378 h 2618378"/>
              <a:gd name="connsiteX1" fmla="*/ 496614 w 7591096"/>
              <a:gd name="connsiteY1" fmla="*/ 2224240 h 2618378"/>
              <a:gd name="connsiteX2" fmla="*/ 977462 w 7591096"/>
              <a:gd name="connsiteY2" fmla="*/ 1081240 h 2618378"/>
              <a:gd name="connsiteX3" fmla="*/ 1253359 w 7591096"/>
              <a:gd name="connsiteY3" fmla="*/ 261433 h 2618378"/>
              <a:gd name="connsiteX4" fmla="*/ 1576552 w 7591096"/>
              <a:gd name="connsiteY4" fmla="*/ 1302 h 2618378"/>
              <a:gd name="connsiteX5" fmla="*/ 1860330 w 7591096"/>
              <a:gd name="connsiteY5" fmla="*/ 222019 h 2618378"/>
              <a:gd name="connsiteX6" fmla="*/ 2144110 w 7591096"/>
              <a:gd name="connsiteY6" fmla="*/ 1301957 h 2618378"/>
              <a:gd name="connsiteX7" fmla="*/ 2325414 w 7591096"/>
              <a:gd name="connsiteY7" fmla="*/ 2058702 h 2618378"/>
              <a:gd name="connsiteX8" fmla="*/ 2624959 w 7591096"/>
              <a:gd name="connsiteY8" fmla="*/ 2310950 h 2618378"/>
              <a:gd name="connsiteX9" fmla="*/ 3019096 w 7591096"/>
              <a:gd name="connsiteY9" fmla="*/ 2255771 h 2618378"/>
              <a:gd name="connsiteX10" fmla="*/ 3381703 w 7591096"/>
              <a:gd name="connsiteY10" fmla="*/ 1940461 h 2618378"/>
              <a:gd name="connsiteX11" fmla="*/ 3712779 w 7591096"/>
              <a:gd name="connsiteY11" fmla="*/ 1475378 h 2618378"/>
              <a:gd name="connsiteX12" fmla="*/ 3965027 w 7591096"/>
              <a:gd name="connsiteY12" fmla="*/ 1396550 h 2618378"/>
              <a:gd name="connsiteX13" fmla="*/ 4075386 w 7591096"/>
              <a:gd name="connsiteY13" fmla="*/ 1506909 h 2618378"/>
              <a:gd name="connsiteX14" fmla="*/ 4177862 w 7591096"/>
              <a:gd name="connsiteY14" fmla="*/ 1420199 h 2618378"/>
              <a:gd name="connsiteX15" fmla="*/ 4296103 w 7591096"/>
              <a:gd name="connsiteY15" fmla="*/ 1451730 h 2618378"/>
              <a:gd name="connsiteX16" fmla="*/ 4351283 w 7591096"/>
              <a:gd name="connsiteY16" fmla="*/ 1538440 h 2618378"/>
              <a:gd name="connsiteX17" fmla="*/ 4477407 w 7591096"/>
              <a:gd name="connsiteY17" fmla="*/ 1491144 h 2618378"/>
              <a:gd name="connsiteX18" fmla="*/ 4532586 w 7591096"/>
              <a:gd name="connsiteY18" fmla="*/ 1333488 h 2618378"/>
              <a:gd name="connsiteX19" fmla="*/ 4650827 w 7591096"/>
              <a:gd name="connsiteY19" fmla="*/ 1262544 h 2618378"/>
              <a:gd name="connsiteX20" fmla="*/ 5100145 w 7591096"/>
              <a:gd name="connsiteY20" fmla="*/ 1254661 h 2618378"/>
              <a:gd name="connsiteX21" fmla="*/ 5202621 w 7591096"/>
              <a:gd name="connsiteY21" fmla="*/ 1380785 h 2618378"/>
              <a:gd name="connsiteX22" fmla="*/ 5320862 w 7591096"/>
              <a:gd name="connsiteY22" fmla="*/ 1341371 h 2618378"/>
              <a:gd name="connsiteX23" fmla="*/ 5344510 w 7591096"/>
              <a:gd name="connsiteY23" fmla="*/ 1254661 h 2618378"/>
              <a:gd name="connsiteX24" fmla="*/ 5754414 w 7591096"/>
              <a:gd name="connsiteY24" fmla="*/ 1254661 h 2618378"/>
              <a:gd name="connsiteX25" fmla="*/ 5841124 w 7591096"/>
              <a:gd name="connsiteY25" fmla="*/ 1341371 h 2618378"/>
              <a:gd name="connsiteX26" fmla="*/ 5967248 w 7591096"/>
              <a:gd name="connsiteY26" fmla="*/ 1365019 h 2618378"/>
              <a:gd name="connsiteX27" fmla="*/ 6030310 w 7591096"/>
              <a:gd name="connsiteY27" fmla="*/ 1294075 h 2618378"/>
              <a:gd name="connsiteX28" fmla="*/ 6258910 w 7591096"/>
              <a:gd name="connsiteY28" fmla="*/ 1325606 h 2618378"/>
              <a:gd name="connsiteX29" fmla="*/ 6432331 w 7591096"/>
              <a:gd name="connsiteY29" fmla="*/ 1491144 h 2618378"/>
              <a:gd name="connsiteX30" fmla="*/ 6392917 w 7591096"/>
              <a:gd name="connsiteY30" fmla="*/ 1696095 h 2618378"/>
              <a:gd name="connsiteX31" fmla="*/ 6385034 w 7591096"/>
              <a:gd name="connsiteY31" fmla="*/ 1806454 h 2618378"/>
              <a:gd name="connsiteX32" fmla="*/ 6511159 w 7591096"/>
              <a:gd name="connsiteY32" fmla="*/ 1585737 h 2618378"/>
              <a:gd name="connsiteX33" fmla="*/ 6621517 w 7591096"/>
              <a:gd name="connsiteY33" fmla="*/ 1877399 h 2618378"/>
              <a:gd name="connsiteX34" fmla="*/ 6810703 w 7591096"/>
              <a:gd name="connsiteY34" fmla="*/ 2082350 h 2618378"/>
              <a:gd name="connsiteX35" fmla="*/ 7078717 w 7591096"/>
              <a:gd name="connsiteY35" fmla="*/ 2334599 h 2618378"/>
              <a:gd name="connsiteX36" fmla="*/ 7417676 w 7591096"/>
              <a:gd name="connsiteY36" fmla="*/ 2508019 h 2618378"/>
              <a:gd name="connsiteX37" fmla="*/ 7591096 w 7591096"/>
              <a:gd name="connsiteY37" fmla="*/ 2610495 h 261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591096" h="2618378">
                <a:moveTo>
                  <a:pt x="0" y="2618378"/>
                </a:moveTo>
                <a:cubicBezTo>
                  <a:pt x="232541" y="2480429"/>
                  <a:pt x="333704" y="2480430"/>
                  <a:pt x="496614" y="2224240"/>
                </a:cubicBezTo>
                <a:cubicBezTo>
                  <a:pt x="659524" y="1968050"/>
                  <a:pt x="851338" y="1408375"/>
                  <a:pt x="977462" y="1081240"/>
                </a:cubicBezTo>
                <a:cubicBezTo>
                  <a:pt x="1103586" y="754105"/>
                  <a:pt x="1153511" y="441423"/>
                  <a:pt x="1253359" y="261433"/>
                </a:cubicBezTo>
                <a:cubicBezTo>
                  <a:pt x="1353207" y="81443"/>
                  <a:pt x="1475390" y="7871"/>
                  <a:pt x="1576552" y="1302"/>
                </a:cubicBezTo>
                <a:cubicBezTo>
                  <a:pt x="1677714" y="-5267"/>
                  <a:pt x="1765737" y="5243"/>
                  <a:pt x="1860330" y="222019"/>
                </a:cubicBezTo>
                <a:cubicBezTo>
                  <a:pt x="1954923" y="438795"/>
                  <a:pt x="2066596" y="995843"/>
                  <a:pt x="2144110" y="1301957"/>
                </a:cubicBezTo>
                <a:cubicBezTo>
                  <a:pt x="2221624" y="1608071"/>
                  <a:pt x="2245273" y="1890537"/>
                  <a:pt x="2325414" y="2058702"/>
                </a:cubicBezTo>
                <a:cubicBezTo>
                  <a:pt x="2405555" y="2226867"/>
                  <a:pt x="2509345" y="2278105"/>
                  <a:pt x="2624959" y="2310950"/>
                </a:cubicBezTo>
                <a:cubicBezTo>
                  <a:pt x="2740573" y="2343795"/>
                  <a:pt x="2892972" y="2317519"/>
                  <a:pt x="3019096" y="2255771"/>
                </a:cubicBezTo>
                <a:cubicBezTo>
                  <a:pt x="3145220" y="2194023"/>
                  <a:pt x="3266089" y="2070526"/>
                  <a:pt x="3381703" y="1940461"/>
                </a:cubicBezTo>
                <a:cubicBezTo>
                  <a:pt x="3497317" y="1810396"/>
                  <a:pt x="3615558" y="1566030"/>
                  <a:pt x="3712779" y="1475378"/>
                </a:cubicBezTo>
                <a:cubicBezTo>
                  <a:pt x="3810000" y="1384726"/>
                  <a:pt x="3904593" y="1391295"/>
                  <a:pt x="3965027" y="1396550"/>
                </a:cubicBezTo>
                <a:cubicBezTo>
                  <a:pt x="4025462" y="1401805"/>
                  <a:pt x="4039913" y="1502967"/>
                  <a:pt x="4075386" y="1506909"/>
                </a:cubicBezTo>
                <a:cubicBezTo>
                  <a:pt x="4110859" y="1510851"/>
                  <a:pt x="4141076" y="1429395"/>
                  <a:pt x="4177862" y="1420199"/>
                </a:cubicBezTo>
                <a:cubicBezTo>
                  <a:pt x="4214648" y="1411003"/>
                  <a:pt x="4267200" y="1432023"/>
                  <a:pt x="4296103" y="1451730"/>
                </a:cubicBezTo>
                <a:cubicBezTo>
                  <a:pt x="4325006" y="1471437"/>
                  <a:pt x="4321066" y="1531871"/>
                  <a:pt x="4351283" y="1538440"/>
                </a:cubicBezTo>
                <a:cubicBezTo>
                  <a:pt x="4381500" y="1545009"/>
                  <a:pt x="4447190" y="1525303"/>
                  <a:pt x="4477407" y="1491144"/>
                </a:cubicBezTo>
                <a:cubicBezTo>
                  <a:pt x="4507624" y="1456985"/>
                  <a:pt x="4503683" y="1371588"/>
                  <a:pt x="4532586" y="1333488"/>
                </a:cubicBezTo>
                <a:cubicBezTo>
                  <a:pt x="4561489" y="1295388"/>
                  <a:pt x="4556234" y="1275682"/>
                  <a:pt x="4650827" y="1262544"/>
                </a:cubicBezTo>
                <a:cubicBezTo>
                  <a:pt x="4745420" y="1249406"/>
                  <a:pt x="5008179" y="1234954"/>
                  <a:pt x="5100145" y="1254661"/>
                </a:cubicBezTo>
                <a:cubicBezTo>
                  <a:pt x="5192111" y="1274368"/>
                  <a:pt x="5165835" y="1366333"/>
                  <a:pt x="5202621" y="1380785"/>
                </a:cubicBezTo>
                <a:cubicBezTo>
                  <a:pt x="5239407" y="1395237"/>
                  <a:pt x="5297214" y="1362392"/>
                  <a:pt x="5320862" y="1341371"/>
                </a:cubicBezTo>
                <a:cubicBezTo>
                  <a:pt x="5344510" y="1320350"/>
                  <a:pt x="5272251" y="1269113"/>
                  <a:pt x="5344510" y="1254661"/>
                </a:cubicBezTo>
                <a:cubicBezTo>
                  <a:pt x="5416769" y="1240209"/>
                  <a:pt x="5671645" y="1240209"/>
                  <a:pt x="5754414" y="1254661"/>
                </a:cubicBezTo>
                <a:cubicBezTo>
                  <a:pt x="5837183" y="1269113"/>
                  <a:pt x="5805652" y="1322978"/>
                  <a:pt x="5841124" y="1341371"/>
                </a:cubicBezTo>
                <a:cubicBezTo>
                  <a:pt x="5876596" y="1359764"/>
                  <a:pt x="5935717" y="1372902"/>
                  <a:pt x="5967248" y="1365019"/>
                </a:cubicBezTo>
                <a:cubicBezTo>
                  <a:pt x="5998779" y="1357136"/>
                  <a:pt x="5981700" y="1300644"/>
                  <a:pt x="6030310" y="1294075"/>
                </a:cubicBezTo>
                <a:cubicBezTo>
                  <a:pt x="6078920" y="1287506"/>
                  <a:pt x="6191907" y="1292761"/>
                  <a:pt x="6258910" y="1325606"/>
                </a:cubicBezTo>
                <a:cubicBezTo>
                  <a:pt x="6325913" y="1358451"/>
                  <a:pt x="6409997" y="1429396"/>
                  <a:pt x="6432331" y="1491144"/>
                </a:cubicBezTo>
                <a:cubicBezTo>
                  <a:pt x="6454665" y="1552892"/>
                  <a:pt x="6400800" y="1643543"/>
                  <a:pt x="6392917" y="1696095"/>
                </a:cubicBezTo>
                <a:cubicBezTo>
                  <a:pt x="6385034" y="1748647"/>
                  <a:pt x="6365327" y="1824847"/>
                  <a:pt x="6385034" y="1806454"/>
                </a:cubicBezTo>
                <a:cubicBezTo>
                  <a:pt x="6404741" y="1788061"/>
                  <a:pt x="6471745" y="1573913"/>
                  <a:pt x="6511159" y="1585737"/>
                </a:cubicBezTo>
                <a:cubicBezTo>
                  <a:pt x="6550573" y="1597561"/>
                  <a:pt x="6571593" y="1794630"/>
                  <a:pt x="6621517" y="1877399"/>
                </a:cubicBezTo>
                <a:cubicBezTo>
                  <a:pt x="6671441" y="1960168"/>
                  <a:pt x="6734503" y="2006150"/>
                  <a:pt x="6810703" y="2082350"/>
                </a:cubicBezTo>
                <a:cubicBezTo>
                  <a:pt x="6886903" y="2158550"/>
                  <a:pt x="6977555" y="2263654"/>
                  <a:pt x="7078717" y="2334599"/>
                </a:cubicBezTo>
                <a:cubicBezTo>
                  <a:pt x="7179879" y="2405544"/>
                  <a:pt x="7332279" y="2462036"/>
                  <a:pt x="7417676" y="2508019"/>
                </a:cubicBezTo>
                <a:cubicBezTo>
                  <a:pt x="7503073" y="2554002"/>
                  <a:pt x="7591096" y="2610495"/>
                  <a:pt x="7591096" y="2610495"/>
                </a:cubicBezTo>
              </a:path>
            </a:pathLst>
          </a:custGeom>
          <a:noFill/>
          <a:ln w="9525" cap="flat" cmpd="sng" algn="ctr">
            <a:solidFill>
              <a:schemeClr val="tx1">
                <a:lumMod val="60000"/>
                <a:lumOff val="40000"/>
              </a:schemeClr>
            </a:solidFill>
            <a:prstDash val="solid"/>
            <a:round/>
            <a:headEnd type="none" w="med" len="med"/>
            <a:tailEnd type="none" w="med" len="med"/>
          </a:ln>
          <a:effectLst/>
        </p:spPr>
        <p:txBody>
          <a:bodyPr rtlCol="0" anchor="ctr"/>
          <a:lstStyle/>
          <a:p>
            <a:pPr algn="ctr"/>
            <a:endParaRPr lang="es-PE"/>
          </a:p>
        </p:txBody>
      </p:sp>
      <p:cxnSp>
        <p:nvCxnSpPr>
          <p:cNvPr id="17" name="Straight Arrow Connector 16"/>
          <p:cNvCxnSpPr/>
          <p:nvPr/>
        </p:nvCxnSpPr>
        <p:spPr bwMode="auto">
          <a:xfrm>
            <a:off x="157642" y="6002665"/>
            <a:ext cx="7977351" cy="0"/>
          </a:xfrm>
          <a:prstGeom prst="straightConnector1">
            <a:avLst/>
          </a:prstGeom>
          <a:solidFill>
            <a:srgbClr val="FF6600">
              <a:alpha val="39999"/>
            </a:srgbClr>
          </a:solidFill>
          <a:ln w="28575" cap="flat" cmpd="sng" algn="ctr">
            <a:solidFill>
              <a:schemeClr val="tx1"/>
            </a:solidFill>
            <a:prstDash val="solid"/>
            <a:round/>
            <a:headEnd type="none" w="med" len="med"/>
            <a:tailEnd type="arrow"/>
          </a:ln>
          <a:effectLst/>
        </p:spPr>
      </p:cxnSp>
      <p:sp>
        <p:nvSpPr>
          <p:cNvPr id="18" name="TextBox 17"/>
          <p:cNvSpPr txBox="1"/>
          <p:nvPr/>
        </p:nvSpPr>
        <p:spPr>
          <a:xfrm>
            <a:off x="8038058" y="5821356"/>
            <a:ext cx="971741" cy="338554"/>
          </a:xfrm>
          <a:prstGeom prst="rect">
            <a:avLst/>
          </a:prstGeom>
          <a:noFill/>
        </p:spPr>
        <p:txBody>
          <a:bodyPr wrap="none" rtlCol="0">
            <a:spAutoFit/>
          </a:bodyPr>
          <a:lstStyle/>
          <a:p>
            <a:r>
              <a:rPr lang="es-PE" dirty="0"/>
              <a:t>TIEMPO</a:t>
            </a:r>
          </a:p>
        </p:txBody>
      </p:sp>
      <p:sp>
        <p:nvSpPr>
          <p:cNvPr id="32" name="Rectangle 31"/>
          <p:cNvSpPr/>
          <p:nvPr/>
        </p:nvSpPr>
        <p:spPr>
          <a:xfrm>
            <a:off x="157642" y="3072497"/>
            <a:ext cx="1370340" cy="430887"/>
          </a:xfrm>
          <a:prstGeom prst="rect">
            <a:avLst/>
          </a:prstGeom>
          <a:solidFill>
            <a:srgbClr val="A7D9FF"/>
          </a:solidFill>
        </p:spPr>
        <p:txBody>
          <a:bodyPr wrap="square">
            <a:spAutoFit/>
          </a:bodyPr>
          <a:lstStyle/>
          <a:p>
            <a:pPr marL="171450" indent="-171450">
              <a:buFont typeface="Wingdings" pitchFamily="2" charset="2"/>
              <a:buChar char="§"/>
            </a:pPr>
            <a:r>
              <a:rPr lang="es-419" sz="1100" dirty="0">
                <a:solidFill>
                  <a:srgbClr val="000066"/>
                </a:solidFill>
                <a:latin typeface="Calibri" pitchFamily="34" charset="0"/>
                <a:cs typeface="Calibri" pitchFamily="34" charset="0"/>
              </a:rPr>
              <a:t>CRM</a:t>
            </a:r>
            <a:endParaRPr lang="es-PE" sz="1100" dirty="0">
              <a:solidFill>
                <a:srgbClr val="000066"/>
              </a:solidFill>
              <a:latin typeface="Calibri" pitchFamily="34" charset="0"/>
              <a:cs typeface="Calibri" pitchFamily="34" charset="0"/>
            </a:endParaRPr>
          </a:p>
          <a:p>
            <a:r>
              <a:rPr lang="es-419" sz="1100" b="1" dirty="0">
                <a:solidFill>
                  <a:srgbClr val="000066"/>
                </a:solidFill>
                <a:latin typeface="Calibri" pitchFamily="34" charset="0"/>
                <a:cs typeface="Calibri" pitchFamily="34" charset="0"/>
              </a:rPr>
              <a:t>Investigación</a:t>
            </a:r>
            <a:endParaRPr lang="es-PE" sz="1100" b="1" dirty="0">
              <a:solidFill>
                <a:srgbClr val="000066"/>
              </a:solidFill>
              <a:latin typeface="Calibri" pitchFamily="34" charset="0"/>
              <a:cs typeface="Calibri" pitchFamily="34" charset="0"/>
            </a:endParaRPr>
          </a:p>
        </p:txBody>
      </p:sp>
      <p:sp>
        <p:nvSpPr>
          <p:cNvPr id="33" name="Rectangle 32"/>
          <p:cNvSpPr/>
          <p:nvPr/>
        </p:nvSpPr>
        <p:spPr>
          <a:xfrm>
            <a:off x="3527145" y="2389373"/>
            <a:ext cx="1370340" cy="1785104"/>
          </a:xfrm>
          <a:prstGeom prst="rect">
            <a:avLst/>
          </a:prstGeom>
          <a:solidFill>
            <a:srgbClr val="A7D9FF"/>
          </a:solidFill>
        </p:spPr>
        <p:txBody>
          <a:bodyPr wrap="square">
            <a:spAutoFit/>
          </a:bodyPr>
          <a:lstStyle/>
          <a:p>
            <a:pPr marL="171450" indent="-171450">
              <a:buFont typeface="Wingdings" pitchFamily="2" charset="2"/>
              <a:buChar char="§"/>
            </a:pPr>
            <a:r>
              <a:rPr lang="es-PE" sz="1100" dirty="0">
                <a:solidFill>
                  <a:srgbClr val="000066"/>
                </a:solidFill>
                <a:latin typeface="Calibri" pitchFamily="34" charset="0"/>
                <a:cs typeface="Calibri" pitchFamily="34" charset="0"/>
              </a:rPr>
              <a:t>SCT- Centros de Servicio</a:t>
            </a:r>
          </a:p>
          <a:p>
            <a:pPr marL="171450" indent="-171450">
              <a:buFont typeface="Wingdings" pitchFamily="2" charset="2"/>
              <a:buChar char="§"/>
            </a:pPr>
            <a:r>
              <a:rPr lang="es-PE" sz="1100" dirty="0">
                <a:solidFill>
                  <a:srgbClr val="000066"/>
                </a:solidFill>
                <a:latin typeface="Calibri" pitchFamily="34" charset="0"/>
                <a:cs typeface="Calibri" pitchFamily="34" charset="0"/>
              </a:rPr>
              <a:t>Citas</a:t>
            </a:r>
          </a:p>
          <a:p>
            <a:pPr marL="171450" indent="-171450">
              <a:buFont typeface="Wingdings" pitchFamily="2" charset="2"/>
              <a:buChar char="§"/>
            </a:pPr>
            <a:r>
              <a:rPr lang="es-PE" sz="1100" dirty="0">
                <a:solidFill>
                  <a:srgbClr val="000066"/>
                </a:solidFill>
                <a:latin typeface="Calibri" pitchFamily="34" charset="0"/>
                <a:cs typeface="Calibri" pitchFamily="34" charset="0"/>
              </a:rPr>
              <a:t>SAP</a:t>
            </a:r>
            <a:endParaRPr lang="es-419" sz="1100" dirty="0">
              <a:solidFill>
                <a:srgbClr val="000066"/>
              </a:solidFill>
              <a:latin typeface="Calibri" pitchFamily="34" charset="0"/>
              <a:cs typeface="Calibri" pitchFamily="34" charset="0"/>
            </a:endParaRPr>
          </a:p>
          <a:p>
            <a:pPr marL="171450" indent="-171450">
              <a:buFont typeface="Wingdings" pitchFamily="2" charset="2"/>
              <a:buChar char="§"/>
            </a:pPr>
            <a:r>
              <a:rPr lang="es-PE" sz="1100" dirty="0">
                <a:solidFill>
                  <a:srgbClr val="000066"/>
                </a:solidFill>
                <a:latin typeface="Calibri" pitchFamily="34" charset="0"/>
                <a:cs typeface="Calibri" pitchFamily="34" charset="0"/>
              </a:rPr>
              <a:t>SAP Portal</a:t>
            </a:r>
          </a:p>
          <a:p>
            <a:pPr marL="171450" indent="-171450">
              <a:buFont typeface="Wingdings" pitchFamily="2" charset="2"/>
              <a:buChar char="§"/>
            </a:pPr>
            <a:r>
              <a:rPr lang="es-PE" sz="1100" dirty="0">
                <a:solidFill>
                  <a:srgbClr val="000066"/>
                </a:solidFill>
                <a:latin typeface="Calibri" pitchFamily="34" charset="0"/>
                <a:cs typeface="Calibri" pitchFamily="34" charset="0"/>
              </a:rPr>
              <a:t>SAP BI</a:t>
            </a:r>
            <a:endParaRPr lang="es-419" sz="1100" dirty="0">
              <a:solidFill>
                <a:srgbClr val="000066"/>
              </a:solidFill>
              <a:latin typeface="Calibri" pitchFamily="34" charset="0"/>
              <a:cs typeface="Calibri" pitchFamily="34" charset="0"/>
            </a:endParaRPr>
          </a:p>
          <a:p>
            <a:pPr marL="171450" indent="-171450">
              <a:buFont typeface="Wingdings" pitchFamily="2" charset="2"/>
              <a:buChar char="§"/>
            </a:pPr>
            <a:r>
              <a:rPr lang="es-PE" sz="1100" dirty="0">
                <a:solidFill>
                  <a:srgbClr val="000066"/>
                </a:solidFill>
                <a:latin typeface="Calibri" pitchFamily="34" charset="0"/>
                <a:cs typeface="Calibri" pitchFamily="34" charset="0"/>
              </a:rPr>
              <a:t>Cubos y Reportes</a:t>
            </a:r>
            <a:endParaRPr lang="es-419" sz="1100" dirty="0">
              <a:solidFill>
                <a:srgbClr val="000066"/>
              </a:solidFill>
              <a:latin typeface="Calibri" pitchFamily="34" charset="0"/>
              <a:cs typeface="Calibri" pitchFamily="34" charset="0"/>
            </a:endParaRPr>
          </a:p>
          <a:p>
            <a:pPr marL="171450" indent="-171450">
              <a:buFont typeface="Wingdings" pitchFamily="2" charset="2"/>
              <a:buChar char="§"/>
            </a:pPr>
            <a:endParaRPr lang="es-419" sz="1100" dirty="0">
              <a:solidFill>
                <a:srgbClr val="000066"/>
              </a:solidFill>
              <a:latin typeface="Calibri" pitchFamily="34" charset="0"/>
              <a:cs typeface="Calibri" pitchFamily="34" charset="0"/>
            </a:endParaRPr>
          </a:p>
          <a:p>
            <a:r>
              <a:rPr lang="es-419" sz="1100" b="1" dirty="0">
                <a:solidFill>
                  <a:srgbClr val="000066"/>
                </a:solidFill>
                <a:latin typeface="Calibri" pitchFamily="34" charset="0"/>
                <a:cs typeface="Calibri" pitchFamily="34" charset="0"/>
              </a:rPr>
              <a:t>Mantenimiento y Soporte</a:t>
            </a:r>
            <a:endParaRPr lang="es-PE" sz="1100" b="1" dirty="0">
              <a:solidFill>
                <a:srgbClr val="000066"/>
              </a:solidFill>
              <a:latin typeface="Calibri" pitchFamily="34" charset="0"/>
              <a:cs typeface="Calibri" pitchFamily="34" charset="0"/>
            </a:endParaRPr>
          </a:p>
        </p:txBody>
      </p:sp>
      <p:sp>
        <p:nvSpPr>
          <p:cNvPr id="35" name="Rectangle 34"/>
          <p:cNvSpPr/>
          <p:nvPr/>
        </p:nvSpPr>
        <p:spPr>
          <a:xfrm>
            <a:off x="5885204" y="3066481"/>
            <a:ext cx="1370340" cy="430887"/>
          </a:xfrm>
          <a:prstGeom prst="rect">
            <a:avLst/>
          </a:prstGeom>
          <a:solidFill>
            <a:srgbClr val="A7D9FF"/>
          </a:solidFill>
        </p:spPr>
        <p:txBody>
          <a:bodyPr wrap="square">
            <a:spAutoFit/>
          </a:bodyPr>
          <a:lstStyle/>
          <a:p>
            <a:pPr marL="171450" indent="-171450">
              <a:buFont typeface="Wingdings" pitchFamily="2" charset="2"/>
              <a:buChar char="§"/>
            </a:pPr>
            <a:r>
              <a:rPr lang="es-PE" sz="1100" dirty="0">
                <a:solidFill>
                  <a:srgbClr val="000066"/>
                </a:solidFill>
                <a:latin typeface="Calibri" pitchFamily="34" charset="0"/>
                <a:cs typeface="Calibri" pitchFamily="34" charset="0"/>
              </a:rPr>
              <a:t>Cartera</a:t>
            </a:r>
            <a:endParaRPr lang="es-419" sz="1100" dirty="0">
              <a:solidFill>
                <a:srgbClr val="000066"/>
              </a:solidFill>
              <a:latin typeface="Calibri" pitchFamily="34" charset="0"/>
              <a:cs typeface="Calibri" pitchFamily="34" charset="0"/>
            </a:endParaRPr>
          </a:p>
          <a:p>
            <a:r>
              <a:rPr lang="es-419" sz="1100" b="1" dirty="0">
                <a:solidFill>
                  <a:srgbClr val="000066"/>
                </a:solidFill>
                <a:latin typeface="Calibri" pitchFamily="34" charset="0"/>
                <a:cs typeface="Calibri" pitchFamily="34" charset="0"/>
              </a:rPr>
              <a:t>Obsoleto</a:t>
            </a:r>
          </a:p>
        </p:txBody>
      </p:sp>
      <p:sp>
        <p:nvSpPr>
          <p:cNvPr id="36" name="Rectangle 35"/>
          <p:cNvSpPr/>
          <p:nvPr/>
        </p:nvSpPr>
        <p:spPr>
          <a:xfrm>
            <a:off x="7221224" y="3810576"/>
            <a:ext cx="1370340" cy="769441"/>
          </a:xfrm>
          <a:prstGeom prst="rect">
            <a:avLst/>
          </a:prstGeom>
          <a:solidFill>
            <a:srgbClr val="A7D9FF"/>
          </a:solidFill>
        </p:spPr>
        <p:txBody>
          <a:bodyPr wrap="square">
            <a:spAutoFit/>
          </a:bodyPr>
          <a:lstStyle/>
          <a:p>
            <a:pPr marL="171450" indent="-171450">
              <a:buFont typeface="Wingdings" pitchFamily="2" charset="2"/>
              <a:buChar char="§"/>
            </a:pPr>
            <a:r>
              <a:rPr lang="es-419" sz="1100" dirty="0" err="1">
                <a:solidFill>
                  <a:srgbClr val="000066"/>
                </a:solidFill>
                <a:latin typeface="Calibri" pitchFamily="34" charset="0"/>
                <a:cs typeface="Calibri" pitchFamily="34" charset="0"/>
              </a:rPr>
              <a:t>Cims</a:t>
            </a:r>
            <a:endParaRPr lang="es-419" sz="1100" dirty="0">
              <a:solidFill>
                <a:srgbClr val="000066"/>
              </a:solidFill>
              <a:latin typeface="Calibri" pitchFamily="34" charset="0"/>
              <a:cs typeface="Calibri" pitchFamily="34" charset="0"/>
            </a:endParaRPr>
          </a:p>
          <a:p>
            <a:pPr marL="171450" indent="-171450">
              <a:buFont typeface="Wingdings" pitchFamily="2" charset="2"/>
              <a:buChar char="§"/>
            </a:pPr>
            <a:endParaRPr lang="es-419" sz="1100" dirty="0">
              <a:solidFill>
                <a:srgbClr val="000066"/>
              </a:solidFill>
              <a:latin typeface="Calibri" pitchFamily="34" charset="0"/>
              <a:cs typeface="Calibri" pitchFamily="34" charset="0"/>
            </a:endParaRPr>
          </a:p>
          <a:p>
            <a:r>
              <a:rPr lang="es-419" sz="1100" b="1" dirty="0">
                <a:solidFill>
                  <a:srgbClr val="000066"/>
                </a:solidFill>
                <a:latin typeface="Calibri" pitchFamily="34" charset="0"/>
                <a:cs typeface="Calibri" pitchFamily="34" charset="0"/>
              </a:rPr>
              <a:t>Reemplazo requerido</a:t>
            </a:r>
          </a:p>
        </p:txBody>
      </p:sp>
      <p:cxnSp>
        <p:nvCxnSpPr>
          <p:cNvPr id="5" name="Conector recto 4"/>
          <p:cNvCxnSpPr>
            <a:stCxn id="3" idx="19"/>
            <a:endCxn id="33" idx="2"/>
          </p:cNvCxnSpPr>
          <p:nvPr/>
        </p:nvCxnSpPr>
        <p:spPr bwMode="auto">
          <a:xfrm flipH="1" flipV="1">
            <a:off x="4212315" y="4174477"/>
            <a:ext cx="753810" cy="460646"/>
          </a:xfrm>
          <a:prstGeom prst="line">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cxnSp>
        <p:nvCxnSpPr>
          <p:cNvPr id="10" name="Conector recto 9"/>
          <p:cNvCxnSpPr>
            <a:endCxn id="36" idx="2"/>
          </p:cNvCxnSpPr>
          <p:nvPr/>
        </p:nvCxnSpPr>
        <p:spPr bwMode="auto">
          <a:xfrm flipV="1">
            <a:off x="7627088" y="4580017"/>
            <a:ext cx="279306" cy="1241339"/>
          </a:xfrm>
          <a:prstGeom prst="line">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cxnSp>
        <p:nvCxnSpPr>
          <p:cNvPr id="14" name="Conector recto 13"/>
          <p:cNvCxnSpPr>
            <a:stCxn id="3" idx="33"/>
            <a:endCxn id="35" idx="2"/>
          </p:cNvCxnSpPr>
          <p:nvPr/>
        </p:nvCxnSpPr>
        <p:spPr bwMode="auto">
          <a:xfrm flipH="1" flipV="1">
            <a:off x="6570374" y="3497368"/>
            <a:ext cx="366441" cy="1752610"/>
          </a:xfrm>
          <a:prstGeom prst="line">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cxnSp>
        <p:nvCxnSpPr>
          <p:cNvPr id="19" name="Conector recto 18"/>
          <p:cNvCxnSpPr>
            <a:stCxn id="3" idx="1"/>
            <a:endCxn id="32" idx="2"/>
          </p:cNvCxnSpPr>
          <p:nvPr/>
        </p:nvCxnSpPr>
        <p:spPr bwMode="auto">
          <a:xfrm flipV="1">
            <a:off x="811912" y="3503384"/>
            <a:ext cx="30900" cy="2093435"/>
          </a:xfrm>
          <a:prstGeom prst="line">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sp>
        <p:nvSpPr>
          <p:cNvPr id="15" name="Rectangle 31"/>
          <p:cNvSpPr/>
          <p:nvPr/>
        </p:nvSpPr>
        <p:spPr>
          <a:xfrm>
            <a:off x="1118425" y="1764497"/>
            <a:ext cx="1370340" cy="769441"/>
          </a:xfrm>
          <a:prstGeom prst="rect">
            <a:avLst/>
          </a:prstGeom>
          <a:solidFill>
            <a:srgbClr val="A7D9FF"/>
          </a:solidFill>
        </p:spPr>
        <p:txBody>
          <a:bodyPr wrap="square">
            <a:spAutoFit/>
          </a:bodyPr>
          <a:lstStyle/>
          <a:p>
            <a:pPr marL="171450" indent="-171450">
              <a:buFont typeface="Wingdings" pitchFamily="2" charset="2"/>
              <a:buChar char="§"/>
            </a:pPr>
            <a:r>
              <a:rPr lang="es-PE" sz="1100" dirty="0" smtClean="0">
                <a:solidFill>
                  <a:srgbClr val="000066"/>
                </a:solidFill>
                <a:latin typeface="Calibri" pitchFamily="34" charset="0"/>
                <a:cs typeface="Calibri" pitchFamily="34" charset="0"/>
              </a:rPr>
              <a:t>APP Visitas</a:t>
            </a:r>
          </a:p>
          <a:p>
            <a:pPr marL="171450" indent="-171450">
              <a:buFont typeface="Wingdings" pitchFamily="2" charset="2"/>
              <a:buChar char="§"/>
            </a:pPr>
            <a:r>
              <a:rPr lang="es-PE" sz="1100" dirty="0" smtClean="0">
                <a:solidFill>
                  <a:srgbClr val="000066"/>
                </a:solidFill>
                <a:latin typeface="Calibri" pitchFamily="34" charset="0"/>
                <a:cs typeface="Calibri" pitchFamily="34" charset="0"/>
              </a:rPr>
              <a:t>SICOP</a:t>
            </a:r>
          </a:p>
          <a:p>
            <a:r>
              <a:rPr lang="es-PE" sz="1100" b="1" dirty="0" smtClean="0">
                <a:solidFill>
                  <a:srgbClr val="000066"/>
                </a:solidFill>
                <a:latin typeface="Calibri" pitchFamily="34" charset="0"/>
                <a:cs typeface="Calibri" pitchFamily="34" charset="0"/>
              </a:rPr>
              <a:t>Despliegue en producción</a:t>
            </a:r>
            <a:endParaRPr lang="es-PE" sz="1100" b="1" dirty="0">
              <a:solidFill>
                <a:srgbClr val="000066"/>
              </a:solidFill>
              <a:latin typeface="Calibri" pitchFamily="34" charset="0"/>
              <a:cs typeface="Calibri" pitchFamily="34" charset="0"/>
            </a:endParaRPr>
          </a:p>
        </p:txBody>
      </p:sp>
      <p:cxnSp>
        <p:nvCxnSpPr>
          <p:cNvPr id="6" name="Conector recto 5"/>
          <p:cNvCxnSpPr>
            <a:stCxn id="3" idx="4"/>
          </p:cNvCxnSpPr>
          <p:nvPr/>
        </p:nvCxnSpPr>
        <p:spPr bwMode="auto">
          <a:xfrm flipH="1" flipV="1">
            <a:off x="1842394" y="2597122"/>
            <a:ext cx="49456" cy="776759"/>
          </a:xfrm>
          <a:prstGeom prst="line">
            <a:avLst/>
          </a:prstGeom>
          <a:solidFill>
            <a:srgbClr val="FF6600">
              <a:alpha val="39999"/>
            </a:srgbClr>
          </a:solidFill>
          <a:ln w="3175" cap="flat" cmpd="sng" algn="ctr">
            <a:solidFill>
              <a:schemeClr val="tx1">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215246947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br>
              <a:rPr lang="es-PE" dirty="0"/>
            </a:br>
            <a:r>
              <a:rPr lang="es-PE" i="1" dirty="0"/>
              <a:t>Diagrama de Dimensiones del ecosistema de TI</a:t>
            </a:r>
            <a:endParaRPr lang="es-PE" dirty="0"/>
          </a:p>
        </p:txBody>
      </p:sp>
      <p:sp>
        <p:nvSpPr>
          <p:cNvPr id="115" name="Rectangle 4"/>
          <p:cNvSpPr>
            <a:spLocks noChangeArrowheads="1"/>
          </p:cNvSpPr>
          <p:nvPr/>
        </p:nvSpPr>
        <p:spPr bwMode="auto">
          <a:xfrm>
            <a:off x="1517052" y="1003630"/>
            <a:ext cx="288000" cy="5305158"/>
          </a:xfrm>
          <a:prstGeom prst="rect">
            <a:avLst/>
          </a:prstGeom>
          <a:solidFill>
            <a:srgbClr val="BFD1E7"/>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anchor="ctr"/>
          <a:lstStyle/>
          <a:p>
            <a:pPr algn="ctr" eaLnBrk="0" hangingPunct="0"/>
            <a:r>
              <a:rPr lang="es-PE" sz="1100" dirty="0">
                <a:solidFill>
                  <a:srgbClr val="000066"/>
                </a:solidFill>
                <a:latin typeface="Calibri" pitchFamily="34" charset="0"/>
                <a:cs typeface="Calibri" pitchFamily="34" charset="0"/>
              </a:rPr>
              <a:t>INFORMACION</a:t>
            </a:r>
          </a:p>
        </p:txBody>
      </p:sp>
      <p:sp>
        <p:nvSpPr>
          <p:cNvPr id="116" name="Rectangle 7"/>
          <p:cNvSpPr>
            <a:spLocks noChangeArrowheads="1"/>
          </p:cNvSpPr>
          <p:nvPr/>
        </p:nvSpPr>
        <p:spPr bwMode="auto">
          <a:xfrm>
            <a:off x="1801372" y="3961884"/>
            <a:ext cx="6526904" cy="133133"/>
          </a:xfrm>
          <a:prstGeom prst="rect">
            <a:avLst/>
          </a:prstGeom>
          <a:solidFill>
            <a:srgbClr val="FFFFFF">
              <a:lumMod val="85000"/>
            </a:srgbClr>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PE" sz="1400" b="0" i="0" u="none" strike="noStrike" kern="0" cap="none" spc="0" normalizeH="0" baseline="0" noProof="0">
              <a:ln>
                <a:noFill/>
              </a:ln>
              <a:solidFill>
                <a:srgbClr val="000066"/>
              </a:solidFill>
              <a:effectLst/>
              <a:uLnTx/>
              <a:uFillTx/>
              <a:latin typeface="Calibri" pitchFamily="34" charset="0"/>
              <a:cs typeface="Calibri" pitchFamily="34" charset="0"/>
            </a:endParaRPr>
          </a:p>
        </p:txBody>
      </p:sp>
      <p:sp>
        <p:nvSpPr>
          <p:cNvPr id="117" name="Rectangle 9"/>
          <p:cNvSpPr>
            <a:spLocks noChangeArrowheads="1"/>
          </p:cNvSpPr>
          <p:nvPr/>
        </p:nvSpPr>
        <p:spPr bwMode="auto">
          <a:xfrm>
            <a:off x="1863947" y="1003630"/>
            <a:ext cx="5611858" cy="720000"/>
          </a:xfrm>
          <a:prstGeom prst="rect">
            <a:avLst/>
          </a:prstGeom>
          <a:solidFill>
            <a:srgbClr val="BFD1E7"/>
          </a:solidFill>
          <a:ln w="0" algn="ctr">
            <a:noFill/>
            <a:miter lim="800000"/>
            <a:headEnd/>
            <a:tailEnd/>
          </a:ln>
          <a:effectLst/>
        </p:spPr>
        <p:txBody>
          <a:bodyPr wrap="none" anchor="ctr"/>
          <a:lstStyle/>
          <a:p>
            <a:endParaRPr lang="es-PE" sz="1400">
              <a:solidFill>
                <a:srgbClr val="000066"/>
              </a:solidFill>
              <a:latin typeface="Calibri" pitchFamily="34" charset="0"/>
              <a:cs typeface="Calibri" pitchFamily="34" charset="0"/>
            </a:endParaRPr>
          </a:p>
        </p:txBody>
      </p:sp>
      <p:sp>
        <p:nvSpPr>
          <p:cNvPr id="118" name="AutoShape 10"/>
          <p:cNvSpPr>
            <a:spLocks noChangeArrowheads="1"/>
          </p:cNvSpPr>
          <p:nvPr/>
        </p:nvSpPr>
        <p:spPr bwMode="auto">
          <a:xfrm>
            <a:off x="2258396" y="1173951"/>
            <a:ext cx="781672" cy="397938"/>
          </a:xfrm>
          <a:prstGeom prst="roundRect">
            <a:avLst>
              <a:gd name="adj" fmla="val 16667"/>
            </a:avLst>
          </a:prstGeom>
          <a:solidFill>
            <a:srgbClr val="4764BF"/>
          </a:solidFill>
          <a:ln w="9525">
            <a:noFill/>
            <a:round/>
            <a:headEnd/>
            <a:tailEnd/>
          </a:ln>
          <a:effectLst>
            <a:outerShdw dist="35921" dir="2700000" algn="ctr" rotWithShape="0">
              <a:srgbClr val="FFFFFF"/>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kern="0" dirty="0">
                <a:solidFill>
                  <a:srgbClr val="FFFFFF"/>
                </a:solidFill>
                <a:latin typeface="Calibri" pitchFamily="34" charset="0"/>
                <a:cs typeface="Calibri" pitchFamily="34" charset="0"/>
              </a:rPr>
              <a:t>PORTAL WEB</a:t>
            </a:r>
            <a:endParaRPr kumimoji="0" lang="es-PE" sz="1100" b="0"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19" name="AutoShape 11">
            <a:hlinkClick r:id="rId2" action="ppaction://hlinksldjump"/>
          </p:cNvPr>
          <p:cNvSpPr>
            <a:spLocks noChangeArrowheads="1"/>
          </p:cNvSpPr>
          <p:nvPr/>
        </p:nvSpPr>
        <p:spPr bwMode="auto">
          <a:xfrm>
            <a:off x="4425694" y="1175414"/>
            <a:ext cx="781672" cy="397938"/>
          </a:xfrm>
          <a:prstGeom prst="roundRect">
            <a:avLst>
              <a:gd name="adj" fmla="val 16667"/>
            </a:avLst>
          </a:prstGeom>
          <a:solidFill>
            <a:srgbClr val="4764BF"/>
          </a:solidFill>
          <a:ln w="9525">
            <a:noFill/>
            <a:round/>
            <a:headEnd/>
            <a:tailEnd/>
          </a:ln>
          <a:effectLst>
            <a:outerShdw dist="35921" dir="2700000" algn="ctr" rotWithShape="0">
              <a:srgbClr val="FFFFFF"/>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900" kern="0" dirty="0">
                <a:solidFill>
                  <a:srgbClr val="FFFFFF"/>
                </a:solidFill>
                <a:latin typeface="Calibri" pitchFamily="34" charset="0"/>
                <a:cs typeface="Calibri" pitchFamily="34" charset="0"/>
              </a:rPr>
              <a:t>RED </a:t>
            </a:r>
            <a:r>
              <a:rPr lang="es-PE" sz="900" kern="0" dirty="0" smtClean="0">
                <a:solidFill>
                  <a:srgbClr val="FFFFFF"/>
                </a:solidFill>
                <a:latin typeface="Calibri" pitchFamily="34" charset="0"/>
                <a:cs typeface="Calibri" pitchFamily="34" charset="0"/>
              </a:rPr>
              <a:t/>
            </a:r>
            <a:br>
              <a:rPr lang="es-PE" sz="900" kern="0" dirty="0" smtClean="0">
                <a:solidFill>
                  <a:srgbClr val="FFFFFF"/>
                </a:solidFill>
                <a:latin typeface="Calibri" pitchFamily="34" charset="0"/>
                <a:cs typeface="Calibri" pitchFamily="34" charset="0"/>
              </a:rPr>
            </a:br>
            <a:r>
              <a:rPr lang="es-PE" sz="900" kern="0" dirty="0" smtClean="0">
                <a:solidFill>
                  <a:srgbClr val="FFFFFF"/>
                </a:solidFill>
                <a:latin typeface="Calibri" pitchFamily="34" charset="0"/>
                <a:cs typeface="Calibri" pitchFamily="34" charset="0"/>
              </a:rPr>
              <a:t>CONCESIONARIOS</a:t>
            </a:r>
            <a:endParaRPr kumimoji="0" lang="es-PE" sz="900" b="0"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20" name="AutoShape 12">
            <a:hlinkClick r:id="rId3" action="ppaction://hlinksldjump"/>
          </p:cNvPr>
          <p:cNvSpPr>
            <a:spLocks noChangeArrowheads="1"/>
          </p:cNvSpPr>
          <p:nvPr/>
        </p:nvSpPr>
        <p:spPr bwMode="auto">
          <a:xfrm>
            <a:off x="5509343" y="1175414"/>
            <a:ext cx="781672" cy="397938"/>
          </a:xfrm>
          <a:prstGeom prst="roundRect">
            <a:avLst>
              <a:gd name="adj" fmla="val 16667"/>
            </a:avLst>
          </a:prstGeom>
          <a:solidFill>
            <a:srgbClr val="4764BF"/>
          </a:solidFill>
          <a:ln w="9525" algn="ctr">
            <a:noFill/>
            <a:round/>
            <a:headEnd/>
            <a:tailEnd/>
          </a:ln>
          <a:effectLst>
            <a:outerShdw dist="35921" dir="2700000" algn="ctr" rotWithShape="0">
              <a:srgbClr val="FFFFFF"/>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kern="0" dirty="0">
                <a:solidFill>
                  <a:srgbClr val="FFFFFF"/>
                </a:solidFill>
                <a:latin typeface="Calibri" pitchFamily="34" charset="0"/>
                <a:cs typeface="Calibri" pitchFamily="34" charset="0"/>
              </a:rPr>
              <a:t>CALL CENTER</a:t>
            </a:r>
            <a:endParaRPr kumimoji="0" lang="es-PE" sz="1100" b="0"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22" name="Text Box 14"/>
          <p:cNvSpPr txBox="1">
            <a:spLocks noChangeArrowheads="1"/>
          </p:cNvSpPr>
          <p:nvPr/>
        </p:nvSpPr>
        <p:spPr bwMode="auto">
          <a:xfrm>
            <a:off x="97946" y="1264911"/>
            <a:ext cx="92327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sz="1100" dirty="0">
                <a:solidFill>
                  <a:srgbClr val="000066"/>
                </a:solidFill>
                <a:latin typeface="Calibri" pitchFamily="34" charset="0"/>
                <a:cs typeface="Calibri" pitchFamily="34" charset="0"/>
              </a:rPr>
              <a:t>CANALES</a:t>
            </a:r>
          </a:p>
        </p:txBody>
      </p:sp>
      <p:sp>
        <p:nvSpPr>
          <p:cNvPr id="123" name="Rectangle 15"/>
          <p:cNvSpPr>
            <a:spLocks noChangeArrowheads="1"/>
          </p:cNvSpPr>
          <p:nvPr/>
        </p:nvSpPr>
        <p:spPr bwMode="auto">
          <a:xfrm>
            <a:off x="3826075" y="4152831"/>
            <a:ext cx="3649730" cy="1062143"/>
          </a:xfrm>
          <a:prstGeom prst="rect">
            <a:avLst/>
          </a:prstGeom>
          <a:solidFill>
            <a:srgbClr val="BFD1E7"/>
          </a:solidFill>
          <a:ln w="9525">
            <a:noFill/>
            <a:miter lim="800000"/>
            <a:headEnd/>
            <a:tailEnd/>
          </a:ln>
          <a:effectLst/>
        </p:spPr>
        <p:txBody>
          <a:bodyPr wrap="none" anchor="ctr"/>
          <a:lstStyle/>
          <a:p>
            <a:endParaRPr lang="es-PE" sz="1400">
              <a:solidFill>
                <a:srgbClr val="000066"/>
              </a:solidFill>
              <a:latin typeface="Calibri" pitchFamily="34" charset="0"/>
              <a:cs typeface="Calibri" pitchFamily="34" charset="0"/>
            </a:endParaRPr>
          </a:p>
        </p:txBody>
      </p:sp>
      <p:sp>
        <p:nvSpPr>
          <p:cNvPr id="124" name="AutoShape 16"/>
          <p:cNvSpPr>
            <a:spLocks noChangeArrowheads="1"/>
          </p:cNvSpPr>
          <p:nvPr/>
        </p:nvSpPr>
        <p:spPr bwMode="auto">
          <a:xfrm>
            <a:off x="3888205" y="4259630"/>
            <a:ext cx="709429" cy="378919"/>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rgbClr val="000066"/>
                </a:solidFill>
                <a:latin typeface="Calibri" pitchFamily="34" charset="0"/>
                <a:cs typeface="Calibri" pitchFamily="34" charset="0"/>
              </a:rPr>
              <a:t>SCT- </a:t>
            </a:r>
            <a:r>
              <a:rPr lang="en-US" sz="700" kern="0" dirty="0" err="1">
                <a:solidFill>
                  <a:srgbClr val="000066"/>
                </a:solidFill>
                <a:latin typeface="Calibri" pitchFamily="34" charset="0"/>
                <a:cs typeface="Calibri" pitchFamily="34" charset="0"/>
              </a:rPr>
              <a:t>Centros</a:t>
            </a:r>
            <a:r>
              <a:rPr lang="en-US" sz="700" kern="0" dirty="0">
                <a:solidFill>
                  <a:srgbClr val="000066"/>
                </a:solidFill>
                <a:latin typeface="Calibri" pitchFamily="34" charset="0"/>
                <a:cs typeface="Calibri" pitchFamily="34" charset="0"/>
              </a:rPr>
              <a:t> de </a:t>
            </a:r>
            <a:r>
              <a:rPr lang="en-US" sz="700" kern="0" dirty="0" err="1">
                <a:solidFill>
                  <a:srgbClr val="000066"/>
                </a:solidFill>
                <a:latin typeface="Calibri" pitchFamily="34" charset="0"/>
                <a:cs typeface="Calibri" pitchFamily="34" charset="0"/>
              </a:rPr>
              <a:t>Servicio</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25" name="AutoShape 17"/>
          <p:cNvSpPr>
            <a:spLocks noChangeArrowheads="1"/>
          </p:cNvSpPr>
          <p:nvPr/>
        </p:nvSpPr>
        <p:spPr bwMode="auto">
          <a:xfrm>
            <a:off x="6636339" y="4259630"/>
            <a:ext cx="709429" cy="378919"/>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700" kern="0" dirty="0" err="1">
                <a:solidFill>
                  <a:srgbClr val="000066"/>
                </a:solidFill>
                <a:latin typeface="Calibri" pitchFamily="34" charset="0"/>
                <a:cs typeface="Calibri" pitchFamily="34" charset="0"/>
              </a:rPr>
              <a:t>Cubos</a:t>
            </a:r>
            <a:r>
              <a:rPr lang="en-US" sz="700" kern="0" dirty="0">
                <a:solidFill>
                  <a:srgbClr val="000066"/>
                </a:solidFill>
                <a:latin typeface="Calibri" pitchFamily="34" charset="0"/>
                <a:cs typeface="Calibri" pitchFamily="34" charset="0"/>
              </a:rPr>
              <a:t> y </a:t>
            </a:r>
            <a:r>
              <a:rPr lang="en-US" sz="700" kern="0" dirty="0" err="1">
                <a:solidFill>
                  <a:srgbClr val="000066"/>
                </a:solidFill>
                <a:latin typeface="Calibri" pitchFamily="34" charset="0"/>
                <a:cs typeface="Calibri" pitchFamily="34" charset="0"/>
              </a:rPr>
              <a:t>Reportes</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26" name="AutoShape 18"/>
          <p:cNvSpPr>
            <a:spLocks noChangeArrowheads="1"/>
          </p:cNvSpPr>
          <p:nvPr/>
        </p:nvSpPr>
        <p:spPr bwMode="auto">
          <a:xfrm>
            <a:off x="4815809" y="4259630"/>
            <a:ext cx="709429" cy="378919"/>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a:solidFill>
                  <a:srgbClr val="000066"/>
                </a:solidFill>
                <a:latin typeface="Calibri" pitchFamily="34" charset="0"/>
                <a:cs typeface="Calibri" pitchFamily="34" charset="0"/>
              </a:rPr>
              <a:t>SAP</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27" name="AutoShape 19"/>
          <p:cNvSpPr>
            <a:spLocks noChangeArrowheads="1"/>
          </p:cNvSpPr>
          <p:nvPr/>
        </p:nvSpPr>
        <p:spPr bwMode="auto">
          <a:xfrm>
            <a:off x="5743412" y="4259630"/>
            <a:ext cx="707984" cy="378919"/>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a:solidFill>
                  <a:srgbClr val="000066"/>
                </a:solidFill>
                <a:latin typeface="Calibri" pitchFamily="34" charset="0"/>
                <a:cs typeface="Calibri" pitchFamily="34" charset="0"/>
              </a:rPr>
              <a:t>SAP Portal</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28" name="AutoShape 20"/>
          <p:cNvSpPr>
            <a:spLocks noChangeArrowheads="1"/>
          </p:cNvSpPr>
          <p:nvPr/>
        </p:nvSpPr>
        <p:spPr bwMode="auto">
          <a:xfrm>
            <a:off x="6636339" y="4711700"/>
            <a:ext cx="709429" cy="378918"/>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err="1">
                <a:solidFill>
                  <a:srgbClr val="000066"/>
                </a:solidFill>
                <a:latin typeface="Calibri" pitchFamily="34" charset="0"/>
                <a:cs typeface="Calibri" pitchFamily="34" charset="0"/>
              </a:rPr>
              <a:t>CitasAPP</a:t>
            </a:r>
            <a:r>
              <a:rPr lang="en-US" sz="700" kern="0" dirty="0">
                <a:solidFill>
                  <a:srgbClr val="000066"/>
                </a:solidFill>
                <a:latin typeface="Calibri" pitchFamily="34" charset="0"/>
                <a:cs typeface="Calibri" pitchFamily="34" charset="0"/>
              </a:rPr>
              <a:t> </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29" name="AutoShape 21"/>
          <p:cNvSpPr>
            <a:spLocks noChangeArrowheads="1"/>
          </p:cNvSpPr>
          <p:nvPr/>
        </p:nvSpPr>
        <p:spPr bwMode="auto">
          <a:xfrm>
            <a:off x="3888205" y="4711700"/>
            <a:ext cx="709429" cy="378918"/>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err="1">
                <a:solidFill>
                  <a:srgbClr val="000066"/>
                </a:solidFill>
                <a:latin typeface="Calibri" pitchFamily="34" charset="0"/>
                <a:cs typeface="Calibri" pitchFamily="34" charset="0"/>
              </a:rPr>
              <a:t>Citas</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30" name="AutoShape 22"/>
          <p:cNvSpPr>
            <a:spLocks noChangeArrowheads="1"/>
          </p:cNvSpPr>
          <p:nvPr/>
        </p:nvSpPr>
        <p:spPr bwMode="auto">
          <a:xfrm>
            <a:off x="4815809" y="4711700"/>
            <a:ext cx="709429" cy="378918"/>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err="1">
                <a:solidFill>
                  <a:srgbClr val="000066"/>
                </a:solidFill>
                <a:latin typeface="Calibri" pitchFamily="34" charset="0"/>
                <a:cs typeface="Calibri" pitchFamily="34" charset="0"/>
              </a:rPr>
              <a:t>Cartera</a:t>
            </a:r>
            <a:r>
              <a:rPr lang="en-US" sz="700" kern="0" dirty="0">
                <a:solidFill>
                  <a:srgbClr val="000066"/>
                </a:solidFill>
                <a:latin typeface="Calibri" pitchFamily="34" charset="0"/>
                <a:cs typeface="Calibri" pitchFamily="34" charset="0"/>
              </a:rPr>
              <a:t> </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31" name="AutoShape 23"/>
          <p:cNvSpPr>
            <a:spLocks noChangeArrowheads="1"/>
          </p:cNvSpPr>
          <p:nvPr/>
        </p:nvSpPr>
        <p:spPr bwMode="auto">
          <a:xfrm>
            <a:off x="5743412" y="4711700"/>
            <a:ext cx="707984" cy="378918"/>
          </a:xfrm>
          <a:prstGeom prst="roundRect">
            <a:avLst>
              <a:gd name="adj" fmla="val 16667"/>
            </a:avLst>
          </a:prstGeom>
          <a:solidFill>
            <a:srgbClr val="79C6FF"/>
          </a:solidFill>
          <a:ln w="0">
            <a:noFill/>
            <a:round/>
            <a:headEnd/>
            <a:tailEnd/>
          </a:ln>
          <a:effectLst>
            <a:outerShdw dist="35921" dir="2700000" algn="ctr" rotWithShape="0">
              <a:srgbClr val="FFFFFF"/>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700" kern="0" dirty="0">
                <a:solidFill>
                  <a:srgbClr val="000066"/>
                </a:solidFill>
                <a:latin typeface="Calibri" pitchFamily="34" charset="0"/>
                <a:cs typeface="Calibri" pitchFamily="34" charset="0"/>
              </a:rPr>
              <a:t>SAP BI</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32" name="Text Box 24"/>
          <p:cNvSpPr txBox="1">
            <a:spLocks noChangeArrowheads="1"/>
          </p:cNvSpPr>
          <p:nvPr/>
        </p:nvSpPr>
        <p:spPr bwMode="auto">
          <a:xfrm>
            <a:off x="97946" y="4368623"/>
            <a:ext cx="12578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1100" b="0">
                <a:cs typeface="Arial" charset="0"/>
              </a:defRPr>
            </a:lvl1pPr>
          </a:lstStyle>
          <a:p>
            <a:r>
              <a:rPr lang="es-PE" dirty="0">
                <a:solidFill>
                  <a:srgbClr val="000066"/>
                </a:solidFill>
                <a:latin typeface="Calibri" pitchFamily="34" charset="0"/>
                <a:cs typeface="Calibri" pitchFamily="34" charset="0"/>
              </a:rPr>
              <a:t>APLICACIONES /</a:t>
            </a:r>
          </a:p>
          <a:p>
            <a:r>
              <a:rPr lang="es-PE" dirty="0">
                <a:solidFill>
                  <a:srgbClr val="000066"/>
                </a:solidFill>
                <a:latin typeface="Calibri" pitchFamily="34" charset="0"/>
                <a:cs typeface="Calibri" pitchFamily="34" charset="0"/>
              </a:rPr>
              <a:t>PROVEEDORES DE INFORMACIÓN</a:t>
            </a:r>
          </a:p>
        </p:txBody>
      </p:sp>
      <p:sp>
        <p:nvSpPr>
          <p:cNvPr id="133" name="Rectangle 25"/>
          <p:cNvSpPr>
            <a:spLocks noChangeArrowheads="1"/>
          </p:cNvSpPr>
          <p:nvPr/>
        </p:nvSpPr>
        <p:spPr bwMode="auto">
          <a:xfrm>
            <a:off x="1863947" y="4152832"/>
            <a:ext cx="1849428" cy="1062143"/>
          </a:xfrm>
          <a:prstGeom prst="rect">
            <a:avLst/>
          </a:prstGeom>
          <a:solidFill>
            <a:srgbClr val="BFD1E7"/>
          </a:solidFill>
          <a:ln w="9525">
            <a:noFill/>
            <a:miter lim="800000"/>
            <a:headEnd/>
            <a:tailEnd/>
          </a:ln>
          <a:effectLst/>
        </p:spPr>
        <p:txBody>
          <a:bodyPr wrap="none" anchor="ctr"/>
          <a:lstStyle/>
          <a:p>
            <a:endParaRPr lang="es-PE" sz="1400">
              <a:solidFill>
                <a:srgbClr val="000066"/>
              </a:solidFill>
              <a:latin typeface="Calibri" pitchFamily="34" charset="0"/>
              <a:cs typeface="Calibri" pitchFamily="34" charset="0"/>
            </a:endParaRPr>
          </a:p>
        </p:txBody>
      </p:sp>
      <p:sp>
        <p:nvSpPr>
          <p:cNvPr id="134" name="Rectangle 26"/>
          <p:cNvSpPr>
            <a:spLocks noChangeArrowheads="1"/>
          </p:cNvSpPr>
          <p:nvPr/>
        </p:nvSpPr>
        <p:spPr bwMode="auto">
          <a:xfrm>
            <a:off x="1855278" y="5444150"/>
            <a:ext cx="5620527" cy="864638"/>
          </a:xfrm>
          <a:prstGeom prst="rect">
            <a:avLst/>
          </a:prstGeom>
          <a:solidFill>
            <a:srgbClr val="BFD1E7"/>
          </a:solidFill>
          <a:ln w="9525">
            <a:noFill/>
            <a:miter lim="800000"/>
            <a:headEnd/>
            <a:tailEnd/>
          </a:ln>
          <a:effectLst/>
        </p:spPr>
        <p:txBody>
          <a:bodyPr wrap="none" anchor="ctr"/>
          <a:lstStyle/>
          <a:p>
            <a:pPr algn="r" eaLnBrk="0" hangingPunct="0"/>
            <a:r>
              <a:rPr lang="en-US" sz="800" dirty="0">
                <a:solidFill>
                  <a:srgbClr val="000056">
                    <a:lumMod val="50000"/>
                    <a:lumOff val="50000"/>
                  </a:srgbClr>
                </a:solidFill>
                <a:latin typeface="Calibri" pitchFamily="34" charset="0"/>
                <a:cs typeface="Calibri" pitchFamily="34" charset="0"/>
              </a:rPr>
              <a:t>Performance</a:t>
            </a:r>
          </a:p>
          <a:p>
            <a:pPr algn="r" eaLnBrk="0" hangingPunct="0"/>
            <a:r>
              <a:rPr lang="en-US" sz="800" dirty="0" err="1">
                <a:solidFill>
                  <a:srgbClr val="000056">
                    <a:lumMod val="50000"/>
                    <a:lumOff val="50000"/>
                  </a:srgbClr>
                </a:solidFill>
                <a:latin typeface="Calibri" pitchFamily="34" charset="0"/>
                <a:cs typeface="Calibri" pitchFamily="34" charset="0"/>
              </a:rPr>
              <a:t>Escalabilidad</a:t>
            </a:r>
            <a:endParaRPr lang="en-US" sz="800" dirty="0">
              <a:solidFill>
                <a:srgbClr val="000056">
                  <a:lumMod val="50000"/>
                  <a:lumOff val="50000"/>
                </a:srgbClr>
              </a:solidFill>
              <a:latin typeface="Calibri" pitchFamily="34" charset="0"/>
              <a:cs typeface="Calibri" pitchFamily="34" charset="0"/>
            </a:endParaRPr>
          </a:p>
          <a:p>
            <a:pPr algn="r" eaLnBrk="0" hangingPunct="0"/>
            <a:r>
              <a:rPr lang="en-US" sz="800" dirty="0">
                <a:solidFill>
                  <a:srgbClr val="000056">
                    <a:lumMod val="50000"/>
                    <a:lumOff val="50000"/>
                  </a:srgbClr>
                </a:solidFill>
                <a:latin typeface="Calibri" pitchFamily="34" charset="0"/>
                <a:cs typeface="Calibri" pitchFamily="34" charset="0"/>
              </a:rPr>
              <a:t>Alta </a:t>
            </a:r>
            <a:r>
              <a:rPr lang="en-US" sz="800" dirty="0" err="1">
                <a:solidFill>
                  <a:srgbClr val="000056">
                    <a:lumMod val="50000"/>
                    <a:lumOff val="50000"/>
                  </a:srgbClr>
                </a:solidFill>
                <a:latin typeface="Calibri" pitchFamily="34" charset="0"/>
                <a:cs typeface="Calibri" pitchFamily="34" charset="0"/>
              </a:rPr>
              <a:t>disponibilidad</a:t>
            </a:r>
            <a:endParaRPr lang="en-US" sz="800" dirty="0">
              <a:solidFill>
                <a:srgbClr val="000056">
                  <a:lumMod val="50000"/>
                  <a:lumOff val="50000"/>
                </a:srgbClr>
              </a:solidFill>
              <a:latin typeface="Calibri" pitchFamily="34" charset="0"/>
              <a:cs typeface="Calibri" pitchFamily="34" charset="0"/>
            </a:endParaRPr>
          </a:p>
          <a:p>
            <a:pPr algn="r" eaLnBrk="0" hangingPunct="0"/>
            <a:r>
              <a:rPr lang="en-US" sz="800" dirty="0" err="1">
                <a:solidFill>
                  <a:srgbClr val="000056">
                    <a:lumMod val="50000"/>
                    <a:lumOff val="50000"/>
                  </a:srgbClr>
                </a:solidFill>
                <a:latin typeface="Calibri" pitchFamily="34" charset="0"/>
                <a:cs typeface="Calibri" pitchFamily="34" charset="0"/>
              </a:rPr>
              <a:t>Contingencia</a:t>
            </a:r>
            <a:endParaRPr lang="en-US" sz="800" dirty="0">
              <a:solidFill>
                <a:srgbClr val="000056">
                  <a:lumMod val="50000"/>
                  <a:lumOff val="50000"/>
                </a:srgbClr>
              </a:solidFill>
              <a:latin typeface="Calibri" pitchFamily="34" charset="0"/>
              <a:cs typeface="Calibri" pitchFamily="34" charset="0"/>
            </a:endParaRPr>
          </a:p>
          <a:p>
            <a:pPr algn="r" eaLnBrk="0" hangingPunct="0"/>
            <a:r>
              <a:rPr lang="en-US" sz="800" dirty="0" err="1">
                <a:solidFill>
                  <a:srgbClr val="000056">
                    <a:lumMod val="50000"/>
                    <a:lumOff val="50000"/>
                  </a:srgbClr>
                </a:solidFill>
                <a:latin typeface="Calibri" pitchFamily="34" charset="0"/>
                <a:cs typeface="Calibri" pitchFamily="34" charset="0"/>
              </a:rPr>
              <a:t>Recuperación</a:t>
            </a:r>
            <a:r>
              <a:rPr lang="en-US" sz="800" dirty="0">
                <a:solidFill>
                  <a:srgbClr val="000056">
                    <a:lumMod val="50000"/>
                    <a:lumOff val="50000"/>
                  </a:srgbClr>
                </a:solidFill>
                <a:latin typeface="Calibri" pitchFamily="34" charset="0"/>
                <a:cs typeface="Calibri" pitchFamily="34" charset="0"/>
              </a:rPr>
              <a:t> </a:t>
            </a:r>
          </a:p>
          <a:p>
            <a:pPr algn="r" eaLnBrk="0" hangingPunct="0"/>
            <a:r>
              <a:rPr lang="en-US" sz="800" dirty="0">
                <a:solidFill>
                  <a:srgbClr val="000056">
                    <a:lumMod val="50000"/>
                    <a:lumOff val="50000"/>
                  </a:srgbClr>
                </a:solidFill>
                <a:latin typeface="Calibri" pitchFamily="34" charset="0"/>
                <a:cs typeface="Calibri" pitchFamily="34" charset="0"/>
              </a:rPr>
              <a:t>ante </a:t>
            </a:r>
            <a:r>
              <a:rPr lang="en-US" sz="800" dirty="0" err="1">
                <a:solidFill>
                  <a:srgbClr val="000056">
                    <a:lumMod val="50000"/>
                    <a:lumOff val="50000"/>
                  </a:srgbClr>
                </a:solidFill>
                <a:latin typeface="Calibri" pitchFamily="34" charset="0"/>
                <a:cs typeface="Calibri" pitchFamily="34" charset="0"/>
              </a:rPr>
              <a:t>desastres</a:t>
            </a:r>
            <a:endParaRPr lang="es-ES" sz="800" dirty="0">
              <a:solidFill>
                <a:srgbClr val="000056">
                  <a:lumMod val="50000"/>
                  <a:lumOff val="50000"/>
                </a:srgbClr>
              </a:solidFill>
              <a:latin typeface="Calibri" pitchFamily="34" charset="0"/>
              <a:cs typeface="Calibri" pitchFamily="34" charset="0"/>
            </a:endParaRPr>
          </a:p>
        </p:txBody>
      </p:sp>
      <p:sp>
        <p:nvSpPr>
          <p:cNvPr id="135" name="AutoShape 27"/>
          <p:cNvSpPr>
            <a:spLocks noChangeArrowheads="1"/>
          </p:cNvSpPr>
          <p:nvPr/>
        </p:nvSpPr>
        <p:spPr bwMode="auto">
          <a:xfrm>
            <a:off x="1934745" y="5512912"/>
            <a:ext cx="640076" cy="463773"/>
          </a:xfrm>
          <a:prstGeom prst="cube">
            <a:avLst>
              <a:gd name="adj" fmla="val 25000"/>
            </a:avLst>
          </a:prstGeom>
          <a:solidFill>
            <a:srgbClr val="79C6FF"/>
          </a:solidFill>
          <a:ln w="0">
            <a:solidFill>
              <a:srgbClr val="000066"/>
            </a:solidFill>
            <a:miter lim="800000"/>
            <a:headEnd/>
            <a:tailEnd/>
          </a:ln>
          <a:effectLst/>
        </p:spPr>
        <p:txBody>
          <a:bodyPr wrap="square" anchor="ctr"/>
          <a:lstStyle/>
          <a:p>
            <a:pPr algn="ctr" eaLnBrk="0" hangingPunct="0"/>
            <a:r>
              <a:rPr lang="es-419" sz="800" dirty="0">
                <a:solidFill>
                  <a:srgbClr val="000066"/>
                </a:solidFill>
                <a:latin typeface="Calibri" pitchFamily="34" charset="0"/>
                <a:cs typeface="Calibri" pitchFamily="34" charset="0"/>
              </a:rPr>
              <a:t>Windows</a:t>
            </a:r>
            <a:endParaRPr lang="es-PE" sz="800" dirty="0">
              <a:solidFill>
                <a:srgbClr val="000066"/>
              </a:solidFill>
              <a:latin typeface="Calibri" pitchFamily="34" charset="0"/>
              <a:cs typeface="Calibri" pitchFamily="34" charset="0"/>
            </a:endParaRPr>
          </a:p>
        </p:txBody>
      </p:sp>
      <p:sp>
        <p:nvSpPr>
          <p:cNvPr id="136" name="AutoShape 28"/>
          <p:cNvSpPr>
            <a:spLocks noChangeArrowheads="1"/>
          </p:cNvSpPr>
          <p:nvPr/>
        </p:nvSpPr>
        <p:spPr bwMode="auto">
          <a:xfrm>
            <a:off x="2573376" y="5512912"/>
            <a:ext cx="640076" cy="463773"/>
          </a:xfrm>
          <a:prstGeom prst="cube">
            <a:avLst>
              <a:gd name="adj" fmla="val 25000"/>
            </a:avLst>
          </a:prstGeom>
          <a:solidFill>
            <a:srgbClr val="79C6FF"/>
          </a:solidFill>
          <a:ln w="0">
            <a:solidFill>
              <a:srgbClr val="000066"/>
            </a:solidFill>
            <a:miter lim="800000"/>
            <a:headEnd/>
            <a:tailEnd/>
          </a:ln>
          <a:effectLst/>
        </p:spPr>
        <p:txBody>
          <a:bodyPr wrap="square" anchor="ctr"/>
          <a:lstStyle/>
          <a:p>
            <a:pPr algn="ctr" eaLnBrk="0" hangingPunct="0"/>
            <a:r>
              <a:rPr lang="es-419" sz="800" dirty="0">
                <a:solidFill>
                  <a:srgbClr val="000066"/>
                </a:solidFill>
                <a:latin typeface="Calibri" pitchFamily="34" charset="0"/>
                <a:cs typeface="Calibri" pitchFamily="34" charset="0"/>
              </a:rPr>
              <a:t>Linux</a:t>
            </a:r>
            <a:endParaRPr lang="es-PE" sz="800" dirty="0">
              <a:solidFill>
                <a:srgbClr val="000066"/>
              </a:solidFill>
              <a:latin typeface="Calibri" pitchFamily="34" charset="0"/>
              <a:cs typeface="Calibri" pitchFamily="34" charset="0"/>
            </a:endParaRPr>
          </a:p>
        </p:txBody>
      </p:sp>
      <p:sp>
        <p:nvSpPr>
          <p:cNvPr id="137" name="AutoShape 29"/>
          <p:cNvSpPr>
            <a:spLocks noChangeArrowheads="1"/>
          </p:cNvSpPr>
          <p:nvPr/>
        </p:nvSpPr>
        <p:spPr bwMode="auto">
          <a:xfrm>
            <a:off x="3212006" y="5512912"/>
            <a:ext cx="640076" cy="463773"/>
          </a:xfrm>
          <a:prstGeom prst="cube">
            <a:avLst>
              <a:gd name="adj" fmla="val 25000"/>
            </a:avLst>
          </a:prstGeom>
          <a:solidFill>
            <a:srgbClr val="79C6FF"/>
          </a:solidFill>
          <a:ln w="0">
            <a:solidFill>
              <a:srgbClr val="000066"/>
            </a:solidFill>
            <a:miter lim="800000"/>
            <a:headEnd/>
            <a:tailEnd/>
          </a:ln>
          <a:effectLst/>
        </p:spPr>
        <p:txBody>
          <a:bodyPr wrap="square" anchor="ctr"/>
          <a:lstStyle/>
          <a:p>
            <a:pPr algn="ctr" eaLnBrk="0" hangingPunct="0"/>
            <a:r>
              <a:rPr lang="es-419" sz="800" dirty="0">
                <a:solidFill>
                  <a:srgbClr val="000066"/>
                </a:solidFill>
                <a:latin typeface="Calibri" pitchFamily="34" charset="0"/>
                <a:cs typeface="Calibri" pitchFamily="34" charset="0"/>
              </a:rPr>
              <a:t>AS400</a:t>
            </a:r>
            <a:endParaRPr lang="es-PE" sz="800" dirty="0">
              <a:solidFill>
                <a:srgbClr val="000066"/>
              </a:solidFill>
              <a:latin typeface="Calibri" pitchFamily="34" charset="0"/>
              <a:cs typeface="Calibri" pitchFamily="34" charset="0"/>
            </a:endParaRPr>
          </a:p>
        </p:txBody>
      </p:sp>
      <p:sp>
        <p:nvSpPr>
          <p:cNvPr id="138" name="Oval 30"/>
          <p:cNvSpPr>
            <a:spLocks noChangeArrowheads="1"/>
          </p:cNvSpPr>
          <p:nvPr/>
        </p:nvSpPr>
        <p:spPr bwMode="auto">
          <a:xfrm>
            <a:off x="4529725" y="5852331"/>
            <a:ext cx="995513" cy="342344"/>
          </a:xfrm>
          <a:prstGeom prst="ellipse">
            <a:avLst/>
          </a:prstGeom>
          <a:solidFill>
            <a:srgbClr val="000066">
              <a:lumMod val="20000"/>
              <a:lumOff val="80000"/>
            </a:srgbClr>
          </a:solidFill>
          <a:ln w="0">
            <a:noFill/>
            <a:round/>
            <a:headEnd/>
            <a:tailEnd/>
          </a:ln>
          <a:effectLst/>
        </p:spPr>
        <p:txBody>
          <a:bodyPr wrap="square" anchor="ctr"/>
          <a:lstStyle/>
          <a:p>
            <a:r>
              <a:rPr lang="es-PE" sz="800" dirty="0"/>
              <a:t>NET, Java, </a:t>
            </a:r>
          </a:p>
          <a:p>
            <a:r>
              <a:rPr lang="es-PE" sz="800" dirty="0" err="1"/>
              <a:t>Dev</a:t>
            </a:r>
            <a:r>
              <a:rPr lang="es-419" sz="800" dirty="0"/>
              <a:t>, </a:t>
            </a:r>
            <a:r>
              <a:rPr lang="es-419" sz="800" dirty="0" err="1"/>
              <a:t>Abap</a:t>
            </a:r>
            <a:r>
              <a:rPr lang="es-PE" sz="800" dirty="0"/>
              <a:t> </a:t>
            </a:r>
          </a:p>
          <a:p>
            <a:r>
              <a:rPr lang="es-PE" sz="800" dirty="0"/>
              <a:t>otros</a:t>
            </a: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39" name="Oval 31"/>
          <p:cNvSpPr>
            <a:spLocks noChangeArrowheads="1"/>
          </p:cNvSpPr>
          <p:nvPr/>
        </p:nvSpPr>
        <p:spPr bwMode="auto">
          <a:xfrm>
            <a:off x="5509343" y="5852331"/>
            <a:ext cx="995513" cy="342344"/>
          </a:xfrm>
          <a:prstGeom prst="ellipse">
            <a:avLst/>
          </a:prstGeom>
          <a:solidFill>
            <a:srgbClr val="000066">
              <a:lumMod val="20000"/>
              <a:lumOff val="80000"/>
            </a:srgbClr>
          </a:solidFill>
          <a:ln w="0">
            <a:noFill/>
            <a:round/>
            <a:headEnd/>
            <a:tailEnd/>
          </a:ln>
          <a:effectLst/>
        </p:spPr>
        <p:txBody>
          <a:bodyPr wrap="squar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s-419" sz="700" kern="0" dirty="0">
                <a:solidFill>
                  <a:srgbClr val="000066"/>
                </a:solidFill>
                <a:latin typeface="Calibri" pitchFamily="34" charset="0"/>
                <a:cs typeface="Calibri" pitchFamily="34" charset="0"/>
              </a:rPr>
              <a:t>WS, REST</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40" name="AutoShape 33"/>
          <p:cNvSpPr>
            <a:spLocks noChangeArrowheads="1"/>
          </p:cNvSpPr>
          <p:nvPr/>
        </p:nvSpPr>
        <p:spPr bwMode="auto">
          <a:xfrm>
            <a:off x="2869191" y="4769808"/>
            <a:ext cx="710151" cy="375991"/>
          </a:xfrm>
          <a:prstGeom prst="can">
            <a:avLst>
              <a:gd name="adj" fmla="val 25000"/>
            </a:avLst>
          </a:prstGeom>
          <a:gradFill rotWithShape="1">
            <a:gsLst>
              <a:gs pos="0">
                <a:srgbClr val="FFFFFF">
                  <a:gamma/>
                  <a:shade val="46275"/>
                  <a:invGamma/>
                  <a:alpha val="32001"/>
                </a:srgbClr>
              </a:gs>
              <a:gs pos="50000">
                <a:srgbClr val="FFFFFF">
                  <a:alpha val="35001"/>
                </a:srgbClr>
              </a:gs>
              <a:gs pos="100000">
                <a:srgbClr val="FFFFFF">
                  <a:gamma/>
                  <a:shade val="46275"/>
                  <a:invGamma/>
                  <a:alpha val="32001"/>
                </a:srgbClr>
              </a:gs>
            </a:gsLst>
            <a:lin ang="5400000" scaled="1"/>
          </a:gradFill>
          <a:ln w="952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s-419" sz="600" b="0" i="0" u="none" strike="noStrike" kern="0" cap="none" spc="0" normalizeH="0" baseline="0" noProof="0" dirty="0">
                <a:ln>
                  <a:noFill/>
                </a:ln>
                <a:solidFill>
                  <a:srgbClr val="000066"/>
                </a:solidFill>
                <a:effectLst/>
                <a:uLnTx/>
                <a:uFillTx/>
                <a:latin typeface="Calibri" pitchFamily="34" charset="0"/>
                <a:cs typeface="Calibri" pitchFamily="34" charset="0"/>
              </a:rPr>
              <a:t>Requerimientos</a:t>
            </a:r>
            <a:endParaRPr kumimoji="0" lang="en-US" sz="6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141" name="Text Box 34"/>
          <p:cNvSpPr txBox="1">
            <a:spLocks noChangeArrowheads="1"/>
          </p:cNvSpPr>
          <p:nvPr/>
        </p:nvSpPr>
        <p:spPr bwMode="auto">
          <a:xfrm>
            <a:off x="97946" y="5680420"/>
            <a:ext cx="131307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1100" b="0">
                <a:cs typeface="Arial" charset="0"/>
              </a:defRPr>
            </a:lvl1pPr>
          </a:lstStyle>
          <a:p>
            <a:r>
              <a:rPr lang="es-PE" dirty="0">
                <a:solidFill>
                  <a:srgbClr val="000066"/>
                </a:solidFill>
                <a:latin typeface="Calibri" pitchFamily="34" charset="0"/>
                <a:cs typeface="Calibri" pitchFamily="34" charset="0"/>
              </a:rPr>
              <a:t>INFRAESTRUCTURA</a:t>
            </a:r>
          </a:p>
        </p:txBody>
      </p:sp>
      <p:sp>
        <p:nvSpPr>
          <p:cNvPr id="142" name="Rectangle 35"/>
          <p:cNvSpPr>
            <a:spLocks noChangeArrowheads="1"/>
          </p:cNvSpPr>
          <p:nvPr/>
        </p:nvSpPr>
        <p:spPr bwMode="auto">
          <a:xfrm>
            <a:off x="1875506" y="1998475"/>
            <a:ext cx="5600299" cy="720000"/>
          </a:xfrm>
          <a:prstGeom prst="rect">
            <a:avLst/>
          </a:prstGeom>
          <a:solidFill>
            <a:srgbClr val="BFD1E7"/>
          </a:solidFill>
          <a:ln w="9525">
            <a:noFill/>
            <a:prstDash val="dashDot"/>
            <a:miter lim="800000"/>
            <a:headEnd/>
            <a:tailEnd/>
          </a:ln>
          <a:effectLst/>
        </p:spPr>
        <p:txBody>
          <a:bodyPr wrap="none" anchor="ctr"/>
          <a:lstStyle/>
          <a:p>
            <a:endParaRPr lang="es-PE" sz="1400" dirty="0">
              <a:solidFill>
                <a:srgbClr val="000066"/>
              </a:solidFill>
              <a:latin typeface="Calibri" pitchFamily="34" charset="0"/>
              <a:cs typeface="Calibri" pitchFamily="34" charset="0"/>
            </a:endParaRPr>
          </a:p>
        </p:txBody>
      </p:sp>
      <p:sp>
        <p:nvSpPr>
          <p:cNvPr id="177" name="Text Box 70"/>
          <p:cNvSpPr txBox="1">
            <a:spLocks noChangeArrowheads="1"/>
          </p:cNvSpPr>
          <p:nvPr/>
        </p:nvSpPr>
        <p:spPr bwMode="auto">
          <a:xfrm>
            <a:off x="97946" y="2189541"/>
            <a:ext cx="104722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sz="1100" dirty="0">
                <a:solidFill>
                  <a:srgbClr val="000066"/>
                </a:solidFill>
                <a:latin typeface="Calibri" pitchFamily="34" charset="0"/>
                <a:cs typeface="Calibri" pitchFamily="34" charset="0"/>
              </a:rPr>
              <a:t>PROCESOS</a:t>
            </a:r>
          </a:p>
        </p:txBody>
      </p:sp>
      <p:sp>
        <p:nvSpPr>
          <p:cNvPr id="178" name="Rectangle 71"/>
          <p:cNvSpPr>
            <a:spLocks noChangeArrowheads="1"/>
          </p:cNvSpPr>
          <p:nvPr/>
        </p:nvSpPr>
        <p:spPr bwMode="auto">
          <a:xfrm>
            <a:off x="1871171" y="2993320"/>
            <a:ext cx="5604634" cy="900000"/>
          </a:xfrm>
          <a:prstGeom prst="rect">
            <a:avLst/>
          </a:prstGeom>
          <a:solidFill>
            <a:srgbClr val="BFD1E7"/>
          </a:solidFill>
          <a:ln w="9525">
            <a:noFill/>
            <a:miter lim="800000"/>
            <a:headEnd/>
            <a:tailEnd/>
          </a:ln>
          <a:effectLst/>
        </p:spPr>
        <p:txBody>
          <a:bodyPr wrap="none" anchor="ctr"/>
          <a:lstStyle/>
          <a:p>
            <a:endParaRPr lang="es-PE" sz="1400" dirty="0">
              <a:solidFill>
                <a:srgbClr val="000066"/>
              </a:solidFill>
              <a:latin typeface="Calibri" pitchFamily="34" charset="0"/>
              <a:cs typeface="Calibri" pitchFamily="34" charset="0"/>
            </a:endParaRPr>
          </a:p>
        </p:txBody>
      </p:sp>
      <p:sp>
        <p:nvSpPr>
          <p:cNvPr id="199" name="Text Box 92"/>
          <p:cNvSpPr txBox="1">
            <a:spLocks noChangeArrowheads="1"/>
          </p:cNvSpPr>
          <p:nvPr/>
        </p:nvSpPr>
        <p:spPr bwMode="auto">
          <a:xfrm>
            <a:off x="97946" y="3328259"/>
            <a:ext cx="104722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PE" sz="1100" dirty="0">
                <a:solidFill>
                  <a:srgbClr val="000066"/>
                </a:solidFill>
                <a:latin typeface="Calibri" pitchFamily="34" charset="0"/>
                <a:cs typeface="Calibri" pitchFamily="34" charset="0"/>
              </a:rPr>
              <a:t>SERVICIOS</a:t>
            </a:r>
          </a:p>
        </p:txBody>
      </p:sp>
      <p:sp>
        <p:nvSpPr>
          <p:cNvPr id="204" name="AutoShape 97"/>
          <p:cNvSpPr>
            <a:spLocks noChangeArrowheads="1"/>
          </p:cNvSpPr>
          <p:nvPr/>
        </p:nvSpPr>
        <p:spPr bwMode="auto">
          <a:xfrm>
            <a:off x="2869191" y="4256292"/>
            <a:ext cx="710151" cy="375991"/>
          </a:xfrm>
          <a:prstGeom prst="can">
            <a:avLst>
              <a:gd name="adj" fmla="val 25000"/>
            </a:avLst>
          </a:prstGeom>
          <a:gradFill rotWithShape="1">
            <a:gsLst>
              <a:gs pos="0">
                <a:srgbClr val="FFFFFF">
                  <a:gamma/>
                  <a:shade val="46275"/>
                  <a:invGamma/>
                  <a:alpha val="32001"/>
                </a:srgbClr>
              </a:gs>
              <a:gs pos="50000">
                <a:srgbClr val="FFFFFF">
                  <a:alpha val="35001"/>
                </a:srgbClr>
              </a:gs>
              <a:gs pos="100000">
                <a:srgbClr val="FFFFFF">
                  <a:gamma/>
                  <a:shade val="46275"/>
                  <a:invGamma/>
                  <a:alpha val="32001"/>
                </a:srgbClr>
              </a:gs>
            </a:gsLst>
            <a:lin ang="5400000" scaled="1"/>
          </a:gradFill>
          <a:ln w="952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s-419" sz="600" b="0" i="0" u="none" strike="noStrike" kern="0" cap="none" spc="0" normalizeH="0" baseline="0" noProof="0" dirty="0">
                <a:ln>
                  <a:noFill/>
                </a:ln>
                <a:solidFill>
                  <a:srgbClr val="000066"/>
                </a:solidFill>
                <a:effectLst/>
                <a:uLnTx/>
                <a:uFillTx/>
                <a:latin typeface="Calibri" pitchFamily="34" charset="0"/>
                <a:cs typeface="Calibri" pitchFamily="34" charset="0"/>
              </a:rPr>
              <a:t>Productos</a:t>
            </a:r>
            <a:endParaRPr kumimoji="0" lang="en-US" sz="6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205" name="AutoShape 98"/>
          <p:cNvSpPr>
            <a:spLocks noChangeArrowheads="1"/>
          </p:cNvSpPr>
          <p:nvPr/>
        </p:nvSpPr>
        <p:spPr bwMode="auto">
          <a:xfrm>
            <a:off x="2015275" y="4256292"/>
            <a:ext cx="652278" cy="375991"/>
          </a:xfrm>
          <a:prstGeom prst="can">
            <a:avLst>
              <a:gd name="adj" fmla="val 25000"/>
            </a:avLst>
          </a:prstGeom>
          <a:gradFill rotWithShape="1">
            <a:gsLst>
              <a:gs pos="0">
                <a:srgbClr val="FFFFFF">
                  <a:gamma/>
                  <a:shade val="46275"/>
                  <a:invGamma/>
                  <a:alpha val="32001"/>
                </a:srgbClr>
              </a:gs>
              <a:gs pos="50000">
                <a:srgbClr val="FFFFFF">
                  <a:alpha val="35001"/>
                </a:srgbClr>
              </a:gs>
              <a:gs pos="100000">
                <a:srgbClr val="FFFFFF">
                  <a:gamma/>
                  <a:shade val="46275"/>
                  <a:invGamma/>
                  <a:alpha val="32001"/>
                </a:srgbClr>
              </a:gs>
            </a:gsLst>
            <a:lin ang="5400000" scaled="1"/>
          </a:gradFill>
          <a:ln w="952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s-419" sz="600" b="0" i="0" u="none" strike="noStrike" kern="0" cap="none" spc="0" normalizeH="0" baseline="0" noProof="0" dirty="0">
                <a:ln>
                  <a:noFill/>
                </a:ln>
                <a:solidFill>
                  <a:srgbClr val="000066"/>
                </a:solidFill>
                <a:effectLst/>
                <a:uLnTx/>
                <a:uFillTx/>
                <a:latin typeface="Calibri" pitchFamily="34" charset="0"/>
                <a:cs typeface="Calibri" pitchFamily="34" charset="0"/>
              </a:rPr>
              <a:t>Clientes</a:t>
            </a:r>
            <a:endParaRPr kumimoji="0" lang="en-US" sz="6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206" name="Rectangle 100"/>
          <p:cNvSpPr>
            <a:spLocks noChangeArrowheads="1"/>
          </p:cNvSpPr>
          <p:nvPr/>
        </p:nvSpPr>
        <p:spPr bwMode="auto">
          <a:xfrm>
            <a:off x="1801372" y="2794351"/>
            <a:ext cx="6526904" cy="133134"/>
          </a:xfrm>
          <a:prstGeom prst="rect">
            <a:avLst/>
          </a:prstGeom>
          <a:solidFill>
            <a:srgbClr val="FFFFFF">
              <a:lumMod val="85000"/>
            </a:srgbClr>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PE" sz="1400" b="0" i="0" u="none" strike="noStrike" kern="0" cap="none" spc="0" normalizeH="0" baseline="0" noProof="0">
              <a:ln>
                <a:noFill/>
              </a:ln>
              <a:solidFill>
                <a:srgbClr val="000066"/>
              </a:solidFill>
              <a:effectLst/>
              <a:uLnTx/>
              <a:uFillTx/>
              <a:latin typeface="Calibri" pitchFamily="34" charset="0"/>
              <a:cs typeface="Calibri" pitchFamily="34" charset="0"/>
            </a:endParaRPr>
          </a:p>
        </p:txBody>
      </p:sp>
      <p:sp>
        <p:nvSpPr>
          <p:cNvPr id="208" name="AutoShape 103"/>
          <p:cNvSpPr>
            <a:spLocks noChangeArrowheads="1"/>
          </p:cNvSpPr>
          <p:nvPr/>
        </p:nvSpPr>
        <p:spPr bwMode="auto">
          <a:xfrm>
            <a:off x="2015275" y="4769808"/>
            <a:ext cx="652278" cy="375991"/>
          </a:xfrm>
          <a:prstGeom prst="can">
            <a:avLst>
              <a:gd name="adj" fmla="val 25000"/>
            </a:avLst>
          </a:prstGeom>
          <a:gradFill rotWithShape="1">
            <a:gsLst>
              <a:gs pos="0">
                <a:srgbClr val="FFFFFF">
                  <a:gamma/>
                  <a:shade val="46275"/>
                  <a:invGamma/>
                  <a:alpha val="32001"/>
                </a:srgbClr>
              </a:gs>
              <a:gs pos="50000">
                <a:srgbClr val="FFFFFF">
                  <a:alpha val="35001"/>
                </a:srgbClr>
              </a:gs>
              <a:gs pos="100000">
                <a:srgbClr val="FFFFFF">
                  <a:gamma/>
                  <a:shade val="46275"/>
                  <a:invGamma/>
                  <a:alpha val="32001"/>
                </a:srgbClr>
              </a:gs>
            </a:gsLst>
            <a:lin ang="5400000" scaled="1"/>
          </a:gradFill>
          <a:ln w="952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s-419" sz="600" kern="0" dirty="0">
                <a:solidFill>
                  <a:srgbClr val="000066"/>
                </a:solidFill>
                <a:latin typeface="Calibri" pitchFamily="34" charset="0"/>
                <a:cs typeface="Calibri" pitchFamily="34" charset="0"/>
              </a:rPr>
              <a:t>Proveedores</a:t>
            </a:r>
            <a:endParaRPr kumimoji="0" lang="en-US" sz="6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209" name="Rectangle 105"/>
          <p:cNvSpPr>
            <a:spLocks noChangeArrowheads="1"/>
          </p:cNvSpPr>
          <p:nvPr/>
        </p:nvSpPr>
        <p:spPr bwMode="auto">
          <a:xfrm>
            <a:off x="1801372" y="1799506"/>
            <a:ext cx="6526904" cy="140449"/>
          </a:xfrm>
          <a:prstGeom prst="rect">
            <a:avLst/>
          </a:prstGeom>
          <a:solidFill>
            <a:srgbClr val="FFFFFF">
              <a:lumMod val="85000"/>
            </a:srgbClr>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a:ln>
                <a:noFill/>
              </a:ln>
              <a:solidFill>
                <a:srgbClr val="000066"/>
              </a:solidFill>
              <a:effectLst/>
              <a:uLnTx/>
              <a:uFillTx/>
              <a:latin typeface="Calibri" pitchFamily="34" charset="0"/>
              <a:cs typeface="Calibri" pitchFamily="34" charset="0"/>
            </a:endParaRPr>
          </a:p>
        </p:txBody>
      </p:sp>
      <p:sp>
        <p:nvSpPr>
          <p:cNvPr id="210" name="Rectangle 110"/>
          <p:cNvSpPr>
            <a:spLocks noChangeArrowheads="1"/>
          </p:cNvSpPr>
          <p:nvPr/>
        </p:nvSpPr>
        <p:spPr bwMode="auto">
          <a:xfrm>
            <a:off x="1801372" y="5262497"/>
            <a:ext cx="6526904" cy="133134"/>
          </a:xfrm>
          <a:prstGeom prst="rect">
            <a:avLst/>
          </a:prstGeom>
          <a:solidFill>
            <a:srgbClr val="FFFFFF">
              <a:lumMod val="85000"/>
            </a:srgbClr>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PE" sz="1400" b="0" i="0" u="none" strike="noStrike" kern="0" cap="none" spc="0" normalizeH="0" baseline="0" noProof="0">
              <a:ln>
                <a:noFill/>
              </a:ln>
              <a:solidFill>
                <a:srgbClr val="000066"/>
              </a:solidFill>
              <a:effectLst/>
              <a:uLnTx/>
              <a:uFillTx/>
              <a:latin typeface="Calibri" pitchFamily="34" charset="0"/>
              <a:cs typeface="Calibri" pitchFamily="34" charset="0"/>
            </a:endParaRPr>
          </a:p>
        </p:txBody>
      </p:sp>
      <p:sp>
        <p:nvSpPr>
          <p:cNvPr id="211" name="Rectangle 112">
            <a:hlinkClick r:id="rId2" action="ppaction://hlinksldjump"/>
          </p:cNvPr>
          <p:cNvSpPr>
            <a:spLocks noChangeArrowheads="1"/>
          </p:cNvSpPr>
          <p:nvPr/>
        </p:nvSpPr>
        <p:spPr bwMode="auto">
          <a:xfrm>
            <a:off x="7532686" y="1003630"/>
            <a:ext cx="288000" cy="5305158"/>
          </a:xfrm>
          <a:prstGeom prst="rect">
            <a:avLst/>
          </a:prstGeom>
          <a:solidFill>
            <a:srgbClr val="FFFFFF">
              <a:lumMod val="85000"/>
            </a:srgbClr>
          </a:solidFill>
          <a:ln w="9525" algn="ctr">
            <a:noFill/>
            <a:miter lim="800000"/>
            <a:headEnd/>
            <a:tailEnd/>
          </a:ln>
          <a:effectLst/>
        </p:spPr>
        <p:txBody>
          <a:bodyPr vert="eaVert"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s-PE" sz="1100" b="0" i="0" u="none" strike="noStrike" kern="0" cap="none" spc="0" normalizeH="0" baseline="0" noProof="0" dirty="0">
                <a:ln>
                  <a:noFill/>
                </a:ln>
                <a:solidFill>
                  <a:srgbClr val="000066"/>
                </a:solidFill>
                <a:effectLst/>
                <a:uLnTx/>
                <a:uFillTx/>
                <a:latin typeface="Calibri" pitchFamily="34" charset="0"/>
                <a:cs typeface="Calibri" pitchFamily="34" charset="0"/>
              </a:rPr>
              <a:t>INTEGRACIÓN</a:t>
            </a:r>
          </a:p>
        </p:txBody>
      </p:sp>
      <p:sp>
        <p:nvSpPr>
          <p:cNvPr id="212" name="Oval 113"/>
          <p:cNvSpPr>
            <a:spLocks noChangeArrowheads="1"/>
          </p:cNvSpPr>
          <p:nvPr/>
        </p:nvSpPr>
        <p:spPr bwMode="auto">
          <a:xfrm>
            <a:off x="5033982" y="5512913"/>
            <a:ext cx="995512" cy="342344"/>
          </a:xfrm>
          <a:prstGeom prst="ellipse">
            <a:avLst/>
          </a:prstGeom>
          <a:solidFill>
            <a:srgbClr val="000066">
              <a:lumMod val="20000"/>
              <a:lumOff val="80000"/>
            </a:srgbClr>
          </a:solidFill>
          <a:ln w="0">
            <a:noFill/>
            <a:round/>
            <a:headEnd/>
            <a:tailEnd/>
          </a:ln>
          <a:effectLst/>
        </p:spPr>
        <p:txBody>
          <a:bodyPr wrap="squar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s-419" sz="700" kern="0" dirty="0">
                <a:solidFill>
                  <a:srgbClr val="000066"/>
                </a:solidFill>
                <a:latin typeface="Calibri" pitchFamily="34" charset="0"/>
                <a:cs typeface="Calibri" pitchFamily="34" charset="0"/>
              </a:rPr>
              <a:t>ORACLE, SQL SERVER</a:t>
            </a:r>
            <a:endParaRPr kumimoji="0" lang="en-US" sz="700" b="0" i="0" u="none" strike="noStrike" kern="0" cap="none" spc="0" normalizeH="0" baseline="0" noProof="0" dirty="0">
              <a:ln>
                <a:noFill/>
              </a:ln>
              <a:solidFill>
                <a:srgbClr val="000066"/>
              </a:solidFill>
              <a:effectLst/>
              <a:uLnTx/>
              <a:uFillTx/>
              <a:latin typeface="Calibri" pitchFamily="34" charset="0"/>
              <a:cs typeface="Calibri" pitchFamily="34" charset="0"/>
            </a:endParaRPr>
          </a:p>
        </p:txBody>
      </p:sp>
      <p:sp>
        <p:nvSpPr>
          <p:cNvPr id="221" name="AutoShape 122">
            <a:hlinkClick r:id="rId2" action="ppaction://hlinksldjump"/>
          </p:cNvPr>
          <p:cNvSpPr>
            <a:spLocks noChangeArrowheads="1"/>
          </p:cNvSpPr>
          <p:nvPr/>
        </p:nvSpPr>
        <p:spPr bwMode="auto">
          <a:xfrm>
            <a:off x="3342045" y="1179803"/>
            <a:ext cx="780227" cy="397938"/>
          </a:xfrm>
          <a:prstGeom prst="roundRect">
            <a:avLst>
              <a:gd name="adj" fmla="val 16667"/>
            </a:avLst>
          </a:prstGeom>
          <a:solidFill>
            <a:srgbClr val="4764BF"/>
          </a:solidFill>
          <a:ln w="9525">
            <a:noFill/>
            <a:round/>
            <a:headEnd/>
            <a:tailEnd/>
          </a:ln>
          <a:effectLst>
            <a:outerShdw dist="35921" dir="2700000" algn="ctr" rotWithShape="0">
              <a:srgbClr val="FFFFFF"/>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800" kern="0" dirty="0">
                <a:solidFill>
                  <a:srgbClr val="FFFFFF"/>
                </a:solidFill>
                <a:latin typeface="Calibri" pitchFamily="34" charset="0"/>
                <a:cs typeface="Calibri" pitchFamily="34" charset="0"/>
              </a:rPr>
              <a:t>SALON DE </a:t>
            </a:r>
            <a:r>
              <a:rPr lang="es-PE" sz="800" kern="0" dirty="0" smtClean="0">
                <a:solidFill>
                  <a:srgbClr val="FFFFFF"/>
                </a:solidFill>
                <a:latin typeface="Calibri" pitchFamily="34" charset="0"/>
                <a:cs typeface="Calibri" pitchFamily="34" charset="0"/>
              </a:rPr>
              <a:t/>
            </a:r>
            <a:br>
              <a:rPr lang="es-PE" sz="800" kern="0" dirty="0" smtClean="0">
                <a:solidFill>
                  <a:srgbClr val="FFFFFF"/>
                </a:solidFill>
                <a:latin typeface="Calibri" pitchFamily="34" charset="0"/>
                <a:cs typeface="Calibri" pitchFamily="34" charset="0"/>
              </a:rPr>
            </a:br>
            <a:r>
              <a:rPr lang="es-PE" sz="800" kern="0" dirty="0" smtClean="0">
                <a:solidFill>
                  <a:srgbClr val="FFFFFF"/>
                </a:solidFill>
                <a:latin typeface="Calibri" pitchFamily="34" charset="0"/>
                <a:cs typeface="Calibri" pitchFamily="34" charset="0"/>
              </a:rPr>
              <a:t>VENTAS </a:t>
            </a:r>
            <a:br>
              <a:rPr lang="es-PE" sz="800" kern="0" dirty="0" smtClean="0">
                <a:solidFill>
                  <a:srgbClr val="FFFFFF"/>
                </a:solidFill>
                <a:latin typeface="Calibri" pitchFamily="34" charset="0"/>
                <a:cs typeface="Calibri" pitchFamily="34" charset="0"/>
              </a:rPr>
            </a:br>
            <a:r>
              <a:rPr lang="es-PE" sz="800" kern="0" dirty="0" smtClean="0">
                <a:solidFill>
                  <a:srgbClr val="FFFFFF"/>
                </a:solidFill>
                <a:latin typeface="Calibri" pitchFamily="34" charset="0"/>
                <a:cs typeface="Calibri" pitchFamily="34" charset="0"/>
              </a:rPr>
              <a:t>CENTROS </a:t>
            </a:r>
            <a:r>
              <a:rPr lang="es-PE" sz="800" kern="0" dirty="0">
                <a:solidFill>
                  <a:srgbClr val="FFFFFF"/>
                </a:solidFill>
                <a:latin typeface="Calibri" pitchFamily="34" charset="0"/>
                <a:cs typeface="Calibri" pitchFamily="34" charset="0"/>
              </a:rPr>
              <a:t>SERVICIOS</a:t>
            </a:r>
            <a:endParaRPr kumimoji="0" lang="es-PE" sz="800" b="0"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223" name="Rectangle 127"/>
          <p:cNvSpPr>
            <a:spLocks noChangeArrowheads="1"/>
          </p:cNvSpPr>
          <p:nvPr/>
        </p:nvSpPr>
        <p:spPr bwMode="auto">
          <a:xfrm>
            <a:off x="8257328" y="1003630"/>
            <a:ext cx="288000" cy="5305158"/>
          </a:xfrm>
          <a:prstGeom prst="rect">
            <a:avLst/>
          </a:prstGeom>
          <a:solidFill>
            <a:srgbClr val="BFD1E7"/>
          </a:solidFill>
          <a:ln w="0" algn="ctr">
            <a:noFill/>
            <a:miter lim="800000"/>
            <a:headEnd/>
            <a:tailEnd/>
          </a:ln>
          <a:effectLst/>
        </p:spPr>
        <p:txBody>
          <a:bodyPr vert="vert" wrap="none" anchor="ctr"/>
          <a:lstStyle/>
          <a:p>
            <a:pPr algn="ctr"/>
            <a:r>
              <a:rPr lang="es-PE" sz="1100" dirty="0">
                <a:solidFill>
                  <a:srgbClr val="000066"/>
                </a:solidFill>
                <a:latin typeface="Calibri" pitchFamily="34" charset="0"/>
                <a:cs typeface="Calibri" pitchFamily="34" charset="0"/>
              </a:rPr>
              <a:t>OPERACIONES: ADMINISTRACIÓN / CONTINUIDAD OPERACIONAL</a:t>
            </a:r>
          </a:p>
        </p:txBody>
      </p:sp>
      <p:sp>
        <p:nvSpPr>
          <p:cNvPr id="224" name="Rectangle 128"/>
          <p:cNvSpPr>
            <a:spLocks noChangeArrowheads="1"/>
          </p:cNvSpPr>
          <p:nvPr/>
        </p:nvSpPr>
        <p:spPr bwMode="auto">
          <a:xfrm>
            <a:off x="7895857" y="1003630"/>
            <a:ext cx="288000" cy="5305158"/>
          </a:xfrm>
          <a:prstGeom prst="rect">
            <a:avLst/>
          </a:prstGeom>
          <a:solidFill>
            <a:srgbClr val="BFD1E7"/>
          </a:solidFill>
          <a:ln w="0" algn="ctr">
            <a:noFill/>
            <a:miter lim="800000"/>
            <a:headEnd/>
            <a:tailEnd/>
          </a:ln>
          <a:effectLst/>
        </p:spPr>
        <p:txBody>
          <a:bodyPr vert="vert" wrap="none" anchor="ctr"/>
          <a:lstStyle/>
          <a:p>
            <a:pPr algn="ctr"/>
            <a:r>
              <a:rPr lang="es-PE" sz="1100" dirty="0">
                <a:solidFill>
                  <a:srgbClr val="000066"/>
                </a:solidFill>
                <a:latin typeface="Calibri" pitchFamily="34" charset="0"/>
                <a:cs typeface="Calibri" pitchFamily="34" charset="0"/>
              </a:rPr>
              <a:t>SEGURIDAD</a:t>
            </a:r>
          </a:p>
        </p:txBody>
      </p:sp>
      <p:sp>
        <p:nvSpPr>
          <p:cNvPr id="225" name="AutoShape 108"/>
          <p:cNvSpPr>
            <a:spLocks noChangeArrowheads="1"/>
          </p:cNvSpPr>
          <p:nvPr/>
        </p:nvSpPr>
        <p:spPr bwMode="auto">
          <a:xfrm>
            <a:off x="1554765" y="4950305"/>
            <a:ext cx="426236" cy="371604"/>
          </a:xfrm>
          <a:prstGeom prst="roundRect">
            <a:avLst>
              <a:gd name="adj" fmla="val 16667"/>
            </a:avLst>
          </a:prstGeom>
          <a:solidFill>
            <a:srgbClr val="FFFFFF"/>
          </a:solidFill>
          <a:ln w="0">
            <a:solidFill>
              <a:srgbClr val="000066"/>
            </a:solidFill>
            <a:round/>
            <a:headEnd/>
            <a:tailEnd/>
          </a:ln>
          <a:effectLst>
            <a:outerShdw blurRad="50800" dist="38100" dir="2700000" algn="tl" rotWithShape="0">
              <a:prstClr val="black">
                <a:alpha val="40000"/>
              </a:prst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66"/>
                </a:solidFill>
                <a:effectLst/>
                <a:uLnTx/>
                <a:uFillTx/>
                <a:latin typeface="Calibri" pitchFamily="34" charset="0"/>
                <a:cs typeface="Calibri" pitchFamily="34" charset="0"/>
              </a:rPr>
              <a:t>DWH</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66"/>
                </a:solidFill>
                <a:effectLst/>
                <a:uLnTx/>
                <a:uFillTx/>
                <a:latin typeface="Calibri" pitchFamily="34" charset="0"/>
                <a:cs typeface="Calibri" pitchFamily="34" charset="0"/>
              </a:rPr>
              <a:t>DMs</a:t>
            </a:r>
          </a:p>
        </p:txBody>
      </p:sp>
      <p:sp>
        <p:nvSpPr>
          <p:cNvPr id="3" name="CuadroTexto 2"/>
          <p:cNvSpPr txBox="1"/>
          <p:nvPr/>
        </p:nvSpPr>
        <p:spPr>
          <a:xfrm>
            <a:off x="1911088" y="2058111"/>
            <a:ext cx="2494594" cy="707886"/>
          </a:xfrm>
          <a:prstGeom prst="rect">
            <a:avLst/>
          </a:prstGeom>
          <a:noFill/>
        </p:spPr>
        <p:txBody>
          <a:bodyPr wrap="none" rtlCol="0">
            <a:spAutoFit/>
          </a:bodyPr>
          <a:lstStyle/>
          <a:p>
            <a:r>
              <a:rPr lang="es-PE" sz="1000" dirty="0"/>
              <a:t>Ventas de vehículos y repuestos</a:t>
            </a:r>
          </a:p>
          <a:p>
            <a:r>
              <a:rPr lang="es-PE" sz="1000" dirty="0"/>
              <a:t>Servicio de Mantenimiento de Vehículos </a:t>
            </a:r>
          </a:p>
          <a:p>
            <a:r>
              <a:rPr lang="es-PE" sz="1000" dirty="0"/>
              <a:t>Logística de Vehículos y repuestos</a:t>
            </a:r>
          </a:p>
          <a:p>
            <a:endParaRPr lang="es-PE" sz="1000" dirty="0"/>
          </a:p>
        </p:txBody>
      </p:sp>
      <p:sp>
        <p:nvSpPr>
          <p:cNvPr id="5" name="CuadroTexto 4"/>
          <p:cNvSpPr txBox="1"/>
          <p:nvPr/>
        </p:nvSpPr>
        <p:spPr>
          <a:xfrm>
            <a:off x="4499934" y="2121568"/>
            <a:ext cx="2084225" cy="400110"/>
          </a:xfrm>
          <a:prstGeom prst="rect">
            <a:avLst/>
          </a:prstGeom>
          <a:noFill/>
        </p:spPr>
        <p:txBody>
          <a:bodyPr wrap="none" rtlCol="0">
            <a:spAutoFit/>
          </a:bodyPr>
          <a:lstStyle/>
          <a:p>
            <a:r>
              <a:rPr lang="es-PE" sz="1000" dirty="0"/>
              <a:t>Servicio  de atención al Cliente</a:t>
            </a:r>
          </a:p>
          <a:p>
            <a:r>
              <a:rPr lang="es-PE" sz="1000" dirty="0"/>
              <a:t>Compra de vehículos y repuestos</a:t>
            </a:r>
          </a:p>
        </p:txBody>
      </p:sp>
      <p:sp>
        <p:nvSpPr>
          <p:cNvPr id="6" name="CuadroTexto 5"/>
          <p:cNvSpPr txBox="1"/>
          <p:nvPr/>
        </p:nvSpPr>
        <p:spPr>
          <a:xfrm>
            <a:off x="3289870" y="3249963"/>
            <a:ext cx="2271648" cy="338554"/>
          </a:xfrm>
          <a:prstGeom prst="rect">
            <a:avLst/>
          </a:prstGeom>
          <a:noFill/>
        </p:spPr>
        <p:txBody>
          <a:bodyPr wrap="none" rtlCol="0">
            <a:spAutoFit/>
          </a:bodyPr>
          <a:lstStyle/>
          <a:p>
            <a:r>
              <a:rPr lang="es-419" dirty="0"/>
              <a:t>Orquestador SOA SAP</a:t>
            </a:r>
            <a:endParaRPr lang="es-PE" dirty="0"/>
          </a:p>
        </p:txBody>
      </p:sp>
      <p:sp>
        <p:nvSpPr>
          <p:cNvPr id="48" name="AutoShape 12">
            <a:hlinkClick r:id="rId3" action="ppaction://hlinksldjump"/>
          </p:cNvPr>
          <p:cNvSpPr>
            <a:spLocks noChangeArrowheads="1"/>
          </p:cNvSpPr>
          <p:nvPr/>
        </p:nvSpPr>
        <p:spPr bwMode="auto">
          <a:xfrm>
            <a:off x="6504856" y="1196747"/>
            <a:ext cx="781672" cy="397938"/>
          </a:xfrm>
          <a:prstGeom prst="roundRect">
            <a:avLst>
              <a:gd name="adj" fmla="val 16667"/>
            </a:avLst>
          </a:prstGeom>
          <a:solidFill>
            <a:srgbClr val="4764BF"/>
          </a:solidFill>
          <a:ln w="9525" algn="ctr">
            <a:noFill/>
            <a:round/>
            <a:headEnd/>
            <a:tailEnd/>
          </a:ln>
          <a:effectLst>
            <a:outerShdw dist="35921" dir="2700000" algn="ctr" rotWithShape="0">
              <a:srgbClr val="FFFFFF"/>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PE" sz="1100" kern="0">
                <a:solidFill>
                  <a:srgbClr val="FFFFFF"/>
                </a:solidFill>
                <a:latin typeface="Calibri" pitchFamily="34" charset="0"/>
                <a:cs typeface="Calibri" pitchFamily="34" charset="0"/>
              </a:rPr>
              <a:t>MOVIL</a:t>
            </a:r>
            <a:endParaRPr kumimoji="0" lang="es-PE" sz="1100" b="0"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126955538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br>
              <a:rPr lang="es-PE" dirty="0"/>
            </a:br>
            <a:r>
              <a:rPr lang="es-PE" i="1" dirty="0"/>
              <a:t>Descripción de Dimensiones</a:t>
            </a:r>
            <a:endParaRPr lang="es-PE" dirty="0"/>
          </a:p>
        </p:txBody>
      </p:sp>
      <p:graphicFrame>
        <p:nvGraphicFramePr>
          <p:cNvPr id="3" name="Table 2"/>
          <p:cNvGraphicFramePr>
            <a:graphicFrameLocks noGrp="1"/>
          </p:cNvGraphicFramePr>
          <p:nvPr>
            <p:extLst>
              <p:ext uri="{D42A27DB-BD31-4B8C-83A1-F6EECF244321}">
                <p14:modId xmlns:p14="http://schemas.microsoft.com/office/powerpoint/2010/main" val="1296495897"/>
              </p:ext>
            </p:extLst>
          </p:nvPr>
        </p:nvGraphicFramePr>
        <p:xfrm>
          <a:off x="262466" y="1126026"/>
          <a:ext cx="8474935" cy="1661160"/>
        </p:xfrm>
        <a:graphic>
          <a:graphicData uri="http://schemas.openxmlformats.org/drawingml/2006/table">
            <a:tbl>
              <a:tblPr firstRow="1" bandRow="1">
                <a:tableStyleId>{5C22544A-7EE6-4342-B048-85BDC9FD1C3A}</a:tableStyleId>
              </a:tblPr>
              <a:tblGrid>
                <a:gridCol w="2423584">
                  <a:extLst>
                    <a:ext uri="{9D8B030D-6E8A-4147-A177-3AD203B41FA5}">
                      <a16:colId xmlns:a16="http://schemas.microsoft.com/office/drawing/2014/main" xmlns="" val="20000"/>
                    </a:ext>
                  </a:extLst>
                </a:gridCol>
                <a:gridCol w="6051351">
                  <a:extLst>
                    <a:ext uri="{9D8B030D-6E8A-4147-A177-3AD203B41FA5}">
                      <a16:colId xmlns:a16="http://schemas.microsoft.com/office/drawing/2014/main" xmlns="" val="20001"/>
                    </a:ext>
                  </a:extLst>
                </a:gridCol>
              </a:tblGrid>
              <a:tr h="0">
                <a:tc>
                  <a:txBody>
                    <a:bodyPr/>
                    <a:lstStyle/>
                    <a:p>
                      <a:pPr algn="ctr"/>
                      <a:r>
                        <a:rPr lang="es-PE" sz="1000" dirty="0">
                          <a:solidFill>
                            <a:schemeClr val="bg1"/>
                          </a:solidFill>
                          <a:latin typeface="Calibri" pitchFamily="34" charset="0"/>
                          <a:cs typeface="Calibri" pitchFamily="34" charset="0"/>
                        </a:rPr>
                        <a:t>Dimensión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Descripción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0">
                <a:tc>
                  <a:txBody>
                    <a:bodyPr/>
                    <a:lstStyle/>
                    <a:p>
                      <a:r>
                        <a:rPr lang="es-PE" sz="900" dirty="0">
                          <a:solidFill>
                            <a:srgbClr val="000066"/>
                          </a:solidFill>
                          <a:latin typeface="Calibri" pitchFamily="34" charset="0"/>
                          <a:cs typeface="Calibri" pitchFamily="34" charset="0"/>
                        </a:rPr>
                        <a:t>INFRAESTRUCTURA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419" sz="900" dirty="0">
                          <a:latin typeface="Calibri" pitchFamily="34" charset="0"/>
                          <a:cs typeface="Calibri" pitchFamily="34" charset="0"/>
                        </a:rPr>
                        <a:t>Abarca</a:t>
                      </a:r>
                      <a:r>
                        <a:rPr lang="es-419" sz="900" baseline="0" dirty="0">
                          <a:latin typeface="Calibri" pitchFamily="34" charset="0"/>
                          <a:cs typeface="Calibri" pitchFamily="34" charset="0"/>
                        </a:rPr>
                        <a:t> los Servidores de aplicaciones ,los servidores de base de datos y conectividad.</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r>
                        <a:rPr lang="es-PE" sz="900" dirty="0">
                          <a:solidFill>
                            <a:srgbClr val="000066"/>
                          </a:solidFill>
                          <a:latin typeface="Calibri" pitchFamily="34" charset="0"/>
                          <a:cs typeface="Calibri" pitchFamily="34" charset="0"/>
                        </a:rPr>
                        <a:t>APLICACIONES /</a:t>
                      </a:r>
                    </a:p>
                    <a:p>
                      <a:r>
                        <a:rPr lang="es-PE" sz="900" dirty="0">
                          <a:solidFill>
                            <a:srgbClr val="000066"/>
                          </a:solidFill>
                          <a:latin typeface="Calibri" pitchFamily="34" charset="0"/>
                          <a:cs typeface="Calibri" pitchFamily="34" charset="0"/>
                        </a:rPr>
                        <a:t>PROVEEDORES DE INFORMACIÓN</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419" sz="900" dirty="0">
                          <a:latin typeface="Calibri" pitchFamily="34" charset="0"/>
                          <a:cs typeface="Calibri" pitchFamily="34" charset="0"/>
                        </a:rPr>
                        <a:t>Abarca</a:t>
                      </a:r>
                      <a:r>
                        <a:rPr lang="es-419" sz="900" baseline="0" dirty="0">
                          <a:latin typeface="Calibri" pitchFamily="34" charset="0"/>
                          <a:cs typeface="Calibri" pitchFamily="34" charset="0"/>
                        </a:rPr>
                        <a:t> las bases de datos y las aplicaciones que la empresa utiliza en sus procesos de negocio.</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indent="0">
                        <a:buFont typeface="+mj-lt"/>
                        <a:buNone/>
                      </a:pPr>
                      <a:r>
                        <a:rPr lang="es-PE" sz="900" dirty="0">
                          <a:solidFill>
                            <a:srgbClr val="000066"/>
                          </a:solidFill>
                          <a:latin typeface="Calibri" pitchFamily="34" charset="0"/>
                          <a:cs typeface="Calibri" pitchFamily="34" charset="0"/>
                        </a:rPr>
                        <a:t>SERVICIOS</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419" sz="900" dirty="0">
                          <a:latin typeface="Calibri" pitchFamily="34" charset="0"/>
                          <a:cs typeface="Calibri" pitchFamily="34" charset="0"/>
                        </a:rPr>
                        <a:t>Abarca</a:t>
                      </a:r>
                      <a:r>
                        <a:rPr lang="es-419" sz="900" baseline="0" dirty="0">
                          <a:latin typeface="Calibri" pitchFamily="34" charset="0"/>
                          <a:cs typeface="Calibri" pitchFamily="34" charset="0"/>
                        </a:rPr>
                        <a:t> la exposición de los servicios reutilizables de las distintas aplicaciones.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indent="0">
                        <a:buFont typeface="+mj-lt"/>
                        <a:buNone/>
                      </a:pPr>
                      <a:r>
                        <a:rPr lang="es-PE" sz="900" dirty="0">
                          <a:solidFill>
                            <a:srgbClr val="000066"/>
                          </a:solidFill>
                          <a:latin typeface="Calibri" pitchFamily="34" charset="0"/>
                          <a:cs typeface="Calibri" pitchFamily="34" charset="0"/>
                        </a:rPr>
                        <a:t>PROCESOS</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419" sz="900" dirty="0">
                          <a:latin typeface="Calibri" pitchFamily="34" charset="0"/>
                          <a:cs typeface="Calibri" pitchFamily="34" charset="0"/>
                        </a:rPr>
                        <a:t>Abarca</a:t>
                      </a:r>
                      <a:r>
                        <a:rPr lang="es-419" sz="900" baseline="0" dirty="0">
                          <a:latin typeface="Calibri" pitchFamily="34" charset="0"/>
                          <a:cs typeface="Calibri" pitchFamily="34" charset="0"/>
                        </a:rPr>
                        <a:t> la información de los procesos de negocio que consumen los servicios.</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indent="0">
                        <a:buFont typeface="+mj-lt"/>
                        <a:buNone/>
                      </a:pPr>
                      <a:r>
                        <a:rPr lang="es-PE" sz="900" dirty="0">
                          <a:solidFill>
                            <a:srgbClr val="000066"/>
                          </a:solidFill>
                          <a:latin typeface="Calibri" pitchFamily="34" charset="0"/>
                          <a:cs typeface="Calibri" pitchFamily="34" charset="0"/>
                        </a:rPr>
                        <a:t>CANALES</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419" sz="900" dirty="0">
                          <a:latin typeface="Calibri" pitchFamily="34" charset="0"/>
                          <a:cs typeface="Calibri" pitchFamily="34" charset="0"/>
                        </a:rPr>
                        <a:t>Abarca</a:t>
                      </a:r>
                      <a:r>
                        <a:rPr lang="es-419" sz="900" baseline="0" dirty="0">
                          <a:latin typeface="Calibri" pitchFamily="34" charset="0"/>
                          <a:cs typeface="Calibri" pitchFamily="34" charset="0"/>
                        </a:rPr>
                        <a:t> los medios en los que los procesos de negocio se comunican con los usuarios finales mediante las aplicaciones de Ti de la empresa.</a:t>
                      </a:r>
                      <a:endParaRPr lang="es-PE" sz="9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2437491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p:cNvSpPr/>
          <p:nvPr>
            <p:custDataLst>
              <p:tags r:id="rId1"/>
            </p:custDataLst>
          </p:nvPr>
        </p:nvSpPr>
        <p:spPr bwMode="auto">
          <a:xfrm>
            <a:off x="635215" y="1085379"/>
            <a:ext cx="4571585" cy="3233580"/>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rPr>
              <a:t>Dominio de Infraestructura</a:t>
            </a:r>
            <a:r>
              <a:rPr kumimoji="0" lang="es-PE" sz="1400" b="1" i="0" u="none" strike="noStrike" cap="none" normalizeH="0" dirty="0">
                <a:ln>
                  <a:noFill/>
                </a:ln>
                <a:solidFill>
                  <a:schemeClr val="tx1">
                    <a:lumMod val="50000"/>
                  </a:schemeClr>
                </a:solidFill>
                <a:effectLst/>
                <a:latin typeface="Calibri" pitchFamily="34" charset="0"/>
                <a:cs typeface="Calibri" pitchFamily="34" charset="0"/>
              </a:rPr>
              <a:t> de TI</a:t>
            </a: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s-PE" sz="1400" b="1" dirty="0">
              <a:solidFill>
                <a:schemeClr val="tx1">
                  <a:lumMod val="50000"/>
                </a:schemeClr>
              </a:solidFill>
              <a:latin typeface="Calibri" pitchFamily="34" charset="0"/>
              <a:cs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p:txBody>
      </p:sp>
      <p:sp>
        <p:nvSpPr>
          <p:cNvPr id="8" name="Freeform 2"/>
          <p:cNvSpPr/>
          <p:nvPr>
            <p:custDataLst>
              <p:tags r:id="rId2"/>
            </p:custDataLst>
          </p:nvPr>
        </p:nvSpPr>
        <p:spPr bwMode="auto">
          <a:xfrm>
            <a:off x="5555604" y="1181981"/>
            <a:ext cx="3063972" cy="2676695"/>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algn="ctr"/>
            <a:r>
              <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rPr>
              <a:t>Dominio de Calidad</a:t>
            </a: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p:txBody>
      </p:sp>
      <p:sp>
        <p:nvSpPr>
          <p:cNvPr id="9" name="Freeform 2"/>
          <p:cNvSpPr/>
          <p:nvPr>
            <p:custDataLst>
              <p:tags r:id="rId3"/>
            </p:custDataLst>
          </p:nvPr>
        </p:nvSpPr>
        <p:spPr bwMode="auto">
          <a:xfrm>
            <a:off x="792902" y="4409204"/>
            <a:ext cx="4149966" cy="2093647"/>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algn="ctr"/>
            <a:r>
              <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rPr>
              <a:t>Dominio de </a:t>
            </a:r>
          </a:p>
          <a:p>
            <a:pPr algn="ctr"/>
            <a:r>
              <a:rPr lang="es-PE" sz="1400" b="1" dirty="0">
                <a:solidFill>
                  <a:schemeClr val="tx1">
                    <a:lumMod val="50000"/>
                  </a:schemeClr>
                </a:solidFill>
                <a:latin typeface="Calibri" pitchFamily="34" charset="0"/>
                <a:cs typeface="Calibri" pitchFamily="34" charset="0"/>
              </a:rPr>
              <a:t>RRHH</a:t>
            </a:r>
          </a:p>
          <a:p>
            <a:pPr algn="ctr"/>
            <a:endParaRPr lang="es-PE" sz="1400" b="1" dirty="0">
              <a:solidFill>
                <a:schemeClr val="tx1">
                  <a:lumMod val="50000"/>
                </a:schemeClr>
              </a:solidFill>
              <a:latin typeface="Calibri" pitchFamily="34" charset="0"/>
              <a:cs typeface="Calibri" pitchFamily="34" charset="0"/>
            </a:endParaRPr>
          </a:p>
          <a:p>
            <a:pPr algn="ctr"/>
            <a:endParaRPr lang="es-PE" sz="1400" b="1" dirty="0">
              <a:solidFill>
                <a:schemeClr val="tx1">
                  <a:lumMod val="50000"/>
                </a:schemeClr>
              </a:solidFill>
              <a:latin typeface="Calibri" pitchFamily="34" charset="0"/>
              <a:cs typeface="Calibri" pitchFamily="34" charset="0"/>
            </a:endParaRPr>
          </a:p>
          <a:p>
            <a:pPr algn="ctr"/>
            <a:endParaRPr lang="es-PE" sz="1400" b="1" dirty="0">
              <a:solidFill>
                <a:schemeClr val="tx1">
                  <a:lumMod val="50000"/>
                </a:schemeClr>
              </a:solidFill>
              <a:latin typeface="Calibri" pitchFamily="34" charset="0"/>
              <a:cs typeface="Calibri" pitchFamily="34" charset="0"/>
            </a:endParaRPr>
          </a:p>
          <a:p>
            <a:pPr algn="ctr"/>
            <a:endParaRPr lang="es-PE" sz="1400" b="1" dirty="0">
              <a:solidFill>
                <a:schemeClr val="tx1">
                  <a:lumMod val="50000"/>
                </a:schemeClr>
              </a:solidFill>
              <a:latin typeface="Calibri" pitchFamily="34" charset="0"/>
              <a:cs typeface="Calibri" pitchFamily="34" charset="0"/>
            </a:endParaRPr>
          </a:p>
          <a:p>
            <a:pPr algn="ctr"/>
            <a:endParaRPr lang="es-PE" sz="1400" b="1" dirty="0">
              <a:solidFill>
                <a:schemeClr val="tx1">
                  <a:lumMod val="50000"/>
                </a:schemeClr>
              </a:solidFill>
              <a:latin typeface="Calibri" pitchFamily="34" charset="0"/>
              <a:cs typeface="Calibri" pitchFamily="34" charset="0"/>
            </a:endParaRPr>
          </a:p>
        </p:txBody>
      </p:sp>
      <p:sp>
        <p:nvSpPr>
          <p:cNvPr id="2" name="Title 1"/>
          <p:cNvSpPr>
            <a:spLocks noGrp="1"/>
          </p:cNvSpPr>
          <p:nvPr>
            <p:ph type="title"/>
          </p:nvPr>
        </p:nvSpPr>
        <p:spPr/>
        <p:txBody>
          <a:bodyPr/>
          <a:lstStyle/>
          <a:p>
            <a:r>
              <a:rPr lang="es-PE" dirty="0"/>
              <a:t>Arquitectura</a:t>
            </a:r>
            <a:br>
              <a:rPr lang="es-PE" dirty="0"/>
            </a:br>
            <a:r>
              <a:rPr lang="es-PE" i="1" dirty="0"/>
              <a:t>Diagrama de Dominios principales de la empresa</a:t>
            </a:r>
          </a:p>
        </p:txBody>
      </p:sp>
      <p:sp>
        <p:nvSpPr>
          <p:cNvPr id="5" name="Freeform 4"/>
          <p:cNvSpPr/>
          <p:nvPr/>
        </p:nvSpPr>
        <p:spPr bwMode="auto">
          <a:xfrm>
            <a:off x="934288" y="2485066"/>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a:t>
            </a:r>
            <a:r>
              <a:rPr kumimoji="0" lang="es-419" sz="1000" b="1" i="0" u="none" strike="noStrike" cap="none" normalizeH="0" dirty="0">
                <a:ln>
                  <a:noFill/>
                </a:ln>
                <a:effectLst/>
                <a:latin typeface="Calibri" pitchFamily="34" charset="0"/>
                <a:cs typeface="Calibri" pitchFamily="34" charset="0"/>
              </a:rPr>
              <a:t> de Aplicaciones del Negocio</a:t>
            </a:r>
            <a:endParaRPr kumimoji="0" lang="es-PE" sz="1000" b="1" i="0" u="none" strike="noStrike" cap="none" normalizeH="0" baseline="0" dirty="0">
              <a:ln>
                <a:noFill/>
              </a:ln>
              <a:effectLst/>
              <a:latin typeface="Calibri" pitchFamily="34" charset="0"/>
              <a:cs typeface="Calibri" pitchFamily="34" charset="0"/>
            </a:endParaRPr>
          </a:p>
        </p:txBody>
      </p:sp>
      <p:sp>
        <p:nvSpPr>
          <p:cNvPr id="10" name="Freeform 4"/>
          <p:cNvSpPr/>
          <p:nvPr/>
        </p:nvSpPr>
        <p:spPr bwMode="auto">
          <a:xfrm>
            <a:off x="2155696" y="2188840"/>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Servidores, redes y Dispositivos</a:t>
            </a:r>
            <a:endParaRPr kumimoji="0" lang="es-PE" sz="1000" b="1" i="0" u="none" strike="noStrike" cap="none" normalizeH="0" baseline="0" dirty="0">
              <a:ln>
                <a:noFill/>
              </a:ln>
              <a:effectLst/>
              <a:latin typeface="Calibri" pitchFamily="34" charset="0"/>
              <a:cs typeface="Calibri" pitchFamily="34" charset="0"/>
            </a:endParaRPr>
          </a:p>
        </p:txBody>
      </p:sp>
      <p:sp>
        <p:nvSpPr>
          <p:cNvPr id="11" name="Freeform 4"/>
          <p:cNvSpPr/>
          <p:nvPr/>
        </p:nvSpPr>
        <p:spPr bwMode="auto">
          <a:xfrm>
            <a:off x="1459258" y="5124037"/>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contratación</a:t>
            </a:r>
            <a:endParaRPr kumimoji="0" lang="es-PE" sz="1000" b="1" i="0" u="none" strike="noStrike" cap="none" normalizeH="0" baseline="0" dirty="0">
              <a:ln>
                <a:noFill/>
              </a:ln>
              <a:effectLst/>
              <a:latin typeface="Calibri" pitchFamily="34" charset="0"/>
              <a:cs typeface="Calibri" pitchFamily="34" charset="0"/>
            </a:endParaRPr>
          </a:p>
        </p:txBody>
      </p:sp>
      <p:sp>
        <p:nvSpPr>
          <p:cNvPr id="12" name="Freeform 4"/>
          <p:cNvSpPr/>
          <p:nvPr/>
        </p:nvSpPr>
        <p:spPr bwMode="auto">
          <a:xfrm>
            <a:off x="6507052" y="2207965"/>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419" sz="1000" b="1" dirty="0">
                <a:latin typeface="Calibri" pitchFamily="34" charset="0"/>
                <a:cs typeface="Calibri" pitchFamily="34" charset="0"/>
              </a:rPr>
              <a:t>Gestión de Productos y Servicios</a:t>
            </a:r>
            <a:endParaRPr kumimoji="0" lang="es-PE" sz="1000" b="1" i="0" u="none" strike="noStrike" cap="none" normalizeH="0" baseline="0" dirty="0">
              <a:ln>
                <a:noFill/>
              </a:ln>
              <a:effectLst/>
              <a:latin typeface="Calibri" pitchFamily="34" charset="0"/>
              <a:cs typeface="Calibri" pitchFamily="34" charset="0"/>
            </a:endParaRPr>
          </a:p>
        </p:txBody>
      </p:sp>
      <p:sp>
        <p:nvSpPr>
          <p:cNvPr id="13" name="Freeform 4"/>
          <p:cNvSpPr/>
          <p:nvPr/>
        </p:nvSpPr>
        <p:spPr bwMode="auto">
          <a:xfrm>
            <a:off x="2829588" y="5107114"/>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capacitación</a:t>
            </a:r>
            <a:endParaRPr kumimoji="0" lang="es-PE" sz="1000" b="1" i="0" u="none" strike="noStrike" cap="none" normalizeH="0" baseline="0" dirty="0">
              <a:ln>
                <a:noFill/>
              </a:ln>
              <a:effectLst/>
              <a:latin typeface="Calibri" pitchFamily="34" charset="0"/>
              <a:cs typeface="Calibri" pitchFamily="34" charset="0"/>
            </a:endParaRPr>
          </a:p>
        </p:txBody>
      </p:sp>
      <p:sp>
        <p:nvSpPr>
          <p:cNvPr id="15" name="Freeform 2"/>
          <p:cNvSpPr/>
          <p:nvPr>
            <p:custDataLst>
              <p:tags r:id="rId4"/>
            </p:custDataLst>
          </p:nvPr>
        </p:nvSpPr>
        <p:spPr bwMode="auto">
          <a:xfrm>
            <a:off x="5673430" y="3858676"/>
            <a:ext cx="3063972" cy="2676695"/>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algn="ctr"/>
            <a:r>
              <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rPr>
              <a:t>Dominio de </a:t>
            </a:r>
            <a:r>
              <a:rPr kumimoji="0" lang="es-419" sz="1400" b="1" i="0" u="none" strike="noStrike" cap="none" normalizeH="0" baseline="0" dirty="0">
                <a:ln>
                  <a:noFill/>
                </a:ln>
                <a:solidFill>
                  <a:schemeClr val="tx1">
                    <a:lumMod val="50000"/>
                  </a:schemeClr>
                </a:solidFill>
                <a:effectLst/>
                <a:latin typeface="Calibri" pitchFamily="34" charset="0"/>
                <a:cs typeface="Calibri" pitchFamily="34" charset="0"/>
              </a:rPr>
              <a:t>la Seguridad</a:t>
            </a:r>
            <a:endParaRPr kumimoji="0" lang="es-PE" sz="1400" b="1" i="0" u="none" strike="noStrike" cap="none" normalizeH="0" baseline="0" dirty="0">
              <a:ln>
                <a:noFill/>
              </a:ln>
              <a:solidFill>
                <a:schemeClr val="tx1">
                  <a:lumMod val="50000"/>
                </a:schemeClr>
              </a:solidFill>
              <a:effectLst/>
              <a:latin typeface="Calibri" pitchFamily="34" charset="0"/>
              <a:cs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a:p>
            <a:pPr algn="ctr"/>
            <a:endParaRPr lang="es-PE" sz="1400" b="1" dirty="0">
              <a:solidFill>
                <a:schemeClr val="tx1">
                  <a:lumMod val="50000"/>
                </a:schemeClr>
              </a:solidFill>
              <a:latin typeface="Calibri" pitchFamily="34" charset="0"/>
            </a:endParaRPr>
          </a:p>
        </p:txBody>
      </p:sp>
      <p:sp>
        <p:nvSpPr>
          <p:cNvPr id="16" name="Freeform 4"/>
          <p:cNvSpPr/>
          <p:nvPr/>
        </p:nvSpPr>
        <p:spPr bwMode="auto">
          <a:xfrm>
            <a:off x="6502939" y="4942698"/>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la Seguridad</a:t>
            </a:r>
            <a:endParaRPr kumimoji="0" lang="es-PE" sz="1000" b="1" i="0" u="none" strike="noStrike" cap="none" normalizeH="0" baseline="0" dirty="0">
              <a:ln>
                <a:noFill/>
              </a:ln>
              <a:effectLst/>
              <a:latin typeface="Calibri" pitchFamily="34" charset="0"/>
              <a:cs typeface="Calibri" pitchFamily="34" charset="0"/>
            </a:endParaRPr>
          </a:p>
        </p:txBody>
      </p:sp>
      <p:sp>
        <p:nvSpPr>
          <p:cNvPr id="17" name="Freeform 4"/>
          <p:cNvSpPr/>
          <p:nvPr/>
        </p:nvSpPr>
        <p:spPr bwMode="auto">
          <a:xfrm>
            <a:off x="3639588" y="2624318"/>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Desarrollo</a:t>
            </a:r>
            <a:endParaRPr kumimoji="0" lang="es-PE" sz="1000" b="1" i="0" u="none" strike="noStrike" cap="none" normalizeH="0" baseline="0" dirty="0">
              <a:ln>
                <a:noFill/>
              </a:ln>
              <a:effectLst/>
              <a:latin typeface="Calibri" pitchFamily="34" charset="0"/>
              <a:cs typeface="Calibri" pitchFamily="34" charset="0"/>
            </a:endParaRPr>
          </a:p>
        </p:txBody>
      </p:sp>
      <p:sp>
        <p:nvSpPr>
          <p:cNvPr id="14" name="Freeform 4"/>
          <p:cNvSpPr/>
          <p:nvPr/>
        </p:nvSpPr>
        <p:spPr bwMode="auto">
          <a:xfrm>
            <a:off x="2549704" y="3132560"/>
            <a:ext cx="1161076" cy="1026658"/>
          </a:xfrm>
          <a:custGeom>
            <a:avLst/>
            <a:gdLst>
              <a:gd name="connsiteX0" fmla="*/ 151642 w 4314793"/>
              <a:gd name="connsiteY0" fmla="*/ 2981664 h 3313465"/>
              <a:gd name="connsiteX1" fmla="*/ 1870 w 4314793"/>
              <a:gd name="connsiteY1" fmla="*/ 2831891 h 3313465"/>
              <a:gd name="connsiteX2" fmla="*/ 262001 w 4314793"/>
              <a:gd name="connsiteY2" fmla="*/ 1420878 h 3313465"/>
              <a:gd name="connsiteX3" fmla="*/ 774380 w 4314793"/>
              <a:gd name="connsiteY3" fmla="*/ 1050388 h 3313465"/>
              <a:gd name="connsiteX4" fmla="*/ 900504 w 4314793"/>
              <a:gd name="connsiteY4" fmla="*/ 845436 h 3313465"/>
              <a:gd name="connsiteX5" fmla="*/ 1010863 w 4314793"/>
              <a:gd name="connsiteY5" fmla="*/ 853319 h 3313465"/>
              <a:gd name="connsiteX6" fmla="*/ 1121222 w 4314793"/>
              <a:gd name="connsiteY6" fmla="*/ 672016 h 3313465"/>
              <a:gd name="connsiteX7" fmla="*/ 1207932 w 4314793"/>
              <a:gd name="connsiteY7" fmla="*/ 616836 h 3313465"/>
              <a:gd name="connsiteX8" fmla="*/ 1349822 w 4314793"/>
              <a:gd name="connsiteY8" fmla="*/ 506478 h 3313465"/>
              <a:gd name="connsiteX9" fmla="*/ 1507477 w 4314793"/>
              <a:gd name="connsiteY9" fmla="*/ 451298 h 3313465"/>
              <a:gd name="connsiteX10" fmla="*/ 2201159 w 4314793"/>
              <a:gd name="connsiteY10" fmla="*/ 388236 h 3313465"/>
              <a:gd name="connsiteX11" fmla="*/ 2752953 w 4314793"/>
              <a:gd name="connsiteY11" fmla="*/ 159636 h 3313465"/>
              <a:gd name="connsiteX12" fmla="*/ 2910608 w 4314793"/>
              <a:gd name="connsiteY12" fmla="*/ 17747 h 3313465"/>
              <a:gd name="connsiteX13" fmla="*/ 3036732 w 4314793"/>
              <a:gd name="connsiteY13" fmla="*/ 25629 h 3313465"/>
              <a:gd name="connsiteX14" fmla="*/ 3233801 w 4314793"/>
              <a:gd name="connsiteY14" fmla="*/ 230581 h 3313465"/>
              <a:gd name="connsiteX15" fmla="*/ 3462401 w 4314793"/>
              <a:gd name="connsiteY15" fmla="*/ 1066154 h 3313465"/>
              <a:gd name="connsiteX16" fmla="*/ 3706766 w 4314793"/>
              <a:gd name="connsiteY16" fmla="*/ 1436643 h 3313465"/>
              <a:gd name="connsiteX17" fmla="*/ 4171849 w 4314793"/>
              <a:gd name="connsiteY17" fmla="*/ 1728305 h 3313465"/>
              <a:gd name="connsiteX18" fmla="*/ 4258559 w 4314793"/>
              <a:gd name="connsiteY18" fmla="*/ 1878078 h 3313465"/>
              <a:gd name="connsiteX19" fmla="*/ 4305856 w 4314793"/>
              <a:gd name="connsiteY19" fmla="*/ 2114560 h 3313465"/>
              <a:gd name="connsiteX20" fmla="*/ 4258559 w 4314793"/>
              <a:gd name="connsiteY20" fmla="*/ 2532347 h 3313465"/>
              <a:gd name="connsiteX21" fmla="*/ 3785594 w 4314793"/>
              <a:gd name="connsiteY21" fmla="*/ 2816126 h 3313465"/>
              <a:gd name="connsiteX22" fmla="*/ 2871194 w 4314793"/>
              <a:gd name="connsiteY22" fmla="*/ 3084140 h 3313465"/>
              <a:gd name="connsiteX23" fmla="*/ 2469173 w 4314793"/>
              <a:gd name="connsiteY23" fmla="*/ 3210264 h 3313465"/>
              <a:gd name="connsiteX24" fmla="*/ 2209042 w 4314793"/>
              <a:gd name="connsiteY24" fmla="*/ 3312740 h 3313465"/>
              <a:gd name="connsiteX25" fmla="*/ 1775491 w 4314793"/>
              <a:gd name="connsiteY25" fmla="*/ 3249678 h 3313465"/>
              <a:gd name="connsiteX26" fmla="*/ 1507477 w 4314793"/>
              <a:gd name="connsiteY26" fmla="*/ 3131436 h 3313465"/>
              <a:gd name="connsiteX27" fmla="*/ 1326173 w 4314793"/>
              <a:gd name="connsiteY27" fmla="*/ 2973781 h 3313465"/>
              <a:gd name="connsiteX28" fmla="*/ 821677 w 4314793"/>
              <a:gd name="connsiteY28" fmla="*/ 2824009 h 3313465"/>
              <a:gd name="connsiteX29" fmla="*/ 537897 w 4314793"/>
              <a:gd name="connsiteY29" fmla="*/ 2800360 h 3313465"/>
              <a:gd name="connsiteX30" fmla="*/ 277766 w 4314793"/>
              <a:gd name="connsiteY30" fmla="*/ 2887071 h 3313465"/>
              <a:gd name="connsiteX31" fmla="*/ 151642 w 4314793"/>
              <a:gd name="connsiteY31" fmla="*/ 2981664 h 3313465"/>
              <a:gd name="connsiteX0" fmla="*/ 275935 w 4312962"/>
              <a:gd name="connsiteY0" fmla="*/ 2887071 h 3313465"/>
              <a:gd name="connsiteX1" fmla="*/ 39 w 4312962"/>
              <a:gd name="connsiteY1" fmla="*/ 2831891 h 3313465"/>
              <a:gd name="connsiteX2" fmla="*/ 260170 w 4312962"/>
              <a:gd name="connsiteY2" fmla="*/ 1420878 h 3313465"/>
              <a:gd name="connsiteX3" fmla="*/ 772549 w 4312962"/>
              <a:gd name="connsiteY3" fmla="*/ 1050388 h 3313465"/>
              <a:gd name="connsiteX4" fmla="*/ 898673 w 4312962"/>
              <a:gd name="connsiteY4" fmla="*/ 845436 h 3313465"/>
              <a:gd name="connsiteX5" fmla="*/ 1009032 w 4312962"/>
              <a:gd name="connsiteY5" fmla="*/ 853319 h 3313465"/>
              <a:gd name="connsiteX6" fmla="*/ 1119391 w 4312962"/>
              <a:gd name="connsiteY6" fmla="*/ 672016 h 3313465"/>
              <a:gd name="connsiteX7" fmla="*/ 1206101 w 4312962"/>
              <a:gd name="connsiteY7" fmla="*/ 616836 h 3313465"/>
              <a:gd name="connsiteX8" fmla="*/ 1347991 w 4312962"/>
              <a:gd name="connsiteY8" fmla="*/ 506478 h 3313465"/>
              <a:gd name="connsiteX9" fmla="*/ 1505646 w 4312962"/>
              <a:gd name="connsiteY9" fmla="*/ 451298 h 3313465"/>
              <a:gd name="connsiteX10" fmla="*/ 2199328 w 4312962"/>
              <a:gd name="connsiteY10" fmla="*/ 388236 h 3313465"/>
              <a:gd name="connsiteX11" fmla="*/ 2751122 w 4312962"/>
              <a:gd name="connsiteY11" fmla="*/ 159636 h 3313465"/>
              <a:gd name="connsiteX12" fmla="*/ 2908777 w 4312962"/>
              <a:gd name="connsiteY12" fmla="*/ 17747 h 3313465"/>
              <a:gd name="connsiteX13" fmla="*/ 3034901 w 4312962"/>
              <a:gd name="connsiteY13" fmla="*/ 25629 h 3313465"/>
              <a:gd name="connsiteX14" fmla="*/ 3231970 w 4312962"/>
              <a:gd name="connsiteY14" fmla="*/ 230581 h 3313465"/>
              <a:gd name="connsiteX15" fmla="*/ 3460570 w 4312962"/>
              <a:gd name="connsiteY15" fmla="*/ 1066154 h 3313465"/>
              <a:gd name="connsiteX16" fmla="*/ 3704935 w 4312962"/>
              <a:gd name="connsiteY16" fmla="*/ 1436643 h 3313465"/>
              <a:gd name="connsiteX17" fmla="*/ 4170018 w 4312962"/>
              <a:gd name="connsiteY17" fmla="*/ 1728305 h 3313465"/>
              <a:gd name="connsiteX18" fmla="*/ 4256728 w 4312962"/>
              <a:gd name="connsiteY18" fmla="*/ 1878078 h 3313465"/>
              <a:gd name="connsiteX19" fmla="*/ 4304025 w 4312962"/>
              <a:gd name="connsiteY19" fmla="*/ 2114560 h 3313465"/>
              <a:gd name="connsiteX20" fmla="*/ 4256728 w 4312962"/>
              <a:gd name="connsiteY20" fmla="*/ 2532347 h 3313465"/>
              <a:gd name="connsiteX21" fmla="*/ 3783763 w 4312962"/>
              <a:gd name="connsiteY21" fmla="*/ 2816126 h 3313465"/>
              <a:gd name="connsiteX22" fmla="*/ 2869363 w 4312962"/>
              <a:gd name="connsiteY22" fmla="*/ 3084140 h 3313465"/>
              <a:gd name="connsiteX23" fmla="*/ 2467342 w 4312962"/>
              <a:gd name="connsiteY23" fmla="*/ 3210264 h 3313465"/>
              <a:gd name="connsiteX24" fmla="*/ 2207211 w 4312962"/>
              <a:gd name="connsiteY24" fmla="*/ 3312740 h 3313465"/>
              <a:gd name="connsiteX25" fmla="*/ 1773660 w 4312962"/>
              <a:gd name="connsiteY25" fmla="*/ 3249678 h 3313465"/>
              <a:gd name="connsiteX26" fmla="*/ 1505646 w 4312962"/>
              <a:gd name="connsiteY26" fmla="*/ 3131436 h 3313465"/>
              <a:gd name="connsiteX27" fmla="*/ 1324342 w 4312962"/>
              <a:gd name="connsiteY27" fmla="*/ 2973781 h 3313465"/>
              <a:gd name="connsiteX28" fmla="*/ 819846 w 4312962"/>
              <a:gd name="connsiteY28" fmla="*/ 2824009 h 3313465"/>
              <a:gd name="connsiteX29" fmla="*/ 536066 w 4312962"/>
              <a:gd name="connsiteY29" fmla="*/ 2800360 h 3313465"/>
              <a:gd name="connsiteX30" fmla="*/ 275935 w 4312962"/>
              <a:gd name="connsiteY30" fmla="*/ 2887071 h 3313465"/>
              <a:gd name="connsiteX0" fmla="*/ 275935 w 4312962"/>
              <a:gd name="connsiteY0" fmla="*/ 2902874 h 3329268"/>
              <a:gd name="connsiteX1" fmla="*/ 39 w 4312962"/>
              <a:gd name="connsiteY1" fmla="*/ 2847694 h 3329268"/>
              <a:gd name="connsiteX2" fmla="*/ 260170 w 4312962"/>
              <a:gd name="connsiteY2" fmla="*/ 1436681 h 3329268"/>
              <a:gd name="connsiteX3" fmla="*/ 772549 w 4312962"/>
              <a:gd name="connsiteY3" fmla="*/ 1066191 h 3329268"/>
              <a:gd name="connsiteX4" fmla="*/ 898673 w 4312962"/>
              <a:gd name="connsiteY4" fmla="*/ 861239 h 3329268"/>
              <a:gd name="connsiteX5" fmla="*/ 1009032 w 4312962"/>
              <a:gd name="connsiteY5" fmla="*/ 869122 h 3329268"/>
              <a:gd name="connsiteX6" fmla="*/ 1119391 w 4312962"/>
              <a:gd name="connsiteY6" fmla="*/ 687819 h 3329268"/>
              <a:gd name="connsiteX7" fmla="*/ 1206101 w 4312962"/>
              <a:gd name="connsiteY7" fmla="*/ 632639 h 3329268"/>
              <a:gd name="connsiteX8" fmla="*/ 1347991 w 4312962"/>
              <a:gd name="connsiteY8" fmla="*/ 522281 h 3329268"/>
              <a:gd name="connsiteX9" fmla="*/ 1505646 w 4312962"/>
              <a:gd name="connsiteY9" fmla="*/ 467101 h 3329268"/>
              <a:gd name="connsiteX10" fmla="*/ 2199328 w 4312962"/>
              <a:gd name="connsiteY10" fmla="*/ 404039 h 3329268"/>
              <a:gd name="connsiteX11" fmla="*/ 2908777 w 4312962"/>
              <a:gd name="connsiteY11" fmla="*/ 33550 h 3329268"/>
              <a:gd name="connsiteX12" fmla="*/ 3034901 w 4312962"/>
              <a:gd name="connsiteY12" fmla="*/ 41432 h 3329268"/>
              <a:gd name="connsiteX13" fmla="*/ 3231970 w 4312962"/>
              <a:gd name="connsiteY13" fmla="*/ 246384 h 3329268"/>
              <a:gd name="connsiteX14" fmla="*/ 3460570 w 4312962"/>
              <a:gd name="connsiteY14" fmla="*/ 1081957 h 3329268"/>
              <a:gd name="connsiteX15" fmla="*/ 3704935 w 4312962"/>
              <a:gd name="connsiteY15" fmla="*/ 1452446 h 3329268"/>
              <a:gd name="connsiteX16" fmla="*/ 4170018 w 4312962"/>
              <a:gd name="connsiteY16" fmla="*/ 1744108 h 3329268"/>
              <a:gd name="connsiteX17" fmla="*/ 4256728 w 4312962"/>
              <a:gd name="connsiteY17" fmla="*/ 1893881 h 3329268"/>
              <a:gd name="connsiteX18" fmla="*/ 4304025 w 4312962"/>
              <a:gd name="connsiteY18" fmla="*/ 2130363 h 3329268"/>
              <a:gd name="connsiteX19" fmla="*/ 4256728 w 4312962"/>
              <a:gd name="connsiteY19" fmla="*/ 2548150 h 3329268"/>
              <a:gd name="connsiteX20" fmla="*/ 3783763 w 4312962"/>
              <a:gd name="connsiteY20" fmla="*/ 2831929 h 3329268"/>
              <a:gd name="connsiteX21" fmla="*/ 2869363 w 4312962"/>
              <a:gd name="connsiteY21" fmla="*/ 3099943 h 3329268"/>
              <a:gd name="connsiteX22" fmla="*/ 2467342 w 4312962"/>
              <a:gd name="connsiteY22" fmla="*/ 3226067 h 3329268"/>
              <a:gd name="connsiteX23" fmla="*/ 2207211 w 4312962"/>
              <a:gd name="connsiteY23" fmla="*/ 3328543 h 3329268"/>
              <a:gd name="connsiteX24" fmla="*/ 1773660 w 4312962"/>
              <a:gd name="connsiteY24" fmla="*/ 3265481 h 3329268"/>
              <a:gd name="connsiteX25" fmla="*/ 1505646 w 4312962"/>
              <a:gd name="connsiteY25" fmla="*/ 3147239 h 3329268"/>
              <a:gd name="connsiteX26" fmla="*/ 1324342 w 4312962"/>
              <a:gd name="connsiteY26" fmla="*/ 2989584 h 3329268"/>
              <a:gd name="connsiteX27" fmla="*/ 819846 w 4312962"/>
              <a:gd name="connsiteY27" fmla="*/ 2839812 h 3329268"/>
              <a:gd name="connsiteX28" fmla="*/ 536066 w 4312962"/>
              <a:gd name="connsiteY28" fmla="*/ 2816163 h 3329268"/>
              <a:gd name="connsiteX29" fmla="*/ 275935 w 4312962"/>
              <a:gd name="connsiteY29" fmla="*/ 290287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537733 w 4314629"/>
              <a:gd name="connsiteY28" fmla="*/ 2816163 h 3329268"/>
              <a:gd name="connsiteX29" fmla="*/ 378576 w 4314629"/>
              <a:gd name="connsiteY29" fmla="*/ 2970054 h 3329268"/>
              <a:gd name="connsiteX0" fmla="*/ 378576 w 4314629"/>
              <a:gd name="connsiteY0" fmla="*/ 2970054 h 3329268"/>
              <a:gd name="connsiteX1" fmla="*/ 1706 w 4314629"/>
              <a:gd name="connsiteY1" fmla="*/ 2847694 h 3329268"/>
              <a:gd name="connsiteX2" fmla="*/ 261837 w 4314629"/>
              <a:gd name="connsiteY2" fmla="*/ 1436681 h 3329268"/>
              <a:gd name="connsiteX3" fmla="*/ 774216 w 4314629"/>
              <a:gd name="connsiteY3" fmla="*/ 1066191 h 3329268"/>
              <a:gd name="connsiteX4" fmla="*/ 900340 w 4314629"/>
              <a:gd name="connsiteY4" fmla="*/ 861239 h 3329268"/>
              <a:gd name="connsiteX5" fmla="*/ 1010699 w 4314629"/>
              <a:gd name="connsiteY5" fmla="*/ 869122 h 3329268"/>
              <a:gd name="connsiteX6" fmla="*/ 1121058 w 4314629"/>
              <a:gd name="connsiteY6" fmla="*/ 687819 h 3329268"/>
              <a:gd name="connsiteX7" fmla="*/ 1207768 w 4314629"/>
              <a:gd name="connsiteY7" fmla="*/ 632639 h 3329268"/>
              <a:gd name="connsiteX8" fmla="*/ 1349658 w 4314629"/>
              <a:gd name="connsiteY8" fmla="*/ 522281 h 3329268"/>
              <a:gd name="connsiteX9" fmla="*/ 1507313 w 4314629"/>
              <a:gd name="connsiteY9" fmla="*/ 467101 h 3329268"/>
              <a:gd name="connsiteX10" fmla="*/ 2200995 w 4314629"/>
              <a:gd name="connsiteY10" fmla="*/ 404039 h 3329268"/>
              <a:gd name="connsiteX11" fmla="*/ 2910444 w 4314629"/>
              <a:gd name="connsiteY11" fmla="*/ 33550 h 3329268"/>
              <a:gd name="connsiteX12" fmla="*/ 3036568 w 4314629"/>
              <a:gd name="connsiteY12" fmla="*/ 41432 h 3329268"/>
              <a:gd name="connsiteX13" fmla="*/ 3233637 w 4314629"/>
              <a:gd name="connsiteY13" fmla="*/ 246384 h 3329268"/>
              <a:gd name="connsiteX14" fmla="*/ 3462237 w 4314629"/>
              <a:gd name="connsiteY14" fmla="*/ 1081957 h 3329268"/>
              <a:gd name="connsiteX15" fmla="*/ 3706602 w 4314629"/>
              <a:gd name="connsiteY15" fmla="*/ 1452446 h 3329268"/>
              <a:gd name="connsiteX16" fmla="*/ 4171685 w 4314629"/>
              <a:gd name="connsiteY16" fmla="*/ 1744108 h 3329268"/>
              <a:gd name="connsiteX17" fmla="*/ 4258395 w 4314629"/>
              <a:gd name="connsiteY17" fmla="*/ 1893881 h 3329268"/>
              <a:gd name="connsiteX18" fmla="*/ 4305692 w 4314629"/>
              <a:gd name="connsiteY18" fmla="*/ 2130363 h 3329268"/>
              <a:gd name="connsiteX19" fmla="*/ 4258395 w 4314629"/>
              <a:gd name="connsiteY19" fmla="*/ 2548150 h 3329268"/>
              <a:gd name="connsiteX20" fmla="*/ 3785430 w 4314629"/>
              <a:gd name="connsiteY20" fmla="*/ 2831929 h 3329268"/>
              <a:gd name="connsiteX21" fmla="*/ 2871030 w 4314629"/>
              <a:gd name="connsiteY21" fmla="*/ 3099943 h 3329268"/>
              <a:gd name="connsiteX22" fmla="*/ 2469009 w 4314629"/>
              <a:gd name="connsiteY22" fmla="*/ 3226067 h 3329268"/>
              <a:gd name="connsiteX23" fmla="*/ 2208878 w 4314629"/>
              <a:gd name="connsiteY23" fmla="*/ 3328543 h 3329268"/>
              <a:gd name="connsiteX24" fmla="*/ 1775327 w 4314629"/>
              <a:gd name="connsiteY24" fmla="*/ 3265481 h 3329268"/>
              <a:gd name="connsiteX25" fmla="*/ 1507313 w 4314629"/>
              <a:gd name="connsiteY25" fmla="*/ 3147239 h 3329268"/>
              <a:gd name="connsiteX26" fmla="*/ 1326009 w 4314629"/>
              <a:gd name="connsiteY26" fmla="*/ 2989584 h 3329268"/>
              <a:gd name="connsiteX27" fmla="*/ 821513 w 4314629"/>
              <a:gd name="connsiteY27" fmla="*/ 2839812 h 3329268"/>
              <a:gd name="connsiteX28" fmla="*/ 378576 w 4314629"/>
              <a:gd name="connsiteY28" fmla="*/ 2970054 h 3329268"/>
              <a:gd name="connsiteX0" fmla="*/ 378576 w 4314629"/>
              <a:gd name="connsiteY0" fmla="*/ 2942157 h 3301371"/>
              <a:gd name="connsiteX1" fmla="*/ 1706 w 4314629"/>
              <a:gd name="connsiteY1" fmla="*/ 2819797 h 3301371"/>
              <a:gd name="connsiteX2" fmla="*/ 261837 w 4314629"/>
              <a:gd name="connsiteY2" fmla="*/ 1408784 h 3301371"/>
              <a:gd name="connsiteX3" fmla="*/ 774216 w 4314629"/>
              <a:gd name="connsiteY3" fmla="*/ 1038294 h 3301371"/>
              <a:gd name="connsiteX4" fmla="*/ 900340 w 4314629"/>
              <a:gd name="connsiteY4" fmla="*/ 833342 h 3301371"/>
              <a:gd name="connsiteX5" fmla="*/ 1010699 w 4314629"/>
              <a:gd name="connsiteY5" fmla="*/ 841225 h 3301371"/>
              <a:gd name="connsiteX6" fmla="*/ 1121058 w 4314629"/>
              <a:gd name="connsiteY6" fmla="*/ 659922 h 3301371"/>
              <a:gd name="connsiteX7" fmla="*/ 1207768 w 4314629"/>
              <a:gd name="connsiteY7" fmla="*/ 604742 h 3301371"/>
              <a:gd name="connsiteX8" fmla="*/ 1349658 w 4314629"/>
              <a:gd name="connsiteY8" fmla="*/ 494384 h 3301371"/>
              <a:gd name="connsiteX9" fmla="*/ 1507313 w 4314629"/>
              <a:gd name="connsiteY9" fmla="*/ 439204 h 3301371"/>
              <a:gd name="connsiteX10" fmla="*/ 2200995 w 4314629"/>
              <a:gd name="connsiteY10" fmla="*/ 376142 h 3301371"/>
              <a:gd name="connsiteX11" fmla="*/ 2910444 w 4314629"/>
              <a:gd name="connsiteY11" fmla="*/ 5653 h 3301371"/>
              <a:gd name="connsiteX12" fmla="*/ 3233637 w 4314629"/>
              <a:gd name="connsiteY12" fmla="*/ 218487 h 3301371"/>
              <a:gd name="connsiteX13" fmla="*/ 3462237 w 4314629"/>
              <a:gd name="connsiteY13" fmla="*/ 1054060 h 3301371"/>
              <a:gd name="connsiteX14" fmla="*/ 3706602 w 4314629"/>
              <a:gd name="connsiteY14" fmla="*/ 1424549 h 3301371"/>
              <a:gd name="connsiteX15" fmla="*/ 4171685 w 4314629"/>
              <a:gd name="connsiteY15" fmla="*/ 1716211 h 3301371"/>
              <a:gd name="connsiteX16" fmla="*/ 4258395 w 4314629"/>
              <a:gd name="connsiteY16" fmla="*/ 1865984 h 3301371"/>
              <a:gd name="connsiteX17" fmla="*/ 4305692 w 4314629"/>
              <a:gd name="connsiteY17" fmla="*/ 2102466 h 3301371"/>
              <a:gd name="connsiteX18" fmla="*/ 4258395 w 4314629"/>
              <a:gd name="connsiteY18" fmla="*/ 2520253 h 3301371"/>
              <a:gd name="connsiteX19" fmla="*/ 3785430 w 4314629"/>
              <a:gd name="connsiteY19" fmla="*/ 2804032 h 3301371"/>
              <a:gd name="connsiteX20" fmla="*/ 2871030 w 4314629"/>
              <a:gd name="connsiteY20" fmla="*/ 3072046 h 3301371"/>
              <a:gd name="connsiteX21" fmla="*/ 2469009 w 4314629"/>
              <a:gd name="connsiteY21" fmla="*/ 3198170 h 3301371"/>
              <a:gd name="connsiteX22" fmla="*/ 2208878 w 4314629"/>
              <a:gd name="connsiteY22" fmla="*/ 3300646 h 3301371"/>
              <a:gd name="connsiteX23" fmla="*/ 1775327 w 4314629"/>
              <a:gd name="connsiteY23" fmla="*/ 3237584 h 3301371"/>
              <a:gd name="connsiteX24" fmla="*/ 1507313 w 4314629"/>
              <a:gd name="connsiteY24" fmla="*/ 3119342 h 3301371"/>
              <a:gd name="connsiteX25" fmla="*/ 1326009 w 4314629"/>
              <a:gd name="connsiteY25" fmla="*/ 2961687 h 3301371"/>
              <a:gd name="connsiteX26" fmla="*/ 821513 w 4314629"/>
              <a:gd name="connsiteY26" fmla="*/ 2811915 h 3301371"/>
              <a:gd name="connsiteX27" fmla="*/ 378576 w 4314629"/>
              <a:gd name="connsiteY27" fmla="*/ 2942157 h 3301371"/>
              <a:gd name="connsiteX0" fmla="*/ 378576 w 4319511"/>
              <a:gd name="connsiteY0" fmla="*/ 2942157 h 3301371"/>
              <a:gd name="connsiteX1" fmla="*/ 1706 w 4319511"/>
              <a:gd name="connsiteY1" fmla="*/ 2819797 h 3301371"/>
              <a:gd name="connsiteX2" fmla="*/ 261837 w 4319511"/>
              <a:gd name="connsiteY2" fmla="*/ 1408784 h 3301371"/>
              <a:gd name="connsiteX3" fmla="*/ 774216 w 4319511"/>
              <a:gd name="connsiteY3" fmla="*/ 1038294 h 3301371"/>
              <a:gd name="connsiteX4" fmla="*/ 900340 w 4319511"/>
              <a:gd name="connsiteY4" fmla="*/ 833342 h 3301371"/>
              <a:gd name="connsiteX5" fmla="*/ 1010699 w 4319511"/>
              <a:gd name="connsiteY5" fmla="*/ 841225 h 3301371"/>
              <a:gd name="connsiteX6" fmla="*/ 1121058 w 4319511"/>
              <a:gd name="connsiteY6" fmla="*/ 659922 h 3301371"/>
              <a:gd name="connsiteX7" fmla="*/ 1207768 w 4319511"/>
              <a:gd name="connsiteY7" fmla="*/ 604742 h 3301371"/>
              <a:gd name="connsiteX8" fmla="*/ 1349658 w 4319511"/>
              <a:gd name="connsiteY8" fmla="*/ 494384 h 3301371"/>
              <a:gd name="connsiteX9" fmla="*/ 1507313 w 4319511"/>
              <a:gd name="connsiteY9" fmla="*/ 439204 h 3301371"/>
              <a:gd name="connsiteX10" fmla="*/ 2200995 w 4319511"/>
              <a:gd name="connsiteY10" fmla="*/ 376142 h 3301371"/>
              <a:gd name="connsiteX11" fmla="*/ 2910444 w 4319511"/>
              <a:gd name="connsiteY11" fmla="*/ 5653 h 3301371"/>
              <a:gd name="connsiteX12" fmla="*/ 3233637 w 4319511"/>
              <a:gd name="connsiteY12" fmla="*/ 218487 h 3301371"/>
              <a:gd name="connsiteX13" fmla="*/ 3462237 w 4319511"/>
              <a:gd name="connsiteY13" fmla="*/ 1054060 h 3301371"/>
              <a:gd name="connsiteX14" fmla="*/ 3706602 w 4319511"/>
              <a:gd name="connsiteY14" fmla="*/ 1424549 h 3301371"/>
              <a:gd name="connsiteX15" fmla="*/ 4258395 w 4319511"/>
              <a:gd name="connsiteY15" fmla="*/ 1865984 h 3301371"/>
              <a:gd name="connsiteX16" fmla="*/ 4305692 w 4319511"/>
              <a:gd name="connsiteY16" fmla="*/ 2102466 h 3301371"/>
              <a:gd name="connsiteX17" fmla="*/ 4258395 w 4319511"/>
              <a:gd name="connsiteY17" fmla="*/ 2520253 h 3301371"/>
              <a:gd name="connsiteX18" fmla="*/ 3785430 w 4319511"/>
              <a:gd name="connsiteY18" fmla="*/ 2804032 h 3301371"/>
              <a:gd name="connsiteX19" fmla="*/ 2871030 w 4319511"/>
              <a:gd name="connsiteY19" fmla="*/ 3072046 h 3301371"/>
              <a:gd name="connsiteX20" fmla="*/ 2469009 w 4319511"/>
              <a:gd name="connsiteY20" fmla="*/ 3198170 h 3301371"/>
              <a:gd name="connsiteX21" fmla="*/ 2208878 w 4319511"/>
              <a:gd name="connsiteY21" fmla="*/ 3300646 h 3301371"/>
              <a:gd name="connsiteX22" fmla="*/ 1775327 w 4319511"/>
              <a:gd name="connsiteY22" fmla="*/ 3237584 h 3301371"/>
              <a:gd name="connsiteX23" fmla="*/ 1507313 w 4319511"/>
              <a:gd name="connsiteY23" fmla="*/ 3119342 h 3301371"/>
              <a:gd name="connsiteX24" fmla="*/ 1326009 w 4319511"/>
              <a:gd name="connsiteY24" fmla="*/ 2961687 h 3301371"/>
              <a:gd name="connsiteX25" fmla="*/ 821513 w 4319511"/>
              <a:gd name="connsiteY25" fmla="*/ 2811915 h 3301371"/>
              <a:gd name="connsiteX26" fmla="*/ 378576 w 4319511"/>
              <a:gd name="connsiteY26" fmla="*/ 2942157 h 3301371"/>
              <a:gd name="connsiteX0" fmla="*/ 378576 w 4322537"/>
              <a:gd name="connsiteY0" fmla="*/ 2942157 h 3301371"/>
              <a:gd name="connsiteX1" fmla="*/ 1706 w 4322537"/>
              <a:gd name="connsiteY1" fmla="*/ 2819797 h 3301371"/>
              <a:gd name="connsiteX2" fmla="*/ 261837 w 4322537"/>
              <a:gd name="connsiteY2" fmla="*/ 1408784 h 3301371"/>
              <a:gd name="connsiteX3" fmla="*/ 774216 w 4322537"/>
              <a:gd name="connsiteY3" fmla="*/ 1038294 h 3301371"/>
              <a:gd name="connsiteX4" fmla="*/ 900340 w 4322537"/>
              <a:gd name="connsiteY4" fmla="*/ 833342 h 3301371"/>
              <a:gd name="connsiteX5" fmla="*/ 1010699 w 4322537"/>
              <a:gd name="connsiteY5" fmla="*/ 841225 h 3301371"/>
              <a:gd name="connsiteX6" fmla="*/ 1121058 w 4322537"/>
              <a:gd name="connsiteY6" fmla="*/ 659922 h 3301371"/>
              <a:gd name="connsiteX7" fmla="*/ 1207768 w 4322537"/>
              <a:gd name="connsiteY7" fmla="*/ 604742 h 3301371"/>
              <a:gd name="connsiteX8" fmla="*/ 1349658 w 4322537"/>
              <a:gd name="connsiteY8" fmla="*/ 494384 h 3301371"/>
              <a:gd name="connsiteX9" fmla="*/ 1507313 w 4322537"/>
              <a:gd name="connsiteY9" fmla="*/ 439204 h 3301371"/>
              <a:gd name="connsiteX10" fmla="*/ 2200995 w 4322537"/>
              <a:gd name="connsiteY10" fmla="*/ 376142 h 3301371"/>
              <a:gd name="connsiteX11" fmla="*/ 2910444 w 4322537"/>
              <a:gd name="connsiteY11" fmla="*/ 5653 h 3301371"/>
              <a:gd name="connsiteX12" fmla="*/ 3233637 w 4322537"/>
              <a:gd name="connsiteY12" fmla="*/ 218487 h 3301371"/>
              <a:gd name="connsiteX13" fmla="*/ 3462237 w 4322537"/>
              <a:gd name="connsiteY13" fmla="*/ 1054060 h 3301371"/>
              <a:gd name="connsiteX14" fmla="*/ 3706602 w 4322537"/>
              <a:gd name="connsiteY14" fmla="*/ 1424549 h 3301371"/>
              <a:gd name="connsiteX15" fmla="*/ 4258395 w 4322537"/>
              <a:gd name="connsiteY15" fmla="*/ 1865984 h 3301371"/>
              <a:gd name="connsiteX16" fmla="*/ 4258395 w 4322537"/>
              <a:gd name="connsiteY16" fmla="*/ 2520253 h 3301371"/>
              <a:gd name="connsiteX17" fmla="*/ 3785430 w 4322537"/>
              <a:gd name="connsiteY17" fmla="*/ 2804032 h 3301371"/>
              <a:gd name="connsiteX18" fmla="*/ 2871030 w 4322537"/>
              <a:gd name="connsiteY18" fmla="*/ 3072046 h 3301371"/>
              <a:gd name="connsiteX19" fmla="*/ 2469009 w 4322537"/>
              <a:gd name="connsiteY19" fmla="*/ 3198170 h 3301371"/>
              <a:gd name="connsiteX20" fmla="*/ 2208878 w 4322537"/>
              <a:gd name="connsiteY20" fmla="*/ 3300646 h 3301371"/>
              <a:gd name="connsiteX21" fmla="*/ 1775327 w 4322537"/>
              <a:gd name="connsiteY21" fmla="*/ 3237584 h 3301371"/>
              <a:gd name="connsiteX22" fmla="*/ 1507313 w 4322537"/>
              <a:gd name="connsiteY22" fmla="*/ 3119342 h 3301371"/>
              <a:gd name="connsiteX23" fmla="*/ 1326009 w 4322537"/>
              <a:gd name="connsiteY23" fmla="*/ 2961687 h 3301371"/>
              <a:gd name="connsiteX24" fmla="*/ 821513 w 4322537"/>
              <a:gd name="connsiteY24" fmla="*/ 2811915 h 3301371"/>
              <a:gd name="connsiteX25" fmla="*/ 378576 w 4322537"/>
              <a:gd name="connsiteY25" fmla="*/ 2942157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21512 w 4322536"/>
              <a:gd name="connsiteY24" fmla="*/ 2811915 h 3301371"/>
              <a:gd name="connsiteX25" fmla="*/ 378575 w 4322536"/>
              <a:gd name="connsiteY25" fmla="*/ 3009338 h 3301371"/>
              <a:gd name="connsiteX0" fmla="*/ 378575 w 4322536"/>
              <a:gd name="connsiteY0" fmla="*/ 3009338 h 3301371"/>
              <a:gd name="connsiteX1" fmla="*/ 1705 w 4322536"/>
              <a:gd name="connsiteY1" fmla="*/ 2819797 h 3301371"/>
              <a:gd name="connsiteX2" fmla="*/ 261836 w 4322536"/>
              <a:gd name="connsiteY2" fmla="*/ 1408784 h 3301371"/>
              <a:gd name="connsiteX3" fmla="*/ 774215 w 4322536"/>
              <a:gd name="connsiteY3" fmla="*/ 1038294 h 3301371"/>
              <a:gd name="connsiteX4" fmla="*/ 900339 w 4322536"/>
              <a:gd name="connsiteY4" fmla="*/ 833342 h 3301371"/>
              <a:gd name="connsiteX5" fmla="*/ 1010698 w 4322536"/>
              <a:gd name="connsiteY5" fmla="*/ 841225 h 3301371"/>
              <a:gd name="connsiteX6" fmla="*/ 1121057 w 4322536"/>
              <a:gd name="connsiteY6" fmla="*/ 659922 h 3301371"/>
              <a:gd name="connsiteX7" fmla="*/ 1207767 w 4322536"/>
              <a:gd name="connsiteY7" fmla="*/ 604742 h 3301371"/>
              <a:gd name="connsiteX8" fmla="*/ 1349657 w 4322536"/>
              <a:gd name="connsiteY8" fmla="*/ 494384 h 3301371"/>
              <a:gd name="connsiteX9" fmla="*/ 1507312 w 4322536"/>
              <a:gd name="connsiteY9" fmla="*/ 439204 h 3301371"/>
              <a:gd name="connsiteX10" fmla="*/ 2200994 w 4322536"/>
              <a:gd name="connsiteY10" fmla="*/ 376142 h 3301371"/>
              <a:gd name="connsiteX11" fmla="*/ 2910443 w 4322536"/>
              <a:gd name="connsiteY11" fmla="*/ 5653 h 3301371"/>
              <a:gd name="connsiteX12" fmla="*/ 3233636 w 4322536"/>
              <a:gd name="connsiteY12" fmla="*/ 218487 h 3301371"/>
              <a:gd name="connsiteX13" fmla="*/ 3462236 w 4322536"/>
              <a:gd name="connsiteY13" fmla="*/ 1054060 h 3301371"/>
              <a:gd name="connsiteX14" fmla="*/ 3706601 w 4322536"/>
              <a:gd name="connsiteY14" fmla="*/ 1424549 h 3301371"/>
              <a:gd name="connsiteX15" fmla="*/ 4258394 w 4322536"/>
              <a:gd name="connsiteY15" fmla="*/ 1865984 h 3301371"/>
              <a:gd name="connsiteX16" fmla="*/ 4258394 w 4322536"/>
              <a:gd name="connsiteY16" fmla="*/ 2520253 h 3301371"/>
              <a:gd name="connsiteX17" fmla="*/ 3785429 w 4322536"/>
              <a:gd name="connsiteY17" fmla="*/ 2804032 h 3301371"/>
              <a:gd name="connsiteX18" fmla="*/ 2871029 w 4322536"/>
              <a:gd name="connsiteY18" fmla="*/ 3072046 h 3301371"/>
              <a:gd name="connsiteX19" fmla="*/ 2469008 w 4322536"/>
              <a:gd name="connsiteY19" fmla="*/ 3198170 h 3301371"/>
              <a:gd name="connsiteX20" fmla="*/ 2208877 w 4322536"/>
              <a:gd name="connsiteY20" fmla="*/ 3300646 h 3301371"/>
              <a:gd name="connsiteX21" fmla="*/ 1775326 w 4322536"/>
              <a:gd name="connsiteY21" fmla="*/ 3237584 h 3301371"/>
              <a:gd name="connsiteX22" fmla="*/ 1507312 w 4322536"/>
              <a:gd name="connsiteY22" fmla="*/ 3119342 h 3301371"/>
              <a:gd name="connsiteX23" fmla="*/ 1326008 w 4322536"/>
              <a:gd name="connsiteY23" fmla="*/ 2961687 h 3301371"/>
              <a:gd name="connsiteX24" fmla="*/ 841707 w 4322536"/>
              <a:gd name="connsiteY24" fmla="*/ 2879096 h 3301371"/>
              <a:gd name="connsiteX25" fmla="*/ 378575 w 4322536"/>
              <a:gd name="connsiteY25" fmla="*/ 3009338 h 33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22536" h="3301371">
                <a:moveTo>
                  <a:pt x="378575" y="3009338"/>
                </a:moveTo>
                <a:cubicBezTo>
                  <a:pt x="238575" y="2999455"/>
                  <a:pt x="21161" y="3086556"/>
                  <a:pt x="1705" y="2819797"/>
                </a:cubicBezTo>
                <a:cubicBezTo>
                  <a:pt x="-17751" y="2553038"/>
                  <a:pt x="133084" y="1705701"/>
                  <a:pt x="261836" y="1408784"/>
                </a:cubicBezTo>
                <a:cubicBezTo>
                  <a:pt x="390588" y="1111867"/>
                  <a:pt x="667798" y="1134201"/>
                  <a:pt x="774215" y="1038294"/>
                </a:cubicBezTo>
                <a:cubicBezTo>
                  <a:pt x="880632" y="942387"/>
                  <a:pt x="860925" y="866187"/>
                  <a:pt x="900339" y="833342"/>
                </a:cubicBezTo>
                <a:cubicBezTo>
                  <a:pt x="939753" y="800497"/>
                  <a:pt x="973912" y="870128"/>
                  <a:pt x="1010698" y="841225"/>
                </a:cubicBezTo>
                <a:cubicBezTo>
                  <a:pt x="1047484" y="812322"/>
                  <a:pt x="1088212" y="699336"/>
                  <a:pt x="1121057" y="659922"/>
                </a:cubicBezTo>
                <a:cubicBezTo>
                  <a:pt x="1153902" y="620508"/>
                  <a:pt x="1169667" y="632332"/>
                  <a:pt x="1207767" y="604742"/>
                </a:cubicBezTo>
                <a:cubicBezTo>
                  <a:pt x="1245867" y="577152"/>
                  <a:pt x="1299733" y="521974"/>
                  <a:pt x="1349657" y="494384"/>
                </a:cubicBezTo>
                <a:cubicBezTo>
                  <a:pt x="1399581" y="466794"/>
                  <a:pt x="1365423" y="458911"/>
                  <a:pt x="1507312" y="439204"/>
                </a:cubicBezTo>
                <a:cubicBezTo>
                  <a:pt x="1649201" y="419497"/>
                  <a:pt x="1967139" y="448400"/>
                  <a:pt x="2200994" y="376142"/>
                </a:cubicBezTo>
                <a:cubicBezTo>
                  <a:pt x="2434849" y="303884"/>
                  <a:pt x="2738336" y="31929"/>
                  <a:pt x="2910443" y="5653"/>
                </a:cubicBezTo>
                <a:cubicBezTo>
                  <a:pt x="3082550" y="-20623"/>
                  <a:pt x="3141671" y="43753"/>
                  <a:pt x="3233636" y="218487"/>
                </a:cubicBezTo>
                <a:cubicBezTo>
                  <a:pt x="3325601" y="393221"/>
                  <a:pt x="3383409" y="853050"/>
                  <a:pt x="3462236" y="1054060"/>
                </a:cubicBezTo>
                <a:cubicBezTo>
                  <a:pt x="3541064" y="1255070"/>
                  <a:pt x="3573908" y="1289228"/>
                  <a:pt x="3706601" y="1424549"/>
                </a:cubicBezTo>
                <a:cubicBezTo>
                  <a:pt x="3839294" y="1559870"/>
                  <a:pt x="4166428" y="1683367"/>
                  <a:pt x="4258394" y="1865984"/>
                </a:cubicBezTo>
                <a:cubicBezTo>
                  <a:pt x="4350360" y="2048601"/>
                  <a:pt x="4337222" y="2363912"/>
                  <a:pt x="4258394" y="2520253"/>
                </a:cubicBezTo>
                <a:cubicBezTo>
                  <a:pt x="4179567" y="2676594"/>
                  <a:pt x="4016657" y="2712066"/>
                  <a:pt x="3785429" y="2804032"/>
                </a:cubicBezTo>
                <a:cubicBezTo>
                  <a:pt x="3554201" y="2895998"/>
                  <a:pt x="3090432" y="3006356"/>
                  <a:pt x="2871029" y="3072046"/>
                </a:cubicBezTo>
                <a:cubicBezTo>
                  <a:pt x="2651626" y="3137736"/>
                  <a:pt x="2579367" y="3160070"/>
                  <a:pt x="2469008" y="3198170"/>
                </a:cubicBezTo>
                <a:cubicBezTo>
                  <a:pt x="2358649" y="3236270"/>
                  <a:pt x="2324491" y="3294077"/>
                  <a:pt x="2208877" y="3300646"/>
                </a:cubicBezTo>
                <a:cubicBezTo>
                  <a:pt x="2093263" y="3307215"/>
                  <a:pt x="1892253" y="3267801"/>
                  <a:pt x="1775326" y="3237584"/>
                </a:cubicBezTo>
                <a:cubicBezTo>
                  <a:pt x="1658399" y="3207367"/>
                  <a:pt x="1582198" y="3165325"/>
                  <a:pt x="1507312" y="3119342"/>
                </a:cubicBezTo>
                <a:cubicBezTo>
                  <a:pt x="1432426" y="3073359"/>
                  <a:pt x="1436942" y="3001728"/>
                  <a:pt x="1326008" y="2961687"/>
                </a:cubicBezTo>
                <a:cubicBezTo>
                  <a:pt x="1215074" y="2921646"/>
                  <a:pt x="999613" y="2871154"/>
                  <a:pt x="841707" y="2879096"/>
                </a:cubicBezTo>
                <a:cubicBezTo>
                  <a:pt x="683802" y="2887038"/>
                  <a:pt x="518575" y="3019221"/>
                  <a:pt x="378575" y="3009338"/>
                </a:cubicBezTo>
                <a:close/>
              </a:path>
            </a:pathLst>
          </a:custGeom>
          <a:solidFill>
            <a:schemeClr val="bg1"/>
          </a:solidFill>
          <a:ln w="3175" cap="flat" cmpd="sng" algn="ctr">
            <a:solidFill>
              <a:schemeClr val="tx1"/>
            </a:solidFill>
            <a:prstDash val="solid"/>
            <a:round/>
            <a:headEnd type="none" w="med" len="med"/>
            <a:tailEnd type="none" w="med" len="med"/>
          </a:ln>
          <a:effectLst>
            <a:outerShdw blurRad="25400" dist="76200" dir="2700000" sx="102000" sy="102000" algn="tl" rotWithShape="0">
              <a:schemeClr val="accent5">
                <a:lumMod val="50000"/>
                <a:alpha val="4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419" sz="1000" b="1" i="0" u="none" strike="noStrike" cap="none" normalizeH="0" baseline="0" dirty="0">
                <a:ln>
                  <a:noFill/>
                </a:ln>
                <a:effectLst/>
                <a:latin typeface="Calibri" pitchFamily="34" charset="0"/>
                <a:cs typeface="Calibri" pitchFamily="34" charset="0"/>
              </a:rPr>
              <a:t>Gestión de Procesos</a:t>
            </a:r>
            <a:endParaRPr kumimoji="0" lang="es-PE" sz="1000" b="1" i="0" u="none" strike="noStrike" cap="none" normalizeH="0" baseline="0" dirty="0">
              <a:ln>
                <a:noFill/>
              </a:ln>
              <a:effectLst/>
              <a:latin typeface="Calibri" pitchFamily="34" charset="0"/>
              <a:cs typeface="Calibri" pitchFamily="34" charset="0"/>
            </a:endParaRPr>
          </a:p>
        </p:txBody>
      </p:sp>
    </p:spTree>
    <p:extLst>
      <p:ext uri="{BB962C8B-B14F-4D97-AF65-F5344CB8AC3E}">
        <p14:creationId xmlns:p14="http://schemas.microsoft.com/office/powerpoint/2010/main" val="294164278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Arquitectura</a:t>
            </a:r>
            <a:br>
              <a:rPr lang="es-PE" dirty="0"/>
            </a:br>
            <a:r>
              <a:rPr lang="es-PE" i="1" dirty="0"/>
              <a:t>Descripción de Dominios principales de la empresa</a:t>
            </a:r>
            <a:endParaRPr lang="es-PE" dirty="0"/>
          </a:p>
        </p:txBody>
      </p:sp>
      <p:graphicFrame>
        <p:nvGraphicFramePr>
          <p:cNvPr id="3" name="Table 2"/>
          <p:cNvGraphicFramePr>
            <a:graphicFrameLocks noGrp="1"/>
          </p:cNvGraphicFramePr>
          <p:nvPr>
            <p:extLst>
              <p:ext uri="{D42A27DB-BD31-4B8C-83A1-F6EECF244321}">
                <p14:modId xmlns:p14="http://schemas.microsoft.com/office/powerpoint/2010/main" val="1207359890"/>
              </p:ext>
            </p:extLst>
          </p:nvPr>
        </p:nvGraphicFramePr>
        <p:xfrm>
          <a:off x="262466" y="1126026"/>
          <a:ext cx="8474935" cy="3307080"/>
        </p:xfrm>
        <a:graphic>
          <a:graphicData uri="http://schemas.openxmlformats.org/drawingml/2006/table">
            <a:tbl>
              <a:tblPr firstRow="1" bandRow="1">
                <a:tableStyleId>{5C22544A-7EE6-4342-B048-85BDC9FD1C3A}</a:tableStyleId>
              </a:tblPr>
              <a:tblGrid>
                <a:gridCol w="2423584">
                  <a:extLst>
                    <a:ext uri="{9D8B030D-6E8A-4147-A177-3AD203B41FA5}">
                      <a16:colId xmlns:a16="http://schemas.microsoft.com/office/drawing/2014/main" xmlns="" val="20000"/>
                    </a:ext>
                  </a:extLst>
                </a:gridCol>
                <a:gridCol w="6051351">
                  <a:extLst>
                    <a:ext uri="{9D8B030D-6E8A-4147-A177-3AD203B41FA5}">
                      <a16:colId xmlns:a16="http://schemas.microsoft.com/office/drawing/2014/main" xmlns="" val="20001"/>
                    </a:ext>
                  </a:extLst>
                </a:gridCol>
              </a:tblGrid>
              <a:tr h="0">
                <a:tc>
                  <a:txBody>
                    <a:bodyPr/>
                    <a:lstStyle/>
                    <a:p>
                      <a:pPr algn="ctr"/>
                      <a:r>
                        <a:rPr lang="es-PE" sz="1000" dirty="0">
                          <a:solidFill>
                            <a:schemeClr val="bg1"/>
                          </a:solidFill>
                          <a:latin typeface="Calibri" pitchFamily="34" charset="0"/>
                          <a:cs typeface="Calibri" pitchFamily="34" charset="0"/>
                        </a:rPr>
                        <a:t>Dominio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Descripción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0">
                <a:tc>
                  <a:txBody>
                    <a:bodyPr/>
                    <a:lstStyle/>
                    <a:p>
                      <a:pPr marL="0" indent="0">
                        <a:buFont typeface="+mj-lt"/>
                        <a:buNone/>
                      </a:pPr>
                      <a:r>
                        <a:rPr lang="es-419" sz="900" b="1" dirty="0">
                          <a:latin typeface="Calibri" pitchFamily="34" charset="0"/>
                          <a:cs typeface="Calibri" pitchFamily="34" charset="0"/>
                        </a:rPr>
                        <a:t>Dominio de Infraestructura de TI</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lang="es-PE" sz="900" kern="1200" dirty="0">
                          <a:solidFill>
                            <a:schemeClr val="tx1">
                              <a:lumMod val="75000"/>
                            </a:schemeClr>
                          </a:solidFill>
                          <a:latin typeface="Calibri" pitchFamily="34" charset="0"/>
                          <a:ea typeface="+mn-ea"/>
                          <a:cs typeface="Calibri" pitchFamily="34" charset="0"/>
                        </a:rPr>
                        <a:t>Se define todos los componentes que se aplicará en un estándar de la</a:t>
                      </a:r>
                      <a:r>
                        <a:rPr lang="es-PE" sz="900" kern="1200" baseline="0" dirty="0">
                          <a:solidFill>
                            <a:schemeClr val="tx1">
                              <a:lumMod val="75000"/>
                            </a:schemeClr>
                          </a:solidFill>
                          <a:latin typeface="Calibri" pitchFamily="34" charset="0"/>
                          <a:ea typeface="+mn-ea"/>
                          <a:cs typeface="Calibri" pitchFamily="34" charset="0"/>
                        </a:rPr>
                        <a:t> empresa</a:t>
                      </a:r>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indent="0">
                        <a:buFont typeface="+mj-lt"/>
                        <a:buNone/>
                      </a:pPr>
                      <a:r>
                        <a:rPr lang="es-419" sz="900" b="1" dirty="0">
                          <a:latin typeface="Calibri" pitchFamily="34" charset="0"/>
                          <a:cs typeface="Calibri" pitchFamily="34" charset="0"/>
                        </a:rPr>
                        <a:t>Dominio</a:t>
                      </a:r>
                      <a:r>
                        <a:rPr lang="es-419" sz="900" b="1" baseline="0" dirty="0">
                          <a:latin typeface="Calibri" pitchFamily="34" charset="0"/>
                          <a:cs typeface="Calibri" pitchFamily="34" charset="0"/>
                        </a:rPr>
                        <a:t> de Calidad</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lang="es-PE" sz="900" kern="1200" dirty="0">
                          <a:solidFill>
                            <a:schemeClr val="tx1">
                              <a:lumMod val="75000"/>
                            </a:schemeClr>
                          </a:solidFill>
                          <a:latin typeface="Calibri" pitchFamily="34" charset="0"/>
                          <a:ea typeface="+mn-ea"/>
                          <a:cs typeface="Calibri" pitchFamily="34" charset="0"/>
                        </a:rPr>
                        <a:t>Evaluación de los</a:t>
                      </a:r>
                      <a:r>
                        <a:rPr lang="es-PE" sz="900" kern="1200" baseline="0" dirty="0">
                          <a:solidFill>
                            <a:schemeClr val="tx1">
                              <a:lumMod val="75000"/>
                            </a:schemeClr>
                          </a:solidFill>
                          <a:latin typeface="Calibri" pitchFamily="34" charset="0"/>
                          <a:ea typeface="+mn-ea"/>
                          <a:cs typeface="Calibri" pitchFamily="34" charset="0"/>
                        </a:rPr>
                        <a:t> procesos que se realizan en todas las áreas de la empresa, asegurando su calidad</a:t>
                      </a:r>
                      <a:r>
                        <a:rPr lang="es-419" sz="900" kern="1200" baseline="0" dirty="0">
                          <a:solidFill>
                            <a:schemeClr val="tx1">
                              <a:lumMod val="75000"/>
                            </a:schemeClr>
                          </a:solidFill>
                          <a:latin typeface="Calibri" pitchFamily="34" charset="0"/>
                          <a:ea typeface="+mn-ea"/>
                          <a:cs typeface="Calibri" pitchFamily="34" charset="0"/>
                        </a:rPr>
                        <a:t>.</a:t>
                      </a:r>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indent="0">
                        <a:buFont typeface="+mj-lt"/>
                        <a:buNone/>
                      </a:pPr>
                      <a:r>
                        <a:rPr lang="es-419" sz="900" b="1" dirty="0">
                          <a:latin typeface="Calibri" pitchFamily="34" charset="0"/>
                          <a:cs typeface="Calibri" pitchFamily="34" charset="0"/>
                        </a:rPr>
                        <a:t>Dominio de RRHH</a:t>
                      </a:r>
                      <a:endParaRPr lang="es-PE" sz="900" b="1"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lang="es-PE" sz="900" kern="1200" dirty="0">
                          <a:solidFill>
                            <a:schemeClr val="tx1">
                              <a:lumMod val="75000"/>
                            </a:schemeClr>
                          </a:solidFill>
                          <a:latin typeface="Calibri" pitchFamily="34" charset="0"/>
                          <a:ea typeface="+mn-ea"/>
                          <a:cs typeface="Calibri" pitchFamily="34" charset="0"/>
                        </a:rPr>
                        <a:t>Se</a:t>
                      </a:r>
                      <a:r>
                        <a:rPr lang="es-PE" sz="900" kern="1200" baseline="0" dirty="0">
                          <a:solidFill>
                            <a:schemeClr val="tx1">
                              <a:lumMod val="75000"/>
                            </a:schemeClr>
                          </a:solidFill>
                          <a:latin typeface="Calibri" pitchFamily="34" charset="0"/>
                          <a:ea typeface="+mn-ea"/>
                          <a:cs typeface="Calibri" pitchFamily="34" charset="0"/>
                        </a:rPr>
                        <a:t> gestiona el bienestar de los empleados para el beneficio propio y de la empresa</a:t>
                      </a:r>
                      <a:r>
                        <a:rPr lang="es-419" sz="900" kern="1200" baseline="0" dirty="0">
                          <a:solidFill>
                            <a:schemeClr val="tx1">
                              <a:lumMod val="75000"/>
                            </a:schemeClr>
                          </a:solidFill>
                          <a:latin typeface="Calibri" pitchFamily="34" charset="0"/>
                          <a:ea typeface="+mn-ea"/>
                          <a:cs typeface="Calibri" pitchFamily="34" charset="0"/>
                        </a:rPr>
                        <a:t>, así como, la adquisición de personal calificado para una necesidad de trabajo.</a:t>
                      </a:r>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lang="es-PE" sz="900" b="1" kern="1200" dirty="0">
                          <a:solidFill>
                            <a:schemeClr val="tx1">
                              <a:lumMod val="75000"/>
                            </a:schemeClr>
                          </a:solidFill>
                          <a:latin typeface="Calibri" pitchFamily="34" charset="0"/>
                          <a:ea typeface="+mn-ea"/>
                          <a:cs typeface="Calibri" pitchFamily="34" charset="0"/>
                        </a:rPr>
                        <a:t>Gestión</a:t>
                      </a:r>
                      <a:r>
                        <a:rPr lang="es-PE" sz="900" b="1" kern="1200" baseline="0" dirty="0">
                          <a:solidFill>
                            <a:schemeClr val="tx1">
                              <a:lumMod val="75000"/>
                            </a:schemeClr>
                          </a:solidFill>
                          <a:latin typeface="Calibri" pitchFamily="34" charset="0"/>
                          <a:ea typeface="+mn-ea"/>
                          <a:cs typeface="Calibri" pitchFamily="34" charset="0"/>
                        </a:rPr>
                        <a:t> de Desarrollo</a:t>
                      </a:r>
                      <a:endParaRPr lang="es-PE" sz="900" b="1"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lang="es-PE" sz="900" kern="1200" dirty="0">
                          <a:solidFill>
                            <a:schemeClr val="tx1">
                              <a:lumMod val="75000"/>
                            </a:schemeClr>
                          </a:solidFill>
                          <a:latin typeface="Calibri" pitchFamily="34" charset="0"/>
                          <a:ea typeface="+mn-ea"/>
                          <a:cs typeface="Calibri" pitchFamily="34" charset="0"/>
                        </a:rPr>
                        <a:t>Se realza los</a:t>
                      </a:r>
                      <a:r>
                        <a:rPr lang="es-PE" sz="900" kern="1200" baseline="0" dirty="0">
                          <a:solidFill>
                            <a:schemeClr val="tx1">
                              <a:lumMod val="75000"/>
                            </a:schemeClr>
                          </a:solidFill>
                          <a:latin typeface="Calibri" pitchFamily="34" charset="0"/>
                          <a:ea typeface="+mn-ea"/>
                          <a:cs typeface="Calibri" pitchFamily="34" charset="0"/>
                        </a:rPr>
                        <a:t> proyectos de TI de acuerdo a los lineamientos del negocio</a:t>
                      </a:r>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lang="es-PE" sz="900" b="1" kern="1200" dirty="0">
                          <a:solidFill>
                            <a:schemeClr val="tx1">
                              <a:lumMod val="75000"/>
                            </a:schemeClr>
                          </a:solidFill>
                          <a:latin typeface="Calibri" pitchFamily="34" charset="0"/>
                          <a:ea typeface="+mn-ea"/>
                          <a:cs typeface="Calibri" pitchFamily="34" charset="0"/>
                        </a:rPr>
                        <a:t>Gestión</a:t>
                      </a:r>
                      <a:r>
                        <a:rPr lang="es-PE" sz="900" b="1" kern="1200" baseline="0" dirty="0">
                          <a:solidFill>
                            <a:schemeClr val="tx1">
                              <a:lumMod val="75000"/>
                            </a:schemeClr>
                          </a:solidFill>
                          <a:latin typeface="Calibri" pitchFamily="34" charset="0"/>
                          <a:ea typeface="+mn-ea"/>
                          <a:cs typeface="Calibri" pitchFamily="34" charset="0"/>
                        </a:rPr>
                        <a:t> de Procesos</a:t>
                      </a:r>
                      <a:endParaRPr lang="es-PE" sz="900" b="1"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kumimoji="0" lang="es-PE" sz="900" b="0" i="0" u="none" strike="noStrike" cap="none" normalizeH="0" baseline="0" dirty="0">
                          <a:ln>
                            <a:noFill/>
                          </a:ln>
                          <a:solidFill>
                            <a:schemeClr val="tx1">
                              <a:lumMod val="75000"/>
                            </a:schemeClr>
                          </a:solidFill>
                          <a:effectLst/>
                          <a:latin typeface="Calibri" pitchFamily="34" charset="0"/>
                          <a:cs typeface="Calibri" pitchFamily="34" charset="0"/>
                        </a:rPr>
                        <a:t>Se definen los </a:t>
                      </a:r>
                      <a:r>
                        <a:rPr kumimoji="0" lang="es-419" sz="900" b="0" i="0" u="none" strike="noStrike" cap="none" normalizeH="0" baseline="0" dirty="0">
                          <a:ln>
                            <a:noFill/>
                          </a:ln>
                          <a:solidFill>
                            <a:schemeClr val="tx1">
                              <a:lumMod val="75000"/>
                            </a:schemeClr>
                          </a:solidFill>
                          <a:effectLst/>
                          <a:latin typeface="Calibri" pitchFamily="34" charset="0"/>
                          <a:cs typeface="Calibri" pitchFamily="34" charset="0"/>
                        </a:rPr>
                        <a:t>proyectos a implementar</a:t>
                      </a:r>
                      <a:r>
                        <a:rPr kumimoji="0" lang="es-PE" sz="900" b="0" i="0" u="none" strike="noStrike" cap="none" normalizeH="0" baseline="0" dirty="0">
                          <a:ln>
                            <a:noFill/>
                          </a:ln>
                          <a:solidFill>
                            <a:schemeClr val="tx1">
                              <a:lumMod val="75000"/>
                            </a:schemeClr>
                          </a:solidFill>
                          <a:effectLst/>
                          <a:latin typeface="Calibri" pitchFamily="34" charset="0"/>
                          <a:cs typeface="Calibri" pitchFamily="34" charset="0"/>
                        </a:rPr>
                        <a:t> en la empresa para una mejora </a:t>
                      </a:r>
                      <a:r>
                        <a:rPr kumimoji="0" lang="es-PE" sz="900" b="0" i="0" u="none" strike="noStrike" cap="none" normalizeH="0" baseline="0" dirty="0" err="1">
                          <a:ln>
                            <a:noFill/>
                          </a:ln>
                          <a:solidFill>
                            <a:schemeClr val="tx1">
                              <a:lumMod val="75000"/>
                            </a:schemeClr>
                          </a:solidFill>
                          <a:effectLst/>
                          <a:latin typeface="Calibri" pitchFamily="34" charset="0"/>
                          <a:cs typeface="Calibri" pitchFamily="34" charset="0"/>
                        </a:rPr>
                        <a:t>continu</a:t>
                      </a:r>
                      <a:r>
                        <a:rPr kumimoji="0" lang="es-419" sz="900" b="0" i="0" u="none" strike="noStrike" cap="none" normalizeH="0" baseline="0" dirty="0">
                          <a:ln>
                            <a:noFill/>
                          </a:ln>
                          <a:solidFill>
                            <a:schemeClr val="tx1">
                              <a:lumMod val="75000"/>
                            </a:schemeClr>
                          </a:solidFill>
                          <a:effectLst/>
                          <a:latin typeface="Calibri" pitchFamily="34" charset="0"/>
                          <a:cs typeface="Calibri" pitchFamily="34" charset="0"/>
                        </a:rPr>
                        <a:t>a</a:t>
                      </a:r>
                      <a:endParaRPr kumimoji="0" lang="es-PE" sz="900" b="0" i="0" u="none" strike="noStrike" cap="none" normalizeH="0" baseline="0" dirty="0">
                        <a:ln>
                          <a:noFill/>
                        </a:ln>
                        <a:solidFill>
                          <a:schemeClr val="tx1">
                            <a:lumMod val="75000"/>
                          </a:schemeClr>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lang="es-PE" sz="900" b="1" kern="1200" dirty="0">
                          <a:solidFill>
                            <a:schemeClr val="tx1">
                              <a:lumMod val="75000"/>
                            </a:schemeClr>
                          </a:solidFill>
                          <a:latin typeface="Calibri" pitchFamily="34" charset="0"/>
                          <a:ea typeface="+mn-ea"/>
                          <a:cs typeface="Calibri" pitchFamily="34" charset="0"/>
                        </a:rPr>
                        <a:t>Gestión</a:t>
                      </a:r>
                      <a:r>
                        <a:rPr lang="es-PE" sz="900" b="1" kern="1200" baseline="0" dirty="0">
                          <a:solidFill>
                            <a:schemeClr val="tx1">
                              <a:lumMod val="75000"/>
                            </a:schemeClr>
                          </a:solidFill>
                          <a:latin typeface="Calibri" pitchFamily="34" charset="0"/>
                          <a:ea typeface="+mn-ea"/>
                          <a:cs typeface="Calibri" pitchFamily="34" charset="0"/>
                        </a:rPr>
                        <a:t> de Producto</a:t>
                      </a:r>
                      <a:r>
                        <a:rPr lang="es-419" sz="900" b="1" kern="1200" baseline="0" dirty="0">
                          <a:solidFill>
                            <a:schemeClr val="tx1">
                              <a:lumMod val="75000"/>
                            </a:schemeClr>
                          </a:solidFill>
                          <a:latin typeface="Calibri" pitchFamily="34" charset="0"/>
                          <a:ea typeface="+mn-ea"/>
                          <a:cs typeface="Calibri" pitchFamily="34" charset="0"/>
                        </a:rPr>
                        <a:t>s y Servicios</a:t>
                      </a:r>
                      <a:endParaRPr lang="es-PE" sz="900" b="1"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kumimoji="0" lang="es-PE" sz="900" b="0" i="0" u="none" strike="noStrike" cap="none" normalizeH="0" baseline="0" dirty="0">
                          <a:ln>
                            <a:noFill/>
                          </a:ln>
                          <a:solidFill>
                            <a:schemeClr val="tx1">
                              <a:lumMod val="75000"/>
                            </a:schemeClr>
                          </a:solidFill>
                          <a:effectLst/>
                          <a:latin typeface="Calibri" pitchFamily="34" charset="0"/>
                          <a:cs typeface="Calibri" pitchFamily="34" charset="0"/>
                        </a:rPr>
                        <a:t>Se realiza el análisis y desarrollo de nuevos productos</a:t>
                      </a:r>
                      <a:r>
                        <a:rPr kumimoji="0" lang="es-419" sz="900" b="0" i="0" u="none" strike="noStrike" cap="none" normalizeH="0" baseline="0" dirty="0">
                          <a:ln>
                            <a:noFill/>
                          </a:ln>
                          <a:solidFill>
                            <a:schemeClr val="tx1">
                              <a:lumMod val="75000"/>
                            </a:schemeClr>
                          </a:solidFill>
                          <a:effectLst/>
                          <a:latin typeface="Calibri" pitchFamily="34" charset="0"/>
                          <a:cs typeface="Calibri" pitchFamily="34" charset="0"/>
                        </a:rPr>
                        <a:t> y servicios brindados.</a:t>
                      </a:r>
                      <a:endParaRPr kumimoji="0" lang="es-PE" sz="900" b="0" i="0" u="none" strike="noStrike" cap="none" normalizeH="0" baseline="0" dirty="0">
                        <a:ln>
                          <a:noFill/>
                        </a:ln>
                        <a:solidFill>
                          <a:schemeClr val="tx1">
                            <a:lumMod val="75000"/>
                          </a:schemeClr>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lang="es-PE" sz="900" b="1" kern="1200" dirty="0">
                          <a:solidFill>
                            <a:schemeClr val="tx1">
                              <a:lumMod val="75000"/>
                            </a:schemeClr>
                          </a:solidFill>
                          <a:latin typeface="Calibri" pitchFamily="34" charset="0"/>
                          <a:ea typeface="+mn-ea"/>
                          <a:cs typeface="Calibri" pitchFamily="34" charset="0"/>
                        </a:rPr>
                        <a:t>Gestión de la capacitación</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kumimoji="0" lang="es-PE" sz="900" b="0" i="0" u="none" strike="noStrike" cap="none" normalizeH="0" baseline="0" dirty="0">
                          <a:ln>
                            <a:noFill/>
                          </a:ln>
                          <a:solidFill>
                            <a:schemeClr val="tx1">
                              <a:lumMod val="75000"/>
                            </a:schemeClr>
                          </a:solidFill>
                          <a:effectLst/>
                          <a:latin typeface="Calibri" pitchFamily="34" charset="0"/>
                          <a:cs typeface="Calibri" pitchFamily="34" charset="0"/>
                        </a:rPr>
                        <a:t>Se realiza la planificación de las capacitaciones a realizarse en el año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lang="es-419" sz="900" b="1" kern="1200" dirty="0">
                          <a:solidFill>
                            <a:schemeClr val="tx1">
                              <a:lumMod val="75000"/>
                            </a:schemeClr>
                          </a:solidFill>
                          <a:latin typeface="Calibri" pitchFamily="34" charset="0"/>
                          <a:ea typeface="+mn-ea"/>
                          <a:cs typeface="Calibri" pitchFamily="34" charset="0"/>
                        </a:rPr>
                        <a:t>Gestión de Aplicaciones del Negocio</a:t>
                      </a:r>
                      <a:endParaRPr lang="es-PE" sz="900" b="1"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kumimoji="0" lang="es-ES" sz="900" b="0" i="0" u="none" strike="noStrike" kern="1200" cap="none" normalizeH="0" baseline="0" dirty="0">
                          <a:ln>
                            <a:noFill/>
                          </a:ln>
                          <a:solidFill>
                            <a:schemeClr val="tx1">
                              <a:lumMod val="75000"/>
                            </a:schemeClr>
                          </a:solidFill>
                          <a:effectLst/>
                          <a:latin typeface="Calibri" pitchFamily="34" charset="0"/>
                          <a:ea typeface="+mn-ea"/>
                          <a:cs typeface="Calibri" pitchFamily="34" charset="0"/>
                        </a:rPr>
                        <a:t>Se aborda desde el punto de vista de la implantación y uso de aplicaciones de gestión que facilitan las tareas del día a día de la empresa.</a:t>
                      </a:r>
                      <a:endParaRPr kumimoji="0" lang="es-PE" sz="900" b="0" i="0" u="none" strike="noStrike" kern="1200" cap="none" normalizeH="0" baseline="0" dirty="0">
                        <a:ln>
                          <a:noFill/>
                        </a:ln>
                        <a:solidFill>
                          <a:schemeClr val="tx1">
                            <a:lumMod val="75000"/>
                          </a:schemeClr>
                        </a:solidFill>
                        <a:effectLst/>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kumimoji="0" lang="es-419" sz="900" b="1" i="0" u="none" strike="noStrike" cap="none" normalizeH="0" baseline="0" dirty="0">
                          <a:ln>
                            <a:noFill/>
                          </a:ln>
                          <a:effectLst/>
                          <a:latin typeface="Calibri" pitchFamily="34" charset="0"/>
                          <a:cs typeface="Calibri" pitchFamily="34" charset="0"/>
                        </a:rPr>
                        <a:t>Gestión de Servidores, redes y Dispositivos</a:t>
                      </a:r>
                      <a:endParaRPr kumimoji="0" lang="es-PE" sz="900" b="1" i="0" u="none" strike="noStrike" cap="none" normalizeH="0" baseline="0" dirty="0">
                        <a:ln>
                          <a:noFill/>
                        </a:ln>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r>
                        <a:rPr lang="es-PE" sz="900" kern="1200" dirty="0">
                          <a:solidFill>
                            <a:schemeClr val="tx1">
                              <a:lumMod val="75000"/>
                            </a:schemeClr>
                          </a:solidFill>
                          <a:latin typeface="Calibri" pitchFamily="34" charset="0"/>
                          <a:ea typeface="+mn-ea"/>
                          <a:cs typeface="Calibri" pitchFamily="34" charset="0"/>
                        </a:rPr>
                        <a:t>Se define</a:t>
                      </a:r>
                      <a:r>
                        <a:rPr lang="es-PE" sz="900" kern="1200" baseline="0" dirty="0">
                          <a:solidFill>
                            <a:schemeClr val="tx1">
                              <a:lumMod val="75000"/>
                            </a:schemeClr>
                          </a:solidFill>
                          <a:latin typeface="Calibri" pitchFamily="34" charset="0"/>
                          <a:ea typeface="+mn-ea"/>
                          <a:cs typeface="Calibri" pitchFamily="34" charset="0"/>
                        </a:rPr>
                        <a:t> el hardware y software que se utilizará en la empresa</a:t>
                      </a:r>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r>
                        <a:rPr kumimoji="0" lang="es-419" sz="900" b="1" i="0" u="none" strike="noStrike" cap="none" normalizeH="0" baseline="0" dirty="0">
                          <a:ln>
                            <a:noFill/>
                          </a:ln>
                          <a:effectLst/>
                          <a:latin typeface="Calibri" pitchFamily="34" charset="0"/>
                          <a:cs typeface="Calibri" pitchFamily="34" charset="0"/>
                        </a:rPr>
                        <a:t>Gestión de la Seguridad</a:t>
                      </a:r>
                      <a:endParaRPr kumimoji="0" lang="es-PE" sz="900" b="1" i="0" u="none" strike="noStrike" cap="none" normalizeH="0" baseline="0" dirty="0">
                        <a:ln>
                          <a:noFill/>
                        </a:ln>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896112" rtl="0" eaLnBrk="1" fontAlgn="auto" latinLnBrk="0" hangingPunct="1">
                        <a:lnSpc>
                          <a:spcPct val="100000"/>
                        </a:lnSpc>
                        <a:spcBef>
                          <a:spcPts val="0"/>
                        </a:spcBef>
                        <a:spcAft>
                          <a:spcPts val="0"/>
                        </a:spcAft>
                        <a:buClrTx/>
                        <a:buSzTx/>
                        <a:buFontTx/>
                        <a:buNone/>
                        <a:tabLst/>
                        <a:defRPr/>
                      </a:pPr>
                      <a:r>
                        <a:rPr kumimoji="0" lang="es-ES" sz="900" b="0" i="0" u="none" strike="noStrike" kern="1200" cap="none" normalizeH="0" baseline="0">
                          <a:ln>
                            <a:noFill/>
                          </a:ln>
                          <a:solidFill>
                            <a:schemeClr val="tx1">
                              <a:lumMod val="75000"/>
                            </a:schemeClr>
                          </a:solidFill>
                          <a:effectLst/>
                          <a:latin typeface="Calibri" pitchFamily="34" charset="0"/>
                          <a:ea typeface="+mn-ea"/>
                          <a:cs typeface="Calibri" pitchFamily="34" charset="0"/>
                        </a:rPr>
                        <a:t>Define y supervisa la estructura organizativa, la planificación de las actividades, las responsabilidades, las prácticas, los procedimientos, los procesos y los recursos para desarrollar, implantar, llevar a efecto, revisar y mantener al día en la empresa.</a:t>
                      </a:r>
                      <a:endParaRPr kumimoji="0" lang="es-PE" sz="900" b="0" i="0" u="none" strike="noStrike" kern="1200" cap="none" normalizeH="0" baseline="0" dirty="0">
                        <a:ln>
                          <a:noFill/>
                        </a:ln>
                        <a:solidFill>
                          <a:schemeClr val="tx1">
                            <a:lumMod val="75000"/>
                          </a:schemeClr>
                        </a:solidFill>
                        <a:effectLst/>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marL="0" marR="0" indent="0" algn="l" defTabSz="896112" rtl="0" eaLnBrk="1" fontAlgn="auto" latinLnBrk="0" hangingPunct="1">
                        <a:lnSpc>
                          <a:spcPct val="100000"/>
                        </a:lnSpc>
                        <a:spcBef>
                          <a:spcPts val="0"/>
                        </a:spcBef>
                        <a:spcAft>
                          <a:spcPts val="0"/>
                        </a:spcAft>
                        <a:buClrTx/>
                        <a:buSzTx/>
                        <a:buFont typeface="+mj-lt"/>
                        <a:buNone/>
                        <a:tabLst/>
                        <a:defRPr/>
                      </a:pPr>
                      <a:endParaRPr kumimoji="0" lang="es-PE" sz="900" b="1" i="0" u="none" strike="noStrike" cap="none" normalizeH="0" baseline="0" dirty="0">
                        <a:ln>
                          <a:noFill/>
                        </a:ln>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896112" rtl="0" eaLnBrk="1" latinLnBrk="0" hangingPunct="1"/>
                      <a:endParaRPr lang="es-PE" sz="900" kern="1200" dirty="0">
                        <a:solidFill>
                          <a:schemeClr val="tx1">
                            <a:lumMod val="75000"/>
                          </a:schemeClr>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19369615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Gobierno de TI</a:t>
            </a:r>
          </a:p>
        </p:txBody>
      </p:sp>
    </p:spTree>
    <p:extLst>
      <p:ext uri="{BB962C8B-B14F-4D97-AF65-F5344CB8AC3E}">
        <p14:creationId xmlns:p14="http://schemas.microsoft.com/office/powerpoint/2010/main" val="70033007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Gobierno de TI</a:t>
            </a:r>
            <a:br>
              <a:rPr lang="es-PE" dirty="0"/>
            </a:br>
            <a:r>
              <a:rPr lang="es-PE" i="1" dirty="0"/>
              <a:t>Modelo de Enganche</a:t>
            </a:r>
          </a:p>
        </p:txBody>
      </p:sp>
      <p:graphicFrame>
        <p:nvGraphicFramePr>
          <p:cNvPr id="4" name="Table 3"/>
          <p:cNvGraphicFramePr>
            <a:graphicFrameLocks noGrp="1"/>
          </p:cNvGraphicFramePr>
          <p:nvPr>
            <p:extLst>
              <p:ext uri="{D42A27DB-BD31-4B8C-83A1-F6EECF244321}">
                <p14:modId xmlns:p14="http://schemas.microsoft.com/office/powerpoint/2010/main" val="1119493763"/>
              </p:ext>
            </p:extLst>
          </p:nvPr>
        </p:nvGraphicFramePr>
        <p:xfrm>
          <a:off x="262467" y="1024204"/>
          <a:ext cx="8534692" cy="5395646"/>
        </p:xfrm>
        <a:graphic>
          <a:graphicData uri="http://schemas.openxmlformats.org/drawingml/2006/table">
            <a:tbl>
              <a:tblPr firstRow="1" bandRow="1">
                <a:tableStyleId>{5C22544A-7EE6-4342-B048-85BDC9FD1C3A}</a:tableStyleId>
              </a:tblPr>
              <a:tblGrid>
                <a:gridCol w="2157540">
                  <a:extLst>
                    <a:ext uri="{9D8B030D-6E8A-4147-A177-3AD203B41FA5}">
                      <a16:colId xmlns:a16="http://schemas.microsoft.com/office/drawing/2014/main" xmlns="" val="20000"/>
                    </a:ext>
                  </a:extLst>
                </a:gridCol>
                <a:gridCol w="6377152">
                  <a:extLst>
                    <a:ext uri="{9D8B030D-6E8A-4147-A177-3AD203B41FA5}">
                      <a16:colId xmlns:a16="http://schemas.microsoft.com/office/drawing/2014/main" xmlns="" val="20001"/>
                    </a:ext>
                  </a:extLst>
                </a:gridCol>
              </a:tblGrid>
              <a:tr h="785546">
                <a:tc>
                  <a:txBody>
                    <a:bodyPr/>
                    <a:lstStyle/>
                    <a:p>
                      <a:pPr marL="0" indent="0" algn="l">
                        <a:buFont typeface="+mj-lt"/>
                        <a:buNone/>
                      </a:pPr>
                      <a:r>
                        <a:rPr lang="es-PE" sz="1200" b="1" dirty="0">
                          <a:solidFill>
                            <a:schemeClr val="bg1"/>
                          </a:solidFill>
                          <a:latin typeface="Calibri" pitchFamily="34" charset="0"/>
                          <a:cs typeface="Calibri" pitchFamily="34" charset="0"/>
                        </a:rPr>
                        <a:t>Descripción del modelo de gobierno de TI actual</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b="0" dirty="0">
                          <a:solidFill>
                            <a:schemeClr val="tx1"/>
                          </a:solidFill>
                          <a:latin typeface="Calibri" pitchFamily="34" charset="0"/>
                          <a:cs typeface="Calibri" pitchFamily="34" charset="0"/>
                        </a:rPr>
                        <a:t>Existe</a:t>
                      </a:r>
                      <a:r>
                        <a:rPr lang="es-PE" sz="900" b="0" baseline="0" dirty="0">
                          <a:solidFill>
                            <a:schemeClr val="tx1"/>
                          </a:solidFill>
                          <a:latin typeface="Calibri" pitchFamily="34" charset="0"/>
                          <a:cs typeface="Calibri" pitchFamily="34" charset="0"/>
                        </a:rPr>
                        <a:t> un comité directivo integrado por los líderes de negocio y </a:t>
                      </a:r>
                      <a:r>
                        <a:rPr lang="es-PE" sz="900" b="0" dirty="0">
                          <a:solidFill>
                            <a:schemeClr val="tx1"/>
                          </a:solidFill>
                          <a:latin typeface="Calibri" pitchFamily="34" charset="0"/>
                          <a:cs typeface="Calibri" pitchFamily="34" charset="0"/>
                        </a:rPr>
                        <a:t> un </a:t>
                      </a:r>
                      <a:r>
                        <a:rPr lang="es-419" sz="900" b="0" dirty="0">
                          <a:solidFill>
                            <a:schemeClr val="tx1"/>
                          </a:solidFill>
                          <a:latin typeface="Calibri" pitchFamily="34" charset="0"/>
                          <a:cs typeface="Calibri" pitchFamily="34" charset="0"/>
                        </a:rPr>
                        <a:t>Gerente </a:t>
                      </a:r>
                      <a:r>
                        <a:rPr lang="es-PE" sz="900" b="0" dirty="0">
                          <a:solidFill>
                            <a:schemeClr val="tx1"/>
                          </a:solidFill>
                          <a:latin typeface="Calibri" pitchFamily="34" charset="0"/>
                          <a:cs typeface="Calibri" pitchFamily="34" charset="0"/>
                        </a:rPr>
                        <a:t>de TI</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238375">
                <a:tc>
                  <a:txBody>
                    <a:bodyPr/>
                    <a:lstStyle/>
                    <a:p>
                      <a:pPr marL="0" indent="0" algn="l">
                        <a:buFont typeface="+mj-lt"/>
                        <a:buNone/>
                      </a:pPr>
                      <a:r>
                        <a:rPr lang="es-PE" sz="1200" b="1" dirty="0">
                          <a:solidFill>
                            <a:schemeClr val="bg1"/>
                          </a:solidFill>
                          <a:latin typeface="Calibri" pitchFamily="34" charset="0"/>
                          <a:cs typeface="Calibri" pitchFamily="34" charset="0"/>
                        </a:rPr>
                        <a:t>Alcance o decisiones clave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b="0" dirty="0">
                          <a:solidFill>
                            <a:schemeClr val="tx1"/>
                          </a:solidFill>
                          <a:latin typeface="Calibri" pitchFamily="34" charset="0"/>
                          <a:cs typeface="Calibri" pitchFamily="34" charset="0"/>
                        </a:rPr>
                        <a:t>Infraestructura de TI.  Se toma decisiones</a:t>
                      </a:r>
                      <a:r>
                        <a:rPr lang="es-PE" sz="900" b="0" baseline="0" dirty="0">
                          <a:solidFill>
                            <a:schemeClr val="tx1"/>
                          </a:solidFill>
                          <a:latin typeface="Calibri" pitchFamily="34" charset="0"/>
                          <a:cs typeface="Calibri" pitchFamily="34" charset="0"/>
                        </a:rPr>
                        <a:t>  para estandarizar  la infraestructura utilizada entres las unidades de negocio.</a:t>
                      </a:r>
                    </a:p>
                    <a:p>
                      <a:pPr marL="171450" indent="-171450" algn="l">
                        <a:buFont typeface="Wingdings" pitchFamily="2" charset="2"/>
                        <a:buChar char="§"/>
                      </a:pPr>
                      <a:r>
                        <a:rPr lang="es-PE" sz="900" b="0" dirty="0">
                          <a:solidFill>
                            <a:schemeClr val="tx1"/>
                          </a:solidFill>
                          <a:latin typeface="Calibri" pitchFamily="34" charset="0"/>
                          <a:cs typeface="Calibri" pitchFamily="34" charset="0"/>
                        </a:rPr>
                        <a:t>Arquitectura Empresarial. Se logra un consenso  entre las</a:t>
                      </a:r>
                      <a:r>
                        <a:rPr lang="es-PE" sz="900" b="0" baseline="0" dirty="0">
                          <a:solidFill>
                            <a:schemeClr val="tx1"/>
                          </a:solidFill>
                          <a:latin typeface="Calibri" pitchFamily="34" charset="0"/>
                          <a:cs typeface="Calibri" pitchFamily="34" charset="0"/>
                        </a:rPr>
                        <a:t> mejoras de los procesos </a:t>
                      </a:r>
                      <a:r>
                        <a:rPr lang="es-PE" sz="900" b="0" dirty="0">
                          <a:solidFill>
                            <a:schemeClr val="tx1"/>
                          </a:solidFill>
                          <a:latin typeface="Calibri" pitchFamily="34" charset="0"/>
                          <a:cs typeface="Calibri" pitchFamily="34" charset="0"/>
                        </a:rPr>
                        <a:t>y lo que demande</a:t>
                      </a:r>
                      <a:r>
                        <a:rPr lang="es-PE" sz="900" b="0" baseline="0" dirty="0">
                          <a:solidFill>
                            <a:schemeClr val="tx1"/>
                          </a:solidFill>
                          <a:latin typeface="Calibri" pitchFamily="34" charset="0"/>
                          <a:cs typeface="Calibri" pitchFamily="34" charset="0"/>
                        </a:rPr>
                        <a:t> en </a:t>
                      </a:r>
                      <a:r>
                        <a:rPr lang="es-PE" sz="900" b="0" dirty="0">
                          <a:solidFill>
                            <a:schemeClr val="tx1"/>
                          </a:solidFill>
                          <a:latin typeface="Calibri" pitchFamily="34" charset="0"/>
                          <a:cs typeface="Calibri" pitchFamily="34" charset="0"/>
                        </a:rPr>
                        <a:t>la renovación de la infraestructura TI.</a:t>
                      </a:r>
                    </a:p>
                    <a:p>
                      <a:pPr marL="171450" indent="-171450" algn="l">
                        <a:buFont typeface="Wingdings" pitchFamily="2" charset="2"/>
                        <a:buChar char="§"/>
                      </a:pPr>
                      <a:r>
                        <a:rPr lang="es-PE" sz="900" b="0" dirty="0">
                          <a:solidFill>
                            <a:schemeClr val="tx1"/>
                          </a:solidFill>
                          <a:latin typeface="Calibri" pitchFamily="34" charset="0"/>
                          <a:cs typeface="Calibri" pitchFamily="34" charset="0"/>
                        </a:rPr>
                        <a:t>Necesidades de aplicaciones de negocios. Se exponen los requerimientos de</a:t>
                      </a:r>
                      <a:r>
                        <a:rPr lang="es-PE" sz="900" b="0" baseline="0" dirty="0">
                          <a:solidFill>
                            <a:schemeClr val="tx1"/>
                          </a:solidFill>
                          <a:latin typeface="Calibri" pitchFamily="34" charset="0"/>
                          <a:cs typeface="Calibri" pitchFamily="34" charset="0"/>
                        </a:rPr>
                        <a:t> todos los líderes del</a:t>
                      </a:r>
                      <a:r>
                        <a:rPr lang="es-PE" sz="900" b="0" dirty="0">
                          <a:solidFill>
                            <a:schemeClr val="tx1"/>
                          </a:solidFill>
                          <a:latin typeface="Calibri" pitchFamily="34" charset="0"/>
                          <a:cs typeface="Calibri" pitchFamily="34" charset="0"/>
                        </a:rPr>
                        <a:t> negocio para la</a:t>
                      </a:r>
                      <a:r>
                        <a:rPr lang="es-PE" sz="900" b="0" baseline="0" dirty="0">
                          <a:solidFill>
                            <a:schemeClr val="tx1"/>
                          </a:solidFill>
                          <a:latin typeface="Calibri" pitchFamily="34" charset="0"/>
                          <a:cs typeface="Calibri" pitchFamily="34" charset="0"/>
                        </a:rPr>
                        <a:t> implementación de nuevas </a:t>
                      </a:r>
                      <a:r>
                        <a:rPr lang="es-PE" sz="900" b="0" dirty="0">
                          <a:solidFill>
                            <a:schemeClr val="tx1"/>
                          </a:solidFill>
                          <a:latin typeface="Calibri" pitchFamily="34" charset="0"/>
                          <a:cs typeface="Calibri" pitchFamily="34" charset="0"/>
                        </a:rPr>
                        <a:t> soluciones o de adquisición de software.</a:t>
                      </a:r>
                    </a:p>
                    <a:p>
                      <a:pPr marL="171450" indent="-171450" algn="l">
                        <a:buFont typeface="Wingdings" pitchFamily="2" charset="2"/>
                        <a:buChar char="§"/>
                      </a:pPr>
                      <a:r>
                        <a:rPr lang="es-PE" sz="900" b="0" dirty="0">
                          <a:solidFill>
                            <a:schemeClr val="tx1"/>
                          </a:solidFill>
                          <a:latin typeface="Calibri" pitchFamily="34" charset="0"/>
                          <a:cs typeface="Calibri" pitchFamily="34" charset="0"/>
                        </a:rPr>
                        <a:t>Priorización e inversión.  Se prioriza los proyectos</a:t>
                      </a:r>
                      <a:r>
                        <a:rPr lang="es-PE" sz="900" b="0" baseline="0" dirty="0">
                          <a:solidFill>
                            <a:schemeClr val="tx1"/>
                          </a:solidFill>
                          <a:latin typeface="Calibri" pitchFamily="34" charset="0"/>
                          <a:cs typeface="Calibri" pitchFamily="34" charset="0"/>
                        </a:rPr>
                        <a:t> que tenga mayor beneficio sobre los procesos Core y </a:t>
                      </a:r>
                      <a:r>
                        <a:rPr lang="es-PE" sz="900" b="0" dirty="0">
                          <a:solidFill>
                            <a:schemeClr val="tx1"/>
                          </a:solidFill>
                          <a:latin typeface="Calibri" pitchFamily="34" charset="0"/>
                          <a:cs typeface="Calibri" pitchFamily="34" charset="0"/>
                        </a:rPr>
                        <a:t>.se asume el costo que demande el proyecto.</a:t>
                      </a:r>
                      <a:br>
                        <a:rPr lang="es-PE" sz="900" b="0" dirty="0">
                          <a:solidFill>
                            <a:schemeClr val="tx1"/>
                          </a:solidFill>
                          <a:latin typeface="Calibri" pitchFamily="34" charset="0"/>
                          <a:cs typeface="Calibri" pitchFamily="34" charset="0"/>
                        </a:rPr>
                      </a:br>
                      <a:endParaRPr lang="es-PE" sz="900" b="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371725">
                <a:tc>
                  <a:txBody>
                    <a:bodyPr/>
                    <a:lstStyle/>
                    <a:p>
                      <a:pPr marL="0" indent="0" algn="l">
                        <a:buFont typeface="+mj-lt"/>
                        <a:buNone/>
                      </a:pPr>
                      <a:r>
                        <a:rPr lang="es-PE" sz="1200" b="1" dirty="0" err="1">
                          <a:solidFill>
                            <a:schemeClr val="bg1"/>
                          </a:solidFill>
                          <a:latin typeface="Calibri" pitchFamily="34" charset="0"/>
                          <a:cs typeface="Calibri" pitchFamily="34" charset="0"/>
                        </a:rPr>
                        <a:t>Stakeholders</a:t>
                      </a:r>
                      <a:r>
                        <a:rPr lang="es-PE" sz="1200" b="1" dirty="0">
                          <a:solidFill>
                            <a:schemeClr val="bg1"/>
                          </a:solidFill>
                          <a:latin typeface="Calibri" pitchFamily="34" charset="0"/>
                          <a:cs typeface="Calibri" pitchFamily="34" charset="0"/>
                        </a:rPr>
                        <a:t> principales y roles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dirty="0">
                          <a:solidFill>
                            <a:schemeClr val="tx1"/>
                          </a:solidFill>
                          <a:latin typeface="Calibri" pitchFamily="34" charset="0"/>
                          <a:cs typeface="Calibri" pitchFamily="34" charset="0"/>
                        </a:rPr>
                        <a:t>L</a:t>
                      </a:r>
                      <a:r>
                        <a:rPr lang="es-419" sz="900" b="0" dirty="0">
                          <a:solidFill>
                            <a:schemeClr val="tx1"/>
                          </a:solidFill>
                          <a:latin typeface="Calibri" pitchFamily="34" charset="0"/>
                          <a:cs typeface="Calibri" pitchFamily="34" charset="0"/>
                        </a:rPr>
                        <a:t>í</a:t>
                      </a:r>
                      <a:r>
                        <a:rPr lang="es-PE" sz="900" b="0" dirty="0" err="1">
                          <a:solidFill>
                            <a:schemeClr val="tx1"/>
                          </a:solidFill>
                          <a:latin typeface="Calibri" pitchFamily="34" charset="0"/>
                          <a:cs typeface="Calibri" pitchFamily="34" charset="0"/>
                        </a:rPr>
                        <a:t>deres</a:t>
                      </a:r>
                      <a:r>
                        <a:rPr lang="es-PE" sz="900" b="0" dirty="0">
                          <a:solidFill>
                            <a:schemeClr val="tx1"/>
                          </a:solidFill>
                          <a:latin typeface="Calibri" pitchFamily="34" charset="0"/>
                          <a:cs typeface="Calibri" pitchFamily="34" charset="0"/>
                        </a:rPr>
                        <a:t> de negocio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419" sz="900" b="0" dirty="0">
                          <a:solidFill>
                            <a:schemeClr val="tx1"/>
                          </a:solidFill>
                          <a:latin typeface="Calibri" pitchFamily="34" charset="0"/>
                          <a:cs typeface="Calibri" pitchFamily="34" charset="0"/>
                        </a:rPr>
                        <a:t>Gerente </a:t>
                      </a:r>
                      <a:r>
                        <a:rPr lang="es-PE" sz="900" b="0" dirty="0">
                          <a:solidFill>
                            <a:schemeClr val="tx1"/>
                          </a:solidFill>
                          <a:latin typeface="Calibri" pitchFamily="34" charset="0"/>
                          <a:cs typeface="Calibri" pitchFamily="34" charset="0"/>
                        </a:rPr>
                        <a:t>de TI</a:t>
                      </a:r>
                    </a:p>
                    <a:p>
                      <a:pPr marL="171450" indent="-171450" algn="l">
                        <a:buFont typeface="Wingdings" pitchFamily="2" charset="2"/>
                        <a:buChar char="§"/>
                      </a:pPr>
                      <a:endParaRPr lang="es-PE" sz="900" b="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026160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Tabla de Contenidos (3 de 4)</a:t>
            </a:r>
          </a:p>
        </p:txBody>
      </p:sp>
      <p:sp>
        <p:nvSpPr>
          <p:cNvPr id="3" name="Content Placeholder 2"/>
          <p:cNvSpPr>
            <a:spLocks noGrp="1"/>
          </p:cNvSpPr>
          <p:nvPr>
            <p:ph idx="1"/>
          </p:nvPr>
        </p:nvSpPr>
        <p:spPr/>
        <p:txBody>
          <a:bodyPr/>
          <a:lstStyle/>
          <a:p>
            <a:r>
              <a:rPr lang="es-PE" dirty="0">
                <a:solidFill>
                  <a:schemeClr val="tx1"/>
                </a:solidFill>
              </a:rPr>
              <a:t>Plan Estratégico de Tecnología de Información (PETI) y Organización de TI</a:t>
            </a:r>
          </a:p>
          <a:p>
            <a:pPr lvl="1"/>
            <a:r>
              <a:rPr lang="es-PE" dirty="0">
                <a:solidFill>
                  <a:schemeClr val="tx1"/>
                </a:solidFill>
              </a:rPr>
              <a:t>Arquitectura</a:t>
            </a:r>
          </a:p>
          <a:p>
            <a:pPr lvl="2"/>
            <a:r>
              <a:rPr lang="es-PE" dirty="0">
                <a:solidFill>
                  <a:schemeClr val="tx1"/>
                </a:solidFill>
              </a:rPr>
              <a:t>Información básica</a:t>
            </a:r>
          </a:p>
          <a:p>
            <a:pPr lvl="2"/>
            <a:r>
              <a:rPr lang="es-PE" dirty="0">
                <a:solidFill>
                  <a:schemeClr val="tx1"/>
                </a:solidFill>
              </a:rPr>
              <a:t>Modelo Operacional</a:t>
            </a:r>
          </a:p>
          <a:p>
            <a:pPr lvl="2"/>
            <a:r>
              <a:rPr lang="pt-BR" dirty="0">
                <a:solidFill>
                  <a:schemeClr val="tx1"/>
                </a:solidFill>
              </a:rPr>
              <a:t>Diagrama núcleo AS IS – Modelo Operacional de Xxx</a:t>
            </a:r>
          </a:p>
          <a:p>
            <a:pPr lvl="2"/>
            <a:r>
              <a:rPr lang="es-PE" dirty="0">
                <a:solidFill>
                  <a:schemeClr val="tx1"/>
                </a:solidFill>
              </a:rPr>
              <a:t>Diagrama núcleo TO BE – Modelo Operacional de Xxx</a:t>
            </a:r>
          </a:p>
          <a:p>
            <a:pPr lvl="2"/>
            <a:r>
              <a:rPr lang="es-PE" dirty="0">
                <a:solidFill>
                  <a:schemeClr val="tx1"/>
                </a:solidFill>
              </a:rPr>
              <a:t>Etapa evolutiva y roadmap</a:t>
            </a:r>
          </a:p>
          <a:p>
            <a:pPr lvl="2"/>
            <a:r>
              <a:rPr lang="es-PE" dirty="0">
                <a:solidFill>
                  <a:schemeClr val="tx1"/>
                </a:solidFill>
              </a:rPr>
              <a:t>Prácticas de gestión</a:t>
            </a:r>
          </a:p>
          <a:p>
            <a:pPr lvl="2"/>
            <a:r>
              <a:rPr lang="es-PE" dirty="0">
                <a:solidFill>
                  <a:schemeClr val="tx1"/>
                </a:solidFill>
              </a:rPr>
              <a:t>Lista de aplicaciones</a:t>
            </a:r>
          </a:p>
          <a:p>
            <a:pPr lvl="2"/>
            <a:r>
              <a:rPr lang="es-PE" dirty="0">
                <a:solidFill>
                  <a:schemeClr val="tx1"/>
                </a:solidFill>
              </a:rPr>
              <a:t>Estado de las aplicaciones de acuerdo al ciclo de vida</a:t>
            </a:r>
          </a:p>
          <a:p>
            <a:pPr lvl="2"/>
            <a:r>
              <a:rPr lang="es-PE" dirty="0">
                <a:solidFill>
                  <a:schemeClr val="tx1"/>
                </a:solidFill>
              </a:rPr>
              <a:t>Diagrama de Dimensiones del ecosistema de TI / Descripción</a:t>
            </a:r>
          </a:p>
          <a:p>
            <a:pPr lvl="2"/>
            <a:r>
              <a:rPr lang="es-PE" dirty="0">
                <a:solidFill>
                  <a:schemeClr val="tx1"/>
                </a:solidFill>
              </a:rPr>
              <a:t>Diagrama de Dominios principales de la empresa / Descripción</a:t>
            </a:r>
          </a:p>
          <a:p>
            <a:pPr lvl="1"/>
            <a:r>
              <a:rPr lang="es-PE" dirty="0">
                <a:solidFill>
                  <a:schemeClr val="tx1"/>
                </a:solidFill>
              </a:rPr>
              <a:t>Gobierno de TI</a:t>
            </a:r>
          </a:p>
          <a:p>
            <a:pPr lvl="2"/>
            <a:r>
              <a:rPr lang="es-PE" dirty="0">
                <a:solidFill>
                  <a:schemeClr val="tx1"/>
                </a:solidFill>
              </a:rPr>
              <a:t>Modelo de Enganche o de Gobierno de TI</a:t>
            </a:r>
          </a:p>
          <a:p>
            <a:pPr lvl="2"/>
            <a:r>
              <a:rPr lang="es-PE" dirty="0">
                <a:solidFill>
                  <a:schemeClr val="tx1"/>
                </a:solidFill>
              </a:rPr>
              <a:t>Matriz de Arreglos de Gobierno de TI</a:t>
            </a:r>
          </a:p>
          <a:p>
            <a:pPr lvl="2"/>
            <a:r>
              <a:rPr lang="es-PE" dirty="0">
                <a:solidFill>
                  <a:schemeClr val="tx1"/>
                </a:solidFill>
              </a:rPr>
              <a:t>Mecanismos de Gobierno de TI</a:t>
            </a:r>
          </a:p>
        </p:txBody>
      </p:sp>
    </p:spTree>
    <p:extLst>
      <p:ext uri="{BB962C8B-B14F-4D97-AF65-F5344CB8AC3E}">
        <p14:creationId xmlns:p14="http://schemas.microsoft.com/office/powerpoint/2010/main" val="425226935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Gobierno de TI</a:t>
            </a:r>
            <a:br>
              <a:rPr lang="es-PE" dirty="0"/>
            </a:br>
            <a:r>
              <a:rPr lang="es-PE" i="1" dirty="0"/>
              <a:t>Matriz de Arreglos de Gobierno de TI</a:t>
            </a:r>
          </a:p>
        </p:txBody>
      </p:sp>
      <p:graphicFrame>
        <p:nvGraphicFramePr>
          <p:cNvPr id="3" name="Table 2"/>
          <p:cNvGraphicFramePr>
            <a:graphicFrameLocks noGrp="1"/>
          </p:cNvGraphicFramePr>
          <p:nvPr>
            <p:extLst>
              <p:ext uri="{D42A27DB-BD31-4B8C-83A1-F6EECF244321}">
                <p14:modId xmlns:p14="http://schemas.microsoft.com/office/powerpoint/2010/main" val="364638771"/>
              </p:ext>
            </p:extLst>
          </p:nvPr>
        </p:nvGraphicFramePr>
        <p:xfrm>
          <a:off x="323192" y="898632"/>
          <a:ext cx="8245367" cy="5466543"/>
        </p:xfrm>
        <a:graphic>
          <a:graphicData uri="http://schemas.openxmlformats.org/drawingml/2006/table">
            <a:tbl>
              <a:tblPr firstRow="1" bandRow="1">
                <a:tableStyleId>{5C22544A-7EE6-4342-B048-85BDC9FD1C3A}</a:tableStyleId>
              </a:tblPr>
              <a:tblGrid>
                <a:gridCol w="1374228">
                  <a:extLst>
                    <a:ext uri="{9D8B030D-6E8A-4147-A177-3AD203B41FA5}">
                      <a16:colId xmlns:a16="http://schemas.microsoft.com/office/drawing/2014/main" xmlns="" val="20000"/>
                    </a:ext>
                  </a:extLst>
                </a:gridCol>
                <a:gridCol w="1374228">
                  <a:extLst>
                    <a:ext uri="{9D8B030D-6E8A-4147-A177-3AD203B41FA5}">
                      <a16:colId xmlns:a16="http://schemas.microsoft.com/office/drawing/2014/main" xmlns="" val="20001"/>
                    </a:ext>
                  </a:extLst>
                </a:gridCol>
                <a:gridCol w="1374228">
                  <a:extLst>
                    <a:ext uri="{9D8B030D-6E8A-4147-A177-3AD203B41FA5}">
                      <a16:colId xmlns:a16="http://schemas.microsoft.com/office/drawing/2014/main" xmlns="" val="20002"/>
                    </a:ext>
                  </a:extLst>
                </a:gridCol>
                <a:gridCol w="1505594">
                  <a:extLst>
                    <a:ext uri="{9D8B030D-6E8A-4147-A177-3AD203B41FA5}">
                      <a16:colId xmlns:a16="http://schemas.microsoft.com/office/drawing/2014/main" xmlns="" val="20003"/>
                    </a:ext>
                  </a:extLst>
                </a:gridCol>
                <a:gridCol w="1414642">
                  <a:extLst>
                    <a:ext uri="{9D8B030D-6E8A-4147-A177-3AD203B41FA5}">
                      <a16:colId xmlns:a16="http://schemas.microsoft.com/office/drawing/2014/main" xmlns="" val="20004"/>
                    </a:ext>
                  </a:extLst>
                </a:gridCol>
                <a:gridCol w="1202447">
                  <a:extLst>
                    <a:ext uri="{9D8B030D-6E8A-4147-A177-3AD203B41FA5}">
                      <a16:colId xmlns:a16="http://schemas.microsoft.com/office/drawing/2014/main" xmlns="" val="20005"/>
                    </a:ext>
                  </a:extLst>
                </a:gridCol>
              </a:tblGrid>
              <a:tr h="1486841">
                <a:tc>
                  <a:txBody>
                    <a:bodyPr/>
                    <a:lstStyle/>
                    <a:p>
                      <a:pPr algn="r"/>
                      <a:r>
                        <a:rPr lang="es-PE" sz="1600" b="0" dirty="0">
                          <a:solidFill>
                            <a:schemeClr val="tx1"/>
                          </a:solidFill>
                          <a:latin typeface="Calibri" pitchFamily="34" charset="0"/>
                        </a:rPr>
                        <a:t>Decisión</a:t>
                      </a:r>
                    </a:p>
                    <a:p>
                      <a:endParaRPr lang="es-PE" sz="1600" b="0" dirty="0">
                        <a:solidFill>
                          <a:schemeClr val="tx1"/>
                        </a:solidFill>
                        <a:latin typeface="Calibri" pitchFamily="34" charset="0"/>
                      </a:endParaRPr>
                    </a:p>
                    <a:p>
                      <a:endParaRPr lang="es-PE" sz="1600" b="0" dirty="0">
                        <a:solidFill>
                          <a:schemeClr val="tx1"/>
                        </a:solidFill>
                        <a:latin typeface="Calibri" pitchFamily="34" charset="0"/>
                      </a:endParaRPr>
                    </a:p>
                    <a:p>
                      <a:endParaRPr lang="es-PE" sz="1600" b="0" dirty="0">
                        <a:solidFill>
                          <a:schemeClr val="tx1"/>
                        </a:solidFill>
                        <a:latin typeface="Calibri" pitchFamily="34" charset="0"/>
                      </a:endParaRPr>
                    </a:p>
                    <a:p>
                      <a:r>
                        <a:rPr lang="es-PE" sz="1600" b="0" dirty="0">
                          <a:solidFill>
                            <a:schemeClr val="tx1"/>
                          </a:solidFill>
                          <a:latin typeface="Calibri" pitchFamily="34" charset="0"/>
                        </a:rPr>
                        <a:t>Arquetipo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s-PE" sz="1600" dirty="0">
                          <a:solidFill>
                            <a:schemeClr val="tx1"/>
                          </a:solidFill>
                          <a:latin typeface="Calibri" pitchFamily="34" charset="0"/>
                        </a:rPr>
                        <a:t>Principios de 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r>
                        <a:rPr lang="es-PE" sz="1600" dirty="0">
                          <a:solidFill>
                            <a:schemeClr val="tx1"/>
                          </a:solidFill>
                          <a:latin typeface="Calibri" pitchFamily="34" charset="0"/>
                        </a:rPr>
                        <a:t>Arquitectura de 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r>
                        <a:rPr lang="es-PE" sz="1600" dirty="0">
                          <a:solidFill>
                            <a:schemeClr val="tx1"/>
                          </a:solidFill>
                          <a:latin typeface="Calibri" pitchFamily="34" charset="0"/>
                        </a:rPr>
                        <a:t>Estrategias de Infraestructura</a:t>
                      </a:r>
                      <a:r>
                        <a:rPr lang="es-PE" sz="1600" baseline="0" dirty="0">
                          <a:solidFill>
                            <a:schemeClr val="tx1"/>
                          </a:solidFill>
                          <a:latin typeface="Calibri" pitchFamily="34" charset="0"/>
                        </a:rPr>
                        <a:t> de TI</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r>
                        <a:rPr lang="es-PE" sz="1600" dirty="0">
                          <a:solidFill>
                            <a:schemeClr val="tx1"/>
                          </a:solidFill>
                          <a:latin typeface="Calibri" pitchFamily="34" charset="0"/>
                        </a:rPr>
                        <a:t>Necesidades de Aplicaciones de Negocios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r>
                        <a:rPr lang="es-PE" sz="1600" dirty="0">
                          <a:solidFill>
                            <a:schemeClr val="tx1"/>
                          </a:solidFill>
                          <a:latin typeface="Calibri" pitchFamily="34" charset="0"/>
                        </a:rPr>
                        <a:t>Inversión de 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extLst>
                  <a:ext uri="{0D108BD9-81ED-4DB2-BD59-A6C34878D82A}">
                    <a16:rowId xmlns:a16="http://schemas.microsoft.com/office/drawing/2014/main" xmlns="" val="10000"/>
                  </a:ext>
                </a:extLst>
              </a:tr>
              <a:tr h="643801">
                <a:tc>
                  <a:txBody>
                    <a:bodyPr/>
                    <a:lstStyle/>
                    <a:p>
                      <a:r>
                        <a:rPr lang="es-PE" sz="1600" b="1" dirty="0">
                          <a:solidFill>
                            <a:schemeClr val="tx1"/>
                          </a:solidFill>
                          <a:latin typeface="Calibri" pitchFamily="34" charset="0"/>
                        </a:rPr>
                        <a:t>Monarquía de Negocios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r>
                        <a:rPr lang="es-419" sz="1600" dirty="0">
                          <a:solidFill>
                            <a:schemeClr val="tx1"/>
                          </a:solidFill>
                          <a:latin typeface="Calibri" pitchFamily="34" charset="0"/>
                        </a:rPr>
                        <a:t>X</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419" sz="1600" dirty="0">
                          <a:solidFill>
                            <a:schemeClr val="tx1"/>
                          </a:solidFill>
                          <a:latin typeface="Calibri" pitchFamily="34" charset="0"/>
                        </a:rPr>
                        <a:t>X</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43801">
                <a:tc>
                  <a:txBody>
                    <a:bodyPr/>
                    <a:lstStyle/>
                    <a:p>
                      <a:r>
                        <a:rPr lang="es-PE" sz="1600" b="1" dirty="0">
                          <a:solidFill>
                            <a:schemeClr val="tx1"/>
                          </a:solidFill>
                          <a:latin typeface="Calibri" pitchFamily="34" charset="0"/>
                        </a:rPr>
                        <a:t>Monarquía de 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419" sz="1600" dirty="0">
                          <a:solidFill>
                            <a:schemeClr val="tx1"/>
                          </a:solidFill>
                          <a:latin typeface="Calibri" pitchFamily="34" charset="0"/>
                        </a:rPr>
                        <a:t>X</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419" sz="1600" dirty="0">
                          <a:solidFill>
                            <a:schemeClr val="tx1"/>
                          </a:solidFill>
                          <a:latin typeface="Calibri" pitchFamily="34" charset="0"/>
                        </a:rPr>
                        <a:t>X</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38420">
                <a:tc>
                  <a:txBody>
                    <a:bodyPr/>
                    <a:lstStyle/>
                    <a:p>
                      <a:r>
                        <a:rPr lang="es-PE" sz="1600" b="1" dirty="0">
                          <a:solidFill>
                            <a:schemeClr val="tx1"/>
                          </a:solidFill>
                          <a:latin typeface="Calibri" pitchFamily="34" charset="0"/>
                        </a:rPr>
                        <a:t>Feudal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38420">
                <a:tc>
                  <a:txBody>
                    <a:bodyPr/>
                    <a:lstStyle/>
                    <a:p>
                      <a:r>
                        <a:rPr lang="es-PE" sz="1600" b="1" dirty="0">
                          <a:solidFill>
                            <a:schemeClr val="tx1"/>
                          </a:solidFill>
                          <a:latin typeface="Calibri" pitchFamily="34" charset="0"/>
                        </a:rPr>
                        <a:t>Federal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538420">
                <a:tc>
                  <a:txBody>
                    <a:bodyPr/>
                    <a:lstStyle/>
                    <a:p>
                      <a:r>
                        <a:rPr lang="es-PE" sz="1600" b="1" dirty="0">
                          <a:solidFill>
                            <a:schemeClr val="tx1"/>
                          </a:solidFill>
                          <a:latin typeface="Calibri" pitchFamily="34" charset="0"/>
                        </a:rPr>
                        <a:t>Duopolio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419" sz="1600" dirty="0">
                          <a:solidFill>
                            <a:schemeClr val="tx1"/>
                          </a:solidFill>
                          <a:latin typeface="Calibri" pitchFamily="34" charset="0"/>
                        </a:rPr>
                        <a:t>X</a:t>
                      </a: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538420">
                <a:tc>
                  <a:txBody>
                    <a:bodyPr/>
                    <a:lstStyle/>
                    <a:p>
                      <a:r>
                        <a:rPr lang="es-PE" sz="1600" b="1" dirty="0">
                          <a:solidFill>
                            <a:schemeClr val="tx1"/>
                          </a:solidFill>
                          <a:latin typeface="Calibri" pitchFamily="34" charset="0"/>
                        </a:rPr>
                        <a:t>Anarquía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538420">
                <a:tc>
                  <a:txBody>
                    <a:bodyPr/>
                    <a:lstStyle/>
                    <a:p>
                      <a:r>
                        <a:rPr lang="es-PE" sz="1600" b="1" dirty="0">
                          <a:solidFill>
                            <a:schemeClr val="tx1"/>
                          </a:solidFill>
                          <a:latin typeface="Calibri" pitchFamily="34" charset="0"/>
                        </a:rPr>
                        <a:t>Desconocido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7F7"/>
                    </a:solidFill>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PE" sz="1600" dirty="0">
                        <a:solidFill>
                          <a:schemeClr val="tx1"/>
                        </a:solidFill>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001471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Gobierno de TI</a:t>
            </a:r>
            <a:br>
              <a:rPr lang="es-PE" dirty="0"/>
            </a:br>
            <a:r>
              <a:rPr lang="es-PE" i="1" dirty="0"/>
              <a:t>Mecanismos de Gobierno de TI</a:t>
            </a:r>
          </a:p>
        </p:txBody>
      </p:sp>
      <p:graphicFrame>
        <p:nvGraphicFramePr>
          <p:cNvPr id="6" name="Table 5"/>
          <p:cNvGraphicFramePr>
            <a:graphicFrameLocks noGrp="1"/>
          </p:cNvGraphicFramePr>
          <p:nvPr>
            <p:extLst>
              <p:ext uri="{D42A27DB-BD31-4B8C-83A1-F6EECF244321}">
                <p14:modId xmlns:p14="http://schemas.microsoft.com/office/powerpoint/2010/main" val="1881974934"/>
              </p:ext>
            </p:extLst>
          </p:nvPr>
        </p:nvGraphicFramePr>
        <p:xfrm>
          <a:off x="348010" y="968731"/>
          <a:ext cx="8303848" cy="5650638"/>
        </p:xfrm>
        <a:graphic>
          <a:graphicData uri="http://schemas.openxmlformats.org/drawingml/2006/table">
            <a:tbl>
              <a:tblPr firstRow="1" bandRow="1">
                <a:tableStyleId>{EB9631B5-78F2-41C9-869B-9F39066F8104}</a:tableStyleId>
              </a:tblPr>
              <a:tblGrid>
                <a:gridCol w="547681">
                  <a:extLst>
                    <a:ext uri="{9D8B030D-6E8A-4147-A177-3AD203B41FA5}">
                      <a16:colId xmlns:a16="http://schemas.microsoft.com/office/drawing/2014/main" xmlns="" val="20000"/>
                    </a:ext>
                  </a:extLst>
                </a:gridCol>
                <a:gridCol w="3414969">
                  <a:extLst>
                    <a:ext uri="{9D8B030D-6E8A-4147-A177-3AD203B41FA5}">
                      <a16:colId xmlns:a16="http://schemas.microsoft.com/office/drawing/2014/main" xmlns="" val="20001"/>
                    </a:ext>
                  </a:extLst>
                </a:gridCol>
                <a:gridCol w="4341198">
                  <a:extLst>
                    <a:ext uri="{9D8B030D-6E8A-4147-A177-3AD203B41FA5}">
                      <a16:colId xmlns:a16="http://schemas.microsoft.com/office/drawing/2014/main" xmlns="" val="20002"/>
                    </a:ext>
                  </a:extLst>
                </a:gridCol>
              </a:tblGrid>
              <a:tr h="352614">
                <a:tc>
                  <a:txBody>
                    <a:bodyPr/>
                    <a:lstStyle/>
                    <a:p>
                      <a:pPr algn="ctr"/>
                      <a:r>
                        <a:rPr lang="es-PE" sz="900" dirty="0"/>
                        <a:t>Tipo</a:t>
                      </a:r>
                    </a:p>
                  </a:txBody>
                  <a:tcPr anchor="ctr">
                    <a:solidFill>
                      <a:srgbClr val="0070C0"/>
                    </a:solidFill>
                  </a:tcPr>
                </a:tc>
                <a:tc>
                  <a:txBody>
                    <a:bodyPr/>
                    <a:lstStyle/>
                    <a:p>
                      <a:pPr algn="ctr"/>
                      <a:r>
                        <a:rPr lang="es-PE" sz="900" dirty="0"/>
                        <a:t>Mecanismo</a:t>
                      </a:r>
                    </a:p>
                  </a:txBody>
                  <a:tcPr anchor="ctr">
                    <a:solidFill>
                      <a:srgbClr val="0070C0"/>
                    </a:solidFill>
                  </a:tcPr>
                </a:tc>
                <a:tc>
                  <a:txBody>
                    <a:bodyPr/>
                    <a:lstStyle/>
                    <a:p>
                      <a:pPr algn="ctr"/>
                      <a:r>
                        <a:rPr lang="es-PE" sz="900" dirty="0"/>
                        <a:t>Uso</a:t>
                      </a:r>
                    </a:p>
                    <a:p>
                      <a:pPr algn="ctr"/>
                      <a:r>
                        <a:rPr lang="es-PE" sz="900" b="0" i="1" dirty="0"/>
                        <a:t>(indicar si se usa e importancia para la toma de decisiones de TI)</a:t>
                      </a:r>
                    </a:p>
                  </a:txBody>
                  <a:tcPr anchor="ctr">
                    <a:solidFill>
                      <a:srgbClr val="0070C0"/>
                    </a:solidFill>
                  </a:tcPr>
                </a:tc>
                <a:extLst>
                  <a:ext uri="{0D108BD9-81ED-4DB2-BD59-A6C34878D82A}">
                    <a16:rowId xmlns:a16="http://schemas.microsoft.com/office/drawing/2014/main" xmlns="" val="10000"/>
                  </a:ext>
                </a:extLst>
              </a:tr>
              <a:tr h="259242">
                <a:tc rowSpan="7">
                  <a:txBody>
                    <a:bodyPr/>
                    <a:lstStyle/>
                    <a:p>
                      <a:pPr algn="ctr"/>
                      <a:r>
                        <a:rPr lang="es-PE" sz="1000" b="1" dirty="0"/>
                        <a:t>Estructuras para Toma de Decisiones</a:t>
                      </a:r>
                    </a:p>
                  </a:txBody>
                  <a:tcPr vert="vert270" anchor="ctr"/>
                </a:tc>
                <a:tc>
                  <a:txBody>
                    <a:bodyPr/>
                    <a:lstStyle/>
                    <a:p>
                      <a:r>
                        <a:rPr lang="es-PE" sz="900" dirty="0"/>
                        <a:t>Comité de ejecutivos o gerentes de más alto nivel</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01"/>
                  </a:ext>
                </a:extLst>
              </a:tr>
              <a:tr h="484844">
                <a:tc vMerge="1">
                  <a:txBody>
                    <a:bodyPr/>
                    <a:lstStyle/>
                    <a:p>
                      <a:endParaRPr lang="es-PE" sz="1100" b="1" dirty="0"/>
                    </a:p>
                  </a:txBody>
                  <a:tcPr/>
                </a:tc>
                <a:tc>
                  <a:txBody>
                    <a:bodyPr/>
                    <a:lstStyle/>
                    <a:p>
                      <a:r>
                        <a:rPr lang="es-PE" sz="900" dirty="0"/>
                        <a:t>Comité de jefes o gerentes de TI con participación de gerentes del negocio</a:t>
                      </a:r>
                    </a:p>
                  </a:txBody>
                  <a:tcPr/>
                </a:tc>
                <a:tc>
                  <a:txBody>
                    <a:bodyPr/>
                    <a:lstStyle/>
                    <a:p>
                      <a:pPr algn="ctr"/>
                      <a:r>
                        <a:rPr lang="es-419" sz="900" dirty="0">
                          <a:solidFill>
                            <a:schemeClr val="tx1"/>
                          </a:solidFill>
                        </a:rPr>
                        <a:t>Sí</a:t>
                      </a:r>
                      <a:r>
                        <a:rPr lang="es-419" sz="900" baseline="0" dirty="0">
                          <a:solidFill>
                            <a:schemeClr val="tx1"/>
                          </a:solidFill>
                        </a:rPr>
                        <a:t> se usa. Es decisivo que para una toma de decisiones sobre procesos de TI estén involucrados miembros del equipo de TI y los gerentes del negocio para su aprobación acorde a los objetivos del negocio.</a:t>
                      </a:r>
                      <a:endParaRPr lang="es-PE" sz="900" dirty="0">
                        <a:solidFill>
                          <a:schemeClr val="tx1"/>
                        </a:solidFill>
                      </a:endParaRPr>
                    </a:p>
                  </a:txBody>
                  <a:tcPr/>
                </a:tc>
                <a:extLst>
                  <a:ext uri="{0D108BD9-81ED-4DB2-BD59-A6C34878D82A}">
                    <a16:rowId xmlns:a16="http://schemas.microsoft.com/office/drawing/2014/main" xmlns="" val="10002"/>
                  </a:ext>
                </a:extLst>
              </a:tr>
              <a:tr h="352614">
                <a:tc vMerge="1">
                  <a:txBody>
                    <a:bodyPr/>
                    <a:lstStyle/>
                    <a:p>
                      <a:endParaRPr lang="es-PE" sz="1100" b="1" dirty="0"/>
                    </a:p>
                  </a:txBody>
                  <a:tcPr/>
                </a:tc>
                <a:tc>
                  <a:txBody>
                    <a:bodyPr/>
                    <a:lstStyle/>
                    <a:p>
                      <a:r>
                        <a:rPr lang="es-PE" sz="900" dirty="0"/>
                        <a:t>Equipos de procesos con miembros de TI (analistas u otros roles)</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03"/>
                  </a:ext>
                </a:extLst>
              </a:tr>
              <a:tr h="432072">
                <a:tc vMerge="1">
                  <a:txBody>
                    <a:bodyPr/>
                    <a:lstStyle/>
                    <a:p>
                      <a:endParaRPr lang="es-PE" sz="1100" b="1" dirty="0"/>
                    </a:p>
                  </a:txBody>
                  <a:tcPr/>
                </a:tc>
                <a:tc>
                  <a:txBody>
                    <a:bodyPr/>
                    <a:lstStyle/>
                    <a:p>
                      <a:r>
                        <a:rPr lang="es-PE" sz="900" dirty="0"/>
                        <a:t>Administradores de relación Negocios-TI</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04"/>
                  </a:ext>
                </a:extLst>
              </a:tr>
              <a:tr h="259242">
                <a:tc vMerge="1">
                  <a:txBody>
                    <a:bodyPr/>
                    <a:lstStyle/>
                    <a:p>
                      <a:endParaRPr lang="es-PE" sz="1100" b="1" dirty="0"/>
                    </a:p>
                  </a:txBody>
                  <a:tcPr/>
                </a:tc>
                <a:tc>
                  <a:txBody>
                    <a:bodyPr/>
                    <a:lstStyle/>
                    <a:p>
                      <a:r>
                        <a:rPr lang="es-PE" sz="900" dirty="0"/>
                        <a:t>Consejo de TI, que comprende ejecutivos del negocio y de TI</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05"/>
                  </a:ext>
                </a:extLst>
              </a:tr>
              <a:tr h="259242">
                <a:tc vMerge="1">
                  <a:txBody>
                    <a:bodyPr/>
                    <a:lstStyle/>
                    <a:p>
                      <a:endParaRPr lang="es-PE" sz="1100" b="1" dirty="0"/>
                    </a:p>
                  </a:txBody>
                  <a:tcPr/>
                </a:tc>
                <a:tc>
                  <a:txBody>
                    <a:bodyPr/>
                    <a:lstStyle/>
                    <a:p>
                      <a:r>
                        <a:rPr lang="es-PE" sz="900" dirty="0"/>
                        <a:t>Comité de Arquitectura</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06"/>
                  </a:ext>
                </a:extLst>
              </a:tr>
              <a:tr h="432072">
                <a:tc vMerge="1">
                  <a:txBody>
                    <a:bodyPr/>
                    <a:lstStyle/>
                    <a:p>
                      <a:endParaRPr lang="es-PE" sz="1100" b="1" dirty="0"/>
                    </a:p>
                  </a:txBody>
                  <a:tcPr/>
                </a:tc>
                <a:tc>
                  <a:txBody>
                    <a:bodyPr/>
                    <a:lstStyle/>
                    <a:p>
                      <a:r>
                        <a:rPr lang="es-PE" sz="900" dirty="0"/>
                        <a:t>Comité de Aprobación de Capital (o de Presupuesto o de Finanzas o de Productividad)</a:t>
                      </a:r>
                    </a:p>
                  </a:txBody>
                  <a:tcPr/>
                </a:tc>
                <a:tc>
                  <a:txBody>
                    <a:bodyPr/>
                    <a:lstStyle/>
                    <a:p>
                      <a:pPr algn="ctr"/>
                      <a:r>
                        <a:rPr lang="es-419" sz="900" kern="1200" baseline="0" dirty="0">
                          <a:solidFill>
                            <a:schemeClr val="tx1"/>
                          </a:solidFill>
                          <a:latin typeface="+mn-lt"/>
                          <a:ea typeface="+mn-ea"/>
                          <a:cs typeface="+mn-cs"/>
                        </a:rPr>
                        <a:t>Sí se usa. Debido a la envergadura que existe entre lo que se desea versus lo que se puede implementar.</a:t>
                      </a:r>
                      <a:endParaRPr lang="es-PE" sz="900" kern="1200" baseline="0" dirty="0">
                        <a:solidFill>
                          <a:schemeClr val="tx1"/>
                        </a:solidFill>
                        <a:latin typeface="+mn-lt"/>
                        <a:ea typeface="+mn-ea"/>
                        <a:cs typeface="+mn-cs"/>
                      </a:endParaRPr>
                    </a:p>
                  </a:txBody>
                  <a:tcPr/>
                </a:tc>
                <a:extLst>
                  <a:ext uri="{0D108BD9-81ED-4DB2-BD59-A6C34878D82A}">
                    <a16:rowId xmlns:a16="http://schemas.microsoft.com/office/drawing/2014/main" xmlns="" val="10007"/>
                  </a:ext>
                </a:extLst>
              </a:tr>
              <a:tr h="352614">
                <a:tc rowSpan="4">
                  <a:txBody>
                    <a:bodyPr/>
                    <a:lstStyle/>
                    <a:p>
                      <a:pPr algn="ctr"/>
                      <a:r>
                        <a:rPr lang="es-PE" sz="1000" b="1" dirty="0"/>
                        <a:t>Procesos de Alineamiento</a:t>
                      </a:r>
                    </a:p>
                  </a:txBody>
                  <a:tcPr vert="vert270" anchor="ctr"/>
                </a:tc>
                <a:tc>
                  <a:txBody>
                    <a:bodyPr/>
                    <a:lstStyle/>
                    <a:p>
                      <a:r>
                        <a:rPr lang="es-PE" sz="900" dirty="0"/>
                        <a:t>Seguimiento a proyectos de TI y recursos consumidos</a:t>
                      </a:r>
                    </a:p>
                  </a:txBody>
                  <a:tcPr/>
                </a:tc>
                <a:tc>
                  <a:txBody>
                    <a:bodyPr/>
                    <a:lstStyle/>
                    <a:p>
                      <a:pPr algn="ctr"/>
                      <a:r>
                        <a:rPr lang="es-419" sz="900" dirty="0">
                          <a:solidFill>
                            <a:schemeClr val="tx1"/>
                          </a:solidFill>
                        </a:rPr>
                        <a:t>Sí se usa. Es importante para determinar si un proyecto de TI es exitoso o no, si se continuará o no.</a:t>
                      </a:r>
                      <a:endParaRPr lang="es-PE" sz="900" dirty="0">
                        <a:solidFill>
                          <a:schemeClr val="tx1"/>
                        </a:solidFill>
                      </a:endParaRPr>
                    </a:p>
                  </a:txBody>
                  <a:tcPr/>
                </a:tc>
                <a:extLst>
                  <a:ext uri="{0D108BD9-81ED-4DB2-BD59-A6C34878D82A}">
                    <a16:rowId xmlns:a16="http://schemas.microsoft.com/office/drawing/2014/main" xmlns="" val="10008"/>
                  </a:ext>
                </a:extLst>
              </a:tr>
              <a:tr h="352614">
                <a:tc vMerge="1">
                  <a:txBody>
                    <a:bodyPr/>
                    <a:lstStyle/>
                    <a:p>
                      <a:endParaRPr lang="es-PE" sz="1100" b="1" dirty="0"/>
                    </a:p>
                  </a:txBody>
                  <a:tcPr/>
                </a:tc>
                <a:tc>
                  <a:txBody>
                    <a:bodyPr/>
                    <a:lstStyle/>
                    <a:p>
                      <a:r>
                        <a:rPr lang="es-PE" sz="900" dirty="0"/>
                        <a:t>Acuerdos de nivel</a:t>
                      </a:r>
                      <a:r>
                        <a:rPr lang="es-PE" sz="900" baseline="0" dirty="0"/>
                        <a:t> de servicio (</a:t>
                      </a:r>
                      <a:r>
                        <a:rPr lang="es-PE" sz="900" baseline="0" dirty="0" err="1"/>
                        <a:t>SLAs</a:t>
                      </a:r>
                      <a:r>
                        <a:rPr lang="es-PE" sz="900" baseline="0" dirty="0"/>
                        <a:t>)</a:t>
                      </a:r>
                      <a:endParaRPr lang="es-PE" sz="900" dirty="0"/>
                    </a:p>
                  </a:txBody>
                  <a:tcPr/>
                </a:tc>
                <a:tc>
                  <a:txBody>
                    <a:bodyPr/>
                    <a:lstStyle/>
                    <a:p>
                      <a:pPr algn="ctr"/>
                      <a:r>
                        <a:rPr lang="es-419" sz="900" dirty="0">
                          <a:solidFill>
                            <a:schemeClr val="tx1"/>
                          </a:solidFill>
                        </a:rPr>
                        <a:t>Sí se usa. Es</a:t>
                      </a:r>
                      <a:r>
                        <a:rPr lang="es-419" sz="900" baseline="0" dirty="0">
                          <a:solidFill>
                            <a:schemeClr val="tx1"/>
                          </a:solidFill>
                        </a:rPr>
                        <a:t> importante para contribuir a </a:t>
                      </a:r>
                      <a:r>
                        <a:rPr lang="es-419" sz="900" kern="1200" baseline="0" dirty="0">
                          <a:solidFill>
                            <a:schemeClr val="tx1"/>
                          </a:solidFill>
                          <a:latin typeface="+mn-lt"/>
                          <a:ea typeface="+mn-ea"/>
                          <a:cs typeface="+mn-cs"/>
                        </a:rPr>
                        <a:t>alcanzar </a:t>
                      </a:r>
                      <a:r>
                        <a:rPr lang="es-PE" sz="900" kern="1200" baseline="0" dirty="0">
                          <a:solidFill>
                            <a:schemeClr val="tx1"/>
                          </a:solidFill>
                          <a:latin typeface="+mn-lt"/>
                          <a:ea typeface="+mn-ea"/>
                          <a:cs typeface="+mn-cs"/>
                        </a:rPr>
                        <a:t>los objetivos estratégicos de las TI</a:t>
                      </a:r>
                      <a:r>
                        <a:rPr lang="es-419" sz="900" kern="1200" baseline="0" dirty="0">
                          <a:solidFill>
                            <a:schemeClr val="tx1"/>
                          </a:solidFill>
                          <a:latin typeface="+mn-lt"/>
                          <a:ea typeface="+mn-ea"/>
                          <a:cs typeface="+mn-cs"/>
                        </a:rPr>
                        <a:t>.</a:t>
                      </a:r>
                      <a:endParaRPr lang="es-PE" sz="900" kern="1200" baseline="0" dirty="0">
                        <a:solidFill>
                          <a:schemeClr val="tx1"/>
                        </a:solidFill>
                        <a:latin typeface="+mn-lt"/>
                        <a:ea typeface="+mn-ea"/>
                        <a:cs typeface="+mn-cs"/>
                      </a:endParaRPr>
                    </a:p>
                  </a:txBody>
                  <a:tcPr/>
                </a:tc>
                <a:extLst>
                  <a:ext uri="{0D108BD9-81ED-4DB2-BD59-A6C34878D82A}">
                    <a16:rowId xmlns:a16="http://schemas.microsoft.com/office/drawing/2014/main" xmlns="" val="10009"/>
                  </a:ext>
                </a:extLst>
              </a:tr>
              <a:tr h="617075">
                <a:tc vMerge="1">
                  <a:txBody>
                    <a:bodyPr/>
                    <a:lstStyle/>
                    <a:p>
                      <a:endParaRPr lang="es-PE" sz="1100" b="1" dirty="0"/>
                    </a:p>
                  </a:txBody>
                  <a:tcPr/>
                </a:tc>
                <a:tc>
                  <a:txBody>
                    <a:bodyPr/>
                    <a:lstStyle/>
                    <a:p>
                      <a:r>
                        <a:rPr lang="es-PE" sz="900" dirty="0"/>
                        <a:t>Monitoreo</a:t>
                      </a:r>
                      <a:r>
                        <a:rPr lang="es-PE" sz="900" baseline="0" dirty="0"/>
                        <a:t> formal del valor del negocio de TI</a:t>
                      </a:r>
                      <a:endParaRPr lang="es-PE" sz="900" dirty="0"/>
                    </a:p>
                  </a:txBody>
                  <a:tcPr/>
                </a:tc>
                <a:tc>
                  <a:txBody>
                    <a:bodyPr/>
                    <a:lstStyle/>
                    <a:p>
                      <a:r>
                        <a:rPr lang="es-419" sz="900" kern="1200" dirty="0">
                          <a:solidFill>
                            <a:schemeClr val="tx1"/>
                          </a:solidFill>
                          <a:latin typeface="+mn-lt"/>
                          <a:ea typeface="+mn-ea"/>
                          <a:cs typeface="+mn-cs"/>
                        </a:rPr>
                        <a:t>Sí se usa. Se</a:t>
                      </a:r>
                      <a:r>
                        <a:rPr lang="es-PE" sz="900" kern="1200" dirty="0">
                          <a:solidFill>
                            <a:schemeClr val="tx1"/>
                          </a:solidFill>
                          <a:latin typeface="+mn-lt"/>
                          <a:ea typeface="+mn-ea"/>
                          <a:cs typeface="+mn-cs"/>
                        </a:rPr>
                        <a:t> debe</a:t>
                      </a:r>
                      <a:r>
                        <a:rPr lang="es-419" sz="900" kern="1200" dirty="0">
                          <a:solidFill>
                            <a:schemeClr val="tx1"/>
                          </a:solidFill>
                          <a:latin typeface="+mn-lt"/>
                          <a:ea typeface="+mn-ea"/>
                          <a:cs typeface="+mn-cs"/>
                        </a:rPr>
                        <a:t> </a:t>
                      </a:r>
                      <a:r>
                        <a:rPr lang="es-PE" sz="900" kern="1200" dirty="0">
                          <a:solidFill>
                            <a:schemeClr val="tx1"/>
                          </a:solidFill>
                          <a:latin typeface="+mn-lt"/>
                          <a:ea typeface="+mn-ea"/>
                          <a:cs typeface="+mn-cs"/>
                        </a:rPr>
                        <a:t>asegurar que los sistemas de control interno o el marco referencial están funcionando y soportan los procesos del negocio, y debe de ser consciente de cómo cada actividad individual de control satisface los requerimientos de información e impacta los recursos de TI</a:t>
                      </a:r>
                      <a:r>
                        <a:rPr lang="es-419" sz="900" kern="1200" dirty="0">
                          <a:solidFill>
                            <a:schemeClr val="tx1"/>
                          </a:solidFill>
                          <a:latin typeface="+mn-lt"/>
                          <a:ea typeface="+mn-ea"/>
                          <a:cs typeface="+mn-cs"/>
                        </a:rPr>
                        <a:t>.</a:t>
                      </a:r>
                      <a:endParaRPr lang="es-PE" sz="900" dirty="0">
                        <a:solidFill>
                          <a:schemeClr val="tx1"/>
                        </a:solidFill>
                      </a:endParaRPr>
                    </a:p>
                  </a:txBody>
                  <a:tcPr/>
                </a:tc>
                <a:extLst>
                  <a:ext uri="{0D108BD9-81ED-4DB2-BD59-A6C34878D82A}">
                    <a16:rowId xmlns:a16="http://schemas.microsoft.com/office/drawing/2014/main" xmlns="" val="10010"/>
                  </a:ext>
                </a:extLst>
              </a:tr>
              <a:tr h="259242">
                <a:tc vMerge="1">
                  <a:txBody>
                    <a:bodyPr/>
                    <a:lstStyle/>
                    <a:p>
                      <a:endParaRPr lang="es-PE" sz="1100" b="1" dirty="0"/>
                    </a:p>
                  </a:txBody>
                  <a:tcPr/>
                </a:tc>
                <a:tc>
                  <a:txBody>
                    <a:bodyPr/>
                    <a:lstStyle/>
                    <a:p>
                      <a:r>
                        <a:rPr lang="es-PE" sz="900" dirty="0" err="1"/>
                        <a:t>Chargeback</a:t>
                      </a:r>
                      <a:endParaRPr lang="es-PE" sz="900" dirty="0"/>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11"/>
                  </a:ext>
                </a:extLst>
              </a:tr>
              <a:tr h="259242">
                <a:tc rowSpan="4">
                  <a:txBody>
                    <a:bodyPr/>
                    <a:lstStyle/>
                    <a:p>
                      <a:pPr algn="ctr"/>
                      <a:r>
                        <a:rPr lang="es-PE" sz="1000" b="1" dirty="0"/>
                        <a:t>Enfoques</a:t>
                      </a:r>
                      <a:r>
                        <a:rPr lang="es-PE" sz="1000" b="1" baseline="0" dirty="0"/>
                        <a:t> de Comunicación</a:t>
                      </a:r>
                      <a:endParaRPr lang="es-PE" sz="1000" b="1" dirty="0"/>
                    </a:p>
                  </a:txBody>
                  <a:tcPr vert="vert270" anchor="ctr">
                    <a:solidFill>
                      <a:srgbClr val="E7E7EA"/>
                    </a:solidFill>
                  </a:tcPr>
                </a:tc>
                <a:tc>
                  <a:txBody>
                    <a:bodyPr/>
                    <a:lstStyle/>
                    <a:p>
                      <a:r>
                        <a:rPr lang="es-PE" sz="900" dirty="0"/>
                        <a:t>Trabajar con jefes o gerentes que no</a:t>
                      </a:r>
                      <a:r>
                        <a:rPr lang="es-PE" sz="900" baseline="0" dirty="0"/>
                        <a:t> siguen reglas de TI</a:t>
                      </a:r>
                      <a:endParaRPr lang="es-PE" sz="900" dirty="0"/>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12"/>
                  </a:ext>
                </a:extLst>
              </a:tr>
              <a:tr h="352614">
                <a:tc vMerge="1">
                  <a:txBody>
                    <a:bodyPr/>
                    <a:lstStyle/>
                    <a:p>
                      <a:endParaRPr lang="es-PE" sz="1200" b="1" dirty="0"/>
                    </a:p>
                  </a:txBody>
                  <a:tcPr/>
                </a:tc>
                <a:tc>
                  <a:txBody>
                    <a:bodyPr/>
                    <a:lstStyle/>
                    <a:p>
                      <a:r>
                        <a:rPr lang="es-PE" sz="900" dirty="0"/>
                        <a:t>Anuncios realizados por gerentes</a:t>
                      </a:r>
                    </a:p>
                  </a:txBody>
                  <a:tcPr/>
                </a:tc>
                <a:tc>
                  <a:txBody>
                    <a:bodyPr/>
                    <a:lstStyle/>
                    <a:p>
                      <a:pPr algn="ctr"/>
                      <a:r>
                        <a:rPr lang="es-419" sz="900" dirty="0">
                          <a:solidFill>
                            <a:schemeClr val="tx1"/>
                          </a:solidFill>
                        </a:rPr>
                        <a:t>Sí se usa. Contar</a:t>
                      </a:r>
                      <a:r>
                        <a:rPr lang="es-419" sz="900" baseline="0" dirty="0">
                          <a:solidFill>
                            <a:schemeClr val="tx1"/>
                          </a:solidFill>
                        </a:rPr>
                        <a:t> con el respaldo de un gerente o sponsor ayuda a garantizar que se brinde el apoyo requerido para que el proyecto continúe.</a:t>
                      </a:r>
                      <a:endParaRPr lang="es-PE" sz="900" dirty="0">
                        <a:solidFill>
                          <a:schemeClr val="tx1"/>
                        </a:solidFill>
                      </a:endParaRPr>
                    </a:p>
                  </a:txBody>
                  <a:tcPr/>
                </a:tc>
                <a:extLst>
                  <a:ext uri="{0D108BD9-81ED-4DB2-BD59-A6C34878D82A}">
                    <a16:rowId xmlns:a16="http://schemas.microsoft.com/office/drawing/2014/main" xmlns="" val="10013"/>
                  </a:ext>
                </a:extLst>
              </a:tr>
              <a:tr h="259242">
                <a:tc vMerge="1">
                  <a:txBody>
                    <a:bodyPr/>
                    <a:lstStyle/>
                    <a:p>
                      <a:endParaRPr lang="es-PE" sz="1200" b="1" dirty="0"/>
                    </a:p>
                  </a:txBody>
                  <a:tcPr/>
                </a:tc>
                <a:tc>
                  <a:txBody>
                    <a:bodyPr/>
                    <a:lstStyle/>
                    <a:p>
                      <a:r>
                        <a:rPr lang="es-PE" sz="900" dirty="0"/>
                        <a:t>Oficio del CIO u Oficina de Gobierno de TI</a:t>
                      </a:r>
                    </a:p>
                  </a:txBody>
                  <a:tcPr/>
                </a:tc>
                <a:tc>
                  <a:txBody>
                    <a:bodyPr/>
                    <a:lstStyle/>
                    <a:p>
                      <a:pPr algn="ctr"/>
                      <a:endParaRPr lang="es-PE" sz="900" dirty="0">
                        <a:solidFill>
                          <a:schemeClr val="tx1"/>
                        </a:solidFill>
                      </a:endParaRPr>
                    </a:p>
                  </a:txBody>
                  <a:tcPr/>
                </a:tc>
                <a:extLst>
                  <a:ext uri="{0D108BD9-81ED-4DB2-BD59-A6C34878D82A}">
                    <a16:rowId xmlns:a16="http://schemas.microsoft.com/office/drawing/2014/main" xmlns="" val="10014"/>
                  </a:ext>
                </a:extLst>
              </a:tr>
              <a:tr h="259242">
                <a:tc vMerge="1">
                  <a:txBody>
                    <a:bodyPr/>
                    <a:lstStyle/>
                    <a:p>
                      <a:endParaRPr lang="es-PE" sz="1200" b="1" dirty="0"/>
                    </a:p>
                  </a:txBody>
                  <a:tcPr/>
                </a:tc>
                <a:tc>
                  <a:txBody>
                    <a:bodyPr/>
                    <a:lstStyle/>
                    <a:p>
                      <a:r>
                        <a:rPr lang="es-PE" sz="900" dirty="0"/>
                        <a:t>Portales e intranets</a:t>
                      </a:r>
                      <a:r>
                        <a:rPr lang="es-PE" sz="900" baseline="0" dirty="0"/>
                        <a:t> de TI</a:t>
                      </a:r>
                      <a:endParaRPr lang="es-PE" sz="900" dirty="0"/>
                    </a:p>
                  </a:txBody>
                  <a:tcPr/>
                </a:tc>
                <a:tc>
                  <a:txBody>
                    <a:bodyPr/>
                    <a:lstStyle/>
                    <a:p>
                      <a:pPr algn="ctr"/>
                      <a:endParaRPr lang="es-PE" sz="900" dirty="0"/>
                    </a:p>
                  </a:txBody>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43672235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Proyectos</a:t>
            </a:r>
          </a:p>
        </p:txBody>
      </p:sp>
    </p:spTree>
    <p:extLst>
      <p:ext uri="{BB962C8B-B14F-4D97-AF65-F5344CB8AC3E}">
        <p14:creationId xmlns:p14="http://schemas.microsoft.com/office/powerpoint/2010/main" val="100294507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PE" dirty="0"/>
              <a:t>Proyectos</a:t>
            </a:r>
            <a:br>
              <a:rPr lang="es-PE" dirty="0"/>
            </a:br>
            <a:r>
              <a:rPr lang="es-PE" i="1" dirty="0"/>
              <a:t>Información General sobre la Gestión de Proyectos</a:t>
            </a:r>
          </a:p>
        </p:txBody>
      </p:sp>
      <p:graphicFrame>
        <p:nvGraphicFramePr>
          <p:cNvPr id="4" name="Table 15"/>
          <p:cNvGraphicFramePr>
            <a:graphicFrameLocks noGrp="1"/>
          </p:cNvGraphicFramePr>
          <p:nvPr>
            <p:extLst>
              <p:ext uri="{D42A27DB-BD31-4B8C-83A1-F6EECF244321}">
                <p14:modId xmlns:p14="http://schemas.microsoft.com/office/powerpoint/2010/main" val="2427724303"/>
              </p:ext>
            </p:extLst>
          </p:nvPr>
        </p:nvGraphicFramePr>
        <p:xfrm>
          <a:off x="262467" y="1078173"/>
          <a:ext cx="8563992" cy="5332152"/>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302215">
                <a:tc>
                  <a:txBody>
                    <a:bodyPr/>
                    <a:lstStyle/>
                    <a:p>
                      <a:pPr algn="ctr"/>
                      <a:r>
                        <a:rPr lang="es-PE" sz="1000" dirty="0">
                          <a:solidFill>
                            <a:schemeClr val="bg1"/>
                          </a:solidFill>
                          <a:latin typeface="Calibri" pitchFamily="34" charset="0"/>
                          <a:cs typeface="Calibri" pitchFamily="34" charset="0"/>
                        </a:rPr>
                        <a:t>Procesos de Gestión de Proyectos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PMO Funciones Principales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Gestión del conocimiento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20062">
                <a:tc>
                  <a:txBody>
                    <a:bodyPr/>
                    <a:lstStyle/>
                    <a:p>
                      <a:pPr marL="171450" indent="-171450">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Actualmente, el proceso de la gestión de proyectos existe dentro de una unidad llamada Gestión de Proyectos de TI, liderada por la jefatura de TI.</a:t>
                      </a:r>
                    </a:p>
                    <a:p>
                      <a:pPr marL="171450" indent="-171450">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No se cuenta con una certificación en PMBOK, sin embargo se utiliza como marco de referencia.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a:ln>
                            <a:noFill/>
                          </a:ln>
                          <a:solidFill>
                            <a:srgbClr val="000066"/>
                          </a:solidFill>
                          <a:effectLst/>
                          <a:latin typeface="Calibri" pitchFamily="34" charset="0"/>
                          <a:cs typeface="Calibri" pitchFamily="34" charset="0"/>
                        </a:rPr>
                        <a:t>Realizar el seguimiento y control de proyectos en curso.</a:t>
                      </a:r>
                    </a:p>
                    <a:p>
                      <a:pPr marL="171450" indent="-171450">
                        <a:buFont typeface="Wingdings" pitchFamily="2" charset="2"/>
                        <a:buChar char="§"/>
                      </a:pPr>
                      <a:r>
                        <a:rPr kumimoji="0" lang="es-PE" sz="900" b="0" i="0" u="none" strike="noStrike" cap="none" normalizeH="0" baseline="0">
                          <a:ln>
                            <a:noFill/>
                          </a:ln>
                          <a:solidFill>
                            <a:srgbClr val="000066"/>
                          </a:solidFill>
                          <a:effectLst/>
                          <a:latin typeface="Calibri" pitchFamily="34" charset="0"/>
                          <a:cs typeface="Calibri" pitchFamily="34" charset="0"/>
                        </a:rPr>
                        <a:t>Asegurar que los proyectos estén alineados  a las estrategias de la organización.</a:t>
                      </a:r>
                    </a:p>
                    <a:p>
                      <a:pPr marL="171450" indent="-171450">
                        <a:buFont typeface="Wingdings" pitchFamily="2" charset="2"/>
                        <a:buChar char="§"/>
                      </a:pPr>
                      <a:r>
                        <a:rPr kumimoji="0" lang="es-PE" sz="900" b="0" i="0" u="none" strike="noStrike" cap="none" normalizeH="0" baseline="0">
                          <a:ln>
                            <a:noFill/>
                          </a:ln>
                          <a:solidFill>
                            <a:srgbClr val="000066"/>
                          </a:solidFill>
                          <a:effectLst/>
                          <a:latin typeface="Calibri" pitchFamily="34" charset="0"/>
                          <a:cs typeface="Calibri" pitchFamily="34" charset="0"/>
                        </a:rPr>
                        <a:t>Mantener un repositorio  con información sobre el estado de los proyectos de la organización y difundirla.</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a:ln>
                            <a:noFill/>
                          </a:ln>
                          <a:solidFill>
                            <a:srgbClr val="000066"/>
                          </a:solidFill>
                          <a:effectLst/>
                          <a:latin typeface="Calibri" pitchFamily="34" charset="0"/>
                          <a:cs typeface="Calibri" pitchFamily="34" charset="0"/>
                        </a:rPr>
                        <a:t>Existe, como parte de la documentación de los proyectos, el documento de cierre de cada proyecto en donde se consideran Lecciones Aprendidas.</a:t>
                      </a:r>
                    </a:p>
                    <a:p>
                      <a:pPr marL="171450" indent="-171450">
                        <a:buFont typeface="Wingdings" pitchFamily="2" charset="2"/>
                        <a:buChar char="§"/>
                      </a:pPr>
                      <a:r>
                        <a:rPr kumimoji="0" lang="es-PE" sz="900" b="0" i="0" u="none" strike="noStrike" cap="none" normalizeH="0" baseline="0">
                          <a:ln>
                            <a:noFill/>
                          </a:ln>
                          <a:solidFill>
                            <a:srgbClr val="000066"/>
                          </a:solidFill>
                          <a:effectLst/>
                          <a:latin typeface="Calibri" pitchFamily="34" charset="0"/>
                          <a:cs typeface="Calibri" pitchFamily="34" charset="0"/>
                        </a:rPr>
                        <a:t>Existe un repositorio de la documentación de los proyectos en el cual se encuentran las lecciones aprendidas, las cuales son difundidas.</a:t>
                      </a: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1737">
                <a:tc>
                  <a:txBody>
                    <a:bodyPr/>
                    <a:lstStyle/>
                    <a:p>
                      <a:pPr marL="171450" indent="-171450" algn="ctr">
                        <a:buFont typeface="Wingdings" pitchFamily="2" charset="2"/>
                        <a:buNone/>
                      </a:pPr>
                      <a:r>
                        <a:rPr lang="es-PE" sz="1000" b="1" dirty="0">
                          <a:solidFill>
                            <a:schemeClr val="bg1"/>
                          </a:solidFill>
                          <a:latin typeface="Calibri" pitchFamily="34" charset="0"/>
                          <a:cs typeface="Calibri" pitchFamily="34" charset="0"/>
                        </a:rPr>
                        <a:t>Portafolios y Programas</a:t>
                      </a:r>
                      <a:r>
                        <a:rPr lang="es-PE" sz="1000" b="1" baseline="0" dirty="0">
                          <a:solidFill>
                            <a:schemeClr val="bg1"/>
                          </a:solidFill>
                          <a:latin typeface="Calibri" pitchFamily="34" charset="0"/>
                          <a:cs typeface="Calibri" pitchFamily="34" charset="0"/>
                        </a:rPr>
                        <a:t> existentes</a:t>
                      </a:r>
                      <a:endParaRPr kumimoji="0" lang="es-PE" sz="1000" b="1" i="0" u="none" strike="noStrike" cap="none" normalizeH="0" baseline="0" dirty="0">
                        <a:ln>
                          <a:noFill/>
                        </a:ln>
                        <a:solidFill>
                          <a:schemeClr val="bg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Gestión de riesgos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Principales causas de variación en proyectos</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2548138">
                <a:tc>
                  <a:txBody>
                    <a:bodyPr/>
                    <a:lstStyle/>
                    <a:p>
                      <a:pPr marL="171450" indent="-171450">
                        <a:buFont typeface="Wingdings" pitchFamily="2" charset="2"/>
                        <a:buChar char="§"/>
                      </a:pPr>
                      <a:r>
                        <a:rPr kumimoji="0" lang="es-PE" sz="900" b="0" i="0" u="none" strike="noStrike" kern="1200" cap="none" normalizeH="0" baseline="0" dirty="0">
                          <a:ln>
                            <a:noFill/>
                          </a:ln>
                          <a:solidFill>
                            <a:srgbClr val="000066"/>
                          </a:solidFill>
                          <a:effectLst/>
                          <a:latin typeface="Calibri" pitchFamily="34" charset="0"/>
                          <a:ea typeface="+mn-ea"/>
                          <a:cs typeface="Calibri" pitchFamily="34" charset="0"/>
                        </a:rPr>
                        <a:t>Programa de  mantenimiento preventivo y correctivo de aplicaciones.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normalizeH="0" baseline="0" dirty="0">
                          <a:ln>
                            <a:noFill/>
                          </a:ln>
                          <a:solidFill>
                            <a:srgbClr val="000066"/>
                          </a:solidFill>
                          <a:effectLst/>
                          <a:latin typeface="Calibri" pitchFamily="34" charset="0"/>
                          <a:ea typeface="+mn-ea"/>
                          <a:cs typeface="Calibri" pitchFamily="34" charset="0"/>
                        </a:rPr>
                        <a:t>Programa de investigación y desarrollo de nuevas herramientas.</a:t>
                      </a:r>
                    </a:p>
                    <a:p>
                      <a:pPr marL="171450" indent="-171450">
                        <a:buFont typeface="Wingdings" pitchFamily="2" charset="2"/>
                        <a:buChar char="§"/>
                      </a:pPr>
                      <a:endParaRPr kumimoji="0" lang="es-PE" sz="900" b="0" i="0" u="none" strike="noStrike" kern="1200" cap="none" normalizeH="0" baseline="0" dirty="0">
                        <a:ln>
                          <a:noFill/>
                        </a:ln>
                        <a:solidFill>
                          <a:srgbClr val="000066"/>
                        </a:solidFill>
                        <a:effectLst/>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normalizeH="0" baseline="0" dirty="0">
                          <a:ln>
                            <a:noFill/>
                          </a:ln>
                          <a:solidFill>
                            <a:srgbClr val="000066"/>
                          </a:solidFill>
                          <a:effectLst/>
                          <a:latin typeface="Calibri" pitchFamily="34" charset="0"/>
                          <a:ea typeface="+mn-ea"/>
                          <a:cs typeface="Calibri" pitchFamily="34" charset="0"/>
                        </a:rPr>
                        <a:t>La gestión de riesgos se aplica durante 2 etapas: Estimación y Control de riesgos en los proyectos.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normalizeH="0" baseline="0" dirty="0">
                          <a:ln>
                            <a:noFill/>
                          </a:ln>
                          <a:solidFill>
                            <a:srgbClr val="000066"/>
                          </a:solidFill>
                          <a:effectLst/>
                          <a:latin typeface="Calibri" pitchFamily="34" charset="0"/>
                          <a:ea typeface="+mn-ea"/>
                          <a:cs typeface="Calibri" pitchFamily="34" charset="0"/>
                        </a:rPr>
                        <a:t>Durante la etapa de estimación se realiza el análisis de impacto así como la planificación en respuesta a los riesgos.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kern="1200" cap="none" normalizeH="0" baseline="0" dirty="0">
                          <a:ln>
                            <a:noFill/>
                          </a:ln>
                          <a:solidFill>
                            <a:srgbClr val="000066"/>
                          </a:solidFill>
                          <a:effectLst/>
                          <a:latin typeface="Calibri" pitchFamily="34" charset="0"/>
                          <a:ea typeface="+mn-ea"/>
                          <a:cs typeface="Calibri" pitchFamily="34" charset="0"/>
                        </a:rPr>
                        <a:t>En la etapa de Control, se realiza el seguimiento en el ciclo de vida de los proyectos, aplicando el plan de respuesta en caso de requiera.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pitchFamily="34" charset="0"/>
                          <a:cs typeface="Calibri" pitchFamily="34" charset="0"/>
                        </a:rPr>
                        <a:t>Análisis de requerimientos o diseño inadecuado</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pitchFamily="34" charset="0"/>
                          <a:cs typeface="Calibri" pitchFamily="34" charset="0"/>
                        </a:rPr>
                        <a:t>No uso de lecciones aprendidas en histórico de proyectos. </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pitchFamily="34" charset="0"/>
                          <a:cs typeface="Calibri" pitchFamily="34" charset="0"/>
                        </a:rPr>
                        <a:t>Esfuerzo adicional en desarrollo de funcionalidades no requeridas o cambios.</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pitchFamily="34" charset="0"/>
                          <a:cs typeface="Calibri" pitchFamily="34" charset="0"/>
                        </a:rPr>
                        <a:t>Rotación de personal.</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pitchFamily="34" charset="0"/>
                          <a:cs typeface="Calibri" pitchFamily="34" charset="0"/>
                        </a:rPr>
                        <a:t>Estimación inicial inadecuada.</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err="1">
                          <a:ln>
                            <a:noFill/>
                          </a:ln>
                          <a:solidFill>
                            <a:srgbClr val="000066"/>
                          </a:solidFill>
                          <a:effectLst/>
                          <a:latin typeface="Calibri" pitchFamily="34" charset="0"/>
                          <a:cs typeface="Calibri" pitchFamily="34" charset="0"/>
                        </a:rPr>
                        <a:t>Stakeholders</a:t>
                      </a:r>
                      <a:r>
                        <a:rPr kumimoji="0" lang="es-ES" sz="900" b="0" i="0" u="none" strike="noStrike" cap="none" normalizeH="0" baseline="0" dirty="0">
                          <a:ln>
                            <a:noFill/>
                          </a:ln>
                          <a:solidFill>
                            <a:srgbClr val="000066"/>
                          </a:solidFill>
                          <a:effectLst/>
                          <a:latin typeface="Calibri" pitchFamily="34" charset="0"/>
                          <a:cs typeface="Calibri" pitchFamily="34" charset="0"/>
                        </a:rPr>
                        <a:t> o usuarios resistentes al cambio.</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319477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Desarrollo</a:t>
            </a:r>
          </a:p>
        </p:txBody>
      </p:sp>
    </p:spTree>
    <p:extLst>
      <p:ext uri="{BB962C8B-B14F-4D97-AF65-F5344CB8AC3E}">
        <p14:creationId xmlns:p14="http://schemas.microsoft.com/office/powerpoint/2010/main" val="249285099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Proceso de atención de requerimiento</a:t>
            </a:r>
            <a:endParaRPr lang="es-PE" i="1" dirty="0"/>
          </a:p>
        </p:txBody>
      </p:sp>
      <p:graphicFrame>
        <p:nvGraphicFramePr>
          <p:cNvPr id="17" name="Table 16"/>
          <p:cNvGraphicFramePr>
            <a:graphicFrameLocks noGrp="1"/>
          </p:cNvGraphicFramePr>
          <p:nvPr>
            <p:extLst>
              <p:ext uri="{D42A27DB-BD31-4B8C-83A1-F6EECF244321}">
                <p14:modId xmlns:p14="http://schemas.microsoft.com/office/powerpoint/2010/main" val="2290119301"/>
              </p:ext>
            </p:extLst>
          </p:nvPr>
        </p:nvGraphicFramePr>
        <p:xfrm>
          <a:off x="183637" y="668901"/>
          <a:ext cx="8534692" cy="1673423"/>
        </p:xfrm>
        <a:graphic>
          <a:graphicData uri="http://schemas.openxmlformats.org/drawingml/2006/table">
            <a:tbl>
              <a:tblPr firstRow="1" bandRow="1">
                <a:tableStyleId>{5C22544A-7EE6-4342-B048-85BDC9FD1C3A}</a:tableStyleId>
              </a:tblPr>
              <a:tblGrid>
                <a:gridCol w="2157540">
                  <a:extLst>
                    <a:ext uri="{9D8B030D-6E8A-4147-A177-3AD203B41FA5}">
                      <a16:colId xmlns:a16="http://schemas.microsoft.com/office/drawing/2014/main" xmlns="" val="20000"/>
                    </a:ext>
                  </a:extLst>
                </a:gridCol>
                <a:gridCol w="6377152">
                  <a:extLst>
                    <a:ext uri="{9D8B030D-6E8A-4147-A177-3AD203B41FA5}">
                      <a16:colId xmlns:a16="http://schemas.microsoft.com/office/drawing/2014/main" xmlns="" val="20001"/>
                    </a:ext>
                  </a:extLst>
                </a:gridCol>
              </a:tblGrid>
              <a:tr h="230541">
                <a:tc>
                  <a:txBody>
                    <a:bodyPr/>
                    <a:lstStyle/>
                    <a:p>
                      <a:pPr marL="0" indent="0" algn="l">
                        <a:buFont typeface="+mj-lt"/>
                        <a:buNone/>
                      </a:pPr>
                      <a:r>
                        <a:rPr lang="es-PE" sz="1000" b="1" dirty="0">
                          <a:solidFill>
                            <a:schemeClr val="bg1"/>
                          </a:solidFill>
                          <a:latin typeface="Calibri" pitchFamily="34" charset="0"/>
                          <a:cs typeface="Calibri" pitchFamily="34" charset="0"/>
                        </a:rPr>
                        <a:t>Generador(es) del requerimiento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b="0" dirty="0">
                          <a:solidFill>
                            <a:schemeClr val="tx1"/>
                          </a:solidFill>
                          <a:latin typeface="Calibri" pitchFamily="34" charset="0"/>
                          <a:cs typeface="Calibri" pitchFamily="34" charset="0"/>
                        </a:rPr>
                        <a:t>Usuario líder del área</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48576">
                <a:tc>
                  <a:txBody>
                    <a:bodyPr/>
                    <a:lstStyle/>
                    <a:p>
                      <a:pPr marL="0" indent="0" algn="l">
                        <a:buFont typeface="+mj-lt"/>
                        <a:buNone/>
                      </a:pPr>
                      <a:r>
                        <a:rPr lang="es-PE" sz="1000" b="1" dirty="0">
                          <a:solidFill>
                            <a:schemeClr val="bg1"/>
                          </a:solidFill>
                          <a:latin typeface="Calibri" pitchFamily="34" charset="0"/>
                          <a:cs typeface="Calibri" pitchFamily="34" charset="0"/>
                        </a:rPr>
                        <a:t>Recibidor(es) del requerimiento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dirty="0">
                          <a:solidFill>
                            <a:schemeClr val="tx1"/>
                          </a:solidFill>
                          <a:latin typeface="Calibri" pitchFamily="34" charset="0"/>
                          <a:cs typeface="Calibri" pitchFamily="34" charset="0"/>
                        </a:rPr>
                        <a:t>Analista funcional responsable de un proceso</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45811">
                <a:tc>
                  <a:txBody>
                    <a:bodyPr/>
                    <a:lstStyle/>
                    <a:p>
                      <a:pPr marL="0" indent="0" algn="l">
                        <a:buFont typeface="+mj-lt"/>
                        <a:buNone/>
                      </a:pPr>
                      <a:r>
                        <a:rPr lang="es-PE" sz="1000" b="1" dirty="0">
                          <a:solidFill>
                            <a:schemeClr val="bg1"/>
                          </a:solidFill>
                          <a:latin typeface="Calibri" pitchFamily="34" charset="0"/>
                          <a:cs typeface="Calibri" pitchFamily="34" charset="0"/>
                        </a:rPr>
                        <a:t>Frecuencia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dirty="0">
                          <a:solidFill>
                            <a:schemeClr val="tx1"/>
                          </a:solidFill>
                          <a:latin typeface="Calibri" pitchFamily="34" charset="0"/>
                          <a:cs typeface="Calibri" pitchFamily="34" charset="0"/>
                        </a:rPr>
                        <a:t>Semanal</a:t>
                      </a:r>
                    </a:p>
                    <a:p>
                      <a:pPr marL="171450" indent="-171450" algn="l">
                        <a:buFont typeface="Wingdings" pitchFamily="2" charset="2"/>
                        <a:buChar char="§"/>
                      </a:pPr>
                      <a:r>
                        <a:rPr lang="es-PE" sz="900" dirty="0">
                          <a:solidFill>
                            <a:schemeClr val="tx1"/>
                          </a:solidFill>
                          <a:latin typeface="Calibri" pitchFamily="34" charset="0"/>
                          <a:cs typeface="Calibri" pitchFamily="34" charset="0"/>
                        </a:rPr>
                        <a:t>En el caso de requerimientos</a:t>
                      </a:r>
                      <a:r>
                        <a:rPr lang="es-PE" sz="900" baseline="0" dirty="0">
                          <a:solidFill>
                            <a:schemeClr val="tx1"/>
                          </a:solidFill>
                          <a:latin typeface="Calibri" pitchFamily="34" charset="0"/>
                          <a:cs typeface="Calibri" pitchFamily="34" charset="0"/>
                        </a:rPr>
                        <a:t> urgentes, se podrán formular sin esperar la fecha programada.</a:t>
                      </a:r>
                      <a:endParaRPr lang="es-PE" sz="9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75490">
                <a:tc>
                  <a:txBody>
                    <a:bodyPr/>
                    <a:lstStyle/>
                    <a:p>
                      <a:pPr marL="0" indent="0" algn="l">
                        <a:buFont typeface="+mj-lt"/>
                        <a:buNone/>
                      </a:pPr>
                      <a:r>
                        <a:rPr lang="es-PE" sz="1000" b="1" dirty="0">
                          <a:solidFill>
                            <a:schemeClr val="bg1"/>
                          </a:solidFill>
                          <a:latin typeface="Calibri" pitchFamily="34" charset="0"/>
                          <a:cs typeface="Calibri" pitchFamily="34" charset="0"/>
                        </a:rPr>
                        <a:t>Controles / indicadores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900" dirty="0">
                          <a:solidFill>
                            <a:schemeClr val="tx1"/>
                          </a:solidFill>
                          <a:latin typeface="Calibri" pitchFamily="34" charset="0"/>
                          <a:cs typeface="Calibri" pitchFamily="34" charset="0"/>
                        </a:rPr>
                        <a:t>Prioridad de los requerimientos.</a:t>
                      </a:r>
                    </a:p>
                    <a:p>
                      <a:pPr marL="171450" indent="-171450" algn="l">
                        <a:buFont typeface="Wingdings" pitchFamily="2" charset="2"/>
                        <a:buChar char="§"/>
                      </a:pPr>
                      <a:r>
                        <a:rPr lang="es-PE" sz="900" dirty="0">
                          <a:solidFill>
                            <a:schemeClr val="tx1"/>
                          </a:solidFill>
                          <a:latin typeface="Calibri" pitchFamily="34" charset="0"/>
                          <a:cs typeface="Calibri" pitchFamily="34" charset="0"/>
                        </a:rPr>
                        <a:t>Reunión diaria y</a:t>
                      </a:r>
                      <a:r>
                        <a:rPr lang="es-PE" sz="900" baseline="0" dirty="0">
                          <a:solidFill>
                            <a:schemeClr val="tx1"/>
                          </a:solidFill>
                          <a:latin typeface="Calibri" pitchFamily="34" charset="0"/>
                          <a:cs typeface="Calibri" pitchFamily="34" charset="0"/>
                        </a:rPr>
                        <a:t> </a:t>
                      </a:r>
                      <a:r>
                        <a:rPr lang="es-PE" sz="900" dirty="0">
                          <a:solidFill>
                            <a:schemeClr val="tx1"/>
                          </a:solidFill>
                          <a:latin typeface="Calibri" pitchFamily="34" charset="0"/>
                          <a:cs typeface="Calibri" pitchFamily="34" charset="0"/>
                        </a:rPr>
                        <a:t>semanal para revisar avance de requerimientos.</a:t>
                      </a:r>
                    </a:p>
                    <a:p>
                      <a:pPr marL="171450" indent="-171450" algn="l">
                        <a:buFont typeface="Wingdings" pitchFamily="2" charset="2"/>
                        <a:buChar char="§"/>
                      </a:pPr>
                      <a:r>
                        <a:rPr lang="es-PE" sz="900" dirty="0">
                          <a:solidFill>
                            <a:schemeClr val="tx1"/>
                          </a:solidFill>
                          <a:latin typeface="Calibri" pitchFamily="34" charset="0"/>
                          <a:cs typeface="Calibri" pitchFamily="34" charset="0"/>
                        </a:rPr>
                        <a:t>Fecha fin de atención</a:t>
                      </a:r>
                      <a:r>
                        <a:rPr lang="es-PE" sz="900" baseline="0" dirty="0">
                          <a:solidFill>
                            <a:schemeClr val="tx1"/>
                          </a:solidFill>
                          <a:latin typeface="Calibri" pitchFamily="34" charset="0"/>
                          <a:cs typeface="Calibri" pitchFamily="34" charset="0"/>
                        </a:rPr>
                        <a:t> de los requerimientos.</a:t>
                      </a:r>
                      <a:endParaRPr lang="es-PE" sz="9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12327">
                <a:tc>
                  <a:txBody>
                    <a:bodyPr/>
                    <a:lstStyle/>
                    <a:p>
                      <a:pPr marL="0" indent="0" algn="l">
                        <a:buFont typeface="+mj-lt"/>
                        <a:buNone/>
                      </a:pPr>
                      <a:r>
                        <a:rPr lang="es-PE" sz="1000" b="1" dirty="0">
                          <a:solidFill>
                            <a:schemeClr val="bg1"/>
                          </a:solidFill>
                          <a:latin typeface="Calibri" pitchFamily="34" charset="0"/>
                          <a:cs typeface="Calibri" pitchFamily="34" charset="0"/>
                        </a:rPr>
                        <a:t>Otras características significativas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dirty="0">
                          <a:solidFill>
                            <a:schemeClr val="tx1"/>
                          </a:solidFill>
                          <a:latin typeface="Calibri" pitchFamily="34" charset="0"/>
                          <a:cs typeface="Calibri" pitchFamily="34" charset="0"/>
                        </a:rPr>
                        <a:t>Aplazamiento de fechas por atención de requerimientos urgentes</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51732207"/>
              </p:ext>
            </p:extLst>
          </p:nvPr>
        </p:nvGraphicFramePr>
        <p:xfrm>
          <a:off x="173410" y="2814146"/>
          <a:ext cx="8563991" cy="3549076"/>
        </p:xfrm>
        <a:graphic>
          <a:graphicData uri="http://schemas.openxmlformats.org/drawingml/2006/table">
            <a:tbl>
              <a:tblPr firstRow="1" bandRow="1">
                <a:tableStyleId>{5C22544A-7EE6-4342-B048-85BDC9FD1C3A}</a:tableStyleId>
              </a:tblPr>
              <a:tblGrid>
                <a:gridCol w="8563991">
                  <a:extLst>
                    <a:ext uri="{9D8B030D-6E8A-4147-A177-3AD203B41FA5}">
                      <a16:colId xmlns:a16="http://schemas.microsoft.com/office/drawing/2014/main" xmlns="" val="20000"/>
                    </a:ext>
                  </a:extLst>
                </a:gridCol>
              </a:tblGrid>
              <a:tr h="3549076">
                <a:tc>
                  <a:txBody>
                    <a:bodyPr/>
                    <a:lstStyle/>
                    <a:p>
                      <a:r>
                        <a:rPr kumimoji="0" lang="es-PE" sz="1000" b="0" i="0" u="none" strike="noStrike" cap="none" normalizeH="0" baseline="0" dirty="0">
                          <a:ln>
                            <a:noFill/>
                          </a:ln>
                          <a:solidFill>
                            <a:srgbClr val="000066"/>
                          </a:solidFill>
                          <a:effectLst/>
                          <a:latin typeface="Calibri" pitchFamily="34" charset="0"/>
                          <a:cs typeface="Calibri" pitchFamily="34" charset="0"/>
                        </a:rPr>
                        <a:t>Diagrama del flujo del proceso de atención de requerimientos</a:t>
                      </a:r>
                      <a:endParaRPr lang="es-PE" sz="1000" dirty="0">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pic>
        <p:nvPicPr>
          <p:cNvPr id="2" name="Imagen 1"/>
          <p:cNvPicPr>
            <a:picLocks noChangeAspect="1"/>
          </p:cNvPicPr>
          <p:nvPr/>
        </p:nvPicPr>
        <p:blipFill rotWithShape="1">
          <a:blip r:embed="rId3"/>
          <a:srcRect t="2694"/>
          <a:stretch/>
        </p:blipFill>
        <p:spPr>
          <a:xfrm>
            <a:off x="0" y="2342325"/>
            <a:ext cx="8961438" cy="4154270"/>
          </a:xfrm>
          <a:prstGeom prst="rect">
            <a:avLst/>
          </a:prstGeom>
        </p:spPr>
      </p:pic>
    </p:spTree>
    <p:extLst>
      <p:ext uri="{BB962C8B-B14F-4D97-AF65-F5344CB8AC3E}">
        <p14:creationId xmlns:p14="http://schemas.microsoft.com/office/powerpoint/2010/main" val="148969694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Pruebas</a:t>
            </a:r>
            <a:endParaRPr lang="es-PE" i="1" dirty="0"/>
          </a:p>
        </p:txBody>
      </p:sp>
      <p:graphicFrame>
        <p:nvGraphicFramePr>
          <p:cNvPr id="10" name="Table 15"/>
          <p:cNvGraphicFramePr>
            <a:graphicFrameLocks noGrp="1"/>
          </p:cNvGraphicFramePr>
          <p:nvPr>
            <p:extLst>
              <p:ext uri="{D42A27DB-BD31-4B8C-83A1-F6EECF244321}">
                <p14:modId xmlns:p14="http://schemas.microsoft.com/office/powerpoint/2010/main" val="2548687290"/>
              </p:ext>
            </p:extLst>
          </p:nvPr>
        </p:nvGraphicFramePr>
        <p:xfrm>
          <a:off x="173409" y="3220872"/>
          <a:ext cx="8563992" cy="3491103"/>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359283">
                <a:tc>
                  <a:txBody>
                    <a:bodyPr/>
                    <a:lstStyle/>
                    <a:p>
                      <a:pPr algn="ctr"/>
                      <a:r>
                        <a:rPr lang="es-PE" sz="1000" dirty="0">
                          <a:solidFill>
                            <a:schemeClr val="bg1"/>
                          </a:solidFill>
                          <a:latin typeface="Calibri" pitchFamily="34" charset="0"/>
                          <a:cs typeface="Calibri" pitchFamily="34" charset="0"/>
                        </a:rPr>
                        <a:t>Casos de pruebas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Usuarios que prueban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Datos de producción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834293">
                <a:tc>
                  <a:txBody>
                    <a:bodyPr/>
                    <a:lstStyle/>
                    <a:p>
                      <a:pPr marL="171450" indent="-171450" algn="just">
                        <a:buFont typeface="Wingdings" pitchFamily="2" charset="2"/>
                        <a:buChar char="§"/>
                      </a:pPr>
                      <a:r>
                        <a:rPr kumimoji="0" lang="es-PE" sz="1050" b="0" i="0" u="none" strike="noStrike" cap="none" normalizeH="0" baseline="0">
                          <a:ln>
                            <a:noFill/>
                          </a:ln>
                          <a:solidFill>
                            <a:srgbClr val="000066"/>
                          </a:solidFill>
                          <a:effectLst/>
                          <a:latin typeface="Calibri" pitchFamily="34" charset="0"/>
                          <a:cs typeface="Calibri" pitchFamily="34" charset="0"/>
                        </a:rPr>
                        <a:t>El analista funcional genera la especificación del requerimiento y se lo envía al usuario líder.</a:t>
                      </a:r>
                    </a:p>
                    <a:p>
                      <a:pPr marL="171450" indent="-171450" algn="just">
                        <a:buFont typeface="Wingdings" pitchFamily="2" charset="2"/>
                        <a:buChar char="§"/>
                      </a:pPr>
                      <a:r>
                        <a:rPr kumimoji="0" lang="es-PE" sz="1050" b="0" i="0" u="none" strike="noStrike" cap="none" normalizeH="0" baseline="0">
                          <a:ln>
                            <a:noFill/>
                          </a:ln>
                          <a:solidFill>
                            <a:srgbClr val="000066"/>
                          </a:solidFill>
                          <a:effectLst/>
                          <a:latin typeface="Calibri" pitchFamily="34" charset="0"/>
                          <a:cs typeface="Calibri" pitchFamily="34" charset="0"/>
                        </a:rPr>
                        <a:t>El usuario líder genera los casos de pruebas  necesarias para su validación y ejecución. </a:t>
                      </a:r>
                    </a:p>
                    <a:p>
                      <a:pPr marL="171450" indent="-171450" algn="just">
                        <a:buFont typeface="Wingdings" pitchFamily="2" charset="2"/>
                        <a:buChar char="§"/>
                      </a:pPr>
                      <a:r>
                        <a:rPr kumimoji="0" lang="es-PE" sz="1050" b="0" i="0" u="none" strike="noStrike" cap="none" normalizeH="0" baseline="0">
                          <a:ln>
                            <a:noFill/>
                          </a:ln>
                          <a:solidFill>
                            <a:srgbClr val="000066"/>
                          </a:solidFill>
                          <a:effectLst/>
                          <a:latin typeface="Calibri" pitchFamily="34" charset="0"/>
                          <a:cs typeface="Calibri" pitchFamily="34" charset="0"/>
                        </a:rPr>
                        <a:t>El usuario líder realiza las pruebas  del requerimiento según los casos de prueba generados. Adicionalmente, el usuario líder puede considerar realizar pruebas adicionales que no hayan encontrado contempladas. </a:t>
                      </a:r>
                    </a:p>
                    <a:p>
                      <a:pPr marL="171450" indent="-171450" algn="just">
                        <a:buFont typeface="Wingdings" pitchFamily="2" charset="2"/>
                        <a:buChar char="§"/>
                      </a:pPr>
                      <a:r>
                        <a:rPr kumimoji="0" lang="es-PE" sz="1050" b="0" i="0" u="none" strike="noStrike" cap="none" normalizeH="0" baseline="0">
                          <a:ln>
                            <a:noFill/>
                          </a:ln>
                          <a:solidFill>
                            <a:srgbClr val="000066"/>
                          </a:solidFill>
                          <a:effectLst/>
                          <a:latin typeface="Calibri" pitchFamily="34" charset="0"/>
                          <a:cs typeface="Calibri" pitchFamily="34" charset="0"/>
                        </a:rPr>
                        <a:t>Si el usuario líder encuentra alguna inconsistencia  relacionado con el requerimiento realizado o algún aporte para la mejora del mismo, documenta el caso y lo comunica al analista para su revisión. </a:t>
                      </a:r>
                    </a:p>
                    <a:p>
                      <a:pPr marL="171450" indent="-171450" algn="just">
                        <a:buFont typeface="Wingdings" pitchFamily="2" charset="2"/>
                        <a:buChar char="§"/>
                      </a:pPr>
                      <a:r>
                        <a:rPr kumimoji="0" lang="es-PE" sz="1050" b="0" i="0" u="none" strike="noStrike" cap="none" normalizeH="0" baseline="0">
                          <a:ln>
                            <a:noFill/>
                          </a:ln>
                          <a:solidFill>
                            <a:srgbClr val="000066"/>
                          </a:solidFill>
                          <a:effectLst/>
                          <a:latin typeface="Calibri" pitchFamily="34" charset="0"/>
                          <a:cs typeface="Calibri" pitchFamily="34" charset="0"/>
                        </a:rPr>
                        <a:t>Los casos de pruebas aprobados son utilizados como comprobante de que la funcionalidad está cumpliendo con el requerimiento atendido.</a:t>
                      </a: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050">
                          <a:solidFill>
                            <a:srgbClr val="000066"/>
                          </a:solidFill>
                          <a:latin typeface="Calibri" pitchFamily="34" charset="0"/>
                          <a:cs typeface="Calibri" pitchFamily="34" charset="0"/>
                        </a:rPr>
                        <a:t>El usuario</a:t>
                      </a:r>
                      <a:r>
                        <a:rPr lang="es-PE" sz="1050" baseline="0">
                          <a:solidFill>
                            <a:srgbClr val="000066"/>
                          </a:solidFill>
                          <a:latin typeface="Calibri" pitchFamily="34" charset="0"/>
                          <a:cs typeface="Calibri" pitchFamily="34" charset="0"/>
                        </a:rPr>
                        <a:t> líder </a:t>
                      </a:r>
                      <a:r>
                        <a:rPr lang="es-PE" sz="1050">
                          <a:solidFill>
                            <a:srgbClr val="000066"/>
                          </a:solidFill>
                          <a:latin typeface="Calibri" pitchFamily="34" charset="0"/>
                          <a:cs typeface="Calibri" pitchFamily="34" charset="0"/>
                        </a:rPr>
                        <a:t>es el encargado de realizar las pruebas de acuerdo a</a:t>
                      </a:r>
                      <a:r>
                        <a:rPr lang="es-PE" sz="1050" baseline="0">
                          <a:solidFill>
                            <a:srgbClr val="000066"/>
                          </a:solidFill>
                          <a:latin typeface="Calibri" pitchFamily="34" charset="0"/>
                          <a:cs typeface="Calibri" pitchFamily="34" charset="0"/>
                        </a:rPr>
                        <a:t> lo especificado. </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050" baseline="0">
                          <a:solidFill>
                            <a:srgbClr val="000066"/>
                          </a:solidFill>
                          <a:latin typeface="Calibri" pitchFamily="34" charset="0"/>
                          <a:cs typeface="Calibri" pitchFamily="34" charset="0"/>
                        </a:rPr>
                        <a:t>Las pruebas, también, pueden ser realizadas por otra persona que cumpla funciones similares en el área que solicita el requerimiento.</a:t>
                      </a:r>
                      <a:endParaRPr lang="es-PE" sz="1050" baseline="0" dirty="0">
                        <a:solidFill>
                          <a:srgbClr val="000066"/>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1050">
                          <a:solidFill>
                            <a:srgbClr val="000066"/>
                          </a:solidFill>
                          <a:latin typeface="Calibri" pitchFamily="34" charset="0"/>
                          <a:cs typeface="Calibri" pitchFamily="34" charset="0"/>
                        </a:rPr>
                        <a:t>La base de datos del ambiente de pruebas es</a:t>
                      </a:r>
                      <a:r>
                        <a:rPr lang="es-PE" sz="1050" baseline="0">
                          <a:solidFill>
                            <a:srgbClr val="000066"/>
                          </a:solidFill>
                          <a:latin typeface="Calibri" pitchFamily="34" charset="0"/>
                          <a:cs typeface="Calibri" pitchFamily="34" charset="0"/>
                        </a:rPr>
                        <a:t> una copia del ambiente de producción, la cual es actualizada a demanda del área de sistemas., dependiendo de la carga de requerimientos y necesidad de tener actualizada la información.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050" b="0" i="0" u="none" strike="noStrike" cap="none" normalizeH="0" baseline="0">
                          <a:ln>
                            <a:noFill/>
                          </a:ln>
                          <a:solidFill>
                            <a:srgbClr val="000066"/>
                          </a:solidFill>
                          <a:effectLst/>
                          <a:latin typeface="Calibri" pitchFamily="34" charset="0"/>
                          <a:cs typeface="Calibri" pitchFamily="34" charset="0"/>
                        </a:rPr>
                        <a:t>Los datos restaurados en el ambiente de pruebas corresponden a los datos de producción. Sin embargo, existe información que es sensible para la empresa y requiere ser modificada a través de un procedimiento que se encarga de reemplazar estos datos por información de prueba (no real).</a:t>
                      </a:r>
                      <a:endParaRPr kumimoji="0" lang="es-PE" sz="105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1" name="Table 15"/>
          <p:cNvGraphicFramePr>
            <a:graphicFrameLocks noGrp="1"/>
          </p:cNvGraphicFramePr>
          <p:nvPr>
            <p:extLst>
              <p:ext uri="{D42A27DB-BD31-4B8C-83A1-F6EECF244321}">
                <p14:modId xmlns:p14="http://schemas.microsoft.com/office/powerpoint/2010/main" val="2403926155"/>
              </p:ext>
            </p:extLst>
          </p:nvPr>
        </p:nvGraphicFramePr>
        <p:xfrm>
          <a:off x="173409" y="904160"/>
          <a:ext cx="8563992" cy="2170116"/>
        </p:xfrm>
        <a:graphic>
          <a:graphicData uri="http://schemas.openxmlformats.org/drawingml/2006/table">
            <a:tbl>
              <a:tblPr firstRow="1" bandRow="1">
                <a:tableStyleId>{5C22544A-7EE6-4342-B048-85BDC9FD1C3A}</a:tableStyleId>
              </a:tblPr>
              <a:tblGrid>
                <a:gridCol w="8563992">
                  <a:extLst>
                    <a:ext uri="{9D8B030D-6E8A-4147-A177-3AD203B41FA5}">
                      <a16:colId xmlns:a16="http://schemas.microsoft.com/office/drawing/2014/main" xmlns="" val="20000"/>
                    </a:ext>
                  </a:extLst>
                </a:gridCol>
              </a:tblGrid>
              <a:tr h="314553">
                <a:tc>
                  <a:txBody>
                    <a:bodyPr/>
                    <a:lstStyle/>
                    <a:p>
                      <a:pPr algn="ctr"/>
                      <a:r>
                        <a:rPr lang="es-PE" sz="1000" dirty="0">
                          <a:solidFill>
                            <a:schemeClr val="bg1"/>
                          </a:solidFill>
                          <a:latin typeface="Calibri" pitchFamily="34" charset="0"/>
                          <a:cs typeface="Calibri" pitchFamily="34" charset="0"/>
                        </a:rPr>
                        <a:t>Descripción abierta del proceso de pruebas de sistemas TI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855563">
                <a:tc>
                  <a:txBody>
                    <a:bodyPr/>
                    <a:lstStyle/>
                    <a:p>
                      <a:pPr marL="0" indent="0" algn="just">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El proceso de pruebas es iniciado por el analista funcional, quien se encarga de implementar los cambios, que le solicitó el usuario final, realizados en el ambiente de desarrollo al ambiente de pruebas. Comunica al usuario líder el requerimiento atendido para su validación en el ambiente de pruebas. El ambiente de pruebas es una copia del ambiente de producción (a nivel de estructura de base de datos y programas y componentes del sistema).</a:t>
                      </a:r>
                    </a:p>
                    <a:p>
                      <a:pPr marL="0" indent="0" algn="just">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El usuario líder realiza las pruebas de funcionalidad del requerimiento de acuerdo a lo definido con el analista. Si las pruebas realizadas son válidas, entonces el usuario líder da la aprobación final del requerimiento. Luego de esta aprobación, el analista funcional envía la documentación de los cambios a aplicar en el ambiente de producción IBM para su pase a producción.</a:t>
                      </a:r>
                      <a:endParaRPr kumimoji="0" lang="es-PE" sz="11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6502221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Mantenimiento</a:t>
            </a:r>
            <a:endParaRPr lang="es-PE" i="1" dirty="0"/>
          </a:p>
        </p:txBody>
      </p:sp>
      <p:graphicFrame>
        <p:nvGraphicFramePr>
          <p:cNvPr id="10" name="Table 15"/>
          <p:cNvGraphicFramePr>
            <a:graphicFrameLocks noGrp="1"/>
          </p:cNvGraphicFramePr>
          <p:nvPr>
            <p:extLst>
              <p:ext uri="{D42A27DB-BD31-4B8C-83A1-F6EECF244321}">
                <p14:modId xmlns:p14="http://schemas.microsoft.com/office/powerpoint/2010/main" val="1703246204"/>
              </p:ext>
            </p:extLst>
          </p:nvPr>
        </p:nvGraphicFramePr>
        <p:xfrm>
          <a:off x="173409" y="3220872"/>
          <a:ext cx="8563992" cy="3193576"/>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359283">
                <a:tc>
                  <a:txBody>
                    <a:bodyPr/>
                    <a:lstStyle/>
                    <a:p>
                      <a:pPr algn="ctr"/>
                      <a:r>
                        <a:rPr lang="es-PE" sz="1000" dirty="0">
                          <a:solidFill>
                            <a:schemeClr val="bg1"/>
                          </a:solidFill>
                          <a:latin typeface="Calibri" pitchFamily="34" charset="0"/>
                          <a:cs typeface="Calibri" pitchFamily="34" charset="0"/>
                        </a:rPr>
                        <a:t>Amplitud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Costo</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Recurrencia</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834293">
                <a:tc>
                  <a:txBody>
                    <a:bodyPr/>
                    <a:lstStyle/>
                    <a:p>
                      <a:pPr marL="171450" indent="-171450">
                        <a:buFont typeface="Wingdings" pitchFamily="2" charset="2"/>
                        <a:buChar char="§"/>
                      </a:pPr>
                      <a:r>
                        <a:rPr lang="es-PE" sz="900">
                          <a:solidFill>
                            <a:schemeClr val="tx1"/>
                          </a:solidFill>
                          <a:latin typeface="Calibri" pitchFamily="34" charset="0"/>
                          <a:cs typeface="Calibri" pitchFamily="34" charset="0"/>
                        </a:rPr>
                        <a:t>¿Cuánto suele ser modificado? Porcentaje o cantidad de aplicaciones</a:t>
                      </a:r>
                    </a:p>
                    <a:p>
                      <a:pPr marL="171450" indent="-171450">
                        <a:buFont typeface="Wingdings" pitchFamily="2" charset="2"/>
                        <a:buChar char="§"/>
                      </a:pPr>
                      <a:endParaRPr lang="es-PE" sz="900">
                        <a:solidFill>
                          <a:schemeClr val="tx1"/>
                        </a:solidFill>
                        <a:latin typeface="Calibri" pitchFamily="34" charset="0"/>
                        <a:cs typeface="Calibri" pitchFamily="34" charset="0"/>
                      </a:endParaRPr>
                    </a:p>
                    <a:p>
                      <a:pPr marL="171450" indent="-171450">
                        <a:buFont typeface="Wingdings" pitchFamily="2" charset="2"/>
                        <a:buChar char="§"/>
                      </a:pPr>
                      <a:r>
                        <a:rPr lang="es-PE" sz="900">
                          <a:solidFill>
                            <a:schemeClr val="tx1"/>
                          </a:solidFill>
                          <a:latin typeface="Calibri" pitchFamily="34" charset="0"/>
                          <a:cs typeface="Calibri" pitchFamily="34" charset="0"/>
                        </a:rPr>
                        <a:t>Actualmente</a:t>
                      </a:r>
                      <a:r>
                        <a:rPr lang="es-PE" sz="900" baseline="0">
                          <a:solidFill>
                            <a:schemeClr val="tx1"/>
                          </a:solidFill>
                          <a:latin typeface="Calibri" pitchFamily="34" charset="0"/>
                          <a:cs typeface="Calibri" pitchFamily="34" charset="0"/>
                        </a:rPr>
                        <a:t> se esta ejecutando la estrategia de virtualización para el crecimiento en servidores.</a:t>
                      </a:r>
                    </a:p>
                    <a:p>
                      <a:pPr marL="171450" indent="-171450">
                        <a:buFont typeface="Wingdings" pitchFamily="2" charset="2"/>
                        <a:buChar char="§"/>
                      </a:pPr>
                      <a:r>
                        <a:rPr lang="es-PE" sz="900" baseline="0">
                          <a:solidFill>
                            <a:schemeClr val="tx1"/>
                          </a:solidFill>
                          <a:latin typeface="Calibri" pitchFamily="34" charset="0"/>
                          <a:cs typeface="Calibri" pitchFamily="34" charset="0"/>
                        </a:rPr>
                        <a:t>A las PC’s se realiza mantenimiento preventivo mensualmente y mantenimiento correctivo semestralmente o dependiendo de los problemas presentados.</a:t>
                      </a:r>
                      <a:endParaRPr lang="es-PE" sz="900">
                        <a:solidFill>
                          <a:schemeClr val="tx1"/>
                        </a:solidFill>
                        <a:latin typeface="Calibri" pitchFamily="34" charset="0"/>
                        <a:cs typeface="Calibri" pitchFamily="34" charset="0"/>
                      </a:endParaRPr>
                    </a:p>
                    <a:p>
                      <a:pPr marL="171450" indent="-171450">
                        <a:buFont typeface="Wingdings" pitchFamily="2" charset="2"/>
                        <a:buChar char="§"/>
                      </a:pPr>
                      <a:r>
                        <a:rPr kumimoji="0" lang="es-PE" sz="900" b="0" i="0" u="none" strike="noStrike" cap="none" normalizeH="0" baseline="0">
                          <a:ln>
                            <a:noFill/>
                          </a:ln>
                          <a:solidFill>
                            <a:schemeClr val="tx1"/>
                          </a:solidFill>
                          <a:effectLst/>
                          <a:latin typeface="Calibri" pitchFamily="34" charset="0"/>
                          <a:cs typeface="Calibri" pitchFamily="34" charset="0"/>
                        </a:rPr>
                        <a:t>Se realiza mantenimiento preventivo a los circuitos digitales que se encuentran con balanceo de carga.</a:t>
                      </a:r>
                      <a:endParaRPr kumimoji="0" lang="es-PE"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None/>
                        <a:tabLst/>
                        <a:defRPr/>
                      </a:pPr>
                      <a:r>
                        <a:rPr lang="es-PE" sz="900">
                          <a:solidFill>
                            <a:schemeClr val="tx1"/>
                          </a:solidFill>
                          <a:latin typeface="Calibri" pitchFamily="34" charset="0"/>
                          <a:cs typeface="Calibri" pitchFamily="34" charset="0"/>
                        </a:rPr>
                        <a:t>Para el mantenimiento</a:t>
                      </a:r>
                      <a:r>
                        <a:rPr lang="es-PE" sz="900" baseline="0">
                          <a:solidFill>
                            <a:schemeClr val="tx1"/>
                          </a:solidFill>
                          <a:latin typeface="Calibri" pitchFamily="34" charset="0"/>
                          <a:cs typeface="Calibri" pitchFamily="34" charset="0"/>
                        </a:rPr>
                        <a:t> se incurre en los siguiente:</a:t>
                      </a:r>
                    </a:p>
                    <a:p>
                      <a:pPr marL="171450" marR="0" indent="-17145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aseline="0">
                        <a:solidFill>
                          <a:schemeClr val="tx1"/>
                        </a:solidFill>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kern="1200">
                          <a:solidFill>
                            <a:schemeClr val="tx1"/>
                          </a:solidFill>
                          <a:latin typeface="Calibri" pitchFamily="34" charset="0"/>
                          <a:ea typeface="+mn-ea"/>
                          <a:cs typeface="Calibri" pitchFamily="34" charset="0"/>
                        </a:rPr>
                        <a:t>Horas hombre (2 recursos  internos).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kern="1200">
                          <a:solidFill>
                            <a:schemeClr val="tx1"/>
                          </a:solidFill>
                          <a:latin typeface="Calibri" pitchFamily="34" charset="0"/>
                          <a:ea typeface="+mn-ea"/>
                          <a:cs typeface="Calibri" pitchFamily="34" charset="0"/>
                        </a:rPr>
                        <a:t>Mantenimiento de servidores  (30 servidores aprox.) $45000.</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kern="1200">
                          <a:solidFill>
                            <a:schemeClr val="tx1"/>
                          </a:solidFill>
                          <a:latin typeface="Calibri" pitchFamily="34" charset="0"/>
                          <a:ea typeface="+mn-ea"/>
                          <a:cs typeface="Calibri" pitchFamily="34" charset="0"/>
                        </a:rPr>
                        <a:t>Mantenimiento circuitos digitales anual de $3900</a:t>
                      </a:r>
                      <a:endParaRPr lang="es-PE" sz="900" kern="1200" dirty="0">
                        <a:solidFill>
                          <a:schemeClr val="tx1"/>
                        </a:solidFill>
                        <a:latin typeface="Calibri" pitchFamily="34" charset="0"/>
                        <a:ea typeface="+mn-ea"/>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dirty="0">
                          <a:solidFill>
                            <a:schemeClr val="tx1"/>
                          </a:solidFill>
                          <a:latin typeface="Calibri" pitchFamily="34" charset="0"/>
                          <a:cs typeface="Calibri" pitchFamily="34" charset="0"/>
                        </a:rPr>
                        <a:t>La frecuencia de los</a:t>
                      </a:r>
                      <a:r>
                        <a:rPr lang="es-PE" sz="900" baseline="0" dirty="0">
                          <a:solidFill>
                            <a:schemeClr val="tx1"/>
                          </a:solidFill>
                          <a:latin typeface="Calibri" pitchFamily="34" charset="0"/>
                          <a:cs typeface="Calibri" pitchFamily="34" charset="0"/>
                        </a:rPr>
                        <a:t> cambios es relativa, esta asociado a los requerimientos y casos de emergencia o especiales que se dan de acuerdo al impacto en la producción se procesa sin mayor contratiempo.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aseline="0" dirty="0">
                          <a:solidFill>
                            <a:schemeClr val="tx1"/>
                          </a:solidFill>
                          <a:latin typeface="Calibri" pitchFamily="34" charset="0"/>
                          <a:cs typeface="Calibri" pitchFamily="34" charset="0"/>
                        </a:rPr>
                        <a:t>Se realiza mantenimiento preventivo mensualmente y mantenimiento correctivo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11" name="Table 15"/>
          <p:cNvGraphicFramePr>
            <a:graphicFrameLocks noGrp="1"/>
          </p:cNvGraphicFramePr>
          <p:nvPr>
            <p:extLst>
              <p:ext uri="{D42A27DB-BD31-4B8C-83A1-F6EECF244321}">
                <p14:modId xmlns:p14="http://schemas.microsoft.com/office/powerpoint/2010/main" val="82203151"/>
              </p:ext>
            </p:extLst>
          </p:nvPr>
        </p:nvGraphicFramePr>
        <p:xfrm>
          <a:off x="173409" y="1132767"/>
          <a:ext cx="8563992" cy="1682265"/>
        </p:xfrm>
        <a:graphic>
          <a:graphicData uri="http://schemas.openxmlformats.org/drawingml/2006/table">
            <a:tbl>
              <a:tblPr firstRow="1" bandRow="1">
                <a:tableStyleId>{5C22544A-7EE6-4342-B048-85BDC9FD1C3A}</a:tableStyleId>
              </a:tblPr>
              <a:tblGrid>
                <a:gridCol w="8563992">
                  <a:extLst>
                    <a:ext uri="{9D8B030D-6E8A-4147-A177-3AD203B41FA5}">
                      <a16:colId xmlns:a16="http://schemas.microsoft.com/office/drawing/2014/main" xmlns="" val="20000"/>
                    </a:ext>
                  </a:extLst>
                </a:gridCol>
              </a:tblGrid>
              <a:tr h="0">
                <a:tc>
                  <a:txBody>
                    <a:bodyPr/>
                    <a:lstStyle/>
                    <a:p>
                      <a:pPr algn="ctr"/>
                      <a:r>
                        <a:rPr lang="es-PE" sz="1000" dirty="0">
                          <a:solidFill>
                            <a:schemeClr val="bg1"/>
                          </a:solidFill>
                          <a:latin typeface="Calibri" pitchFamily="34" charset="0"/>
                          <a:cs typeface="Calibri" pitchFamily="34" charset="0"/>
                        </a:rPr>
                        <a:t>Descripción abierta del proceso de mantenimiento de sistemas TI</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1438425">
                <a:tc>
                  <a:txBody>
                    <a:bodyPr/>
                    <a:lstStyle/>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El proceso de mantenimiento de sistema TI se da de la siguiente manera:</a:t>
                      </a:r>
                    </a:p>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Se tiene al Especialista de plataforma que de acuerdo a las evaluaciones que recibe del </a:t>
                      </a:r>
                      <a:r>
                        <a:rPr kumimoji="0" lang="es-PE" sz="1100" b="0" i="0" u="none" strike="noStrike" kern="1200" cap="none" normalizeH="0" baseline="0">
                          <a:ln>
                            <a:noFill/>
                          </a:ln>
                          <a:solidFill>
                            <a:srgbClr val="000066"/>
                          </a:solidFill>
                          <a:effectLst/>
                          <a:latin typeface="Calibri" pitchFamily="34" charset="0"/>
                          <a:ea typeface="+mn-ea"/>
                          <a:cs typeface="Calibri" pitchFamily="34" charset="0"/>
                        </a:rPr>
                        <a:t>Analista funcional ,</a:t>
                      </a:r>
                      <a:r>
                        <a:rPr kumimoji="0" lang="es-PE" sz="1100" b="0" i="0" u="none" strike="noStrike" cap="none" normalizeH="0" baseline="0">
                          <a:ln>
                            <a:noFill/>
                          </a:ln>
                          <a:solidFill>
                            <a:srgbClr val="000066"/>
                          </a:solidFill>
                          <a:effectLst/>
                          <a:latin typeface="Calibri" pitchFamily="34" charset="0"/>
                          <a:cs typeface="Calibri" pitchFamily="34" charset="0"/>
                        </a:rPr>
                        <a:t>en cuanto a los requerimientos del sistema, al Soporte de Software y Hardware evalúa las necesidades del mantenimiento de sistemas.</a:t>
                      </a:r>
                    </a:p>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Asimismo, se estudia los requerimientos o incidencias de los usuarios con los sistemas si éstos son debidos a problemas directamente en el sistema.</a:t>
                      </a:r>
                    </a:p>
                    <a:p>
                      <a:pPr marL="0" indent="0">
                        <a:buFont typeface="Wingdings" pitchFamily="2" charset="2"/>
                        <a:buNone/>
                      </a:pPr>
                      <a:r>
                        <a:rPr kumimoji="0" lang="es-PE" sz="1100" b="0" i="0" u="none" strike="noStrike" cap="none" normalizeH="0" baseline="0">
                          <a:ln>
                            <a:noFill/>
                          </a:ln>
                          <a:solidFill>
                            <a:srgbClr val="000066"/>
                          </a:solidFill>
                          <a:effectLst/>
                          <a:latin typeface="Calibri" pitchFamily="34" charset="0"/>
                          <a:cs typeface="Calibri" pitchFamily="34" charset="0"/>
                        </a:rPr>
                        <a:t>Genera las prioridades  y el impacto que tiene sobre los procesos en la empresa. De esta manera, se puede tomar las acciones en tiempo y costo de los mantenimientos a realizarse con el fin de mantener los sistemas operativos.</a:t>
                      </a:r>
                    </a:p>
                    <a:p>
                      <a:pPr marL="0" indent="0">
                        <a:buFont typeface="Wingdings" pitchFamily="2" charset="2"/>
                        <a:buNone/>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3425944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Procesos y herramientas</a:t>
            </a:r>
            <a:endParaRPr lang="es-PE" i="1" dirty="0"/>
          </a:p>
        </p:txBody>
      </p:sp>
      <p:graphicFrame>
        <p:nvGraphicFramePr>
          <p:cNvPr id="10" name="Table 15"/>
          <p:cNvGraphicFramePr>
            <a:graphicFrameLocks noGrp="1"/>
          </p:cNvGraphicFramePr>
          <p:nvPr>
            <p:extLst>
              <p:ext uri="{D42A27DB-BD31-4B8C-83A1-F6EECF244321}">
                <p14:modId xmlns:p14="http://schemas.microsoft.com/office/powerpoint/2010/main" val="4184943096"/>
              </p:ext>
            </p:extLst>
          </p:nvPr>
        </p:nvGraphicFramePr>
        <p:xfrm>
          <a:off x="173409" y="1021582"/>
          <a:ext cx="8563992" cy="3230533"/>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359283">
                <a:tc>
                  <a:txBody>
                    <a:bodyPr/>
                    <a:lstStyle/>
                    <a:p>
                      <a:pPr algn="ctr"/>
                      <a:r>
                        <a:rPr lang="es-PE" sz="1000" dirty="0">
                          <a:solidFill>
                            <a:schemeClr val="bg1"/>
                          </a:solidFill>
                          <a:latin typeface="Calibri" pitchFamily="34" charset="0"/>
                          <a:cs typeface="Calibri" pitchFamily="34" charset="0"/>
                        </a:rPr>
                        <a:t>Procesos y Herramientas</a:t>
                      </a:r>
                      <a:r>
                        <a:rPr lang="es-PE" sz="1000" baseline="0" dirty="0">
                          <a:solidFill>
                            <a:schemeClr val="bg1"/>
                          </a:solidFill>
                          <a:latin typeface="Calibri" pitchFamily="34" charset="0"/>
                          <a:cs typeface="Calibri" pitchFamily="34" charset="0"/>
                        </a:rPr>
                        <a:t> de desarrollo</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Procesos y Herramientas de pruebas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Procesos y Herramientas de gestión de la configuración</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834293">
                <a:tc>
                  <a:txBody>
                    <a:bodyPr/>
                    <a:lstStyle/>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fr-FR" sz="900" b="0">
                          <a:solidFill>
                            <a:schemeClr val="tx1"/>
                          </a:solidFill>
                          <a:latin typeface="Calibri" pitchFamily="34" charset="0"/>
                          <a:cs typeface="Calibri" pitchFamily="34" charset="0"/>
                        </a:rPr>
                        <a:t>Oracle Application Server: Aplicación basada</a:t>
                      </a:r>
                      <a:r>
                        <a:rPr lang="fr-FR" sz="900" b="0" baseline="0">
                          <a:solidFill>
                            <a:schemeClr val="tx1"/>
                          </a:solidFill>
                          <a:latin typeface="Calibri" pitchFamily="34" charset="0"/>
                          <a:cs typeface="Calibri" pitchFamily="34" charset="0"/>
                        </a:rPr>
                        <a:t> en web que se utiliza para crear y desplegar portales. Proporciona yn entorno seguro y manejable para acceder e interactuar con serviicios de software y recyrsos.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lang="fr-FR" sz="900" b="0">
                        <a:solidFill>
                          <a:schemeClr val="tx1"/>
                        </a:solidFill>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a:ln>
                            <a:noFill/>
                          </a:ln>
                          <a:solidFill>
                            <a:schemeClr val="tx1"/>
                          </a:solidFill>
                          <a:effectLst/>
                          <a:latin typeface="Calibri" pitchFamily="34" charset="0"/>
                          <a:cs typeface="Calibri" pitchFamily="34" charset="0"/>
                        </a:rPr>
                        <a:t>Crystal Reports : Es una aplicación de inteligencia empresarial utilizada para diseñar y generar informes desde una amplia gama de fuentes de datos.</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a:ln>
                          <a:noFill/>
                        </a:ln>
                        <a:solidFill>
                          <a:schemeClr val="tx1"/>
                        </a:solidFill>
                        <a:effectLst/>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nn-NO" sz="900" b="0" i="0" u="none" strike="noStrike" cap="none" normalizeH="0" baseline="0">
                          <a:ln>
                            <a:noFill/>
                          </a:ln>
                          <a:solidFill>
                            <a:schemeClr val="tx1"/>
                          </a:solidFill>
                          <a:effectLst/>
                          <a:latin typeface="Calibri" pitchFamily="34" charset="0"/>
                          <a:cs typeface="Calibri" pitchFamily="34" charset="0"/>
                        </a:rPr>
                        <a:t>Microsoft SQL Server: Motor de base de datos que permite almacenar informacion alguna  aplicación del negocio.</a:t>
                      </a:r>
                      <a:endParaRPr kumimoji="0" lang="nn-NO" sz="900" b="0" i="0" u="none" strike="noStrike" cap="none" normalizeH="0" baseline="0" dirty="0">
                        <a:ln>
                          <a:noFill/>
                        </a:ln>
                        <a:solidFill>
                          <a:schemeClr val="tx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lang="es-PE" sz="900" b="0" baseline="0">
                          <a:solidFill>
                            <a:schemeClr val="tx1"/>
                          </a:solidFill>
                          <a:latin typeface="Calibri" pitchFamily="34" charset="0"/>
                          <a:cs typeface="Calibri" pitchFamily="34" charset="0"/>
                        </a:rPr>
                        <a:t>Seguimiento de los requerimientos a través de un planeamiento y control de los requerimientos realizados mediante actas y cronogramas generados.</a:t>
                      </a:r>
                    </a:p>
                    <a:p>
                      <a:pPr marL="171450" indent="-171450">
                        <a:buFont typeface="Wingdings" pitchFamily="2" charset="2"/>
                        <a:buNone/>
                      </a:pPr>
                      <a:endParaRPr lang="es-PE" sz="900" b="0" baseline="0">
                        <a:solidFill>
                          <a:schemeClr val="tx1"/>
                        </a:solidFill>
                        <a:latin typeface="Calibri" pitchFamily="34" charset="0"/>
                        <a:cs typeface="Calibri" pitchFamily="34" charset="0"/>
                      </a:endParaRPr>
                    </a:p>
                    <a:p>
                      <a:pPr marL="171450" indent="-171450">
                        <a:buFont typeface="Wingdings" pitchFamily="2" charset="2"/>
                        <a:buChar char="§"/>
                      </a:pPr>
                      <a:r>
                        <a:rPr lang="es-PE" sz="900" b="0" baseline="0">
                          <a:solidFill>
                            <a:schemeClr val="tx1"/>
                          </a:solidFill>
                          <a:latin typeface="Calibri" pitchFamily="34" charset="0"/>
                          <a:cs typeface="Calibri" pitchFamily="34" charset="0"/>
                        </a:rPr>
                        <a:t>Se genera una guía de pruebas para el requerimiento realizado.</a:t>
                      </a:r>
                    </a:p>
                    <a:p>
                      <a:pPr marL="171450" indent="-171450">
                        <a:buFont typeface="Wingdings" pitchFamily="2" charset="2"/>
                        <a:buNone/>
                      </a:pPr>
                      <a:endParaRPr lang="es-PE" sz="900" b="0" baseline="0">
                        <a:solidFill>
                          <a:schemeClr val="tx1"/>
                        </a:solidFill>
                        <a:latin typeface="Calibri" pitchFamily="34" charset="0"/>
                        <a:cs typeface="Calibri" pitchFamily="34" charset="0"/>
                      </a:endParaRPr>
                    </a:p>
                    <a:p>
                      <a:pPr marL="171450" indent="-171450">
                        <a:buFont typeface="Wingdings" pitchFamily="2" charset="2"/>
                        <a:buChar char="§"/>
                      </a:pPr>
                      <a:r>
                        <a:rPr lang="es-PE" sz="900" b="0" baseline="0">
                          <a:solidFill>
                            <a:schemeClr val="tx1"/>
                          </a:solidFill>
                          <a:latin typeface="Calibri" pitchFamily="34" charset="0"/>
                          <a:cs typeface="Calibri" pitchFamily="34" charset="0"/>
                        </a:rPr>
                        <a:t>El analista realiza el seguimiento de la prueba con el usuario para verificar la conformidad  del requerimiento.</a:t>
                      </a:r>
                    </a:p>
                    <a:p>
                      <a:pPr marL="171450" indent="-171450">
                        <a:buFont typeface="Wingdings" pitchFamily="2" charset="2"/>
                        <a:buChar char="§"/>
                      </a:pPr>
                      <a:endParaRPr lang="es-PE" sz="900" b="0" baseline="0">
                        <a:solidFill>
                          <a:schemeClr val="tx1"/>
                        </a:solidFill>
                        <a:latin typeface="Calibri" pitchFamily="34" charset="0"/>
                        <a:cs typeface="Calibri" pitchFamily="34" charset="0"/>
                      </a:endParaRPr>
                    </a:p>
                    <a:p>
                      <a:pPr marL="171450" indent="-171450">
                        <a:buFont typeface="Wingdings" pitchFamily="2" charset="2"/>
                        <a:buChar char="§"/>
                      </a:pPr>
                      <a:endParaRPr lang="es-PE" sz="900" b="0" baseline="0" dirty="0">
                        <a:solidFill>
                          <a:schemeClr val="tx1"/>
                        </a:solidFill>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Wingdings" pitchFamily="2" charset="2"/>
                        <a:buChar char="§"/>
                      </a:pPr>
                      <a:r>
                        <a:rPr kumimoji="0" lang="es-PE" sz="900" b="0" i="0" u="none" strike="noStrike" cap="none" normalizeH="0" baseline="0" dirty="0">
                          <a:ln>
                            <a:noFill/>
                          </a:ln>
                          <a:solidFill>
                            <a:schemeClr val="tx1"/>
                          </a:solidFill>
                          <a:effectLst/>
                          <a:latin typeface="Calibri" pitchFamily="34" charset="0"/>
                          <a:cs typeface="Calibri" pitchFamily="34" charset="0"/>
                        </a:rPr>
                        <a:t>Los servidores utilizan sus propias herramientas de gestión.</a:t>
                      </a:r>
                    </a:p>
                    <a:p>
                      <a:pPr marL="171450" indent="-171450">
                        <a:buFont typeface="Wingdings" pitchFamily="2" charset="2"/>
                        <a:buChar char="§"/>
                      </a:pPr>
                      <a:endParaRPr kumimoji="0" lang="es-PE" sz="900" b="0" i="0" u="none" strike="noStrike" cap="none" normalizeH="0" baseline="0" dirty="0">
                        <a:ln>
                          <a:noFill/>
                        </a:ln>
                        <a:solidFill>
                          <a:schemeClr val="tx1"/>
                        </a:solidFill>
                        <a:effectLst/>
                        <a:latin typeface="Calibri" pitchFamily="34" charset="0"/>
                        <a:cs typeface="Calibri" pitchFamily="34" charset="0"/>
                      </a:endParaRPr>
                    </a:p>
                    <a:p>
                      <a:pPr marL="171450" indent="-171450">
                        <a:buFont typeface="Wingdings" pitchFamily="2" charset="2"/>
                        <a:buChar char="§"/>
                      </a:pPr>
                      <a:r>
                        <a:rPr kumimoji="0" lang="es-PE" sz="900" b="0" i="0" u="none" strike="noStrike" cap="none" normalizeH="0" baseline="0" dirty="0">
                          <a:ln>
                            <a:noFill/>
                          </a:ln>
                          <a:solidFill>
                            <a:schemeClr val="tx1"/>
                          </a:solidFill>
                          <a:effectLst/>
                          <a:latin typeface="Calibri" pitchFamily="34" charset="0"/>
                          <a:cs typeface="Calibri" pitchFamily="34" charset="0"/>
                        </a:rPr>
                        <a:t>Las </a:t>
                      </a:r>
                      <a:r>
                        <a:rPr kumimoji="0" lang="es-PE" sz="900" b="0" i="0" u="none" strike="noStrike" cap="none" normalizeH="0" baseline="0" dirty="0" err="1">
                          <a:ln>
                            <a:noFill/>
                          </a:ln>
                          <a:solidFill>
                            <a:schemeClr val="tx1"/>
                          </a:solidFill>
                          <a:effectLst/>
                          <a:latin typeface="Calibri" pitchFamily="34" charset="0"/>
                          <a:cs typeface="Calibri" pitchFamily="34" charset="0"/>
                        </a:rPr>
                        <a:t>pc’s</a:t>
                      </a:r>
                      <a:r>
                        <a:rPr kumimoji="0" lang="es-PE" sz="900" b="0" i="0" u="none" strike="noStrike" cap="none" normalizeH="0" baseline="0" dirty="0">
                          <a:ln>
                            <a:noFill/>
                          </a:ln>
                          <a:solidFill>
                            <a:schemeClr val="tx1"/>
                          </a:solidFill>
                          <a:effectLst/>
                          <a:latin typeface="Calibri" pitchFamily="34" charset="0"/>
                          <a:cs typeface="Calibri" pitchFamily="34" charset="0"/>
                        </a:rPr>
                        <a:t> a través de las herramientas de administración propias de los sistemas Windows 7 y Windows 8.</a:t>
                      </a:r>
                    </a:p>
                    <a:p>
                      <a:pPr marL="171450" indent="-171450">
                        <a:buFont typeface="Wingdings" pitchFamily="2" charset="2"/>
                        <a:buChar char="§"/>
                      </a:pPr>
                      <a:endParaRPr kumimoji="0" lang="es-PE" sz="900" b="0" i="0" u="none" strike="noStrike" cap="none" normalizeH="0" baseline="0" dirty="0">
                        <a:ln>
                          <a:noFill/>
                        </a:ln>
                        <a:solidFill>
                          <a:schemeClr val="tx1"/>
                        </a:solidFill>
                        <a:effectLst/>
                        <a:latin typeface="Calibri" pitchFamily="34" charset="0"/>
                        <a:cs typeface="Calibri" pitchFamily="34" charset="0"/>
                      </a:endParaRPr>
                    </a:p>
                    <a:p>
                      <a:pPr marL="171450" indent="-171450">
                        <a:buFont typeface="Wingdings" pitchFamily="2" charset="2"/>
                        <a:buChar char="§"/>
                      </a:pPr>
                      <a:r>
                        <a:rPr kumimoji="0" lang="es-PE" sz="900" b="0" i="0" u="none" strike="noStrike" cap="none" normalizeH="0" baseline="0" dirty="0">
                          <a:ln>
                            <a:noFill/>
                          </a:ln>
                          <a:solidFill>
                            <a:schemeClr val="tx1"/>
                          </a:solidFill>
                          <a:effectLst/>
                          <a:latin typeface="Calibri" pitchFamily="34" charset="0"/>
                          <a:cs typeface="Calibri" pitchFamily="34" charset="0"/>
                        </a:rPr>
                        <a:t>Gestor de la base de datos SQL SERVER 2008.</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86346419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Estimación del costo del software</a:t>
            </a:r>
            <a:endParaRPr lang="es-PE" i="1" dirty="0"/>
          </a:p>
        </p:txBody>
      </p:sp>
      <p:graphicFrame>
        <p:nvGraphicFramePr>
          <p:cNvPr id="15" name="Table 14"/>
          <p:cNvGraphicFramePr>
            <a:graphicFrameLocks noGrp="1"/>
          </p:cNvGraphicFramePr>
          <p:nvPr>
            <p:extLst>
              <p:ext uri="{D42A27DB-BD31-4B8C-83A1-F6EECF244321}">
                <p14:modId xmlns:p14="http://schemas.microsoft.com/office/powerpoint/2010/main" val="1592657492"/>
              </p:ext>
            </p:extLst>
          </p:nvPr>
        </p:nvGraphicFramePr>
        <p:xfrm>
          <a:off x="173410" y="1024210"/>
          <a:ext cx="8563991" cy="5339012"/>
        </p:xfrm>
        <a:graphic>
          <a:graphicData uri="http://schemas.openxmlformats.org/drawingml/2006/table">
            <a:tbl>
              <a:tblPr firstRow="1" bandRow="1">
                <a:tableStyleId>{5C22544A-7EE6-4342-B048-85BDC9FD1C3A}</a:tableStyleId>
              </a:tblPr>
              <a:tblGrid>
                <a:gridCol w="8563991">
                  <a:extLst>
                    <a:ext uri="{9D8B030D-6E8A-4147-A177-3AD203B41FA5}">
                      <a16:colId xmlns:a16="http://schemas.microsoft.com/office/drawing/2014/main" xmlns="" val="20000"/>
                    </a:ext>
                  </a:extLst>
                </a:gridCol>
              </a:tblGrid>
              <a:tr h="5339012">
                <a:tc>
                  <a:txBody>
                    <a:bodyPr/>
                    <a:lstStyle/>
                    <a:p>
                      <a:r>
                        <a:rPr kumimoji="0" lang="es-PE" sz="1600" b="0" i="0" u="none" strike="noStrike" cap="none" normalizeH="0" baseline="0" dirty="0">
                          <a:ln>
                            <a:noFill/>
                          </a:ln>
                          <a:solidFill>
                            <a:srgbClr val="000066"/>
                          </a:solidFill>
                          <a:effectLst/>
                          <a:latin typeface="Calibri" pitchFamily="34" charset="0"/>
                          <a:cs typeface="Calibri" pitchFamily="34" charset="0"/>
                        </a:rPr>
                        <a:t>El tamaño, esfuerzo y costo del software se puede estimar en función de los siguientes factores: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Requerimientos definidos o que sean estables.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Código es reutilizable.</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Capacidad y experiencia del equipo TI.</a:t>
                      </a:r>
                    </a:p>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kumimoji="0" lang="es-PE" sz="1600" b="0" i="0" u="none" strike="noStrike" cap="none" normalizeH="0" baseline="0" dirty="0">
                          <a:ln>
                            <a:noFill/>
                          </a:ln>
                          <a:solidFill>
                            <a:srgbClr val="000066"/>
                          </a:solidFill>
                          <a:effectLst/>
                          <a:latin typeface="Calibri" pitchFamily="34" charset="0"/>
                          <a:cs typeface="Calibri" pitchFamily="34" charset="0"/>
                        </a:rPr>
                        <a:t>Portabilidad (o capacidad de ejecutarse en diferentes plataformas).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Facilidad de instalación.</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Facilidad de uso.</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Facilidad de modificación.</a:t>
                      </a:r>
                    </a:p>
                    <a:p>
                      <a:pPr marL="0" marR="0" indent="0" algn="l" defTabSz="896112" rtl="0" eaLnBrk="1" fontAlgn="auto" latinLnBrk="0" hangingPunct="1">
                        <a:lnSpc>
                          <a:spcPct val="100000"/>
                        </a:lnSpc>
                        <a:spcBef>
                          <a:spcPts val="0"/>
                        </a:spcBef>
                        <a:spcAft>
                          <a:spcPts val="0"/>
                        </a:spcAft>
                        <a:buClrTx/>
                        <a:buSzTx/>
                        <a:buFont typeface="Arial" pitchFamily="34" charset="0"/>
                        <a:buChar char="•"/>
                        <a:tabLst/>
                        <a:defRPr/>
                      </a:pPr>
                      <a:r>
                        <a:rPr kumimoji="0" lang="es-PE" sz="1600" b="0" i="0" u="none" strike="noStrike" cap="none" normalizeH="0" baseline="0" dirty="0">
                          <a:ln>
                            <a:noFill/>
                          </a:ln>
                          <a:solidFill>
                            <a:srgbClr val="000066"/>
                          </a:solidFill>
                          <a:effectLst/>
                          <a:latin typeface="Calibri" pitchFamily="34" charset="0"/>
                          <a:cs typeface="Calibri" pitchFamily="34" charset="0"/>
                        </a:rPr>
                        <a:t>Niveles de seguridad requeridos.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Nivel de dificultad del lenguaje de programación.</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 Complejidad y cantidad de transacciones.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Tiempos de respuesta u objetivos de desempeño.</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Nivel o grado de procesamiento interno.</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Concurrencia o simultaneidad.</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Facilidades especiales de entrenamiento a los usuarios.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Acceso directo provisto a terceros.</a:t>
                      </a:r>
                    </a:p>
                    <a:p>
                      <a:pPr>
                        <a:buFont typeface="Arial" pitchFamily="34" charset="0"/>
                        <a:buChar char="•"/>
                      </a:pPr>
                      <a:r>
                        <a:rPr kumimoji="0" lang="es-PE" sz="1600" b="0" i="0" u="none" strike="noStrike" cap="none" normalizeH="0" baseline="0" dirty="0">
                          <a:ln>
                            <a:noFill/>
                          </a:ln>
                          <a:solidFill>
                            <a:srgbClr val="000066"/>
                          </a:solidFill>
                          <a:effectLst/>
                          <a:latin typeface="Calibri" pitchFamily="34" charset="0"/>
                          <a:cs typeface="Calibri" pitchFamily="34" charset="0"/>
                        </a:rPr>
                        <a:t>De habilidades, familiaridad y experiencia de los usuarios. </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0564989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Tabla de Contenidos (4 de 4)</a:t>
            </a:r>
          </a:p>
        </p:txBody>
      </p:sp>
      <p:sp>
        <p:nvSpPr>
          <p:cNvPr id="3" name="Content Placeholder 2"/>
          <p:cNvSpPr>
            <a:spLocks noGrp="1"/>
          </p:cNvSpPr>
          <p:nvPr>
            <p:ph idx="1"/>
          </p:nvPr>
        </p:nvSpPr>
        <p:spPr/>
        <p:txBody>
          <a:bodyPr/>
          <a:lstStyle/>
          <a:p>
            <a:r>
              <a:rPr lang="es-PE" dirty="0">
                <a:solidFill>
                  <a:schemeClr val="tx1"/>
                </a:solidFill>
              </a:rPr>
              <a:t>Plan Estratégico de Tecnología de Información (PETI) y Organización de TI</a:t>
            </a:r>
          </a:p>
          <a:p>
            <a:pPr lvl="1"/>
            <a:r>
              <a:rPr lang="es-PE" dirty="0">
                <a:solidFill>
                  <a:schemeClr val="tx1"/>
                </a:solidFill>
              </a:rPr>
              <a:t>Proyectos</a:t>
            </a:r>
          </a:p>
          <a:p>
            <a:pPr lvl="2"/>
            <a:r>
              <a:rPr lang="es-PE" dirty="0">
                <a:solidFill>
                  <a:schemeClr val="tx1"/>
                </a:solidFill>
              </a:rPr>
              <a:t>Información General sobre la Gestión de Proyectos</a:t>
            </a:r>
          </a:p>
          <a:p>
            <a:pPr lvl="1"/>
            <a:r>
              <a:rPr lang="es-PE" dirty="0">
                <a:solidFill>
                  <a:schemeClr val="tx1"/>
                </a:solidFill>
              </a:rPr>
              <a:t>Desarrollo</a:t>
            </a:r>
          </a:p>
          <a:p>
            <a:pPr lvl="2"/>
            <a:r>
              <a:rPr lang="es-PE" dirty="0">
                <a:solidFill>
                  <a:schemeClr val="tx1"/>
                </a:solidFill>
              </a:rPr>
              <a:t>Proceso de atención de requerimientos</a:t>
            </a:r>
          </a:p>
          <a:p>
            <a:pPr lvl="2"/>
            <a:r>
              <a:rPr lang="es-PE" dirty="0">
                <a:solidFill>
                  <a:schemeClr val="tx1"/>
                </a:solidFill>
              </a:rPr>
              <a:t>Pruebas: casos de pruebas, participación de usuarios y datos de pruebas</a:t>
            </a:r>
          </a:p>
          <a:p>
            <a:pPr lvl="2"/>
            <a:r>
              <a:rPr lang="es-PE" dirty="0">
                <a:solidFill>
                  <a:schemeClr val="tx1"/>
                </a:solidFill>
              </a:rPr>
              <a:t>Mantenimiento: amplitud, costo y recurrencia</a:t>
            </a:r>
          </a:p>
          <a:p>
            <a:pPr lvl="2"/>
            <a:r>
              <a:rPr lang="es-PE" dirty="0">
                <a:solidFill>
                  <a:schemeClr val="tx1"/>
                </a:solidFill>
              </a:rPr>
              <a:t>Procesos y herramientas utilizadas</a:t>
            </a:r>
          </a:p>
          <a:p>
            <a:pPr lvl="2"/>
            <a:r>
              <a:rPr lang="es-PE" dirty="0">
                <a:solidFill>
                  <a:schemeClr val="tx1"/>
                </a:solidFill>
              </a:rPr>
              <a:t>Estimación del costo del software</a:t>
            </a:r>
          </a:p>
          <a:p>
            <a:pPr lvl="1"/>
            <a:r>
              <a:rPr lang="es-PE" dirty="0">
                <a:solidFill>
                  <a:schemeClr val="tx1"/>
                </a:solidFill>
              </a:rPr>
              <a:t>Infraestructura y Operaciones</a:t>
            </a:r>
          </a:p>
          <a:p>
            <a:pPr lvl="2"/>
            <a:r>
              <a:rPr lang="es-PE" dirty="0">
                <a:solidFill>
                  <a:schemeClr val="tx1"/>
                </a:solidFill>
              </a:rPr>
              <a:t>Información General sobre la Gestión de IyO</a:t>
            </a:r>
          </a:p>
          <a:p>
            <a:pPr lvl="1"/>
            <a:r>
              <a:rPr lang="es-PE" dirty="0">
                <a:solidFill>
                  <a:schemeClr val="tx1"/>
                </a:solidFill>
              </a:rPr>
              <a:t>Seguridad</a:t>
            </a:r>
          </a:p>
          <a:p>
            <a:pPr lvl="2"/>
            <a:r>
              <a:rPr lang="es-PE" dirty="0">
                <a:solidFill>
                  <a:schemeClr val="tx1"/>
                </a:solidFill>
              </a:rPr>
              <a:t>Información General sobre Seguridad</a:t>
            </a:r>
          </a:p>
        </p:txBody>
      </p:sp>
    </p:spTree>
    <p:extLst>
      <p:ext uri="{BB962C8B-B14F-4D97-AF65-F5344CB8AC3E}">
        <p14:creationId xmlns:p14="http://schemas.microsoft.com/office/powerpoint/2010/main" val="73634831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Infraestructura y Operaciones</a:t>
            </a:r>
          </a:p>
        </p:txBody>
      </p:sp>
    </p:spTree>
    <p:extLst>
      <p:ext uri="{BB962C8B-B14F-4D97-AF65-F5344CB8AC3E}">
        <p14:creationId xmlns:p14="http://schemas.microsoft.com/office/powerpoint/2010/main" val="84726436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Infraestructura y Operaciones (</a:t>
            </a:r>
            <a:r>
              <a:rPr lang="es-PE" dirty="0" err="1"/>
              <a:t>IyO</a:t>
            </a:r>
            <a:r>
              <a:rPr lang="es-PE" dirty="0"/>
              <a:t>)</a:t>
            </a:r>
            <a:br>
              <a:rPr lang="es-PE" dirty="0"/>
            </a:br>
            <a:r>
              <a:rPr lang="es-PE" i="1" dirty="0"/>
              <a:t>Información General sobre la Gestión de </a:t>
            </a:r>
            <a:r>
              <a:rPr lang="es-PE" i="1" dirty="0" err="1"/>
              <a:t>IyO</a:t>
            </a:r>
            <a:r>
              <a:rPr lang="es-PE" i="1" dirty="0"/>
              <a:t> (1 de 3)</a:t>
            </a:r>
          </a:p>
        </p:txBody>
      </p:sp>
      <p:graphicFrame>
        <p:nvGraphicFramePr>
          <p:cNvPr id="4" name="Table 3"/>
          <p:cNvGraphicFramePr>
            <a:graphicFrameLocks noGrp="1"/>
          </p:cNvGraphicFramePr>
          <p:nvPr>
            <p:extLst>
              <p:ext uri="{D42A27DB-BD31-4B8C-83A1-F6EECF244321}">
                <p14:modId xmlns:p14="http://schemas.microsoft.com/office/powerpoint/2010/main" val="1149986071"/>
              </p:ext>
            </p:extLst>
          </p:nvPr>
        </p:nvGraphicFramePr>
        <p:xfrm>
          <a:off x="262467" y="1024204"/>
          <a:ext cx="8534692" cy="5376595"/>
        </p:xfrm>
        <a:graphic>
          <a:graphicData uri="http://schemas.openxmlformats.org/drawingml/2006/table">
            <a:tbl>
              <a:tblPr firstRow="1" bandRow="1">
                <a:tableStyleId>{5C22544A-7EE6-4342-B048-85BDC9FD1C3A}</a:tableStyleId>
              </a:tblPr>
              <a:tblGrid>
                <a:gridCol w="918633">
                  <a:extLst>
                    <a:ext uri="{9D8B030D-6E8A-4147-A177-3AD203B41FA5}">
                      <a16:colId xmlns:a16="http://schemas.microsoft.com/office/drawing/2014/main" xmlns="" val="20000"/>
                    </a:ext>
                  </a:extLst>
                </a:gridCol>
                <a:gridCol w="7616059">
                  <a:extLst>
                    <a:ext uri="{9D8B030D-6E8A-4147-A177-3AD203B41FA5}">
                      <a16:colId xmlns:a16="http://schemas.microsoft.com/office/drawing/2014/main" xmlns="" val="20001"/>
                    </a:ext>
                  </a:extLst>
                </a:gridCol>
              </a:tblGrid>
              <a:tr h="2558299">
                <a:tc>
                  <a:txBody>
                    <a:bodyPr/>
                    <a:lstStyle/>
                    <a:p>
                      <a:pPr marL="0" indent="0" algn="l">
                        <a:buFont typeface="+mj-lt"/>
                        <a:buNone/>
                      </a:pPr>
                      <a:r>
                        <a:rPr lang="es-PE" sz="1200" b="1" dirty="0">
                          <a:solidFill>
                            <a:schemeClr val="bg1"/>
                          </a:solidFill>
                          <a:latin typeface="Calibri" pitchFamily="34" charset="0"/>
                          <a:cs typeface="Calibri" pitchFamily="34" charset="0"/>
                        </a:rPr>
                        <a:t>Estrategia de Servicio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indent="0" algn="l">
                        <a:buFont typeface="Wingdings" pitchFamily="2" charset="2"/>
                        <a:buNone/>
                      </a:pPr>
                      <a:r>
                        <a:rPr lang="es-PE" sz="900" b="0" dirty="0">
                          <a:solidFill>
                            <a:schemeClr val="tx1"/>
                          </a:solidFill>
                          <a:latin typeface="Calibri" pitchFamily="34" charset="0"/>
                          <a:cs typeface="Calibri" pitchFamily="34" charset="0"/>
                        </a:rPr>
                        <a:t>Portafolio de Servicios</a:t>
                      </a:r>
                    </a:p>
                    <a:p>
                      <a:pPr marL="0" indent="0" algn="l">
                        <a:buFont typeface="Wingdings" pitchFamily="2" charset="2"/>
                        <a:buNone/>
                      </a:pPr>
                      <a:endParaRPr lang="es-PE" sz="900" b="0" dirty="0">
                        <a:solidFill>
                          <a:schemeClr val="tx1"/>
                        </a:solidFill>
                        <a:latin typeface="Calibri" pitchFamily="34" charset="0"/>
                        <a:cs typeface="Calibri" pitchFamily="34" charset="0"/>
                      </a:endParaRPr>
                    </a:p>
                    <a:p>
                      <a:pPr marL="171450" indent="-171450">
                        <a:buFont typeface="Wingdings" pitchFamily="2" charset="2"/>
                        <a:buChar char="§"/>
                      </a:pPr>
                      <a:r>
                        <a:rPr lang="es-PE" sz="900" b="0" baseline="0" dirty="0">
                          <a:solidFill>
                            <a:srgbClr val="000080"/>
                          </a:solidFill>
                          <a:latin typeface="Calibri" pitchFamily="34" charset="0"/>
                          <a:cs typeface="Calibri" pitchFamily="34" charset="0"/>
                        </a:rPr>
                        <a:t>La estrategia de Gestión de TI, se maneja en las siguientes fases : Evaluación y Definición  de la Estrategia de Servicio, Actualización y Planificación Estratégica actual.</a:t>
                      </a:r>
                    </a:p>
                    <a:p>
                      <a:pPr marL="171450" indent="-171450" algn="l">
                        <a:buFont typeface="Wingdings" pitchFamily="2" charset="2"/>
                        <a:buChar char="§"/>
                      </a:pPr>
                      <a:r>
                        <a:rPr lang="es-PE" sz="900" b="0" baseline="0" dirty="0">
                          <a:solidFill>
                            <a:srgbClr val="000080"/>
                          </a:solidFill>
                          <a:latin typeface="Calibri" pitchFamily="34" charset="0"/>
                          <a:cs typeface="Calibri" pitchFamily="34" charset="0"/>
                        </a:rPr>
                        <a:t>Producción de sistemas (Planificación de desarrollo de sistemas, Mantenimiento de sistemas y Seguimiento de desarrollo de sistemas)</a:t>
                      </a:r>
                    </a:p>
                    <a:p>
                      <a:pPr marL="171450" indent="-171450" algn="l">
                        <a:buFont typeface="Wingdings" pitchFamily="2" charset="2"/>
                        <a:buChar char="§"/>
                      </a:pPr>
                      <a:r>
                        <a:rPr lang="es-PE" sz="900" b="0" baseline="0" dirty="0">
                          <a:solidFill>
                            <a:schemeClr val="tx1"/>
                          </a:solidFill>
                          <a:latin typeface="Calibri" pitchFamily="34" charset="0"/>
                          <a:cs typeface="Calibri" pitchFamily="34" charset="0"/>
                        </a:rPr>
                        <a:t>Gestión de inteligencia de negocios (Análisis de minería de datos y Generación de reportes de toma de decisiones  )</a:t>
                      </a:r>
                    </a:p>
                    <a:p>
                      <a:pPr marL="171450" indent="-171450" algn="l">
                        <a:buFont typeface="Wingdings" pitchFamily="2" charset="2"/>
                        <a:buChar char="§"/>
                      </a:pPr>
                      <a:r>
                        <a:rPr lang="es-PE" sz="900" b="0" baseline="0" dirty="0">
                          <a:solidFill>
                            <a:schemeClr val="tx1"/>
                          </a:solidFill>
                          <a:latin typeface="Calibri" pitchFamily="34" charset="0"/>
                          <a:cs typeface="Calibri" pitchFamily="34" charset="0"/>
                        </a:rPr>
                        <a:t>Mejorar el soporte arquitectura de datos (Diseño y mantenimiento de arquitectura de datos y soporte de plataforma de datos).</a:t>
                      </a:r>
                    </a:p>
                    <a:p>
                      <a:pPr marL="171450" indent="-171450" algn="l">
                        <a:buFont typeface="Wingdings" pitchFamily="2" charset="2"/>
                        <a:buChar char="§"/>
                      </a:pPr>
                      <a:r>
                        <a:rPr lang="es-PE" sz="900" b="0" baseline="0" dirty="0">
                          <a:solidFill>
                            <a:srgbClr val="000080"/>
                          </a:solidFill>
                          <a:latin typeface="Calibri" pitchFamily="34" charset="0"/>
                          <a:cs typeface="Calibri" pitchFamily="34" charset="0"/>
                        </a:rPr>
                        <a:t>El soporte de primer nivel es brindado por un tercero .</a:t>
                      </a:r>
                    </a:p>
                    <a:p>
                      <a:pPr marL="171450" indent="-171450">
                        <a:buFont typeface="Wingdings" pitchFamily="2" charset="2"/>
                        <a:buChar char="§"/>
                      </a:pPr>
                      <a:r>
                        <a:rPr lang="es-ES" sz="900" b="0" baseline="0" dirty="0">
                          <a:solidFill>
                            <a:srgbClr val="000066"/>
                          </a:solidFill>
                          <a:latin typeface="Calibri" charset="0"/>
                          <a:cs typeface="Calibri" pitchFamily="34" charset="0"/>
                        </a:rPr>
                        <a:t>Se gestionan a todos los usuarios  que acceden a los sistemas.</a:t>
                      </a:r>
                    </a:p>
                    <a:p>
                      <a:pPr marL="171450" indent="-171450">
                        <a:buFont typeface="Wingdings" pitchFamily="2" charset="2"/>
                        <a:buChar char="§"/>
                      </a:pPr>
                      <a:r>
                        <a:rPr lang="es-ES" sz="900" b="0" baseline="0" dirty="0">
                          <a:solidFill>
                            <a:srgbClr val="000066"/>
                          </a:solidFill>
                          <a:latin typeface="Calibri" charset="0"/>
                          <a:cs typeface="Calibri" pitchFamily="34" charset="0"/>
                        </a:rPr>
                        <a:t>La atención a usuarios es mediante </a:t>
                      </a:r>
                      <a:r>
                        <a:rPr lang="es-ES" sz="900" b="0" baseline="0" dirty="0" err="1">
                          <a:solidFill>
                            <a:srgbClr val="000066"/>
                          </a:solidFill>
                          <a:latin typeface="Calibri" charset="0"/>
                          <a:cs typeface="Calibri" pitchFamily="34" charset="0"/>
                        </a:rPr>
                        <a:t>Help</a:t>
                      </a:r>
                      <a:r>
                        <a:rPr lang="es-ES" sz="900" b="0" baseline="0" dirty="0">
                          <a:solidFill>
                            <a:srgbClr val="000066"/>
                          </a:solidFill>
                          <a:latin typeface="Calibri" charset="0"/>
                          <a:cs typeface="Calibri" pitchFamily="34" charset="0"/>
                        </a:rPr>
                        <a:t>  </a:t>
                      </a:r>
                      <a:r>
                        <a:rPr lang="es-ES" sz="900" b="0" baseline="0" dirty="0" err="1">
                          <a:solidFill>
                            <a:srgbClr val="000066"/>
                          </a:solidFill>
                          <a:latin typeface="Calibri" charset="0"/>
                          <a:cs typeface="Calibri" pitchFamily="34" charset="0"/>
                        </a:rPr>
                        <a:t>Desk</a:t>
                      </a:r>
                      <a:r>
                        <a:rPr lang="es-ES" sz="900" b="0" baseline="0" dirty="0">
                          <a:solidFill>
                            <a:srgbClr val="000066"/>
                          </a:solidFill>
                          <a:latin typeface="Calibri" charset="0"/>
                          <a:cs typeface="Calibri" pitchFamily="34" charset="0"/>
                        </a:rPr>
                        <a:t>.</a:t>
                      </a:r>
                      <a:endParaRPr lang="es-PE" sz="900" b="0" baseline="0" dirty="0">
                        <a:solidFill>
                          <a:srgbClr val="000066"/>
                        </a:solidFill>
                        <a:latin typeface="Calibri" charset="0"/>
                        <a:cs typeface="Calibri" pitchFamily="34" charset="0"/>
                      </a:endParaRPr>
                    </a:p>
                    <a:p>
                      <a:pPr marL="171450" indent="-171450" algn="l">
                        <a:buFont typeface="Wingdings" pitchFamily="2" charset="2"/>
                        <a:buChar char="§"/>
                      </a:pPr>
                      <a:endParaRPr lang="es-PE" sz="900" b="0" baseline="0" dirty="0">
                        <a:solidFill>
                          <a:srgbClr val="000080"/>
                        </a:solidFill>
                        <a:latin typeface="Calibri" pitchFamily="34" charset="0"/>
                        <a:cs typeface="Calibri" pitchFamily="34" charset="0"/>
                      </a:endParaRPr>
                    </a:p>
                    <a:p>
                      <a:pPr marL="171450" indent="-171450" algn="l">
                        <a:buFont typeface="Wingdings" pitchFamily="2" charset="2"/>
                        <a:buNone/>
                      </a:pPr>
                      <a:endParaRPr lang="es-PE" sz="900" b="0" baseline="0" dirty="0">
                        <a:solidFill>
                          <a:schemeClr val="tx1"/>
                        </a:solidFill>
                        <a:latin typeface="Calibri" pitchFamily="34" charset="0"/>
                        <a:cs typeface="Calibri" pitchFamily="34" charset="0"/>
                      </a:endParaRPr>
                    </a:p>
                    <a:p>
                      <a:pPr marL="171450" indent="-171450" algn="l">
                        <a:buFont typeface="Wingdings" pitchFamily="2" charset="2"/>
                        <a:buChar char="§"/>
                      </a:pPr>
                      <a:endParaRPr lang="es-PE" sz="900" b="0" baseline="0" dirty="0">
                        <a:solidFill>
                          <a:schemeClr val="tx1"/>
                        </a:solidFill>
                        <a:latin typeface="Calibri" pitchFamily="34" charset="0"/>
                        <a:cs typeface="Calibri" pitchFamily="34" charset="0"/>
                      </a:endParaRPr>
                    </a:p>
                    <a:p>
                      <a:pPr marL="0" indent="0" algn="l">
                        <a:buFont typeface="Wingdings" pitchFamily="2" charset="2"/>
                        <a:buNone/>
                      </a:pPr>
                      <a:r>
                        <a:rPr lang="es-PE" sz="900" b="0" baseline="0" dirty="0">
                          <a:solidFill>
                            <a:schemeClr val="tx1"/>
                          </a:solidFill>
                          <a:latin typeface="Calibri" pitchFamily="34" charset="0"/>
                          <a:cs typeface="Calibri" pitchFamily="34" charset="0"/>
                        </a:rPr>
                        <a:t>Gestión Financiera</a:t>
                      </a:r>
                    </a:p>
                    <a:p>
                      <a:pPr marL="0" indent="0" algn="l">
                        <a:buFont typeface="Wingdings" pitchFamily="2" charset="2"/>
                        <a:buNone/>
                      </a:pPr>
                      <a:endParaRPr lang="es-PE" sz="900" b="0" baseline="0" dirty="0">
                        <a:solidFill>
                          <a:schemeClr val="tx1"/>
                        </a:solidFill>
                        <a:latin typeface="Calibri" pitchFamily="34" charset="0"/>
                        <a:cs typeface="Calibri" pitchFamily="34" charset="0"/>
                      </a:endParaRPr>
                    </a:p>
                    <a:p>
                      <a:pPr marL="0" indent="0" algn="l">
                        <a:buFont typeface="Wingdings" pitchFamily="2" charset="2"/>
                        <a:buNone/>
                      </a:pPr>
                      <a:r>
                        <a:rPr lang="es-PE" sz="900" b="0" baseline="0" dirty="0">
                          <a:solidFill>
                            <a:srgbClr val="000085"/>
                          </a:solidFill>
                          <a:latin typeface="Wingdings" charset="0"/>
                          <a:cs typeface="Calibri" pitchFamily="34" charset="0"/>
                          <a:sym typeface="Wingdings" charset="0"/>
                        </a:rPr>
                        <a:t>   </a:t>
                      </a:r>
                      <a:r>
                        <a:rPr lang="es-ES" sz="900" b="0" baseline="0" dirty="0">
                          <a:solidFill>
                            <a:srgbClr val="000085"/>
                          </a:solidFill>
                          <a:latin typeface="Calibri" charset="0"/>
                          <a:cs typeface="Calibri" pitchFamily="34" charset="0"/>
                        </a:rPr>
                        <a:t>El presupuesto del año es aprobado por la División de Finanzas.</a:t>
                      </a:r>
                      <a:endParaRPr lang="es-PE" sz="900" b="0" baseline="0" dirty="0">
                        <a:solidFill>
                          <a:srgbClr val="000085"/>
                        </a:solidFill>
                        <a:latin typeface="Calibri" charset="0"/>
                        <a:cs typeface="Calibri" pitchFamily="34" charset="0"/>
                      </a:endParaRPr>
                    </a:p>
                    <a:p>
                      <a:pPr marL="171450" indent="-171450">
                        <a:buFont typeface="Wingdings" pitchFamily="2" charset="2"/>
                        <a:buChar char="§"/>
                      </a:pPr>
                      <a:r>
                        <a:rPr lang="es-PE" sz="900" b="0" baseline="0" dirty="0">
                          <a:solidFill>
                            <a:schemeClr val="tx1"/>
                          </a:solidFill>
                          <a:latin typeface="Calibri" pitchFamily="34" charset="0"/>
                          <a:cs typeface="Calibri" pitchFamily="34" charset="0"/>
                        </a:rPr>
                        <a:t>Los proveedores están en constante evaluación, para  lo cual se usan índices de gestión.</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818296">
                <a:tc>
                  <a:txBody>
                    <a:bodyPr/>
                    <a:lstStyle/>
                    <a:p>
                      <a:pPr marL="0" indent="0" algn="l">
                        <a:buFont typeface="+mj-lt"/>
                        <a:buNone/>
                      </a:pPr>
                      <a:r>
                        <a:rPr lang="es-PE" sz="1200" b="1" dirty="0">
                          <a:solidFill>
                            <a:schemeClr val="bg1"/>
                          </a:solidFill>
                          <a:latin typeface="Calibri" pitchFamily="34" charset="0"/>
                          <a:cs typeface="Calibri" pitchFamily="34" charset="0"/>
                        </a:rPr>
                        <a:t>Diseño de Servicios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indent="0" algn="l">
                        <a:buFont typeface="Wingdings" pitchFamily="2" charset="2"/>
                        <a:buNone/>
                      </a:pPr>
                      <a:r>
                        <a:rPr lang="es-PE" sz="900" b="0" dirty="0">
                          <a:solidFill>
                            <a:srgbClr val="000080"/>
                          </a:solidFill>
                          <a:latin typeface="Calibri" pitchFamily="34" charset="0"/>
                          <a:cs typeface="Calibri" pitchFamily="34" charset="0"/>
                        </a:rPr>
                        <a:t>Gestión de Servicios TI</a:t>
                      </a:r>
                    </a:p>
                    <a:p>
                      <a:pPr marL="0" indent="0" algn="l">
                        <a:buFont typeface="Wingdings" pitchFamily="2" charset="2"/>
                        <a:buNone/>
                      </a:pPr>
                      <a:r>
                        <a:rPr lang="es-ES" sz="900" b="0" dirty="0">
                          <a:solidFill>
                            <a:srgbClr val="000080"/>
                          </a:solidFill>
                          <a:latin typeface="Calibri" charset="0"/>
                          <a:cs typeface="Calibri" pitchFamily="34" charset="0"/>
                        </a:rPr>
                        <a:t>   Estos procesos son supervisados por el área de sistemas de la compañía.</a:t>
                      </a:r>
                      <a:endParaRPr lang="es-PE" sz="900" b="0" dirty="0">
                        <a:solidFill>
                          <a:srgbClr val="000080"/>
                        </a:solidFill>
                        <a:latin typeface="Calibri" charset="0"/>
                        <a:cs typeface="Calibri" pitchFamily="34" charset="0"/>
                      </a:endParaRPr>
                    </a:p>
                    <a:p>
                      <a:pPr marL="171450" indent="-171450" algn="l">
                        <a:buFont typeface="Wingdings" pitchFamily="2" charset="2"/>
                        <a:buChar char="§"/>
                      </a:pPr>
                      <a:endParaRPr lang="es-PE" sz="900" b="0" baseline="0" dirty="0">
                        <a:solidFill>
                          <a:srgbClr val="000080"/>
                        </a:solidFill>
                        <a:latin typeface="Calibri" pitchFamily="34" charset="0"/>
                        <a:cs typeface="Calibri" pitchFamily="34" charset="0"/>
                      </a:endParaRPr>
                    </a:p>
                    <a:p>
                      <a:pPr algn="l"/>
                      <a:endParaRPr lang="es-PE" sz="900" b="0" dirty="0">
                        <a:solidFill>
                          <a:srgbClr val="000080"/>
                        </a:solidFill>
                        <a:latin typeface="Calibri" pitchFamily="34" charset="0"/>
                        <a:cs typeface="Calibri" pitchFamily="34" charset="0"/>
                      </a:endParaRPr>
                    </a:p>
                    <a:p>
                      <a:pPr>
                        <a:buFont typeface="Wingdings" pitchFamily="2" charset="2"/>
                        <a:buNone/>
                      </a:pPr>
                      <a:r>
                        <a:rPr lang="es-PE" sz="900" b="0" dirty="0">
                          <a:solidFill>
                            <a:srgbClr val="000080"/>
                          </a:solidFill>
                          <a:latin typeface="Calibri" pitchFamily="34" charset="0"/>
                          <a:cs typeface="Calibri" pitchFamily="34" charset="0"/>
                        </a:rPr>
                        <a:t>Gestión de Proveedores</a:t>
                      </a:r>
                    </a:p>
                    <a:p>
                      <a:pPr marL="0" indent="0" algn="l">
                        <a:buFont typeface="Wingdings" pitchFamily="2" charset="2"/>
                        <a:buNone/>
                      </a:pPr>
                      <a:r>
                        <a:rPr lang="es-ES" sz="900" dirty="0">
                          <a:solidFill>
                            <a:srgbClr val="000080"/>
                          </a:solidFill>
                          <a:effectLst/>
                          <a:latin typeface="Calibri" charset="0"/>
                          <a:cs typeface="Calibri" pitchFamily="34" charset="0"/>
                        </a:rPr>
                        <a:t>  Son evaluados por el área de </a:t>
                      </a:r>
                      <a:r>
                        <a:rPr lang="es-ES" sz="900" b="0" baseline="0" dirty="0">
                          <a:solidFill>
                            <a:srgbClr val="000080"/>
                          </a:solidFill>
                          <a:latin typeface="Calibri" charset="0"/>
                          <a:cs typeface="Calibri" pitchFamily="34" charset="0"/>
                        </a:rPr>
                        <a:t>sistemas, según el servicio o producto que se desee adquirir</a:t>
                      </a:r>
                      <a:r>
                        <a:rPr lang="es-ES" sz="900" dirty="0">
                          <a:solidFill>
                            <a:srgbClr val="000080"/>
                          </a:solidFill>
                          <a:effectLst/>
                          <a:latin typeface="Calibri" charset="0"/>
                          <a:cs typeface="Calibri" pitchFamily="34" charset="0"/>
                        </a:rPr>
                        <a:t>. </a:t>
                      </a:r>
                    </a:p>
                    <a:p>
                      <a:pPr marL="0" indent="0" algn="l">
                        <a:buFont typeface="Wingdings" pitchFamily="2" charset="2"/>
                        <a:buNone/>
                      </a:pPr>
                      <a:r>
                        <a:rPr lang="es-PE" sz="900" dirty="0">
                          <a:solidFill>
                            <a:srgbClr val="000080"/>
                          </a:solidFill>
                          <a:effectLst/>
                          <a:latin typeface="Calibri" pitchFamily="34" charset="0"/>
                          <a:cs typeface="Calibri" pitchFamily="34" charset="0"/>
                        </a:rPr>
                        <a:t> </a:t>
                      </a:r>
                    </a:p>
                    <a:p>
                      <a:pPr marL="0" indent="0" algn="l">
                        <a:buFont typeface="Wingdings" pitchFamily="2" charset="2"/>
                        <a:buNone/>
                      </a:pPr>
                      <a:endParaRPr lang="es-PE" sz="900" b="0" dirty="0">
                        <a:solidFill>
                          <a:srgbClr val="FF0000"/>
                        </a:solidFill>
                        <a:effectLst/>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PE" sz="900" b="0" dirty="0">
                          <a:solidFill>
                            <a:srgbClr val="000080"/>
                          </a:solidFill>
                          <a:latin typeface="Calibri" pitchFamily="34" charset="0"/>
                          <a:cs typeface="Calibri" pitchFamily="34" charset="0"/>
                        </a:rPr>
                        <a:t>Gestión de la Disponibilidad</a:t>
                      </a: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ES" sz="900" b="0" dirty="0">
                          <a:solidFill>
                            <a:srgbClr val="000080"/>
                          </a:solidFill>
                          <a:latin typeface="Calibri" charset="0"/>
                          <a:cs typeface="Calibri" pitchFamily="34" charset="0"/>
                        </a:rPr>
                        <a:t>  El equipo de soporte técnico junto al área de sistemas y </a:t>
                      </a:r>
                      <a:r>
                        <a:rPr lang="es-ES" sz="900" b="0" baseline="0" dirty="0">
                          <a:solidFill>
                            <a:srgbClr val="000080"/>
                          </a:solidFill>
                          <a:latin typeface="Calibri" charset="0"/>
                          <a:cs typeface="Calibri" pitchFamily="34" charset="0"/>
                        </a:rPr>
                        <a:t>proceso TI, asegura la atención inmediata al detectar un falla  o problema en el servicio. </a:t>
                      </a: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0" dirty="0">
                        <a:solidFill>
                          <a:srgbClr val="FF0000"/>
                        </a:solidFill>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0" dirty="0">
                        <a:solidFill>
                          <a:srgbClr val="FF0000"/>
                        </a:solidFill>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PE" sz="900" b="0" dirty="0">
                          <a:solidFill>
                            <a:srgbClr val="000080"/>
                          </a:solidFill>
                          <a:latin typeface="Calibri" pitchFamily="34" charset="0"/>
                          <a:cs typeface="Calibri" pitchFamily="34" charset="0"/>
                        </a:rPr>
                        <a:t>Gestión de la Capacidad</a:t>
                      </a: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ES" sz="900" b="0" dirty="0">
                          <a:solidFill>
                            <a:srgbClr val="000080"/>
                          </a:solidFill>
                          <a:latin typeface="Calibri" charset="0"/>
                          <a:cs typeface="Calibri" pitchFamily="34" charset="0"/>
                        </a:rPr>
                        <a:t>  Se  busca lograr un compromiso y satisfacción con el área de negocio de la empresa.</a:t>
                      </a:r>
                      <a:endParaRPr lang="es-PE" sz="900" b="0" dirty="0">
                        <a:solidFill>
                          <a:srgbClr val="000080"/>
                        </a:solidFill>
                        <a:latin typeface="Calibri"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0" baseline="0" dirty="0">
                        <a:solidFill>
                          <a:srgbClr val="000080"/>
                        </a:solidFill>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0" dirty="0">
                        <a:solidFill>
                          <a:srgbClr val="FF0000"/>
                        </a:solidFill>
                        <a:latin typeface="Calibri" pitchFamily="34"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PE" sz="900" b="0" dirty="0">
                          <a:solidFill>
                            <a:srgbClr val="000080"/>
                          </a:solidFill>
                          <a:latin typeface="Calibri" pitchFamily="34" charset="0"/>
                          <a:cs typeface="Calibri" pitchFamily="34" charset="0"/>
                        </a:rPr>
                        <a:t>Gestión de la Continuidad</a:t>
                      </a:r>
                    </a:p>
                    <a:p>
                      <a:pPr>
                        <a:buFont typeface="Wingdings" pitchFamily="2" charset="2"/>
                        <a:buNone/>
                        <a:defRPr/>
                      </a:pPr>
                      <a:r>
                        <a:rPr lang="es-PE" sz="900" b="0" dirty="0">
                          <a:solidFill>
                            <a:srgbClr val="000080"/>
                          </a:solidFill>
                          <a:latin typeface="Calibri" charset="0"/>
                          <a:cs typeface="Calibri" pitchFamily="34" charset="0"/>
                        </a:rPr>
                        <a:t> </a:t>
                      </a:r>
                      <a:r>
                        <a:rPr lang="es-ES" sz="900" b="0" baseline="0" dirty="0">
                          <a:solidFill>
                            <a:srgbClr val="000080"/>
                          </a:solidFill>
                          <a:latin typeface="Calibri" charset="0"/>
                          <a:cs typeface="Calibri" pitchFamily="34" charset="0"/>
                        </a:rPr>
                        <a:t> Garantizado con el mantenimiento de os servidores y sus respectivos </a:t>
                      </a:r>
                      <a:r>
                        <a:rPr lang="es-ES" sz="900" b="0" baseline="0" dirty="0" err="1">
                          <a:solidFill>
                            <a:srgbClr val="000080"/>
                          </a:solidFill>
                          <a:latin typeface="Calibri" charset="0"/>
                          <a:cs typeface="Calibri" pitchFamily="34" charset="0"/>
                        </a:rPr>
                        <a:t>backup</a:t>
                      </a:r>
                      <a:r>
                        <a:rPr lang="es-PE" sz="900" b="0" baseline="0" dirty="0" err="1">
                          <a:solidFill>
                            <a:srgbClr val="000080"/>
                          </a:solidFill>
                          <a:latin typeface="Calibri" charset="0"/>
                          <a:cs typeface="Calibri" pitchFamily="34" charset="0"/>
                        </a:rPr>
                        <a:t>’</a:t>
                      </a:r>
                      <a:r>
                        <a:rPr lang="es-ES" sz="900" b="0" baseline="0" dirty="0" err="1">
                          <a:solidFill>
                            <a:srgbClr val="000080"/>
                          </a:solidFill>
                          <a:latin typeface="Calibri" charset="0"/>
                          <a:cs typeface="Calibri" pitchFamily="34" charset="0"/>
                        </a:rPr>
                        <a:t>s, además de la supervisión de las comunicaciones.</a:t>
                      </a:r>
                      <a:endParaRPr lang="es-PE" sz="900" b="0" baseline="0" dirty="0">
                        <a:solidFill>
                          <a:srgbClr val="000080"/>
                        </a:solidFill>
                        <a:latin typeface="Calibri" charset="0"/>
                        <a:cs typeface="Calibri" pitchFamily="34" charset="0"/>
                      </a:endParaRPr>
                    </a:p>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endParaRPr lang="es-PE" sz="900" b="0" dirty="0">
                        <a:solidFill>
                          <a:srgbClr val="000080"/>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9609314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Infraestructura y Operaciones (</a:t>
            </a:r>
            <a:r>
              <a:rPr lang="es-PE" dirty="0" err="1"/>
              <a:t>IyO</a:t>
            </a:r>
            <a:r>
              <a:rPr lang="es-PE" dirty="0"/>
              <a:t>)</a:t>
            </a:r>
            <a:br>
              <a:rPr lang="es-PE" dirty="0"/>
            </a:br>
            <a:r>
              <a:rPr lang="es-PE" i="1" dirty="0"/>
              <a:t>Información General sobre la Gestión de </a:t>
            </a:r>
            <a:r>
              <a:rPr lang="es-PE" i="1" dirty="0" err="1"/>
              <a:t>IyO</a:t>
            </a:r>
            <a:r>
              <a:rPr lang="es-PE" i="1" dirty="0"/>
              <a:t> (2 de 3)</a:t>
            </a:r>
          </a:p>
        </p:txBody>
      </p:sp>
      <p:graphicFrame>
        <p:nvGraphicFramePr>
          <p:cNvPr id="4" name="Table 3"/>
          <p:cNvGraphicFramePr>
            <a:graphicFrameLocks noGrp="1"/>
          </p:cNvGraphicFramePr>
          <p:nvPr>
            <p:extLst>
              <p:ext uri="{D42A27DB-BD31-4B8C-83A1-F6EECF244321}">
                <p14:modId xmlns:p14="http://schemas.microsoft.com/office/powerpoint/2010/main" val="2304847283"/>
              </p:ext>
            </p:extLst>
          </p:nvPr>
        </p:nvGraphicFramePr>
        <p:xfrm>
          <a:off x="262467" y="1024205"/>
          <a:ext cx="8534692" cy="5348020"/>
        </p:xfrm>
        <a:graphic>
          <a:graphicData uri="http://schemas.openxmlformats.org/drawingml/2006/table">
            <a:tbl>
              <a:tblPr firstRow="1" bandRow="1">
                <a:tableStyleId>{5C22544A-7EE6-4342-B048-85BDC9FD1C3A}</a:tableStyleId>
              </a:tblPr>
              <a:tblGrid>
                <a:gridCol w="918633">
                  <a:extLst>
                    <a:ext uri="{9D8B030D-6E8A-4147-A177-3AD203B41FA5}">
                      <a16:colId xmlns:a16="http://schemas.microsoft.com/office/drawing/2014/main" xmlns="" val="20000"/>
                    </a:ext>
                  </a:extLst>
                </a:gridCol>
                <a:gridCol w="7616059">
                  <a:extLst>
                    <a:ext uri="{9D8B030D-6E8A-4147-A177-3AD203B41FA5}">
                      <a16:colId xmlns:a16="http://schemas.microsoft.com/office/drawing/2014/main" xmlns="" val="20001"/>
                    </a:ext>
                  </a:extLst>
                </a:gridCol>
              </a:tblGrid>
              <a:tr h="5348020">
                <a:tc>
                  <a:txBody>
                    <a:bodyPr/>
                    <a:lstStyle/>
                    <a:p>
                      <a:pPr marL="0" indent="0" algn="l">
                        <a:buFont typeface="+mj-lt"/>
                        <a:buNone/>
                      </a:pPr>
                      <a:r>
                        <a:rPr lang="es-PE" sz="1200" b="1" dirty="0">
                          <a:solidFill>
                            <a:schemeClr val="bg1"/>
                          </a:solidFill>
                          <a:latin typeface="Calibri" pitchFamily="34" charset="0"/>
                          <a:cs typeface="Calibri" pitchFamily="34" charset="0"/>
                        </a:rPr>
                        <a:t>Transición de Servicios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indent="0" algn="l" defTabSz="896112" rtl="0" eaLnBrk="1" fontAlgn="auto" latinLnBrk="0" hangingPunct="1">
                        <a:lnSpc>
                          <a:spcPct val="100000"/>
                        </a:lnSpc>
                        <a:spcBef>
                          <a:spcPts val="0"/>
                        </a:spcBef>
                        <a:spcAft>
                          <a:spcPts val="0"/>
                        </a:spcAft>
                        <a:buClrTx/>
                        <a:buSzTx/>
                        <a:buFont typeface="Wingdings" pitchFamily="2" charset="2"/>
                        <a:buNone/>
                        <a:tabLst/>
                        <a:defRPr/>
                      </a:pPr>
                      <a:r>
                        <a:rPr lang="es-PE" sz="900" b="0" dirty="0">
                          <a:solidFill>
                            <a:srgbClr val="000080"/>
                          </a:solidFill>
                          <a:latin typeface="Calibri" pitchFamily="34" charset="0"/>
                          <a:cs typeface="Calibri" pitchFamily="34" charset="0"/>
                        </a:rPr>
                        <a:t>Gestión de la Configuración</a:t>
                      </a:r>
                    </a:p>
                    <a:p>
                      <a:pPr marL="171450" indent="-171450" algn="l">
                        <a:buFont typeface="Wingdings" pitchFamily="2" charset="2"/>
                        <a:buChar char="§"/>
                      </a:pPr>
                      <a:r>
                        <a:rPr lang="es-PE" sz="900" b="0" dirty="0">
                          <a:solidFill>
                            <a:srgbClr val="000080"/>
                          </a:solidFill>
                          <a:latin typeface="Calibri" pitchFamily="34" charset="0"/>
                          <a:cs typeface="Calibri" pitchFamily="34" charset="0"/>
                        </a:rPr>
                        <a:t>Se lleva un control de  todos los elementos de configuración de la infraestructura TI.</a:t>
                      </a:r>
                    </a:p>
                    <a:p>
                      <a:pPr marL="171450" indent="-171450" algn="l">
                        <a:buFont typeface="Wingdings" pitchFamily="2" charset="2"/>
                        <a:buChar char="§"/>
                      </a:pPr>
                      <a:r>
                        <a:rPr lang="es-PE" sz="900" b="0" baseline="0" dirty="0">
                          <a:solidFill>
                            <a:srgbClr val="000080"/>
                          </a:solidFill>
                          <a:latin typeface="Calibri" pitchFamily="34" charset="0"/>
                          <a:cs typeface="Calibri" pitchFamily="34" charset="0"/>
                        </a:rPr>
                        <a:t>Se monitorea en forma periódica.</a:t>
                      </a:r>
                    </a:p>
                    <a:p>
                      <a:pPr marL="171450" indent="-171450" algn="l">
                        <a:buFont typeface="Wingdings" pitchFamily="2" charset="2"/>
                        <a:buChar char="§"/>
                      </a:pPr>
                      <a:endParaRPr lang="es-PE" sz="900" b="0" baseline="0" dirty="0">
                        <a:solidFill>
                          <a:schemeClr val="tx1"/>
                        </a:solidFill>
                        <a:latin typeface="Calibri" pitchFamily="34" charset="0"/>
                        <a:cs typeface="Calibri" pitchFamily="34" charset="0"/>
                      </a:endParaRPr>
                    </a:p>
                    <a:p>
                      <a:pPr marL="0" indent="0" algn="l">
                        <a:buFont typeface="Wingdings" pitchFamily="2" charset="2"/>
                        <a:buNone/>
                      </a:pPr>
                      <a:endParaRPr lang="es-PE" sz="900" b="0" baseline="0" dirty="0">
                        <a:solidFill>
                          <a:schemeClr val="tx1"/>
                        </a:solidFill>
                        <a:latin typeface="Calibri" pitchFamily="34" charset="0"/>
                        <a:cs typeface="Calibri" pitchFamily="34" charset="0"/>
                      </a:endParaRPr>
                    </a:p>
                    <a:p>
                      <a:r>
                        <a:rPr lang="es-PE" sz="900" b="0" baseline="0" dirty="0">
                          <a:solidFill>
                            <a:srgbClr val="000080"/>
                          </a:solidFill>
                          <a:latin typeface="Calibri" pitchFamily="34" charset="0"/>
                          <a:cs typeface="Calibri" pitchFamily="34" charset="0"/>
                        </a:rPr>
                        <a:t>Gestión de Cambios</a:t>
                      </a:r>
                    </a:p>
                    <a:p>
                      <a:r>
                        <a:rPr lang="es-ES" sz="900" b="0" baseline="0" dirty="0">
                          <a:solidFill>
                            <a:srgbClr val="000080"/>
                          </a:solidFill>
                          <a:latin typeface="Calibri" charset="0"/>
                          <a:cs typeface="Calibri" pitchFamily="34" charset="0"/>
                        </a:rPr>
                        <a:t>Asegura que los cambios se realicen de forma </a:t>
                      </a:r>
                      <a:r>
                        <a:rPr lang="es-PE" sz="900" b="0" baseline="0" dirty="0">
                          <a:solidFill>
                            <a:srgbClr val="000080"/>
                          </a:solidFill>
                          <a:latin typeface="Calibri" charset="0"/>
                          <a:cs typeface="Calibri" pitchFamily="34" charset="0"/>
                        </a:rPr>
                        <a:t> </a:t>
                      </a:r>
                      <a:r>
                        <a:rPr lang="es-ES" sz="900" b="0" baseline="0" dirty="0">
                          <a:solidFill>
                            <a:srgbClr val="000080"/>
                          </a:solidFill>
                          <a:latin typeface="Calibri" charset="0"/>
                          <a:cs typeface="Calibri" pitchFamily="34" charset="0"/>
                        </a:rPr>
                        <a:t>eficiente, conforme los procedimientos establecidos  que aseguren</a:t>
                      </a:r>
                      <a:r>
                        <a:rPr lang="es-PE" sz="900" b="0" baseline="0" dirty="0">
                          <a:solidFill>
                            <a:srgbClr val="000080"/>
                          </a:solidFill>
                          <a:latin typeface="Calibri" charset="0"/>
                          <a:cs typeface="Calibri" pitchFamily="34" charset="0"/>
                        </a:rPr>
                        <a:t> el control de </a:t>
                      </a:r>
                      <a:r>
                        <a:rPr lang="es-ES" sz="900" b="0" baseline="0" dirty="0">
                          <a:solidFill>
                            <a:srgbClr val="000080"/>
                          </a:solidFill>
                          <a:latin typeface="Calibri" charset="0"/>
                          <a:cs typeface="Calibri" pitchFamily="34" charset="0"/>
                        </a:rPr>
                        <a:t>la calidad y continuidad del servicio TI.</a:t>
                      </a:r>
                      <a:endParaRPr lang="es-PE" sz="900" b="0" baseline="0" dirty="0">
                        <a:solidFill>
                          <a:srgbClr val="000080"/>
                        </a:solidFill>
                        <a:latin typeface="Calibri" charset="0"/>
                        <a:cs typeface="Calibri" pitchFamily="34" charset="0"/>
                      </a:endParaRPr>
                    </a:p>
                    <a:p>
                      <a:pPr marL="619506" lvl="1" indent="-171450">
                        <a:buFont typeface="Arial" panose="020B0604020202020204" pitchFamily="34" charset="0"/>
                        <a:buChar char="•"/>
                      </a:pPr>
                      <a:r>
                        <a:rPr lang="es-ES" sz="900" b="0" baseline="0" dirty="0">
                          <a:solidFill>
                            <a:srgbClr val="000080"/>
                          </a:solidFill>
                          <a:latin typeface="Calibri" charset="0"/>
                          <a:cs typeface="Calibri" pitchFamily="34" charset="0"/>
                        </a:rPr>
                        <a:t>Se maneja en las siguientes etapas : </a:t>
                      </a:r>
                      <a:endParaRPr lang="es-PE" sz="900" b="0" baseline="0" dirty="0">
                        <a:solidFill>
                          <a:srgbClr val="000080"/>
                        </a:solidFill>
                        <a:latin typeface="Calibri" charset="0"/>
                        <a:cs typeface="Calibri" pitchFamily="34" charset="0"/>
                      </a:endParaRPr>
                    </a:p>
                    <a:p>
                      <a:pPr marL="619506" lvl="1" indent="-171450">
                        <a:buFont typeface="Arial" panose="020B0604020202020204" pitchFamily="34" charset="0"/>
                        <a:buChar cha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Recepción</a:t>
                      </a:r>
                      <a:r>
                        <a:rPr lang="es-PE" sz="900" b="0" baseline="0" dirty="0">
                          <a:solidFill>
                            <a:srgbClr val="000080"/>
                          </a:solidFill>
                          <a:latin typeface="Calibri" charset="0"/>
                          <a:cs typeface="Calibri" pitchFamily="34" charset="0"/>
                        </a:rPr>
                        <a:t>  de  solicitud de cambio</a:t>
                      </a:r>
                    </a:p>
                    <a:p>
                      <a:pPr marL="619506" lvl="1" indent="-171450">
                        <a:buFont typeface="Arial" panose="020B0604020202020204" pitchFamily="34" charset="0"/>
                        <a:buChar cha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Asignación</a:t>
                      </a:r>
                      <a:r>
                        <a:rPr lang="es-ES" sz="900" b="0" baseline="0" dirty="0">
                          <a:solidFill>
                            <a:srgbClr val="000080"/>
                          </a:solidFill>
                          <a:latin typeface="Calibri" charset="0"/>
                          <a:cs typeface="Calibri" pitchFamily="34" charset="0"/>
                        </a:rPr>
                        <a:t> de recursos de atención del cambio</a:t>
                      </a:r>
                      <a:endParaRPr lang="es-PE" sz="900" b="0" baseline="0" dirty="0">
                        <a:solidFill>
                          <a:srgbClr val="000080"/>
                        </a:solidFill>
                        <a:latin typeface="Calibri" charset="0"/>
                        <a:cs typeface="Calibri" pitchFamily="34" charset="0"/>
                      </a:endParaRPr>
                    </a:p>
                    <a:p>
                      <a:pPr marL="619506" lvl="1" indent="-171450">
                        <a:buFont typeface="Arial" panose="020B0604020202020204" pitchFamily="34" charset="0"/>
                        <a:buChar cha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Realización</a:t>
                      </a:r>
                      <a:r>
                        <a:rPr lang="es-PE" sz="900" b="0" baseline="0" dirty="0">
                          <a:solidFill>
                            <a:srgbClr val="000080"/>
                          </a:solidFill>
                          <a:latin typeface="Calibri" charset="0"/>
                          <a:cs typeface="Calibri" pitchFamily="34" charset="0"/>
                        </a:rPr>
                        <a:t> de cambio</a:t>
                      </a:r>
                    </a:p>
                    <a:p>
                      <a:pPr marL="619506" lvl="1" indent="-171450">
                        <a:buFont typeface="Arial" panose="020B0604020202020204" pitchFamily="34" charset="0"/>
                        <a:buChar cha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Pruebas</a:t>
                      </a:r>
                      <a:r>
                        <a:rPr lang="es-ES" sz="900" b="0" baseline="0" dirty="0">
                          <a:solidFill>
                            <a:srgbClr val="000080"/>
                          </a:solidFill>
                          <a:latin typeface="Calibri" charset="0"/>
                          <a:cs typeface="Calibri" pitchFamily="34" charset="0"/>
                        </a:rPr>
                        <a:t> , verificación y validación del cambio</a:t>
                      </a:r>
                      <a:endParaRPr lang="es-PE" sz="900" b="0" baseline="0" dirty="0">
                        <a:solidFill>
                          <a:srgbClr val="000080"/>
                        </a:solidFill>
                        <a:latin typeface="Calibri" charset="0"/>
                        <a:cs typeface="Calibri" pitchFamily="34" charset="0"/>
                      </a:endParaRPr>
                    </a:p>
                    <a:p>
                      <a:pPr marL="619506" lvl="1" indent="-171450">
                        <a:buFont typeface="Arial" panose="020B0604020202020204" pitchFamily="34" charset="0"/>
                        <a:buChar cha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Comunicación</a:t>
                      </a:r>
                      <a:r>
                        <a:rPr lang="es-PE" sz="900" b="0" baseline="0" dirty="0">
                          <a:solidFill>
                            <a:srgbClr val="000080"/>
                          </a:solidFill>
                          <a:latin typeface="Calibri" charset="0"/>
                          <a:cs typeface="Calibri" pitchFamily="34" charset="0"/>
                        </a:rPr>
                        <a:t> y Aceptación del cambio</a:t>
                      </a:r>
                    </a:p>
                    <a:p>
                      <a:pPr marL="619506" lvl="1" indent="-171450">
                        <a:buFont typeface="Arial" panose="020B0604020202020204" pitchFamily="34" charset="0"/>
                        <a:buChar char="•"/>
                      </a:pPr>
                      <a:r>
                        <a:rPr lang="es-PE" sz="900" b="0" baseline="0" dirty="0" err="1">
                          <a:solidFill>
                            <a:srgbClr val="000080"/>
                          </a:solidFill>
                          <a:effectLst/>
                          <a:latin typeface="Wingdings" charset="0"/>
                          <a:cs typeface="Calibri" pitchFamily="34" charset="0"/>
                          <a:sym typeface="Wingdings" charset="0"/>
                        </a:rPr>
                        <a:t>v</a:t>
                      </a:r>
                      <a:r>
                        <a:rPr lang="es-PE" sz="900" b="0" baseline="0" dirty="0" err="1">
                          <a:solidFill>
                            <a:srgbClr val="000080"/>
                          </a:solidFill>
                          <a:effectLst/>
                          <a:latin typeface="Calibri" charset="0"/>
                          <a:cs typeface="Calibri" pitchFamily="34" charset="0"/>
                        </a:rPr>
                        <a:t>Distribución</a:t>
                      </a:r>
                      <a:r>
                        <a:rPr lang="es-ES" sz="900" b="0" baseline="0" dirty="0">
                          <a:solidFill>
                            <a:srgbClr val="000080"/>
                          </a:solidFill>
                          <a:effectLst/>
                          <a:latin typeface="Calibri" charset="0"/>
                          <a:cs typeface="Calibri" pitchFamily="34" charset="0"/>
                        </a:rPr>
                        <a:t> de copias  del cambio realizado</a:t>
                      </a:r>
                      <a:endParaRPr lang="es-PE" sz="900" b="0" baseline="0" dirty="0">
                        <a:solidFill>
                          <a:srgbClr val="000080"/>
                        </a:solidFill>
                        <a:effectLst/>
                        <a:latin typeface="Calibri" charset="0"/>
                        <a:cs typeface="Calibri" pitchFamily="34" charset="0"/>
                      </a:endParaRPr>
                    </a:p>
                    <a:p>
                      <a:pPr marL="619506" lvl="1" indent="-171450">
                        <a:buFont typeface="Wingdings" pitchFamily="2" charset="2"/>
                        <a:buChar char="v"/>
                      </a:pPr>
                      <a:endParaRPr lang="es-PE" sz="900" b="0" baseline="0" dirty="0">
                        <a:solidFill>
                          <a:schemeClr val="tx1"/>
                        </a:solidFill>
                        <a:latin typeface="Calibri" pitchFamily="34" charset="0"/>
                        <a:cs typeface="Calibri" pitchFamily="34" charset="0"/>
                      </a:endParaRPr>
                    </a:p>
                    <a:p>
                      <a:pPr marL="171450" indent="-171450">
                        <a:buFont typeface="Arial" panose="020B0604020202020204" pitchFamily="34" charset="0"/>
                        <a:buChar char="•"/>
                        <a:defRPr/>
                      </a:pPr>
                      <a:r>
                        <a:rPr lang="es-PE" sz="900" b="0" baseline="0" dirty="0">
                          <a:solidFill>
                            <a:srgbClr val="000080"/>
                          </a:solidFill>
                          <a:latin typeface="Calibri" charset="0"/>
                          <a:cs typeface="Calibri" pitchFamily="34" charset="0"/>
                        </a:rPr>
                        <a:t>Gestión de la Liberación e Implementación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ES" sz="900" b="0" baseline="0" dirty="0">
                          <a:solidFill>
                            <a:srgbClr val="000080"/>
                          </a:solidFill>
                          <a:latin typeface="Calibri" charset="0"/>
                          <a:cs typeface="Calibri" pitchFamily="34" charset="0"/>
                        </a:rPr>
                        <a:t>La atención de los requerimientos terminados se maneja de la siguiente manera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Recepción</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solicitud de prueba</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Ejecución</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prueba  en desarrollo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Revisión</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y aprobación de QA</a:t>
                      </a:r>
                      <a:endParaRPr lang="es-PE" sz="900" b="0" baseline="0" dirty="0">
                        <a:solidFill>
                          <a:srgbClr val="000080"/>
                        </a:solidFill>
                        <a:latin typeface="Calibri" pitchFamily="34" charset="0"/>
                        <a:cs typeface="Calibri" pitchFamily="34" charset="0"/>
                      </a:endParaRP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Pase</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a prueba de  usuario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Aprobación</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prueba de usuario</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Solicitud</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pase a producción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Autorización</a:t>
                      </a:r>
                      <a:r>
                        <a:rPr lang="es-PE" sz="900" b="0" baseline="0" dirty="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pase a producción</a:t>
                      </a:r>
                    </a:p>
                    <a:p>
                      <a:pPr marL="171450" marR="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lang="es-PE" sz="900" b="0" baseline="0" dirty="0" err="1">
                          <a:solidFill>
                            <a:srgbClr val="000080"/>
                          </a:solidFill>
                          <a:latin typeface="Wingdings" charset="0"/>
                          <a:cs typeface="Calibri" pitchFamily="34" charset="0"/>
                          <a:sym typeface="Wingdings" charset="0"/>
                        </a:rPr>
                        <a:t>v</a:t>
                      </a:r>
                      <a:r>
                        <a:rPr lang="es-PE" sz="900" b="0" baseline="0" dirty="0" err="1">
                          <a:solidFill>
                            <a:srgbClr val="000080"/>
                          </a:solidFill>
                          <a:latin typeface="Calibri" charset="0"/>
                          <a:cs typeface="Calibri" pitchFamily="34" charset="0"/>
                        </a:rPr>
                        <a:t>Implantación</a:t>
                      </a:r>
                      <a:r>
                        <a:rPr lang="es-PE" sz="900" b="0" baseline="0">
                          <a:solidFill>
                            <a:schemeClr val="tx1"/>
                          </a:solidFill>
                          <a:latin typeface="Calibri" charset="0"/>
                          <a:cs typeface="Calibri" pitchFamily="34" charset="0"/>
                        </a:rPr>
                        <a:t> </a:t>
                      </a:r>
                      <a:r>
                        <a:rPr lang="es-PE" sz="900" b="0" baseline="0" dirty="0">
                          <a:solidFill>
                            <a:srgbClr val="000080"/>
                          </a:solidFill>
                          <a:latin typeface="Calibri" charset="0"/>
                          <a:cs typeface="Calibri" pitchFamily="34" charset="0"/>
                        </a:rPr>
                        <a:t>de solución</a:t>
                      </a:r>
                    </a:p>
                    <a:p>
                      <a:pPr algn="l"/>
                      <a:endParaRPr lang="es-PE" sz="900" b="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8062312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Infraestructura y Operaciones (</a:t>
            </a:r>
            <a:r>
              <a:rPr lang="es-PE" dirty="0" err="1"/>
              <a:t>IyO</a:t>
            </a:r>
            <a:r>
              <a:rPr lang="es-PE" dirty="0"/>
              <a:t>)</a:t>
            </a:r>
            <a:br>
              <a:rPr lang="es-PE" dirty="0"/>
            </a:br>
            <a:r>
              <a:rPr lang="es-PE" i="1" dirty="0"/>
              <a:t>Información General sobre la Gestión de </a:t>
            </a:r>
            <a:r>
              <a:rPr lang="es-PE" i="1" dirty="0" err="1"/>
              <a:t>IyO</a:t>
            </a:r>
            <a:r>
              <a:rPr lang="es-PE" i="1" dirty="0"/>
              <a:t> (3 de 3)</a:t>
            </a:r>
          </a:p>
        </p:txBody>
      </p:sp>
      <p:graphicFrame>
        <p:nvGraphicFramePr>
          <p:cNvPr id="4" name="Table 3"/>
          <p:cNvGraphicFramePr>
            <a:graphicFrameLocks noGrp="1"/>
          </p:cNvGraphicFramePr>
          <p:nvPr>
            <p:extLst>
              <p:ext uri="{D42A27DB-BD31-4B8C-83A1-F6EECF244321}">
                <p14:modId xmlns:p14="http://schemas.microsoft.com/office/powerpoint/2010/main" val="1791813657"/>
              </p:ext>
            </p:extLst>
          </p:nvPr>
        </p:nvGraphicFramePr>
        <p:xfrm>
          <a:off x="262467" y="1024205"/>
          <a:ext cx="8534692" cy="10791290"/>
        </p:xfrm>
        <a:graphic>
          <a:graphicData uri="http://schemas.openxmlformats.org/drawingml/2006/table">
            <a:tbl>
              <a:tblPr firstRow="1" bandRow="1">
                <a:tableStyleId>{5C22544A-7EE6-4342-B048-85BDC9FD1C3A}</a:tableStyleId>
              </a:tblPr>
              <a:tblGrid>
                <a:gridCol w="918633">
                  <a:extLst>
                    <a:ext uri="{9D8B030D-6E8A-4147-A177-3AD203B41FA5}">
                      <a16:colId xmlns:a16="http://schemas.microsoft.com/office/drawing/2014/main" xmlns="" val="20000"/>
                    </a:ext>
                  </a:extLst>
                </a:gridCol>
                <a:gridCol w="7616059">
                  <a:extLst>
                    <a:ext uri="{9D8B030D-6E8A-4147-A177-3AD203B41FA5}">
                      <a16:colId xmlns:a16="http://schemas.microsoft.com/office/drawing/2014/main" xmlns="" val="20001"/>
                    </a:ext>
                  </a:extLst>
                </a:gridCol>
              </a:tblGrid>
              <a:tr h="5395645">
                <a:tc>
                  <a:txBody>
                    <a:bodyPr/>
                    <a:lstStyle/>
                    <a:p>
                      <a:pPr marL="0" indent="0" algn="l">
                        <a:buFont typeface="+mj-lt"/>
                        <a:buNone/>
                      </a:pPr>
                      <a:r>
                        <a:rPr lang="es-PE" sz="1200" b="1" dirty="0">
                          <a:solidFill>
                            <a:schemeClr val="bg1"/>
                          </a:solidFill>
                          <a:latin typeface="Calibri" pitchFamily="34" charset="0"/>
                          <a:cs typeface="Calibri" pitchFamily="34" charset="0"/>
                        </a:rPr>
                        <a:t>Operación de Servicios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buFont typeface="Arial" panose="020B0604020202020204" pitchFamily="34" charset="0"/>
                        <a:buChar char="•"/>
                      </a:pPr>
                      <a:r>
                        <a:rPr lang="es-PE" sz="900" b="0" dirty="0">
                          <a:solidFill>
                            <a:srgbClr val="000066"/>
                          </a:solidFill>
                          <a:latin typeface="Calibri" pitchFamily="34" charset="0"/>
                          <a:cs typeface="Calibri" pitchFamily="34" charset="0"/>
                        </a:rPr>
                        <a:t>Gestión</a:t>
                      </a:r>
                      <a:r>
                        <a:rPr lang="es-PE" sz="900" b="0" baseline="0" dirty="0">
                          <a:solidFill>
                            <a:srgbClr val="000066"/>
                          </a:solidFill>
                          <a:latin typeface="Calibri" pitchFamily="34" charset="0"/>
                          <a:cs typeface="Calibri" pitchFamily="34" charset="0"/>
                        </a:rPr>
                        <a:t> de Incidentes y Problemas</a:t>
                      </a:r>
                    </a:p>
                    <a:p>
                      <a:endParaRPr lang="es-PE" sz="900" b="0" baseline="0" dirty="0">
                        <a:solidFill>
                          <a:srgbClr val="000066"/>
                        </a:solidFill>
                        <a:latin typeface="Calibri" pitchFamily="34" charset="0"/>
                        <a:cs typeface="Calibri" pitchFamily="34" charset="0"/>
                      </a:endParaRPr>
                    </a:p>
                    <a:p>
                      <a:r>
                        <a:rPr lang="es-ES" sz="900" b="0" i="0" u="none" strike="noStrike" kern="1200" baseline="0" dirty="0">
                          <a:solidFill>
                            <a:srgbClr val="000080"/>
                          </a:solidFill>
                          <a:latin typeface="Calibri" charset="0"/>
                          <a:ea typeface="+mn-ea"/>
                          <a:cs typeface="Calibri" pitchFamily="34" charset="0"/>
                        </a:rPr>
                        <a:t>   Se </a:t>
                      </a:r>
                      <a:r>
                        <a:rPr lang="es-ES" sz="900" b="0" i="0" u="none" strike="noStrike" kern="1200" baseline="0" dirty="0" err="1">
                          <a:solidFill>
                            <a:srgbClr val="000080"/>
                          </a:solidFill>
                          <a:latin typeface="Calibri" charset="0"/>
                          <a:ea typeface="+mn-ea"/>
                          <a:cs typeface="Calibri" pitchFamily="34" charset="0"/>
                        </a:rPr>
                        <a:t>recepcionan</a:t>
                      </a:r>
                      <a:r>
                        <a:rPr lang="es-ES" sz="900" b="0" i="0" u="none" strike="noStrike" kern="1200" baseline="0" dirty="0">
                          <a:solidFill>
                            <a:srgbClr val="000080"/>
                          </a:solidFill>
                          <a:latin typeface="Calibri" charset="0"/>
                          <a:ea typeface="+mn-ea"/>
                          <a:cs typeface="Calibri" pitchFamily="34" charset="0"/>
                        </a:rPr>
                        <a:t> solicitudes o se detectan incidentes, los cuales son priorizados según su impacto en el funcionamiento y complejidad en resolverse, los casos </a:t>
                      </a:r>
                      <a:endParaRPr lang="es-PE" sz="900" b="0" i="0" u="none" strike="noStrike" kern="1200" baseline="0" dirty="0">
                        <a:solidFill>
                          <a:srgbClr val="000080"/>
                        </a:solidFill>
                        <a:latin typeface="Calibri" charset="0"/>
                        <a:ea typeface="+mn-ea"/>
                        <a:cs typeface="Calibri" pitchFamily="34" charset="0"/>
                      </a:endParaRPr>
                    </a:p>
                    <a:p>
                      <a:r>
                        <a:rPr lang="es-ES" sz="900" b="0" i="0" u="none" strike="noStrike" kern="1200" baseline="0" dirty="0">
                          <a:solidFill>
                            <a:srgbClr val="000080"/>
                          </a:solidFill>
                          <a:latin typeface="Calibri" charset="0"/>
                          <a:ea typeface="+mn-ea"/>
                          <a:cs typeface="Calibri" pitchFamily="34" charset="0"/>
                        </a:rPr>
                        <a:t>son directamente abordarlo bajo la gestión de problemas para su solución. Finalmente, se implementan acciones que mitiguen el impacto causado por errores conocidos</a:t>
                      </a:r>
                      <a:endParaRPr lang="es-PE" sz="900" b="0" i="0" u="none" strike="noStrike" kern="1200" baseline="0" dirty="0">
                        <a:solidFill>
                          <a:srgbClr val="000080"/>
                        </a:solidFill>
                        <a:latin typeface="Calibri" charset="0"/>
                        <a:ea typeface="+mn-ea"/>
                        <a:cs typeface="Calibri" pitchFamily="34" charset="0"/>
                      </a:endParaRPr>
                    </a:p>
                    <a:p>
                      <a:pPr marL="171450" indent="-171450" algn="l">
                        <a:buFont typeface="Arial" panose="020B0604020202020204" pitchFamily="34" charset="0"/>
                        <a:buChar char="•"/>
                      </a:pPr>
                      <a:endParaRPr lang="es-PE" sz="900" b="0" i="0" u="none" strike="noStrike" kern="1200" baseline="0" dirty="0">
                        <a:solidFill>
                          <a:schemeClr val="tx1"/>
                        </a:solidFill>
                        <a:latin typeface="Calibri" pitchFamily="34" charset="0"/>
                        <a:ea typeface="+mn-ea"/>
                        <a:cs typeface="Calibri" pitchFamily="34" charset="0"/>
                      </a:endParaRPr>
                    </a:p>
                    <a:p>
                      <a:pPr algn="l"/>
                      <a:endParaRPr lang="es-PE" sz="900" b="0" i="0" u="none" strike="noStrike" kern="1200" baseline="0" dirty="0">
                        <a:solidFill>
                          <a:schemeClr val="tx1"/>
                        </a:solidFill>
                        <a:latin typeface="Calibri" pitchFamily="34" charset="0"/>
                        <a:ea typeface="+mn-ea"/>
                        <a:cs typeface="Calibri" pitchFamily="34" charset="0"/>
                      </a:endParaRPr>
                    </a:p>
                    <a:p>
                      <a:pPr marL="171450" indent="-171450" algn="l">
                        <a:buFont typeface="Wingdings" pitchFamily="2" charset="2"/>
                        <a:buChar char="§"/>
                      </a:pPr>
                      <a:r>
                        <a:rPr lang="es-PE" sz="900" b="0" dirty="0">
                          <a:solidFill>
                            <a:schemeClr val="tx1"/>
                          </a:solidFill>
                          <a:latin typeface="Calibri" pitchFamily="34" charset="0"/>
                          <a:cs typeface="Calibri" pitchFamily="34" charset="0"/>
                        </a:rPr>
                        <a:t>Gestión</a:t>
                      </a:r>
                      <a:r>
                        <a:rPr lang="es-PE" sz="900" b="0" baseline="0" dirty="0">
                          <a:solidFill>
                            <a:schemeClr val="tx1"/>
                          </a:solidFill>
                          <a:latin typeface="Calibri" pitchFamily="34" charset="0"/>
                          <a:cs typeface="Calibri" pitchFamily="34" charset="0"/>
                        </a:rPr>
                        <a:t> de Accesos</a:t>
                      </a:r>
                    </a:p>
                    <a:p>
                      <a:r>
                        <a:rPr lang="es-PE" sz="900" b="0" i="0" u="none" strike="noStrike" kern="1200" baseline="0" dirty="0">
                          <a:solidFill>
                            <a:schemeClr val="tx1"/>
                          </a:solidFill>
                          <a:latin typeface="Calibri" pitchFamily="34" charset="0"/>
                          <a:ea typeface="+mn-ea"/>
                          <a:cs typeface="Calibri" pitchFamily="34" charset="0"/>
                        </a:rPr>
                        <a:t>Toma como base la Gestión de Seguridad y el Catálogo de Servicio y se relaciona con la  Gestión de Incidencias.</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395645">
                <a:tc>
                  <a:txBody>
                    <a:bodyPr/>
                    <a:lstStyle/>
                    <a:p>
                      <a:pPr marL="0" indent="0" algn="l">
                        <a:buFont typeface="+mj-lt"/>
                        <a:buNone/>
                      </a:pPr>
                      <a:endParaRPr lang="es-ES" sz="1200" b="1" dirty="0">
                        <a:solidFill>
                          <a:schemeClr val="bg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s-ES" sz="900" b="0" i="0" u="none" strike="noStrike" kern="1200" baseline="0" dirty="0">
                        <a:solidFill>
                          <a:schemeClr val="tx1"/>
                        </a:solidFill>
                        <a:latin typeface="Calibri" pitchFamily="34" charset="0"/>
                        <a:ea typeface="+mn-ea"/>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83350401"/>
                  </a:ext>
                </a:extLst>
              </a:tr>
            </a:tbl>
          </a:graphicData>
        </a:graphic>
      </p:graphicFrame>
    </p:spTree>
    <p:extLst>
      <p:ext uri="{BB962C8B-B14F-4D97-AF65-F5344CB8AC3E}">
        <p14:creationId xmlns:p14="http://schemas.microsoft.com/office/powerpoint/2010/main" val="28062312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Seguridad</a:t>
            </a:r>
          </a:p>
        </p:txBody>
      </p:sp>
    </p:spTree>
    <p:extLst>
      <p:ext uri="{BB962C8B-B14F-4D97-AF65-F5344CB8AC3E}">
        <p14:creationId xmlns:p14="http://schemas.microsoft.com/office/powerpoint/2010/main" val="84726436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PE" dirty="0"/>
              <a:t>Seguridad</a:t>
            </a:r>
            <a:br>
              <a:rPr lang="es-PE" dirty="0"/>
            </a:br>
            <a:r>
              <a:rPr lang="es-PE" i="1" dirty="0"/>
              <a:t>Información General sobre Seguridad</a:t>
            </a:r>
            <a:endParaRPr lang="es-PE" dirty="0"/>
          </a:p>
        </p:txBody>
      </p:sp>
      <p:graphicFrame>
        <p:nvGraphicFramePr>
          <p:cNvPr id="5" name="Table 15"/>
          <p:cNvGraphicFramePr>
            <a:graphicFrameLocks noGrp="1"/>
          </p:cNvGraphicFramePr>
          <p:nvPr>
            <p:extLst>
              <p:ext uri="{D42A27DB-BD31-4B8C-83A1-F6EECF244321}">
                <p14:modId xmlns:p14="http://schemas.microsoft.com/office/powerpoint/2010/main" val="2723956482"/>
              </p:ext>
            </p:extLst>
          </p:nvPr>
        </p:nvGraphicFramePr>
        <p:xfrm>
          <a:off x="262467" y="1078173"/>
          <a:ext cx="8563992" cy="5332152"/>
        </p:xfrm>
        <a:graphic>
          <a:graphicData uri="http://schemas.openxmlformats.org/drawingml/2006/table">
            <a:tbl>
              <a:tblPr firstRow="1" bandRow="1">
                <a:tableStyleId>{5C22544A-7EE6-4342-B048-85BDC9FD1C3A}</a:tableStyleId>
              </a:tblPr>
              <a:tblGrid>
                <a:gridCol w="2854664">
                  <a:extLst>
                    <a:ext uri="{9D8B030D-6E8A-4147-A177-3AD203B41FA5}">
                      <a16:colId xmlns:a16="http://schemas.microsoft.com/office/drawing/2014/main" xmlns="" val="20000"/>
                    </a:ext>
                  </a:extLst>
                </a:gridCol>
                <a:gridCol w="2854664">
                  <a:extLst>
                    <a:ext uri="{9D8B030D-6E8A-4147-A177-3AD203B41FA5}">
                      <a16:colId xmlns:a16="http://schemas.microsoft.com/office/drawing/2014/main" xmlns="" val="20001"/>
                    </a:ext>
                  </a:extLst>
                </a:gridCol>
                <a:gridCol w="2854664">
                  <a:extLst>
                    <a:ext uri="{9D8B030D-6E8A-4147-A177-3AD203B41FA5}">
                      <a16:colId xmlns:a16="http://schemas.microsoft.com/office/drawing/2014/main" xmlns="" val="20002"/>
                    </a:ext>
                  </a:extLst>
                </a:gridCol>
              </a:tblGrid>
              <a:tr h="302215">
                <a:tc>
                  <a:txBody>
                    <a:bodyPr/>
                    <a:lstStyle/>
                    <a:p>
                      <a:pPr algn="ctr"/>
                      <a:r>
                        <a:rPr lang="es-PE" sz="1000" dirty="0">
                          <a:solidFill>
                            <a:schemeClr val="bg1"/>
                          </a:solidFill>
                          <a:latin typeface="Calibri" pitchFamily="34" charset="0"/>
                          <a:cs typeface="Calibri" pitchFamily="34" charset="0"/>
                        </a:rPr>
                        <a:t>Accesos</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Confidencialidad</a:t>
                      </a: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PE" sz="1000" dirty="0">
                          <a:solidFill>
                            <a:schemeClr val="bg1"/>
                          </a:solidFill>
                          <a:latin typeface="Calibri" pitchFamily="34" charset="0"/>
                          <a:cs typeface="Calibri" pitchFamily="34" charset="0"/>
                        </a:rPr>
                        <a:t>Incidentes</a:t>
                      </a:r>
                      <a:r>
                        <a:rPr lang="es-PE" sz="1000" baseline="0" dirty="0">
                          <a:solidFill>
                            <a:schemeClr val="bg1"/>
                          </a:solidFill>
                          <a:latin typeface="Calibri" pitchFamily="34" charset="0"/>
                          <a:cs typeface="Calibri" pitchFamily="34" charset="0"/>
                        </a:rPr>
                        <a:t> de seguridad</a:t>
                      </a:r>
                      <a:endParaRPr lang="es-PE" sz="1000" dirty="0">
                        <a:solidFill>
                          <a:schemeClr val="bg1"/>
                        </a:solidFill>
                        <a:latin typeface="Calibri" pitchFamily="34" charset="0"/>
                        <a:cs typeface="Calibri" pitchFamily="34" charset="0"/>
                      </a:endParaRPr>
                    </a:p>
                  </a:txBody>
                  <a:tcPr anchor="ct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220062">
                <a:tc>
                  <a:txBody>
                    <a:bodyPr/>
                    <a:lstStyle/>
                    <a:p>
                      <a:pPr marL="171450" indent="-171450" algn="just">
                        <a:buFont typeface="Wingdings" pitchFamily="2" charset="2"/>
                        <a:buChar char="§"/>
                      </a:pPr>
                      <a:r>
                        <a:rPr kumimoji="0" lang="es-ES" sz="900" b="0" i="0" u="none" strike="noStrike" cap="none" normalizeH="0" baseline="0" dirty="0">
                          <a:ln>
                            <a:noFill/>
                          </a:ln>
                          <a:solidFill>
                            <a:srgbClr val="000066"/>
                          </a:solidFill>
                          <a:effectLst/>
                          <a:latin typeface="Calibri" charset="0"/>
                          <a:cs typeface="Calibri" pitchFamily="34" charset="0"/>
                          <a:sym typeface="Wingdings" charset="0"/>
                        </a:rPr>
                        <a:t>Se controla el accesos de los usuarios previa autenticación.</a:t>
                      </a:r>
                    </a:p>
                    <a:p>
                      <a:pPr marL="171450" indent="-171450" algn="just">
                        <a:buFont typeface="Wingdings" pitchFamily="2" charset="2"/>
                        <a:buChar char="§"/>
                      </a:pPr>
                      <a:r>
                        <a:rPr kumimoji="0" lang="es-ES" sz="900" b="0" i="0" u="none" strike="noStrike" cap="none" normalizeH="0" baseline="0" dirty="0">
                          <a:ln>
                            <a:noFill/>
                          </a:ln>
                          <a:solidFill>
                            <a:srgbClr val="000066"/>
                          </a:solidFill>
                          <a:effectLst/>
                          <a:latin typeface="Calibri" charset="0"/>
                          <a:cs typeface="Calibri" pitchFamily="34" charset="0"/>
                          <a:sym typeface="Wingdings" charset="0"/>
                        </a:rPr>
                        <a:t>Se restringe el acceso estableciendo perfiles de acceso para los diferentes tipos de usuarios.</a:t>
                      </a:r>
                    </a:p>
                    <a:p>
                      <a:pPr marL="171450" indent="-171450" algn="just">
                        <a:buFont typeface="Wingdings" pitchFamily="2" charset="2"/>
                        <a:buChar char="§"/>
                      </a:pPr>
                      <a:r>
                        <a:rPr kumimoji="0" lang="es-ES" sz="900" b="0" i="0" u="none" strike="noStrike" cap="none" normalizeH="0" baseline="0" dirty="0">
                          <a:ln>
                            <a:noFill/>
                          </a:ln>
                          <a:solidFill>
                            <a:srgbClr val="000066"/>
                          </a:solidFill>
                          <a:effectLst/>
                          <a:latin typeface="Calibri" charset="0"/>
                          <a:cs typeface="Calibri" pitchFamily="34" charset="0"/>
                        </a:rPr>
                        <a:t>Para establecer conexiones remotas se debe utilizar líneas dedicadas privadas (VPN) a fin de verificar el origen de la conexión.</a:t>
                      </a:r>
                    </a:p>
                    <a:p>
                      <a:pPr marL="171450" indent="-171450" algn="just">
                        <a:buFont typeface="Wingdings" pitchFamily="2" charset="2"/>
                        <a:buChar char="§"/>
                      </a:pPr>
                      <a:endParaRPr kumimoji="0" lang="es-ES" sz="900" b="0" i="0" u="none" strike="noStrike" cap="none" normalizeH="0" baseline="0" dirty="0">
                        <a:ln>
                          <a:noFill/>
                        </a:ln>
                        <a:solidFill>
                          <a:srgbClr val="000080"/>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just">
                        <a:buFont typeface="Wingdings" pitchFamily="2" charset="2"/>
                        <a:buChar char="§"/>
                      </a:pPr>
                      <a:r>
                        <a:rPr kumimoji="0" lang="es-ES" sz="900" b="0" i="0" u="none" strike="noStrike" cap="none" normalizeH="0" baseline="0" dirty="0">
                          <a:ln>
                            <a:noFill/>
                          </a:ln>
                          <a:solidFill>
                            <a:srgbClr val="000066"/>
                          </a:solidFill>
                          <a:effectLst/>
                          <a:latin typeface="Calibri" charset="0"/>
                          <a:cs typeface="Calibri" pitchFamily="34" charset="0"/>
                        </a:rPr>
                        <a:t>Los usuarios tendrán acceso solo a directorios compartidos en los cuales podrán tener el control de la información de acuerdo a su perfil.</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charset="0"/>
                          <a:cs typeface="Calibri" pitchFamily="34" charset="0"/>
                        </a:rPr>
                        <a:t>A fin de no permitir el envío de información confidencial, no se permite el envío de correos a cuentas que no pertenezcan al grupo.</a:t>
                      </a:r>
                    </a:p>
                    <a:p>
                      <a:pPr marL="171450" indent="-171450" algn="just">
                        <a:buFont typeface="Wingdings" pitchFamily="2" charset="2"/>
                        <a:buChar char="§"/>
                      </a:pPr>
                      <a:r>
                        <a:rPr kumimoji="0" lang="es-ES" sz="900" b="0" i="0" u="none" strike="noStrike" cap="none" normalizeH="0" baseline="0" dirty="0">
                          <a:ln>
                            <a:noFill/>
                          </a:ln>
                          <a:solidFill>
                            <a:srgbClr val="000066"/>
                          </a:solidFill>
                          <a:effectLst/>
                          <a:latin typeface="Calibri" charset="0"/>
                          <a:cs typeface="Calibri" pitchFamily="34" charset="0"/>
                        </a:rPr>
                        <a:t>Los usuarios tendrán acceso limitado a la información comprometida con la empresa (datos  de proveedores, utilidades, próximos proyectos, etc. ). Estos mismos no se podrán descargar a dispositivos de almacenamiento ni enviar vía correo electrónico.</a:t>
                      </a:r>
                    </a:p>
                    <a:p>
                      <a:pPr marL="171450" indent="-171450" algn="just">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p>
                      <a:pPr marL="171450" indent="-171450" algn="just">
                        <a:buFont typeface="Wingdings" pitchFamily="2" charset="2"/>
                        <a:buChar cha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dirty="0">
                          <a:ln>
                            <a:noFill/>
                          </a:ln>
                          <a:solidFill>
                            <a:srgbClr val="000066"/>
                          </a:solidFill>
                          <a:effectLst/>
                          <a:latin typeface="Calibri" pitchFamily="34" charset="0"/>
                          <a:cs typeface="Calibri" pitchFamily="34" charset="0"/>
                        </a:rPr>
                        <a:t>Se cuenta con procedimientos si hay algún incidente de seguridad y para la reducción de riesgos:,</a:t>
                      </a:r>
                    </a:p>
                    <a:p>
                      <a:pPr marL="171450" indent="-171450" algn="just">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Se tienes diversos sistemas de seguridad que diariamente actualiza  su base de datos con los nuevos virus que se van presentante para que bloquee estas acciones.</a:t>
                      </a:r>
                    </a:p>
                    <a:p>
                      <a:pPr marL="171450" indent="-171450" algn="just">
                        <a:buFont typeface="Wingdings" pitchFamily="2" charset="2"/>
                        <a:buChar char="§"/>
                      </a:pPr>
                      <a:r>
                        <a:rPr kumimoji="0" lang="es-PE" sz="900" b="0" i="0" u="none" strike="noStrike" cap="none" normalizeH="0" baseline="0" dirty="0">
                          <a:ln>
                            <a:noFill/>
                          </a:ln>
                          <a:solidFill>
                            <a:srgbClr val="000066"/>
                          </a:solidFill>
                          <a:effectLst/>
                          <a:latin typeface="Calibri" pitchFamily="34" charset="0"/>
                          <a:cs typeface="Calibri" pitchFamily="34" charset="0"/>
                        </a:rPr>
                        <a:t>Se realiza escaneo de los puertos abiertos en los servidores para confirmar que no sean vulnerables.</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dirty="0">
                          <a:ln>
                            <a:noFill/>
                          </a:ln>
                          <a:solidFill>
                            <a:srgbClr val="000066"/>
                          </a:solidFill>
                          <a:effectLst/>
                          <a:latin typeface="Calibri" pitchFamily="34" charset="0"/>
                          <a:cs typeface="Calibri" pitchFamily="34" charset="0"/>
                        </a:rPr>
                        <a:t>identificar las  </a:t>
                      </a:r>
                      <a:r>
                        <a:rPr kumimoji="0" lang="es-PE" sz="900" b="0" i="0" u="none" strike="noStrike" cap="none" normalizeH="0" baseline="0" dirty="0" err="1">
                          <a:ln>
                            <a:noFill/>
                          </a:ln>
                          <a:solidFill>
                            <a:srgbClr val="000066"/>
                          </a:solidFill>
                          <a:effectLst/>
                          <a:latin typeface="Calibri" pitchFamily="34" charset="0"/>
                          <a:cs typeface="Calibri" pitchFamily="34" charset="0"/>
                        </a:rPr>
                        <a:t>PC`s</a:t>
                      </a:r>
                      <a:r>
                        <a:rPr kumimoji="0" lang="es-PE" sz="900" b="0" i="0" u="none" strike="noStrike" cap="none" normalizeH="0" baseline="0" dirty="0">
                          <a:ln>
                            <a:noFill/>
                          </a:ln>
                          <a:solidFill>
                            <a:srgbClr val="000066"/>
                          </a:solidFill>
                          <a:effectLst/>
                          <a:latin typeface="Calibri" pitchFamily="34" charset="0"/>
                          <a:cs typeface="Calibri" pitchFamily="34" charset="0"/>
                        </a:rPr>
                        <a:t> infectadas  con la finalidad de que el virus no se propague por la red.</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61737">
                <a:tc>
                  <a:txBody>
                    <a:bodyPr/>
                    <a:lstStyle/>
                    <a:p>
                      <a:pPr marL="171450" indent="-171450" algn="ctr">
                        <a:buFont typeface="Wingdings" pitchFamily="2" charset="2"/>
                        <a:buNone/>
                      </a:pPr>
                      <a:r>
                        <a:rPr lang="es-PE" sz="1000" b="1" dirty="0">
                          <a:solidFill>
                            <a:schemeClr val="bg1"/>
                          </a:solidFill>
                          <a:latin typeface="Calibri" pitchFamily="34" charset="0"/>
                          <a:cs typeface="Calibri" pitchFamily="34" charset="0"/>
                        </a:rPr>
                        <a:t>Respaldo y recuperación</a:t>
                      </a:r>
                      <a:endParaRPr kumimoji="0" lang="es-PE" sz="1000" b="1" i="0" u="none" strike="noStrike" cap="none" normalizeH="0" baseline="0" dirty="0">
                        <a:ln>
                          <a:noFill/>
                        </a:ln>
                        <a:solidFill>
                          <a:schemeClr val="bg1"/>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Auditoria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indent="-171450" algn="ctr" defTabSz="896112" rtl="0" eaLnBrk="1" fontAlgn="auto" latinLnBrk="0" hangingPunct="1">
                        <a:lnSpc>
                          <a:spcPct val="100000"/>
                        </a:lnSpc>
                        <a:spcBef>
                          <a:spcPts val="0"/>
                        </a:spcBef>
                        <a:spcAft>
                          <a:spcPts val="0"/>
                        </a:spcAft>
                        <a:buClrTx/>
                        <a:buSzTx/>
                        <a:buFont typeface="Wingdings" pitchFamily="2" charset="2"/>
                        <a:buNone/>
                        <a:tabLst/>
                        <a:defRPr/>
                      </a:pPr>
                      <a:r>
                        <a:rPr kumimoji="0" lang="es-PE" sz="1000" b="1" i="0" u="none" strike="noStrike" cap="none" normalizeH="0" baseline="0" dirty="0">
                          <a:ln>
                            <a:noFill/>
                          </a:ln>
                          <a:solidFill>
                            <a:schemeClr val="bg1"/>
                          </a:solidFill>
                          <a:effectLst/>
                          <a:latin typeface="Calibri" pitchFamily="34" charset="0"/>
                          <a:cs typeface="Calibri" pitchFamily="34" charset="0"/>
                        </a:rPr>
                        <a:t>Regulación</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2"/>
                  </a:ext>
                </a:extLst>
              </a:tr>
              <a:tr h="2548138">
                <a:tc>
                  <a:txBody>
                    <a:bodyPr/>
                    <a:lstStyle/>
                    <a:p>
                      <a:pPr marL="171450" indent="-171450" algn="just">
                        <a:buFont typeface="Wingdings" pitchFamily="2" charset="2"/>
                        <a:buChar char="§"/>
                      </a:pPr>
                      <a:r>
                        <a:rPr kumimoji="0" lang="es-PE" sz="900" b="0" i="0" u="none" strike="noStrike" cap="none" normalizeH="0" baseline="0" dirty="0">
                          <a:ln>
                            <a:noFill/>
                          </a:ln>
                          <a:solidFill>
                            <a:srgbClr val="000080"/>
                          </a:solidFill>
                          <a:effectLst/>
                          <a:latin typeface="Calibri" pitchFamily="34" charset="0"/>
                          <a:cs typeface="Calibri" pitchFamily="34" charset="0"/>
                        </a:rPr>
                        <a:t>La frecuencia de respaldo es de 24 horas.</a:t>
                      </a:r>
                    </a:p>
                    <a:p>
                      <a:pPr marL="171450" indent="-171450" algn="just">
                        <a:buFont typeface="Wingdings" pitchFamily="2" charset="2"/>
                        <a:buChar char="§"/>
                      </a:pPr>
                      <a:r>
                        <a:rPr kumimoji="0" lang="es-PE" sz="900" b="0" i="0" u="none" strike="noStrike" cap="none" normalizeH="0" baseline="0" dirty="0">
                          <a:ln>
                            <a:noFill/>
                          </a:ln>
                          <a:solidFill>
                            <a:srgbClr val="000080"/>
                          </a:solidFill>
                          <a:effectLst/>
                          <a:latin typeface="Calibri" pitchFamily="34" charset="0"/>
                          <a:cs typeface="Calibri" pitchFamily="34" charset="0"/>
                        </a:rPr>
                        <a:t>La política es de replicado total para la mayoría de aplicaciones. </a:t>
                      </a:r>
                    </a:p>
                    <a:p>
                      <a:pPr marL="171450" indent="-171450" algn="just">
                        <a:buFont typeface="Wingdings" pitchFamily="2" charset="2"/>
                        <a:buChar char="§"/>
                      </a:pPr>
                      <a:r>
                        <a:rPr kumimoji="0" lang="es-PE" sz="900" b="0" i="0" u="none" strike="noStrike" cap="none" normalizeH="0" baseline="0" dirty="0">
                          <a:ln>
                            <a:noFill/>
                          </a:ln>
                          <a:solidFill>
                            <a:srgbClr val="000080"/>
                          </a:solidFill>
                          <a:effectLst/>
                          <a:latin typeface="Calibri" pitchFamily="34" charset="0"/>
                          <a:cs typeface="Calibri" pitchFamily="34" charset="0"/>
                        </a:rPr>
                        <a:t>Manejan procedimiento para la recuperación de información, que asegure la continuidad del negocio.</a:t>
                      </a:r>
                    </a:p>
                    <a:p>
                      <a:pPr marL="171450" indent="-171450" algn="just">
                        <a:buFont typeface="Wingdings" pitchFamily="2" charset="2"/>
                        <a:buChar char="§"/>
                      </a:pPr>
                      <a:r>
                        <a:rPr kumimoji="0" lang="es-PE" sz="900" b="0" i="0" u="none" strike="noStrike" cap="none" normalizeH="0" baseline="0" dirty="0">
                          <a:ln>
                            <a:noFill/>
                          </a:ln>
                          <a:solidFill>
                            <a:srgbClr val="000080"/>
                          </a:solidFill>
                          <a:effectLst/>
                          <a:latin typeface="Calibri" pitchFamily="34" charset="0"/>
                          <a:cs typeface="Calibri" pitchFamily="34" charset="0"/>
                        </a:rPr>
                        <a:t>Cada tres(03) meses realizan un </a:t>
                      </a:r>
                      <a:r>
                        <a:rPr kumimoji="0" lang="es-PE" sz="900" b="0" i="0" u="none" strike="noStrike" cap="none" normalizeH="0" baseline="0" dirty="0" err="1">
                          <a:ln>
                            <a:noFill/>
                          </a:ln>
                          <a:solidFill>
                            <a:srgbClr val="000080"/>
                          </a:solidFill>
                          <a:effectLst/>
                          <a:latin typeface="Calibri" pitchFamily="34" charset="0"/>
                          <a:cs typeface="Calibri" pitchFamily="34" charset="0"/>
                        </a:rPr>
                        <a:t>restore</a:t>
                      </a:r>
                      <a:r>
                        <a:rPr kumimoji="0" lang="es-PE" sz="900" b="0" i="0" u="none" strike="noStrike" cap="none" normalizeH="0" baseline="0" dirty="0">
                          <a:ln>
                            <a:noFill/>
                          </a:ln>
                          <a:solidFill>
                            <a:srgbClr val="000080"/>
                          </a:solidFill>
                          <a:effectLst/>
                          <a:latin typeface="Calibri" pitchFamily="34" charset="0"/>
                          <a:cs typeface="Calibri" pitchFamily="34" charset="0"/>
                        </a:rPr>
                        <a:t> de la información, con el objetivo de confirmar que la copia de respaldo funcione sin ningún problema.</a:t>
                      </a: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charset="0"/>
                          <a:cs typeface="Calibri" pitchFamily="34" charset="0"/>
                          <a:sym typeface="Wingdings" charset="0"/>
                        </a:rPr>
                        <a:t>Se realiza un auditoría semestral a fin de controlar el uso de software licenciado, conexiones a otras redes que generen transmisiones de virus, riesgos de internet, confidencialidad de las aplicaciones/información y daños causados por ataques de hackers.</a:t>
                      </a: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ES" sz="900" b="0" i="0" u="none" strike="noStrike" cap="none" normalizeH="0" baseline="0" dirty="0">
                          <a:ln>
                            <a:noFill/>
                          </a:ln>
                          <a:solidFill>
                            <a:srgbClr val="000066"/>
                          </a:solidFill>
                          <a:effectLst/>
                          <a:latin typeface="Calibri" charset="0"/>
                          <a:cs typeface="Calibri" pitchFamily="34" charset="0"/>
                        </a:rPr>
                        <a:t>Asimismo, se realiza un control para verificar que los mecanismos de respaldo y recuperación actúen de acuerdo a su especificación. </a:t>
                      </a:r>
                      <a:endParaRPr kumimoji="0" lang="es-PE" sz="900" b="0" i="0" u="none" strike="noStrike" cap="none" normalizeH="0" baseline="0" dirty="0">
                        <a:ln>
                          <a:noFill/>
                        </a:ln>
                        <a:solidFill>
                          <a:srgbClr val="000066"/>
                        </a:solidFill>
                        <a:effectLst/>
                        <a:latin typeface="Calibri" charset="0"/>
                        <a:cs typeface="Calibri" pitchFamily="34" charset="0"/>
                      </a:endParaRP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900" b="0" i="0" u="none" strike="noStrike" cap="none" normalizeH="0" baseline="0" noProof="0" dirty="0">
                          <a:ln>
                            <a:noFill/>
                          </a:ln>
                          <a:solidFill>
                            <a:srgbClr val="000066"/>
                          </a:solidFill>
                          <a:effectLst/>
                          <a:latin typeface="Calibri" charset="0"/>
                          <a:cs typeface="Calibri" pitchFamily="34" charset="0"/>
                        </a:rPr>
                        <a:t>NO APLICA</a:t>
                      </a:r>
                      <a:endParaRPr kumimoji="0" lang="es-ES" sz="900" b="0" i="0" u="none" strike="noStrike" cap="none" normalizeH="0" baseline="0" noProof="0" dirty="0">
                        <a:ln>
                          <a:noFill/>
                        </a:ln>
                        <a:solidFill>
                          <a:srgbClr val="000066"/>
                        </a:solidFill>
                        <a:effectLst/>
                        <a:latin typeface="Calibri" charset="0"/>
                        <a:cs typeface="Calibri" pitchFamily="34" charset="0"/>
                      </a:endParaRPr>
                    </a:p>
                    <a:p>
                      <a:pPr marL="171450" marR="0" indent="-171450" algn="just" defTabSz="896112" rtl="0" eaLnBrk="1" fontAlgn="auto" latinLnBrk="0" hangingPunct="1">
                        <a:lnSpc>
                          <a:spcPct val="100000"/>
                        </a:lnSpc>
                        <a:spcBef>
                          <a:spcPts val="0"/>
                        </a:spcBef>
                        <a:spcAft>
                          <a:spcPts val="0"/>
                        </a:spcAft>
                        <a:buClrTx/>
                        <a:buSzTx/>
                        <a:buFont typeface="Wingdings" pitchFamily="2" charset="2"/>
                        <a:buChar char="§"/>
                        <a:tabLst/>
                        <a:defRPr/>
                      </a:pPr>
                      <a:endParaRPr kumimoji="0" lang="es-PE" sz="900" b="0" i="0" u="none" strike="noStrike" cap="none" normalizeH="0" baseline="0" noProof="0" dirty="0">
                        <a:ln>
                          <a:noFill/>
                        </a:ln>
                        <a:solidFill>
                          <a:srgbClr val="000066"/>
                        </a:solidFill>
                        <a:effectLst/>
                        <a:latin typeface="Calibri" pitchFamily="34" charset="0"/>
                        <a:cs typeface="Calibri" pitchFamily="34" charset="0"/>
                      </a:endParaRPr>
                    </a:p>
                  </a:txBody>
                  <a:tcPr>
                    <a:lnL w="3175" cap="flat" cmpd="sng" algn="ctr">
                      <a:solidFill>
                        <a:srgbClr val="0070C0"/>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8846883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730500" y="3146425"/>
            <a:ext cx="3500438" cy="42862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PE" sz="2000" b="1" i="1" dirty="0">
                <a:solidFill>
                  <a:schemeClr val="bg1"/>
                </a:solidFill>
              </a:rPr>
              <a:t>Fin del trabajo</a:t>
            </a:r>
          </a:p>
        </p:txBody>
      </p:sp>
    </p:spTree>
    <p:extLst>
      <p:ext uri="{BB962C8B-B14F-4D97-AF65-F5344CB8AC3E}">
        <p14:creationId xmlns:p14="http://schemas.microsoft.com/office/powerpoint/2010/main" val="3128841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PE" dirty="0"/>
              <a:t>Introducción</a:t>
            </a:r>
            <a:endParaRPr lang="es-PE" sz="3200" dirty="0"/>
          </a:p>
        </p:txBody>
      </p:sp>
    </p:spTree>
    <p:extLst>
      <p:ext uri="{BB962C8B-B14F-4D97-AF65-F5344CB8AC3E}">
        <p14:creationId xmlns:p14="http://schemas.microsoft.com/office/powerpoint/2010/main" val="588655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PE" dirty="0"/>
              <a:t>Información introductoria</a:t>
            </a:r>
            <a:endParaRPr lang="es-PE" i="1" dirty="0"/>
          </a:p>
        </p:txBody>
      </p:sp>
      <p:graphicFrame>
        <p:nvGraphicFramePr>
          <p:cNvPr id="17" name="Table 16"/>
          <p:cNvGraphicFramePr>
            <a:graphicFrameLocks noGrp="1"/>
          </p:cNvGraphicFramePr>
          <p:nvPr>
            <p:extLst>
              <p:ext uri="{D42A27DB-BD31-4B8C-83A1-F6EECF244321}">
                <p14:modId xmlns:p14="http://schemas.microsoft.com/office/powerpoint/2010/main" val="1967402808"/>
              </p:ext>
            </p:extLst>
          </p:nvPr>
        </p:nvGraphicFramePr>
        <p:xfrm>
          <a:off x="262467" y="1024208"/>
          <a:ext cx="8534692" cy="4114800"/>
        </p:xfrm>
        <a:graphic>
          <a:graphicData uri="http://schemas.openxmlformats.org/drawingml/2006/table">
            <a:tbl>
              <a:tblPr firstRow="1" bandRow="1">
                <a:tableStyleId>{5C22544A-7EE6-4342-B048-85BDC9FD1C3A}</a:tableStyleId>
              </a:tblPr>
              <a:tblGrid>
                <a:gridCol w="2157540">
                  <a:extLst>
                    <a:ext uri="{9D8B030D-6E8A-4147-A177-3AD203B41FA5}">
                      <a16:colId xmlns:a16="http://schemas.microsoft.com/office/drawing/2014/main" xmlns="" val="20000"/>
                    </a:ext>
                  </a:extLst>
                </a:gridCol>
                <a:gridCol w="6377152">
                  <a:extLst>
                    <a:ext uri="{9D8B030D-6E8A-4147-A177-3AD203B41FA5}">
                      <a16:colId xmlns:a16="http://schemas.microsoft.com/office/drawing/2014/main" xmlns="" val="20001"/>
                    </a:ext>
                  </a:extLst>
                </a:gridCol>
              </a:tblGrid>
              <a:tr h="0">
                <a:tc>
                  <a:txBody>
                    <a:bodyPr/>
                    <a:lstStyle/>
                    <a:p>
                      <a:pPr algn="l"/>
                      <a:r>
                        <a:rPr lang="es-PE" sz="1600" b="1" dirty="0">
                          <a:solidFill>
                            <a:schemeClr val="bg1"/>
                          </a:solidFill>
                          <a:latin typeface="Calibri" pitchFamily="34" charset="0"/>
                          <a:cs typeface="Calibri" pitchFamily="34" charset="0"/>
                        </a:rPr>
                        <a:t>Nombre de la Empresa</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r>
                        <a:rPr lang="es-PE" sz="1600" b="1" dirty="0">
                          <a:solidFill>
                            <a:schemeClr val="tx1"/>
                          </a:solidFill>
                          <a:latin typeface="Calibri" pitchFamily="34" charset="0"/>
                          <a:cs typeface="Calibri" pitchFamily="34" charset="0"/>
                        </a:rPr>
                        <a:t>MAQUINARIAS S.A.</a:t>
                      </a:r>
                    </a:p>
                  </a:txBody>
                  <a:tcPr anchor="ct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BFD1E7"/>
                    </a:solidFill>
                  </a:tcPr>
                </a:tc>
                <a:extLst>
                  <a:ext uri="{0D108BD9-81ED-4DB2-BD59-A6C34878D82A}">
                    <a16:rowId xmlns:a16="http://schemas.microsoft.com/office/drawing/2014/main" xmlns="" val="10000"/>
                  </a:ext>
                </a:extLst>
              </a:tr>
              <a:tr h="0">
                <a:tc>
                  <a:txBody>
                    <a:bodyPr/>
                    <a:lstStyle/>
                    <a:p>
                      <a:pPr marL="0" indent="0" algn="l">
                        <a:buFont typeface="+mj-lt"/>
                        <a:buNone/>
                      </a:pPr>
                      <a:r>
                        <a:rPr lang="es-PE" sz="1600" b="1" dirty="0">
                          <a:solidFill>
                            <a:schemeClr val="bg1"/>
                          </a:solidFill>
                          <a:latin typeface="Calibri" pitchFamily="34" charset="0"/>
                          <a:cs typeface="Calibri" pitchFamily="34" charset="0"/>
                        </a:rPr>
                        <a:t>Giro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r>
                        <a:rPr lang="es-PE" sz="1400" dirty="0">
                          <a:solidFill>
                            <a:schemeClr val="tx1"/>
                          </a:solidFill>
                          <a:latin typeface="Calibri" pitchFamily="34" charset="0"/>
                          <a:cs typeface="Calibri" pitchFamily="34" charset="0"/>
                        </a:rPr>
                        <a:t> Importación y venta de vehículos tanto livianos y</a:t>
                      </a:r>
                      <a:r>
                        <a:rPr lang="es-PE" sz="1400" baseline="0" dirty="0">
                          <a:solidFill>
                            <a:schemeClr val="tx1"/>
                          </a:solidFill>
                          <a:latin typeface="Calibri" pitchFamily="34" charset="0"/>
                          <a:cs typeface="Calibri" pitchFamily="34" charset="0"/>
                        </a:rPr>
                        <a:t> maquinarias pesada.</a:t>
                      </a:r>
                      <a:endParaRPr lang="es-PE" sz="14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indent="0" algn="l">
                        <a:buFont typeface="+mj-lt"/>
                        <a:buNone/>
                      </a:pPr>
                      <a:r>
                        <a:rPr lang="es-PE" sz="1600" b="1" dirty="0">
                          <a:solidFill>
                            <a:schemeClr val="bg1"/>
                          </a:solidFill>
                          <a:latin typeface="Calibri" pitchFamily="34" charset="0"/>
                          <a:cs typeface="Calibri" pitchFamily="34" charset="0"/>
                        </a:rPr>
                        <a:t>Principales productos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indent="-171450" algn="l">
                        <a:buFont typeface="Wingdings" pitchFamily="2" charset="2"/>
                        <a:buChar char="§"/>
                      </a:pPr>
                      <a:r>
                        <a:rPr lang="es-PE" sz="1400" dirty="0">
                          <a:solidFill>
                            <a:schemeClr val="tx1"/>
                          </a:solidFill>
                          <a:latin typeface="Calibri" pitchFamily="34" charset="0"/>
                          <a:cs typeface="Calibri" pitchFamily="34" charset="0"/>
                        </a:rPr>
                        <a:t>Vehículos Liviano</a:t>
                      </a:r>
                      <a:r>
                        <a:rPr lang="es-PE" sz="1400" baseline="0" dirty="0">
                          <a:solidFill>
                            <a:schemeClr val="tx1"/>
                          </a:solidFill>
                          <a:latin typeface="Calibri" pitchFamily="34" charset="0"/>
                          <a:cs typeface="Calibri" pitchFamily="34" charset="0"/>
                        </a:rPr>
                        <a:t> (NISSAN, RENAULT)</a:t>
                      </a:r>
                      <a:endParaRPr lang="es-PE" sz="1400" dirty="0">
                        <a:solidFill>
                          <a:schemeClr val="tx1"/>
                        </a:solidFill>
                        <a:latin typeface="Calibri" pitchFamily="34" charset="0"/>
                        <a:cs typeface="Calibri" pitchFamily="34" charset="0"/>
                      </a:endParaRPr>
                    </a:p>
                    <a:p>
                      <a:pPr marL="171450" indent="-171450" algn="l">
                        <a:buFont typeface="Wingdings" pitchFamily="2" charset="2"/>
                        <a:buChar char="§"/>
                      </a:pPr>
                      <a:r>
                        <a:rPr lang="es-PE" sz="1400" dirty="0">
                          <a:solidFill>
                            <a:schemeClr val="tx1"/>
                          </a:solidFill>
                          <a:latin typeface="Calibri" pitchFamily="34" charset="0"/>
                          <a:cs typeface="Calibri" pitchFamily="34" charset="0"/>
                        </a:rPr>
                        <a:t>Maquinaria</a:t>
                      </a:r>
                      <a:r>
                        <a:rPr lang="es-PE" sz="1400" baseline="0" dirty="0">
                          <a:solidFill>
                            <a:schemeClr val="tx1"/>
                          </a:solidFill>
                          <a:latin typeface="Calibri" pitchFamily="34" charset="0"/>
                          <a:cs typeface="Calibri" pitchFamily="34" charset="0"/>
                        </a:rPr>
                        <a:t> Pesada (CASE / UNICARRIERS)</a:t>
                      </a:r>
                    </a:p>
                    <a:p>
                      <a:pPr marL="171450" indent="-171450" algn="l">
                        <a:buFont typeface="Wingdings" pitchFamily="2" charset="2"/>
                        <a:buChar char="§"/>
                      </a:pPr>
                      <a:r>
                        <a:rPr lang="es-PE" sz="1400" baseline="0" dirty="0">
                          <a:solidFill>
                            <a:schemeClr val="tx1"/>
                          </a:solidFill>
                          <a:latin typeface="Calibri" pitchFamily="34" charset="0"/>
                          <a:cs typeface="Calibri" pitchFamily="34" charset="0"/>
                        </a:rPr>
                        <a:t>Renting de Maquinaria Pesada</a:t>
                      </a:r>
                    </a:p>
                    <a:p>
                      <a:pPr marL="171450" indent="-171450" algn="l">
                        <a:buFont typeface="Wingdings" pitchFamily="2" charset="2"/>
                        <a:buChar char="§"/>
                      </a:pPr>
                      <a:r>
                        <a:rPr lang="es-PE" sz="1400" dirty="0">
                          <a:solidFill>
                            <a:schemeClr val="tx1"/>
                          </a:solidFill>
                          <a:latin typeface="Calibri" pitchFamily="34" charset="0"/>
                          <a:cs typeface="Calibri" pitchFamily="34" charset="0"/>
                        </a:rPr>
                        <a:t>Mantenimiento y Reparación</a:t>
                      </a:r>
                      <a:r>
                        <a:rPr lang="es-PE" sz="1400" baseline="0" dirty="0">
                          <a:solidFill>
                            <a:schemeClr val="tx1"/>
                          </a:solidFill>
                          <a:latin typeface="Calibri" pitchFamily="34" charset="0"/>
                          <a:cs typeface="Calibri" pitchFamily="34" charset="0"/>
                        </a:rPr>
                        <a:t> de </a:t>
                      </a:r>
                      <a:r>
                        <a:rPr lang="es-PE" sz="1400" dirty="0">
                          <a:solidFill>
                            <a:schemeClr val="tx1"/>
                          </a:solidFill>
                          <a:latin typeface="Calibri" pitchFamily="34" charset="0"/>
                          <a:cs typeface="Calibri" pitchFamily="34" charset="0"/>
                        </a:rPr>
                        <a:t>Vehículos/Maquinaria</a:t>
                      </a:r>
                      <a:r>
                        <a:rPr lang="es-PE" sz="1400" baseline="0" dirty="0">
                          <a:solidFill>
                            <a:schemeClr val="tx1"/>
                          </a:solidFill>
                          <a:latin typeface="Calibri" pitchFamily="34" charset="0"/>
                          <a:cs typeface="Calibri" pitchFamily="34" charset="0"/>
                        </a:rPr>
                        <a:t> Pesada</a:t>
                      </a:r>
                      <a:endParaRPr lang="es-PE" sz="1400" dirty="0">
                        <a:solidFill>
                          <a:schemeClr val="tx1"/>
                        </a:solidFill>
                        <a:latin typeface="Calibri" pitchFamily="34" charset="0"/>
                        <a:cs typeface="Calibri" pitchFamily="34" charset="0"/>
                      </a:endParaRPr>
                    </a:p>
                    <a:p>
                      <a:pPr marL="171450" indent="-171450" algn="l">
                        <a:buFont typeface="Wingdings" pitchFamily="2" charset="2"/>
                        <a:buChar char="§"/>
                      </a:pPr>
                      <a:r>
                        <a:rPr lang="es-PE" sz="1400" dirty="0">
                          <a:solidFill>
                            <a:schemeClr val="tx1"/>
                          </a:solidFill>
                          <a:latin typeface="Calibri" pitchFamily="34" charset="0"/>
                          <a:cs typeface="Calibri" pitchFamily="34" charset="0"/>
                        </a:rPr>
                        <a:t>Venta</a:t>
                      </a:r>
                      <a:r>
                        <a:rPr lang="es-PE" sz="1400" baseline="0" dirty="0">
                          <a:solidFill>
                            <a:schemeClr val="tx1"/>
                          </a:solidFill>
                          <a:latin typeface="Calibri" pitchFamily="34" charset="0"/>
                          <a:cs typeface="Calibri" pitchFamily="34" charset="0"/>
                        </a:rPr>
                        <a:t> de Autopartes y Accesorios de las marcas que representa</a:t>
                      </a:r>
                    </a:p>
                    <a:p>
                      <a:pPr marL="171450" indent="-171450" algn="l">
                        <a:buFont typeface="Wingdings" pitchFamily="2" charset="2"/>
                        <a:buChar char="§"/>
                      </a:pPr>
                      <a:endParaRPr lang="es-PE" sz="14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indent="0" algn="l">
                        <a:buFont typeface="+mj-lt"/>
                        <a:buNone/>
                      </a:pPr>
                      <a:r>
                        <a:rPr lang="es-PE" sz="1600" b="1" dirty="0">
                          <a:solidFill>
                            <a:schemeClr val="bg1"/>
                          </a:solidFill>
                          <a:latin typeface="Calibri" pitchFamily="34" charset="0"/>
                          <a:cs typeface="Calibri" pitchFamily="34" charset="0"/>
                        </a:rPr>
                        <a:t>Principales clientes / Segmentos de clientes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71450" marR="0" lvl="0" indent="-171450" algn="l" defTabSz="896112" rtl="0" eaLnBrk="1" fontAlgn="auto" latinLnBrk="0" hangingPunct="1">
                        <a:lnSpc>
                          <a:spcPct val="100000"/>
                        </a:lnSpc>
                        <a:spcBef>
                          <a:spcPts val="0"/>
                        </a:spcBef>
                        <a:spcAft>
                          <a:spcPts val="0"/>
                        </a:spcAft>
                        <a:buClrTx/>
                        <a:buSzTx/>
                        <a:buFont typeface="Wingdings" pitchFamily="2" charset="2"/>
                        <a:buChar char="§"/>
                        <a:tabLst/>
                        <a:defRPr/>
                      </a:pPr>
                      <a:r>
                        <a:rPr kumimoji="0" lang="es-PE" sz="1400" b="0" i="0" u="none" strike="noStrike" kern="1200" cap="none" spc="0" normalizeH="0" baseline="0" noProof="0" dirty="0">
                          <a:ln>
                            <a:noFill/>
                          </a:ln>
                          <a:solidFill>
                            <a:srgbClr val="000066"/>
                          </a:solidFill>
                          <a:effectLst/>
                          <a:uLnTx/>
                          <a:uFillTx/>
                          <a:latin typeface="Calibri" pitchFamily="34" charset="0"/>
                          <a:ea typeface="+mn-ea"/>
                          <a:cs typeface="Calibri" pitchFamily="34" charset="0"/>
                        </a:rPr>
                        <a:t>Gobierno (Ministerios, Fuerzas armadas y policiales), Empresas Privadas y Publico en General.</a:t>
                      </a: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indent="0" algn="l">
                        <a:buFont typeface="+mj-lt"/>
                        <a:buNone/>
                      </a:pPr>
                      <a:r>
                        <a:rPr lang="es-PE" sz="1600" b="1" dirty="0">
                          <a:solidFill>
                            <a:schemeClr val="bg1"/>
                          </a:solidFill>
                          <a:latin typeface="Calibri" pitchFamily="34" charset="0"/>
                          <a:cs typeface="Calibri" pitchFamily="34" charset="0"/>
                        </a:rPr>
                        <a:t>Ámbito geográfico</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r>
                        <a:rPr lang="es-PE" sz="1400" dirty="0">
                          <a:solidFill>
                            <a:schemeClr val="tx1"/>
                          </a:solidFill>
                          <a:latin typeface="Calibri" pitchFamily="34" charset="0"/>
                          <a:cs typeface="Calibri" pitchFamily="34" charset="0"/>
                        </a:rPr>
                        <a:t>A nivel Nacional mediante</a:t>
                      </a:r>
                      <a:r>
                        <a:rPr lang="es-PE" sz="1400" baseline="0" dirty="0">
                          <a:solidFill>
                            <a:schemeClr val="tx1"/>
                          </a:solidFill>
                          <a:latin typeface="Calibri" pitchFamily="34" charset="0"/>
                          <a:cs typeface="Calibri" pitchFamily="34" charset="0"/>
                        </a:rPr>
                        <a:t> su RED de Concesionarios Propios e Independientes.</a:t>
                      </a:r>
                      <a:endParaRPr lang="es-PE" sz="14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indent="0" algn="l">
                        <a:buFont typeface="+mj-lt"/>
                        <a:buNone/>
                      </a:pPr>
                      <a:r>
                        <a:rPr lang="es-PE" sz="1600" b="1" dirty="0">
                          <a:solidFill>
                            <a:schemeClr val="bg1"/>
                          </a:solidFill>
                          <a:latin typeface="Calibri" pitchFamily="34" charset="0"/>
                          <a:cs typeface="Calibri" pitchFamily="34" charset="0"/>
                        </a:rPr>
                        <a:t>Otras características significativas</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just"/>
                      <a:r>
                        <a:rPr lang="es-PE" sz="1400" dirty="0">
                          <a:solidFill>
                            <a:schemeClr val="tx1"/>
                          </a:solidFill>
                          <a:latin typeface="Calibri" pitchFamily="34" charset="0"/>
                          <a:cs typeface="Calibri" pitchFamily="34" charset="0"/>
                        </a:rPr>
                        <a:t>Mas de</a:t>
                      </a:r>
                      <a:r>
                        <a:rPr lang="es-PE" sz="1400" baseline="0" dirty="0">
                          <a:solidFill>
                            <a:schemeClr val="tx1"/>
                          </a:solidFill>
                          <a:latin typeface="Calibri" pitchFamily="34" charset="0"/>
                          <a:cs typeface="Calibri" pitchFamily="34" charset="0"/>
                        </a:rPr>
                        <a:t> 60 años de experiencia en el rubro automotriz y representante exclusivo de las marcas Nissan, Renault, Case y Unicarriers.</a:t>
                      </a:r>
                    </a:p>
                    <a:p>
                      <a:pPr algn="just"/>
                      <a:r>
                        <a:rPr lang="es-PE" sz="1400" baseline="0" dirty="0">
                          <a:solidFill>
                            <a:schemeClr val="tx1"/>
                          </a:solidFill>
                          <a:latin typeface="Calibri" pitchFamily="34" charset="0"/>
                          <a:cs typeface="Calibri" pitchFamily="34" charset="0"/>
                        </a:rPr>
                        <a:t>Consta con una amplia Red de Concesionarios a Nivel Nacional y Personal técnico preparado y certificado por los mismos fabricantes de las marcas que representa.</a:t>
                      </a:r>
                    </a:p>
                    <a:p>
                      <a:pPr algn="l"/>
                      <a:endParaRPr lang="es-PE" sz="1400" dirty="0">
                        <a:solidFill>
                          <a:schemeClr val="tx1"/>
                        </a:solidFill>
                        <a:latin typeface="Calibri" pitchFamily="34" charset="0"/>
                        <a:cs typeface="Calibri" pitchFamily="34" charset="0"/>
                      </a:endParaRPr>
                    </a:p>
                  </a:txBody>
                  <a:tcPr>
                    <a:lnL w="3175" cap="flat" cmpd="sng" algn="ctr">
                      <a:solidFill>
                        <a:schemeClr val="bg1"/>
                      </a:solidFill>
                      <a:prstDash val="solid"/>
                      <a:round/>
                      <a:headEnd type="none" w="med" len="med"/>
                      <a:tailEnd type="none" w="med" len="med"/>
                    </a:lnL>
                    <a:lnR w="3175" cap="flat" cmpd="sng" algn="ctr">
                      <a:solidFill>
                        <a:srgbClr val="0070C0"/>
                      </a:solidFill>
                      <a:prstDash val="solid"/>
                      <a:round/>
                      <a:headEnd type="none" w="med" len="med"/>
                      <a:tailEnd type="none" w="med" len="med"/>
                    </a:lnR>
                    <a:lnT w="3175" cap="flat" cmpd="sng" algn="ctr">
                      <a:solidFill>
                        <a:srgbClr val="0070C0"/>
                      </a:solidFill>
                      <a:prstDash val="solid"/>
                      <a:round/>
                      <a:headEnd type="none" w="med" len="med"/>
                      <a:tailEnd type="none" w="med" len="med"/>
                    </a:lnT>
                    <a:lnB w="3175"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698460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11"/>
</p:tagLst>
</file>

<file path=ppt/tags/tag10.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11.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12.xml><?xml version="1.0" encoding="utf-8"?>
<p:tagLst xmlns:a="http://schemas.openxmlformats.org/drawingml/2006/main" xmlns:r="http://schemas.openxmlformats.org/officeDocument/2006/relationships" xmlns:p="http://schemas.openxmlformats.org/presentationml/2006/main">
  <p:tag name="DVSHAPEID" val="ENDlfBMYbXcZpW3mAFK5ux"/>
</p:tagLst>
</file>

<file path=ppt/tags/tag13.xml><?xml version="1.0" encoding="utf-8"?>
<p:tagLst xmlns:a="http://schemas.openxmlformats.org/drawingml/2006/main" xmlns:r="http://schemas.openxmlformats.org/officeDocument/2006/relationships" xmlns:p="http://schemas.openxmlformats.org/presentationml/2006/main">
  <p:tag name="DVSHAPEID" val="hfAcSiJPVSx9a1PBqp5Kyh"/>
</p:tagLst>
</file>

<file path=ppt/tags/tag14.xml><?xml version="1.0" encoding="utf-8"?>
<p:tagLst xmlns:a="http://schemas.openxmlformats.org/drawingml/2006/main" xmlns:r="http://schemas.openxmlformats.org/officeDocument/2006/relationships" xmlns:p="http://schemas.openxmlformats.org/presentationml/2006/main">
  <p:tag name="DVSHAPEID" val="YZcEYKj8noF7vnL3Jtel2k"/>
</p:tagLst>
</file>

<file path=ppt/tags/tag15.xml><?xml version="1.0" encoding="utf-8"?>
<p:tagLst xmlns:a="http://schemas.openxmlformats.org/drawingml/2006/main" xmlns:r="http://schemas.openxmlformats.org/officeDocument/2006/relationships" xmlns:p="http://schemas.openxmlformats.org/presentationml/2006/main">
  <p:tag name="DVSHAPEID" val="sfL1wYel0KY0gBZdkYwNu8"/>
</p:tagLst>
</file>

<file path=ppt/tags/tag16.xml><?xml version="1.0" encoding="utf-8"?>
<p:tagLst xmlns:a="http://schemas.openxmlformats.org/drawingml/2006/main" xmlns:r="http://schemas.openxmlformats.org/officeDocument/2006/relationships" xmlns:p="http://schemas.openxmlformats.org/presentationml/2006/main">
  <p:tag name="DVSHAPEID" val="u3vrQnFBvcfEwXSWelT2oV"/>
</p:tagLst>
</file>

<file path=ppt/tags/tag17.xml><?xml version="1.0" encoding="utf-8"?>
<p:tagLst xmlns:a="http://schemas.openxmlformats.org/drawingml/2006/main" xmlns:r="http://schemas.openxmlformats.org/officeDocument/2006/relationships" xmlns:p="http://schemas.openxmlformats.org/presentationml/2006/main">
  <p:tag name="DVSHAPEID" val="8v6a3v9gPePjKIw48QFoeM"/>
</p:tagLst>
</file>

<file path=ppt/tags/tag18.xml><?xml version="1.0" encoding="utf-8"?>
<p:tagLst xmlns:a="http://schemas.openxmlformats.org/drawingml/2006/main" xmlns:r="http://schemas.openxmlformats.org/officeDocument/2006/relationships" xmlns:p="http://schemas.openxmlformats.org/presentationml/2006/main">
  <p:tag name="DVSHAPEID" val="KC42lnKbTsKzUZlGk9rfn0"/>
</p:tagLst>
</file>

<file path=ppt/tags/tag19.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2.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20.xml><?xml version="1.0" encoding="utf-8"?>
<p:tagLst xmlns:a="http://schemas.openxmlformats.org/drawingml/2006/main" xmlns:r="http://schemas.openxmlformats.org/officeDocument/2006/relationships" xmlns:p="http://schemas.openxmlformats.org/presentationml/2006/main">
  <p:tag name="DVSHAPEID" val="4lcOO3bckfJdBeal7YPP2c"/>
</p:tagLst>
</file>

<file path=ppt/tags/tag21.xml><?xml version="1.0" encoding="utf-8"?>
<p:tagLst xmlns:a="http://schemas.openxmlformats.org/drawingml/2006/main" xmlns:r="http://schemas.openxmlformats.org/officeDocument/2006/relationships" xmlns:p="http://schemas.openxmlformats.org/presentationml/2006/main">
  <p:tag name="DVSHAPEID" val="9QJ7AxTjiJqhWl2mbMIt82"/>
</p:tagLst>
</file>

<file path=ppt/tags/tag22.xml><?xml version="1.0" encoding="utf-8"?>
<p:tagLst xmlns:a="http://schemas.openxmlformats.org/drawingml/2006/main" xmlns:r="http://schemas.openxmlformats.org/officeDocument/2006/relationships" xmlns:p="http://schemas.openxmlformats.org/presentationml/2006/main">
  <p:tag name="DVSHAPEID" val="dAXRQQ2VxzkPl3RwlYSLXk"/>
</p:tagLst>
</file>

<file path=ppt/tags/tag23.xml><?xml version="1.0" encoding="utf-8"?>
<p:tagLst xmlns:a="http://schemas.openxmlformats.org/drawingml/2006/main" xmlns:r="http://schemas.openxmlformats.org/officeDocument/2006/relationships" xmlns:p="http://schemas.openxmlformats.org/presentationml/2006/main">
  <p:tag name="DVSHAPEID" val="Z3batCqrnZ5j8rRhNzJNC8"/>
</p:tagLst>
</file>

<file path=ppt/tags/tag24.xml><?xml version="1.0" encoding="utf-8"?>
<p:tagLst xmlns:a="http://schemas.openxmlformats.org/drawingml/2006/main" xmlns:r="http://schemas.openxmlformats.org/officeDocument/2006/relationships" xmlns:p="http://schemas.openxmlformats.org/presentationml/2006/main">
  <p:tag name="DVSHAPEID" val="COenqbYwR1DTBTGGmqv6bk"/>
</p:tagLst>
</file>

<file path=ppt/tags/tag25.xml><?xml version="1.0" encoding="utf-8"?>
<p:tagLst xmlns:a="http://schemas.openxmlformats.org/drawingml/2006/main" xmlns:r="http://schemas.openxmlformats.org/officeDocument/2006/relationships" xmlns:p="http://schemas.openxmlformats.org/presentationml/2006/main">
  <p:tag name="DVSHAPEID" val="FeQYA7cjiwWh4ct0xUlxZu"/>
</p:tagLst>
</file>

<file path=ppt/tags/tag26.xml><?xml version="1.0" encoding="utf-8"?>
<p:tagLst xmlns:a="http://schemas.openxmlformats.org/drawingml/2006/main" xmlns:r="http://schemas.openxmlformats.org/officeDocument/2006/relationships" xmlns:p="http://schemas.openxmlformats.org/presentationml/2006/main">
  <p:tag name="DVSHAPEID" val="Pdcaq9d2mZGmKu51aMvEkn"/>
</p:tagLst>
</file>

<file path=ppt/tags/tag27.xml><?xml version="1.0" encoding="utf-8"?>
<p:tagLst xmlns:a="http://schemas.openxmlformats.org/drawingml/2006/main" xmlns:r="http://schemas.openxmlformats.org/officeDocument/2006/relationships" xmlns:p="http://schemas.openxmlformats.org/presentationml/2006/main">
  <p:tag name="DVSHAPEID" val="8v6a3v9gPePjKIw48QFoeM"/>
</p:tagLst>
</file>

<file path=ppt/tags/tag28.xml><?xml version="1.0" encoding="utf-8"?>
<p:tagLst xmlns:a="http://schemas.openxmlformats.org/drawingml/2006/main" xmlns:r="http://schemas.openxmlformats.org/officeDocument/2006/relationships" xmlns:p="http://schemas.openxmlformats.org/presentationml/2006/main">
  <p:tag name="DVSHAPEID" val="dAXRQQ2VxzkPl3RwlYSLXk"/>
</p:tagLst>
</file>

<file path=ppt/tags/tag29.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30.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1.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2.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3.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4.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35.xml><?xml version="1.0" encoding="utf-8"?>
<p:tagLst xmlns:a="http://schemas.openxmlformats.org/drawingml/2006/main" xmlns:r="http://schemas.openxmlformats.org/officeDocument/2006/relationships" xmlns:p="http://schemas.openxmlformats.org/presentationml/2006/main">
  <p:tag name="DVSHAPEID" val="ENDlfBMYbXcZpW3mAFK5ux"/>
</p:tagLst>
</file>

<file path=ppt/tags/tag36.xml><?xml version="1.0" encoding="utf-8"?>
<p:tagLst xmlns:a="http://schemas.openxmlformats.org/drawingml/2006/main" xmlns:r="http://schemas.openxmlformats.org/officeDocument/2006/relationships" xmlns:p="http://schemas.openxmlformats.org/presentationml/2006/main">
  <p:tag name="DVSHAPEID" val="hfAcSiJPVSx9a1PBqp5Kyh"/>
</p:tagLst>
</file>

<file path=ppt/tags/tag37.xml><?xml version="1.0" encoding="utf-8"?>
<p:tagLst xmlns:a="http://schemas.openxmlformats.org/drawingml/2006/main" xmlns:r="http://schemas.openxmlformats.org/officeDocument/2006/relationships" xmlns:p="http://schemas.openxmlformats.org/presentationml/2006/main">
  <p:tag name="DVSHAPEID" val="YZcEYKj8noF7vnL3Jtel2k"/>
</p:tagLst>
</file>

<file path=ppt/tags/tag38.xml><?xml version="1.0" encoding="utf-8"?>
<p:tagLst xmlns:a="http://schemas.openxmlformats.org/drawingml/2006/main" xmlns:r="http://schemas.openxmlformats.org/officeDocument/2006/relationships" xmlns:p="http://schemas.openxmlformats.org/presentationml/2006/main">
  <p:tag name="DVSHAPEID" val="sfL1wYel0KY0gBZdkYwNu8"/>
</p:tagLst>
</file>

<file path=ppt/tags/tag39.xml><?xml version="1.0" encoding="utf-8"?>
<p:tagLst xmlns:a="http://schemas.openxmlformats.org/drawingml/2006/main" xmlns:r="http://schemas.openxmlformats.org/officeDocument/2006/relationships" xmlns:p="http://schemas.openxmlformats.org/presentationml/2006/main">
  <p:tag name="DVSHAPEID" val="u3vrQnFBvcfEwXSWelT2oV"/>
</p:tagLst>
</file>

<file path=ppt/tags/tag4.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40.xml><?xml version="1.0" encoding="utf-8"?>
<p:tagLst xmlns:a="http://schemas.openxmlformats.org/drawingml/2006/main" xmlns:r="http://schemas.openxmlformats.org/officeDocument/2006/relationships" xmlns:p="http://schemas.openxmlformats.org/presentationml/2006/main">
  <p:tag name="DVSHAPEID" val="8v6a3v9gPePjKIw48QFoeM"/>
</p:tagLst>
</file>

<file path=ppt/tags/tag41.xml><?xml version="1.0" encoding="utf-8"?>
<p:tagLst xmlns:a="http://schemas.openxmlformats.org/drawingml/2006/main" xmlns:r="http://schemas.openxmlformats.org/officeDocument/2006/relationships" xmlns:p="http://schemas.openxmlformats.org/presentationml/2006/main">
  <p:tag name="DVSHAPEID" val="KC42lnKbTsKzUZlGk9rfn0"/>
</p:tagLst>
</file>

<file path=ppt/tags/tag42.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43.xml><?xml version="1.0" encoding="utf-8"?>
<p:tagLst xmlns:a="http://schemas.openxmlformats.org/drawingml/2006/main" xmlns:r="http://schemas.openxmlformats.org/officeDocument/2006/relationships" xmlns:p="http://schemas.openxmlformats.org/presentationml/2006/main">
  <p:tag name="DVSHAPEID" val="4lcOO3bckfJdBeal7YPP2c"/>
</p:tagLst>
</file>

<file path=ppt/tags/tag44.xml><?xml version="1.0" encoding="utf-8"?>
<p:tagLst xmlns:a="http://schemas.openxmlformats.org/drawingml/2006/main" xmlns:r="http://schemas.openxmlformats.org/officeDocument/2006/relationships" xmlns:p="http://schemas.openxmlformats.org/presentationml/2006/main">
  <p:tag name="DVSHAPEID" val="9QJ7AxTjiJqhWl2mbMIt82"/>
</p:tagLst>
</file>

<file path=ppt/tags/tag45.xml><?xml version="1.0" encoding="utf-8"?>
<p:tagLst xmlns:a="http://schemas.openxmlformats.org/drawingml/2006/main" xmlns:r="http://schemas.openxmlformats.org/officeDocument/2006/relationships" xmlns:p="http://schemas.openxmlformats.org/presentationml/2006/main">
  <p:tag name="DVSHAPEID" val="dAXRQQ2VxzkPl3RwlYSLXk"/>
</p:tagLst>
</file>

<file path=ppt/tags/tag46.xml><?xml version="1.0" encoding="utf-8"?>
<p:tagLst xmlns:a="http://schemas.openxmlformats.org/drawingml/2006/main" xmlns:r="http://schemas.openxmlformats.org/officeDocument/2006/relationships" xmlns:p="http://schemas.openxmlformats.org/presentationml/2006/main">
  <p:tag name="DVSHAPEID" val="Z3batCqrnZ5j8rRhNzJNC8"/>
</p:tagLst>
</file>

<file path=ppt/tags/tag47.xml><?xml version="1.0" encoding="utf-8"?>
<p:tagLst xmlns:a="http://schemas.openxmlformats.org/drawingml/2006/main" xmlns:r="http://schemas.openxmlformats.org/officeDocument/2006/relationships" xmlns:p="http://schemas.openxmlformats.org/presentationml/2006/main">
  <p:tag name="DVSHAPEID" val="COenqbYwR1DTBTGGmqv6bk"/>
</p:tagLst>
</file>

<file path=ppt/tags/tag48.xml><?xml version="1.0" encoding="utf-8"?>
<p:tagLst xmlns:a="http://schemas.openxmlformats.org/drawingml/2006/main" xmlns:r="http://schemas.openxmlformats.org/officeDocument/2006/relationships" xmlns:p="http://schemas.openxmlformats.org/presentationml/2006/main">
  <p:tag name="DVSHAPEID" val="FeQYA7cjiwWh4ct0xUlxZu"/>
</p:tagLst>
</file>

<file path=ppt/tags/tag49.xml><?xml version="1.0" encoding="utf-8"?>
<p:tagLst xmlns:a="http://schemas.openxmlformats.org/drawingml/2006/main" xmlns:r="http://schemas.openxmlformats.org/officeDocument/2006/relationships" xmlns:p="http://schemas.openxmlformats.org/presentationml/2006/main">
  <p:tag name="DVSHAPEID" val="Pdcaq9d2mZGmKu51aMvEkn"/>
</p:tagLst>
</file>

<file path=ppt/tags/tag5.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50.xml><?xml version="1.0" encoding="utf-8"?>
<p:tagLst xmlns:a="http://schemas.openxmlformats.org/drawingml/2006/main" xmlns:r="http://schemas.openxmlformats.org/officeDocument/2006/relationships" xmlns:p="http://schemas.openxmlformats.org/presentationml/2006/main">
  <p:tag name="DVSHAPEID" val="8v6a3v9gPePjKIw48QFoeM"/>
</p:tagLst>
</file>

<file path=ppt/tags/tag51.xml><?xml version="1.0" encoding="utf-8"?>
<p:tagLst xmlns:a="http://schemas.openxmlformats.org/drawingml/2006/main" xmlns:r="http://schemas.openxmlformats.org/officeDocument/2006/relationships" xmlns:p="http://schemas.openxmlformats.org/presentationml/2006/main">
  <p:tag name="DVSHAPEID" val="dAXRQQ2VxzkPl3RwlYSLXk"/>
</p:tagLst>
</file>

<file path=ppt/tags/tag52.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3.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4.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5.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6.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7.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58.xml><?xml version="1.0" encoding="utf-8"?>
<p:tagLst xmlns:a="http://schemas.openxmlformats.org/drawingml/2006/main" xmlns:r="http://schemas.openxmlformats.org/officeDocument/2006/relationships" xmlns:p="http://schemas.openxmlformats.org/presentationml/2006/main">
  <p:tag name="DVSHAPEID" val="ENDlfBMYbXcZpW3mAFK5ux"/>
</p:tagLst>
</file>

<file path=ppt/tags/tag59.xml><?xml version="1.0" encoding="utf-8"?>
<p:tagLst xmlns:a="http://schemas.openxmlformats.org/drawingml/2006/main" xmlns:r="http://schemas.openxmlformats.org/officeDocument/2006/relationships" xmlns:p="http://schemas.openxmlformats.org/presentationml/2006/main">
  <p:tag name="DVSHAPEID" val="X0Geb0PUGthNhfiSRdxifF"/>
</p:tagLst>
</file>

<file path=ppt/tags/tag6.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60.xml><?xml version="1.0" encoding="utf-8"?>
<p:tagLst xmlns:a="http://schemas.openxmlformats.org/drawingml/2006/main" xmlns:r="http://schemas.openxmlformats.org/officeDocument/2006/relationships" xmlns:p="http://schemas.openxmlformats.org/presentationml/2006/main">
  <p:tag name="DVSHAPEID" val="aiQ1oXlmKEDjX0un2ksngB"/>
</p:tagLst>
</file>

<file path=ppt/tags/tag61.xml><?xml version="1.0" encoding="utf-8"?>
<p:tagLst xmlns:a="http://schemas.openxmlformats.org/drawingml/2006/main" xmlns:r="http://schemas.openxmlformats.org/officeDocument/2006/relationships" xmlns:p="http://schemas.openxmlformats.org/presentationml/2006/main">
  <p:tag name="DVSHAPEID" val="aU34297RC1XzWxz1pWil6u"/>
</p:tagLst>
</file>

<file path=ppt/tags/tag62.xml><?xml version="1.0" encoding="utf-8"?>
<p:tagLst xmlns:a="http://schemas.openxmlformats.org/drawingml/2006/main" xmlns:r="http://schemas.openxmlformats.org/officeDocument/2006/relationships" xmlns:p="http://schemas.openxmlformats.org/presentationml/2006/main">
  <p:tag name="DVSHAPEID" val="lismxo4px91MgS3Ek7zJPV"/>
</p:tagLst>
</file>

<file path=ppt/tags/tag63.xml><?xml version="1.0" encoding="utf-8"?>
<p:tagLst xmlns:a="http://schemas.openxmlformats.org/drawingml/2006/main" xmlns:r="http://schemas.openxmlformats.org/officeDocument/2006/relationships" xmlns:p="http://schemas.openxmlformats.org/presentationml/2006/main">
  <p:tag name="DVSHAPEID" val="lismxo4px91MgS3Ek7zJPV"/>
</p:tagLst>
</file>

<file path=ppt/tags/tag64.xml><?xml version="1.0" encoding="utf-8"?>
<p:tagLst xmlns:a="http://schemas.openxmlformats.org/drawingml/2006/main" xmlns:r="http://schemas.openxmlformats.org/officeDocument/2006/relationships" xmlns:p="http://schemas.openxmlformats.org/presentationml/2006/main">
  <p:tag name="DVSHAPEID" val="OHVw5iICruOGBRkrQJRicr"/>
</p:tagLst>
</file>

<file path=ppt/tags/tag65.xml><?xml version="1.0" encoding="utf-8"?>
<p:tagLst xmlns:a="http://schemas.openxmlformats.org/drawingml/2006/main" xmlns:r="http://schemas.openxmlformats.org/officeDocument/2006/relationships" xmlns:p="http://schemas.openxmlformats.org/presentationml/2006/main">
  <p:tag name="DVSHAPEID" val="CHqV1IkKGH3Lxpl9FxH589"/>
</p:tagLst>
</file>

<file path=ppt/tags/tag66.xml><?xml version="1.0" encoding="utf-8"?>
<p:tagLst xmlns:a="http://schemas.openxmlformats.org/drawingml/2006/main" xmlns:r="http://schemas.openxmlformats.org/officeDocument/2006/relationships" xmlns:p="http://schemas.openxmlformats.org/presentationml/2006/main">
  <p:tag name="DVSHAPEID" val="BAx17HCK968lRpQURBGv0P"/>
</p:tagLst>
</file>

<file path=ppt/tags/tag67.xml><?xml version="1.0" encoding="utf-8"?>
<p:tagLst xmlns:a="http://schemas.openxmlformats.org/drawingml/2006/main" xmlns:r="http://schemas.openxmlformats.org/officeDocument/2006/relationships" xmlns:p="http://schemas.openxmlformats.org/presentationml/2006/main">
  <p:tag name="DVSHAPEID" val="8EjFtkWXqOxgMK7hVh1Kye"/>
</p:tagLst>
</file>

<file path=ppt/tags/tag68.xml><?xml version="1.0" encoding="utf-8"?>
<p:tagLst xmlns:a="http://schemas.openxmlformats.org/drawingml/2006/main" xmlns:r="http://schemas.openxmlformats.org/officeDocument/2006/relationships" xmlns:p="http://schemas.openxmlformats.org/presentationml/2006/main">
  <p:tag name="DVSHAPEID" val="BAx17HCK968lRpQURBGv0P"/>
</p:tagLst>
</file>

<file path=ppt/tags/tag7.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8.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ags/tag9.xml><?xml version="1.0" encoding="utf-8"?>
<p:tagLst xmlns:a="http://schemas.openxmlformats.org/drawingml/2006/main" xmlns:r="http://schemas.openxmlformats.org/officeDocument/2006/relationships" xmlns:p="http://schemas.openxmlformats.org/presentationml/2006/main">
  <p:tag name="DVSHAPEID" val="W9966ZDdlnegNdkp5PG59s"/>
</p:tagLst>
</file>

<file path=ppt/theme/theme1.xml><?xml version="1.0" encoding="utf-8"?>
<a:theme xmlns:a="http://schemas.openxmlformats.org/drawingml/2006/main" name="1_blank">
  <a:themeElements>
    <a:clrScheme name="">
      <a:dk1>
        <a:srgbClr val="000066"/>
      </a:dk1>
      <a:lt1>
        <a:srgbClr val="FFFFFF"/>
      </a:lt1>
      <a:dk2>
        <a:srgbClr val="FF6600"/>
      </a:dk2>
      <a:lt2>
        <a:srgbClr val="FFFFFF"/>
      </a:lt2>
      <a:accent1>
        <a:srgbClr val="FFFFFF"/>
      </a:accent1>
      <a:accent2>
        <a:srgbClr val="000066"/>
      </a:accent2>
      <a:accent3>
        <a:srgbClr val="FFFFFF"/>
      </a:accent3>
      <a:accent4>
        <a:srgbClr val="000056"/>
      </a:accent4>
      <a:accent5>
        <a:srgbClr val="FFFFFF"/>
      </a:accent5>
      <a:accent6>
        <a:srgbClr val="00005C"/>
      </a:accent6>
      <a:hlink>
        <a:srgbClr val="000066"/>
      </a:hlink>
      <a:folHlink>
        <a:srgbClr val="B2B2B2"/>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rgbClr val="000066"/>
            </a:solidFill>
            <a:effectLst/>
            <a:latin typeface="Formata LightCondensed" pitchFamily="34" charset="0"/>
          </a:defRPr>
        </a:defPPr>
      </a:lstStyle>
    </a:spDef>
    <a:lnDef>
      <a:spPr bwMode="auto">
        <a:solidFill>
          <a:srgbClr val="FF6600">
            <a:alpha val="39999"/>
          </a:srgbClr>
        </a:solidFill>
        <a:ln w="3175" cap="flat" cmpd="sng" algn="ctr">
          <a:solidFill>
            <a:schemeClr val="tx1">
              <a:lumMod val="60000"/>
              <a:lumOff val="40000"/>
            </a:schemeClr>
          </a:solidFill>
          <a:prstDash val="solid"/>
          <a:round/>
          <a:headEnd type="none" w="med" len="med"/>
          <a:tailEnd type="triangle"/>
        </a:ln>
        <a:effectLst/>
      </a:spPr>
      <a:bodyPr/>
      <a:lstStyle/>
    </a:lnDef>
  </a:objectDefaults>
  <a:extraClrSchemeLst>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
      <a:dk1>
        <a:srgbClr val="000066"/>
      </a:dk1>
      <a:lt1>
        <a:srgbClr val="FFFFFF"/>
      </a:lt1>
      <a:dk2>
        <a:srgbClr val="FF6600"/>
      </a:dk2>
      <a:lt2>
        <a:srgbClr val="FFFFFF"/>
      </a:lt2>
      <a:accent1>
        <a:srgbClr val="FFFFFF"/>
      </a:accent1>
      <a:accent2>
        <a:srgbClr val="000066"/>
      </a:accent2>
      <a:accent3>
        <a:srgbClr val="FFFFFF"/>
      </a:accent3>
      <a:accent4>
        <a:srgbClr val="000056"/>
      </a:accent4>
      <a:accent5>
        <a:srgbClr val="FFFFFF"/>
      </a:accent5>
      <a:accent6>
        <a:srgbClr val="00005C"/>
      </a:accent6>
      <a:hlink>
        <a:srgbClr val="000066"/>
      </a:hlink>
      <a:folHlink>
        <a:srgbClr val="B2B2B2"/>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rgbClr val="000066"/>
            </a:solidFill>
            <a:effectLst/>
            <a:latin typeface="Formata LightCondensed" pitchFamily="34" charset="0"/>
          </a:defRPr>
        </a:defPPr>
      </a:lstStyle>
    </a:spDef>
    <a:lnDef>
      <a:spPr bwMode="auto">
        <a:solidFill>
          <a:srgbClr val="FF6600">
            <a:alpha val="39999"/>
          </a:srgbClr>
        </a:solidFill>
        <a:ln w="57150" cap="flat" cmpd="sng" algn="ctr">
          <a:solidFill>
            <a:schemeClr val="tx1"/>
          </a:solidFill>
          <a:prstDash val="solid"/>
          <a:round/>
          <a:headEnd type="none" w="med" len="med"/>
          <a:tailEnd type="arrow"/>
        </a:ln>
        <a:effectLst/>
      </a:spPr>
      <a:bodyPr/>
      <a:lstStyle/>
    </a:lnDef>
  </a:objectDefaults>
  <a:extraClrSchemeLst>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20362</TotalTime>
  <Words>10308</Words>
  <Application>Microsoft Office PowerPoint</Application>
  <PresentationFormat>Personalizado</PresentationFormat>
  <Paragraphs>1698</Paragraphs>
  <Slides>76</Slides>
  <Notes>66</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76</vt:i4>
      </vt:variant>
    </vt:vector>
  </HeadingPairs>
  <TitlesOfParts>
    <vt:vector size="85" baseType="lpstr">
      <vt:lpstr>Arial</vt:lpstr>
      <vt:lpstr>Calibri</vt:lpstr>
      <vt:lpstr>Courier New</vt:lpstr>
      <vt:lpstr>Formata LightCondensed</vt:lpstr>
      <vt:lpstr>Tahoma</vt:lpstr>
      <vt:lpstr>Webdings</vt:lpstr>
      <vt:lpstr>Wingdings</vt:lpstr>
      <vt:lpstr>1_blank</vt:lpstr>
      <vt:lpstr>2_blank</vt:lpstr>
      <vt:lpstr>Presentación de PowerPoint</vt:lpstr>
      <vt:lpstr>Presentación de PowerPoint</vt:lpstr>
      <vt:lpstr>Grupo 4 - Integrantes</vt:lpstr>
      <vt:lpstr>Tabla de Contenidos (1 de 4)</vt:lpstr>
      <vt:lpstr>Tabla de Contenidos (2 de 4)</vt:lpstr>
      <vt:lpstr>Tabla de Contenidos (3 de 4)</vt:lpstr>
      <vt:lpstr>Tabla de Contenidos (4 de 4)</vt:lpstr>
      <vt:lpstr>Introducción</vt:lpstr>
      <vt:lpstr>Información introductoria</vt:lpstr>
      <vt:lpstr>Planeamiento Estratégico de la Empresa Resumen Ejecutivo de la Situación Actual</vt:lpstr>
      <vt:lpstr>Plan Estratégico de la Empresa (PEE)</vt:lpstr>
      <vt:lpstr>Planeamiento Estratégico de la Empresa Visión, Misión, Valores y Código de Ética</vt:lpstr>
      <vt:lpstr>Planeamiento Estratégico de la Empresa Sector Industrial, Clientes, Consumidores, Proveedores</vt:lpstr>
      <vt:lpstr>Planeamiento Estratégico de la Empresa Entorno – Oportunidades y Amenazas - Modelo</vt:lpstr>
      <vt:lpstr>Análisis de la Industria (HT)</vt:lpstr>
      <vt:lpstr>Análisis de la Atractividad de la Industria (HT)</vt:lpstr>
      <vt:lpstr>Matriz de Perfil Competitivo (MPC) (comparación con 2 competidores)</vt:lpstr>
      <vt:lpstr>Planeamiento Estratégico de la Empresa Objetivos a Largo Plazo (5 OLPs)</vt:lpstr>
      <vt:lpstr>Planeamiento Estratégico de la Empresa Estrategias (5 Estrategias)</vt:lpstr>
      <vt:lpstr>Planeamiento Estratégico de la Empresa Organigrama General de la Empresa</vt:lpstr>
      <vt:lpstr>Planeamiento Estratégico de la Empresa Procesos Core (5 procesos)</vt:lpstr>
      <vt:lpstr>Planeamiento Estratégico de la Empresa Procesos Core (5 procesos)</vt:lpstr>
      <vt:lpstr>Planeamiento Estratégico de la Empresa Procesos Core (5 procesos)</vt:lpstr>
      <vt:lpstr>Planeamiento Estratégico de la Empresa Objetivos a Corto Plazo (5-10 OCPs)</vt:lpstr>
      <vt:lpstr>Planeamiento Estratégico de la Empresa Balanced Scorecard –OCPs e iniciativas/proyectos</vt:lpstr>
      <vt:lpstr>Plan Estratégico de Tecnología de Información (PETI)</vt:lpstr>
      <vt:lpstr>Tendencias de TI</vt:lpstr>
      <vt:lpstr>Tendencias de TI Service Oriented Architecture</vt:lpstr>
      <vt:lpstr>Tendencias de TI Business Process Management</vt:lpstr>
      <vt:lpstr>Tendencias de TI Cloud Computing</vt:lpstr>
      <vt:lpstr>Tendencias de TI Big Data</vt:lpstr>
      <vt:lpstr>Organización y Presupuesto de TI</vt:lpstr>
      <vt:lpstr>Planeamiento Estratégico de la Empresa Organigrama General de TI</vt:lpstr>
      <vt:lpstr>Descripción de unidades de TI </vt:lpstr>
      <vt:lpstr>Principales Proveedores de TI</vt:lpstr>
      <vt:lpstr>Plataformas Tecnológicas</vt:lpstr>
      <vt:lpstr>Presupuesto Anual de TI</vt:lpstr>
      <vt:lpstr>Demanda</vt:lpstr>
      <vt:lpstr>Modelo de Valoración de Proyectos de TI (1 de 2)</vt:lpstr>
      <vt:lpstr>Modelo de Valoración de Proyectos de TI (2 de 2)</vt:lpstr>
      <vt:lpstr>Proyectos de TI sponsoreado por el negocio  (al menos 2 proyectos)</vt:lpstr>
      <vt:lpstr>Proyecto de TI 1 SICOP</vt:lpstr>
      <vt:lpstr>Proyecto de TI 1 SICOP</vt:lpstr>
      <vt:lpstr>Línea base y presupuesto operativo del Proyecto de TI 1</vt:lpstr>
      <vt:lpstr>Arquitectura</vt:lpstr>
      <vt:lpstr>Arquitectura Información Básica</vt:lpstr>
      <vt:lpstr>Arquitectura Modelo Operacional</vt:lpstr>
      <vt:lpstr>Arquitectura Diagrama núcleo AS IS – Modelo Operacional de Unificación</vt:lpstr>
      <vt:lpstr>Arquitectura Diagrama núcleo TO BE – Modelo Operacional de Unificación</vt:lpstr>
      <vt:lpstr>Arquitectura Etapa evolutiva y roadmap</vt:lpstr>
      <vt:lpstr>Arquitectura Prácticas de Gestión</vt:lpstr>
      <vt:lpstr>Arquitectura Lista de aplicaciones</vt:lpstr>
      <vt:lpstr>Arquitectura Estado de las aplicaciones de acuerdo al ciclo de vida</vt:lpstr>
      <vt:lpstr>Arquitectura Diagrama de Dimensiones del ecosistema de TI</vt:lpstr>
      <vt:lpstr>Arquitectura Descripción de Dimensiones</vt:lpstr>
      <vt:lpstr>Arquitectura Diagrama de Dominios principales de la empresa</vt:lpstr>
      <vt:lpstr>Arquitectura Descripción de Dominios principales de la empresa</vt:lpstr>
      <vt:lpstr>Gobierno de TI</vt:lpstr>
      <vt:lpstr>Gobierno de TI Modelo de Enganche</vt:lpstr>
      <vt:lpstr>Gobierno de TI Matriz de Arreglos de Gobierno de TI</vt:lpstr>
      <vt:lpstr>Gobierno de TI Mecanismos de Gobierno de TI</vt:lpstr>
      <vt:lpstr>Proyectos</vt:lpstr>
      <vt:lpstr>Proyectos Información General sobre la Gestión de Proyectos</vt:lpstr>
      <vt:lpstr>Desarrollo</vt:lpstr>
      <vt:lpstr>Proceso de atención de requerimiento</vt:lpstr>
      <vt:lpstr>Pruebas</vt:lpstr>
      <vt:lpstr>Mantenimiento</vt:lpstr>
      <vt:lpstr>Procesos y herramientas</vt:lpstr>
      <vt:lpstr>Estimación del costo del software</vt:lpstr>
      <vt:lpstr>Infraestructura y Operaciones</vt:lpstr>
      <vt:lpstr>Infraestructura y Operaciones (IyO) Información General sobre la Gestión de IyO (1 de 3)</vt:lpstr>
      <vt:lpstr>Infraestructura y Operaciones (IyO) Información General sobre la Gestión de IyO (2 de 3)</vt:lpstr>
      <vt:lpstr>Infraestructura y Operaciones (IyO) Información General sobre la Gestión de IyO (3 de 3)</vt:lpstr>
      <vt:lpstr>Seguridad</vt:lpstr>
      <vt:lpstr>Seguridad Información General sobre Seguridad</vt:lpstr>
      <vt:lpstr>Presentación de PowerPoint</vt:lpstr>
    </vt:vector>
  </TitlesOfParts>
  <Company>Académico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de Plan Estratégico y Organización de TI</dc:title>
  <dc:subject>Plantilla</dc:subject>
  <dc:creator>Percy Diez Quiñones</dc:creator>
  <cp:lastModifiedBy>César Ingaruca Cruzado</cp:lastModifiedBy>
  <cp:revision>830</cp:revision>
  <cp:lastPrinted>2009-05-22T01:47:15Z</cp:lastPrinted>
  <dcterms:created xsi:type="dcterms:W3CDTF">2009-05-21T15:51:40Z</dcterms:created>
  <dcterms:modified xsi:type="dcterms:W3CDTF">2016-02-23T23:56:00Z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
  </property>
  <property fmtid="{D5CDD505-2E9C-101B-9397-08002B2CF9AE}" pid="6" name="DocIDinTitle">
    <vt:bool>false</vt:bool>
  </property>
  <property fmtid="{D5CDD505-2E9C-101B-9397-08002B2CF9AE}" pid="7" name="DocIDinSlide">
    <vt:bool>true</vt:bool>
  </property>
  <property fmtid="{D5CDD505-2E9C-101B-9397-08002B2CF9AE}" pid="8" name="DocIDPosition">
    <vt:i4>1</vt:i4>
  </property>
  <property fmtid="{D5CDD505-2E9C-101B-9397-08002B2CF9AE}" pid="9" name="Final">
    <vt:bool>false</vt:bool>
  </property>
  <property fmtid="{D5CDD505-2E9C-101B-9397-08002B2CF9AE}" pid="10" name="Title">
    <vt:lpwstr>Slide 0</vt:lpwstr>
  </property>
  <property fmtid="{D5CDD505-2E9C-101B-9397-08002B2CF9AE}" pid="11" name="Event">
    <vt:lpwstr/>
  </property>
  <property fmtid="{D5CDD505-2E9C-101B-9397-08002B2CF9AE}" pid="12" name="Delivery Date">
    <vt:lpwstr>Lima, 22 de mayo  2009</vt:lpwstr>
  </property>
</Properties>
</file>