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Electric_power" TargetMode="External"/><Relationship Id="rId3" Type="http://schemas.openxmlformats.org/officeDocument/2006/relationships/hyperlink" Target="https://en.wikipedia.org/wiki/Radio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a492a69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a492a69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8bbbbd172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8bbbbd17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bbbbd17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8bbbbd17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8bbbbd172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8bbbbd172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8bbbbd17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8bbbbd17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8bbbbd17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8bbbbd17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8bbbbd17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8bbbbd17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8bbbbd172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8bbbbd17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8bbbbd17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8bbbbd17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8bbbbd172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28bbbbd172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8bbbbd172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8bbbbd172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8bbbbd172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8bbbbd172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8bbbbd172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8bbbbd172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8bbbbd172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8bbbbd172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8bbbbd172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8bbbbd172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8bbbbd172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8bbbbd172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8bbbbd172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8bbbbd172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bbbbd172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bbbbd172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a measurement of the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power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present in a received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radio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signal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8bbbbd17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8bbbbd17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hyperlink" Target="https://scikit-learn.org/stable/modules/generated/sklearn.metrics.balanced_accuracy_score.html?highlight=balanced_accuracy_score#sklearn-metrics-balanced-accuracy-score" TargetMode="External"/><Relationship Id="rId5" Type="http://schemas.openxmlformats.org/officeDocument/2006/relationships/hyperlink" Target="https://scikit-learn.org/stable/modules/generated/sklearn.metrics.balanced_accuracy_score.html?highlight=balanced_accuracy_score#sklearn-metrics-balanced-accuracy-score" TargetMode="External"/><Relationship Id="rId6" Type="http://schemas.openxmlformats.org/officeDocument/2006/relationships/hyperlink" Target="https://scikit-learn.org/stable/modules/generated/sklearn.metrics.balanced_accuracy_score.html?highlight=balanced_accuracy_score#sklearn-metrics-balanced-accuracy-score" TargetMode="External"/><Relationship Id="rId7" Type="http://schemas.openxmlformats.org/officeDocument/2006/relationships/hyperlink" Target="https://scikit-learn.org/stable/modules/model_evaluation.html#hamming-loss" TargetMode="External"/><Relationship Id="rId8" Type="http://schemas.openxmlformats.org/officeDocument/2006/relationships/hyperlink" Target="https://en.wikipedia.org/wiki/Hamming_distanc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Record a 5-10 minute presentation with the following requirements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a) You should be visible in the video, at a minimum at the introduction and at the end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b) The presentations from step 1 and 2 should be visible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c) Your solution to the use case should be demonstrated and recorded during the video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d) Put this video to your Youtube channel and name it as follows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IBM Coursera Advanced  Data Science Capstone – YOUR NAME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BLE Beacons deployment</a:t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1904850" y="1549075"/>
            <a:ext cx="1426800" cy="411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904850" y="1960075"/>
            <a:ext cx="1426800" cy="411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331650" y="1549075"/>
            <a:ext cx="758700" cy="411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Bath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74075" y="2371075"/>
            <a:ext cx="1827300" cy="1592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</a:t>
            </a:r>
            <a:r>
              <a:rPr b="1" lang="en"/>
              <a:t>Living </a:t>
            </a:r>
            <a:r>
              <a:rPr lang="en"/>
              <a:t>room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2401225" y="2371075"/>
            <a:ext cx="1689000" cy="159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</a:t>
            </a:r>
            <a:r>
              <a:rPr b="1" lang="en"/>
              <a:t>Kitchen</a:t>
            </a:r>
            <a:endParaRPr b="1"/>
          </a:p>
        </p:txBody>
      </p:sp>
      <p:sp>
        <p:nvSpPr>
          <p:cNvPr id="208" name="Google Shape;208;p23"/>
          <p:cNvSpPr/>
          <p:nvPr/>
        </p:nvSpPr>
        <p:spPr>
          <a:xfrm>
            <a:off x="2084675" y="3378075"/>
            <a:ext cx="642000" cy="585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3311125" y="1960075"/>
            <a:ext cx="779100" cy="411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6380400" y="2152850"/>
            <a:ext cx="642000" cy="75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7022525" y="1549075"/>
            <a:ext cx="1521300" cy="1359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</a:t>
            </a:r>
            <a:r>
              <a:rPr b="1" lang="en"/>
              <a:t>Study</a:t>
            </a:r>
            <a:endParaRPr b="1"/>
          </a:p>
        </p:txBody>
      </p:sp>
      <p:sp>
        <p:nvSpPr>
          <p:cNvPr id="212" name="Google Shape;212;p23"/>
          <p:cNvSpPr/>
          <p:nvPr/>
        </p:nvSpPr>
        <p:spPr>
          <a:xfrm>
            <a:off x="4859025" y="2908900"/>
            <a:ext cx="1837800" cy="1007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</a:t>
            </a:r>
            <a:r>
              <a:rPr b="1" lang="en"/>
              <a:t>Main</a:t>
            </a:r>
            <a:endParaRPr b="1"/>
          </a:p>
        </p:txBody>
      </p:sp>
      <p:sp>
        <p:nvSpPr>
          <p:cNvPr id="213" name="Google Shape;213;p23"/>
          <p:cNvSpPr/>
          <p:nvPr/>
        </p:nvSpPr>
        <p:spPr>
          <a:xfrm>
            <a:off x="6696950" y="2908900"/>
            <a:ext cx="1837800" cy="1007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Room2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380400" y="3330700"/>
            <a:ext cx="642000" cy="585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4859025" y="2152725"/>
            <a:ext cx="1521300" cy="756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380400" y="1549075"/>
            <a:ext cx="642000" cy="60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choice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app to record RSSI signals.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drive to store experiments (CSV files).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notebooks to check on data,create model and deployment.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Visualizations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Future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PostgreSQL, dashboards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Data exploration (1)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results from data exploration are located in its own Jupyter notebook.</a:t>
            </a:r>
            <a:endParaRPr/>
          </a:p>
        </p:txBody>
      </p:sp>
      <p:sp>
        <p:nvSpPr>
          <p:cNvPr id="230" name="Google Shape;230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8172"/>
            <a:ext cx="9144000" cy="1339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Data exploration (2)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100" y="1592650"/>
            <a:ext cx="6019841" cy="33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b="0" l="0" r="0" t="3975"/>
          <a:stretch/>
        </p:blipFill>
        <p:spPr>
          <a:xfrm>
            <a:off x="1086600" y="1583672"/>
            <a:ext cx="593255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Data exploration (3)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25" y="1104651"/>
            <a:ext cx="7468900" cy="34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182" y="1109200"/>
            <a:ext cx="7488243" cy="34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ETL process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Checking RSSI distributions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625" y="1742375"/>
            <a:ext cx="6355088" cy="2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272" y="3292525"/>
            <a:ext cx="46630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and Feature engineering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311700" y="1082838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Data quality </a:t>
            </a: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assessment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212121"/>
                </a:solidFill>
                <a:highlight>
                  <a:srgbClr val="FFFFFF"/>
                </a:highlight>
              </a:rPr>
              <a:t>Savitzky-Golay filter for noise removal</a:t>
            </a:r>
            <a:endParaRPr sz="2200"/>
          </a:p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425" y="1938975"/>
            <a:ext cx="5736451" cy="27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3995900" y="4486875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 rot="-5400000">
            <a:off x="867975" y="2790963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RSSI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and Data pre-processing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Loess smoothing method</a:t>
            </a:r>
            <a:endParaRPr/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400" y="1570875"/>
            <a:ext cx="6693799" cy="308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/>
          <p:nvPr/>
        </p:nvSpPr>
        <p:spPr>
          <a:xfrm>
            <a:off x="1629925" y="1629925"/>
            <a:ext cx="6201900" cy="1302000"/>
          </a:xfrm>
          <a:prstGeom prst="rect">
            <a:avLst/>
          </a:prstGeom>
          <a:solidFill>
            <a:srgbClr val="A4C2F4">
              <a:alpha val="4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1629925" y="2931925"/>
            <a:ext cx="6201900" cy="1506900"/>
          </a:xfrm>
          <a:prstGeom prst="rect">
            <a:avLst/>
          </a:prstGeom>
          <a:solidFill>
            <a:srgbClr val="E06666">
              <a:alpha val="586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 rot="-5400000">
            <a:off x="639375" y="2714763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RSSI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3995900" y="4563075"/>
            <a:ext cx="10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311700" y="1229875"/>
            <a:ext cx="5533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Imputing missing data with median</a:t>
            </a:r>
            <a:r>
              <a:rPr lang="en"/>
              <a:t> for all the beacons depending on experiments and their placement. The median was chosen since it is not as affected as the mean in the presence of outliers.</a:t>
            </a:r>
            <a:endParaRPr/>
          </a:p>
        </p:txBody>
      </p: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797" y="265700"/>
            <a:ext cx="3164328" cy="42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/>
        </p:nvSpPr>
        <p:spPr>
          <a:xfrm>
            <a:off x="5844800" y="4394600"/>
            <a:ext cx="3164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Case Study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identification by using RSSI from beacons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label encoder for our target.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Conducting 2 experiments: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Baseline (decision tree algorithm)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Deep learning model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5115325" y="1076125"/>
            <a:ext cx="3655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 worked well with </a:t>
            </a:r>
            <a:r>
              <a:rPr lang="en" sz="1600"/>
              <a:t>training</a:t>
            </a:r>
            <a:r>
              <a:rPr lang="en" sz="1600"/>
              <a:t> data but had some issues with some features for the testing dataset.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 model reached a macro avg F1-score of 0.94 with testing dataset, a precision of 0.95 and recall of 0.93.</a:t>
            </a:r>
            <a:endParaRPr sz="1600"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525881" cy="382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075" y="3088850"/>
            <a:ext cx="2682250" cy="20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related to beacons deployment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311700" y="1229875"/>
            <a:ext cx="385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Deep learning algorithm</a:t>
            </a:r>
            <a:endParaRPr/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2" y="1901327"/>
            <a:ext cx="4062250" cy="28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/>
          <p:nvPr/>
        </p:nvSpPr>
        <p:spPr>
          <a:xfrm>
            <a:off x="4531000" y="1496675"/>
            <a:ext cx="4301400" cy="3324600"/>
          </a:xfrm>
          <a:prstGeom prst="rect">
            <a:avLst/>
          </a:prstGeom>
          <a:solidFill>
            <a:srgbClr val="BBA8A8">
              <a:alpha val="413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Metrics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Balanced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accuracy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 score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balanced accuracy in binary and multiclass classification problems to deal with imbalanced datasets. It is defined as the average of recall obtained on each class.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0.46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Hamming loss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200">
                <a:solidFill>
                  <a:srgbClr val="2878A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Hamming distance</a:t>
            </a:r>
            <a:r>
              <a:rPr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between two sets of samples)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0.53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Recommendation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Try at least with 1 more beacon per area.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 (final model)</a:t>
            </a:r>
            <a:endParaRPr/>
          </a:p>
        </p:txBody>
      </p:sp>
      <p:sp>
        <p:nvSpPr>
          <p:cNvPr id="320" name="Google Shape;320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80340"/>
            <a:ext cx="4977875" cy="341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450" y="1858624"/>
            <a:ext cx="4180300" cy="19517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 txBox="1"/>
          <p:nvPr/>
        </p:nvSpPr>
        <p:spPr>
          <a:xfrm>
            <a:off x="5053800" y="1436438"/>
            <a:ext cx="36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Validation and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losses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6027650" y="2655050"/>
            <a:ext cx="2432700" cy="1681200"/>
          </a:xfrm>
          <a:prstGeom prst="wedgeRectCallout">
            <a:avLst>
              <a:gd fmla="val -66433" name="adj1"/>
              <a:gd fmla="val 4268" name="adj2"/>
            </a:avLst>
          </a:prstGeom>
          <a:solidFill>
            <a:srgbClr val="A4C2F4">
              <a:alpha val="4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EarlyStopping </a:t>
            </a:r>
            <a:r>
              <a:rPr lang="en"/>
              <a:t>function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 (final model - metrics)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025" y="1508425"/>
            <a:ext cx="4991275" cy="16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>
            <p:ph idx="1" type="body"/>
          </p:nvPr>
        </p:nvSpPr>
        <p:spPr>
          <a:xfrm>
            <a:off x="266525" y="1229875"/>
            <a:ext cx="354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Confusion matrix with testing dataset</a:t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13" y="2129050"/>
            <a:ext cx="34385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(1)</a:t>
            </a:r>
            <a:endParaRPr/>
          </a:p>
        </p:txBody>
      </p:sp>
      <p:sp>
        <p:nvSpPr>
          <p:cNvPr id="339" name="Google Shape;339;p37"/>
          <p:cNvSpPr txBox="1"/>
          <p:nvPr>
            <p:ph idx="4294967295" type="subTitle"/>
          </p:nvPr>
        </p:nvSpPr>
        <p:spPr>
          <a:xfrm>
            <a:off x="368000" y="1302450"/>
            <a:ext cx="40503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Deployment on a Github’s notebook</a:t>
            </a:r>
            <a:endParaRPr/>
          </a:p>
        </p:txBody>
      </p:sp>
      <p:sp>
        <p:nvSpPr>
          <p:cNvPr id="340" name="Google Shape;340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227" y="1083950"/>
            <a:ext cx="4511050" cy="341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(2)</a:t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25" y="1435138"/>
            <a:ext cx="57340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presentation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for stakeholders: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data set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use case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solution to the use case (e.g. your report/notebook, deployed model or data product)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-"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Information for</a:t>
            </a:r>
            <a:r>
              <a:rPr lang="en"/>
              <a:t> data scientists: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rchitectural choices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 quality assessment, data pre-processing and feature engineering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performance indicators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Model algorithm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Rubrics questions have been answered in the Architectural Decisions Document (ADD).</a:t>
            </a:r>
            <a:endParaRPr sz="12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use-case</a:t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431912" y="1304875"/>
            <a:ext cx="8230375" cy="3416400"/>
            <a:chOff x="431925" y="1304875"/>
            <a:chExt cx="2628925" cy="3416400"/>
          </a:xfrm>
        </p:grpSpPr>
        <p:sp>
          <p:nvSpPr>
            <p:cNvPr id="108" name="Google Shape;10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06425" y="1304875"/>
            <a:ext cx="5324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Objective</a:t>
            </a:r>
            <a:r>
              <a:rPr lang="en">
                <a:solidFill>
                  <a:schemeClr val="lt1"/>
                </a:solidFill>
              </a:rPr>
              <a:t>: Location identification on indoors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508325" y="1850300"/>
            <a:ext cx="80412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Locating a person indoors based on the </a:t>
            </a:r>
            <a:r>
              <a:rPr lang="en" sz="1600"/>
              <a:t>received signal strength indicator</a:t>
            </a:r>
            <a:r>
              <a:rPr lang="en" sz="1600"/>
              <a:t> (RSSI) readings from multiple BLE beacons.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But, what is RSSI?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15156" l="17478" r="18872" t="16321"/>
          <a:stretch/>
        </p:blipFill>
        <p:spPr>
          <a:xfrm>
            <a:off x="2504600" y="2855575"/>
            <a:ext cx="4454225" cy="18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Beacons deployment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We need to place the minimum number of </a:t>
            </a:r>
            <a:r>
              <a:rPr lang="en" sz="1600"/>
              <a:t>beacons</a:t>
            </a:r>
            <a:r>
              <a:rPr lang="en" sz="1600"/>
              <a:t> </a:t>
            </a:r>
            <a:r>
              <a:rPr lang="en" sz="1600"/>
              <a:t>required</a:t>
            </a:r>
            <a:r>
              <a:rPr lang="en" sz="1600"/>
              <a:t> to track the activities indoors in order to minimize costs of deployment.</a:t>
            </a:r>
            <a:r>
              <a:rPr lang="en" sz="1600"/>
              <a:t> </a:t>
            </a:r>
            <a:endParaRPr sz="1600"/>
          </a:p>
        </p:txBody>
      </p:sp>
      <p:sp>
        <p:nvSpPr>
          <p:cNvPr id="122" name="Google Shape;122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RSSI signals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Once we read the signals we need to clean them in order to use that information for the model or algorithms.</a:t>
            </a:r>
            <a:endParaRPr sz="1600"/>
          </a:p>
        </p:txBody>
      </p:sp>
      <p:sp>
        <p:nvSpPr>
          <p:cNvPr id="125" name="Google Shape;125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Modeling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Once the information is prepared, we need to create a model to predict an end-user's location indoors.</a:t>
            </a:r>
            <a:endParaRPr sz="1600"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RSSI was collected from multiple BLE beacons deployed at home (real data).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beacons were configured to </a:t>
            </a:r>
            <a:r>
              <a:rPr lang="en"/>
              <a:t>broadcast signals each 100ms.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 experiments were conducted in different places at home in order to read the signals from all the beacons and thus had a grand truth for the final model. Each experiment last more than 40 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of the experiments where assigned for training and the remaining for testing datasets.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65500" y="25989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solution is to create a machine learning algorithm able to predict the location of a end-user who is holding a smartphone indoors.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57399" t="0"/>
          <a:stretch/>
        </p:blipFill>
        <p:spPr>
          <a:xfrm>
            <a:off x="1442266" y="1219852"/>
            <a:ext cx="1691677" cy="176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4" name="Google Shape;154;p21"/>
          <p:cNvSpPr/>
          <p:nvPr/>
        </p:nvSpPr>
        <p:spPr>
          <a:xfrm>
            <a:off x="569526" y="2199000"/>
            <a:ext cx="15426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4294967295" type="body"/>
          </p:nvPr>
        </p:nvSpPr>
        <p:spPr>
          <a:xfrm>
            <a:off x="569525" y="2336550"/>
            <a:ext cx="1227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exploration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6" name="Google Shape;156;p21"/>
          <p:cNvGrpSpPr/>
          <p:nvPr/>
        </p:nvGrpSpPr>
        <p:grpSpPr>
          <a:xfrm>
            <a:off x="1197870" y="1610215"/>
            <a:ext cx="198900" cy="593656"/>
            <a:chOff x="777447" y="1610215"/>
            <a:chExt cx="198900" cy="593656"/>
          </a:xfrm>
        </p:grpSpPr>
        <p:cxnSp>
          <p:nvCxnSpPr>
            <p:cNvPr id="157" name="Google Shape;157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1"/>
          <p:cNvSpPr txBox="1"/>
          <p:nvPr>
            <p:ph idx="4294967295" type="body"/>
          </p:nvPr>
        </p:nvSpPr>
        <p:spPr>
          <a:xfrm>
            <a:off x="470775" y="6904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Explore the data collected from the beacons.</a:t>
            </a:r>
            <a:endParaRPr sz="1600"/>
          </a:p>
        </p:txBody>
      </p:sp>
      <p:sp>
        <p:nvSpPr>
          <p:cNvPr descr="Background pointer shape in timeline graphic" id="160" name="Google Shape;160;p21"/>
          <p:cNvSpPr/>
          <p:nvPr/>
        </p:nvSpPr>
        <p:spPr>
          <a:xfrm>
            <a:off x="1740852" y="2199000"/>
            <a:ext cx="1112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4294967295" type="body"/>
          </p:nvPr>
        </p:nvSpPr>
        <p:spPr>
          <a:xfrm>
            <a:off x="2035925" y="2336550"/>
            <a:ext cx="7452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ETL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2" name="Google Shape;162;p21"/>
          <p:cNvGrpSpPr/>
          <p:nvPr/>
        </p:nvGrpSpPr>
        <p:grpSpPr>
          <a:xfrm>
            <a:off x="2075032" y="2938958"/>
            <a:ext cx="198900" cy="593656"/>
            <a:chOff x="2223534" y="2938958"/>
            <a:chExt cx="198900" cy="593656"/>
          </a:xfrm>
        </p:grpSpPr>
        <p:cxnSp>
          <p:nvCxnSpPr>
            <p:cNvPr id="163" name="Google Shape;163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4" name="Google Shape;164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21"/>
          <p:cNvSpPr txBox="1"/>
          <p:nvPr>
            <p:ph idx="4294967295" type="body"/>
          </p:nvPr>
        </p:nvSpPr>
        <p:spPr>
          <a:xfrm>
            <a:off x="1124387" y="35834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Checking variables and start extraction, transformation and Loading process</a:t>
            </a:r>
            <a:endParaRPr sz="1600"/>
          </a:p>
        </p:txBody>
      </p:sp>
      <p:sp>
        <p:nvSpPr>
          <p:cNvPr descr="Background pointer shape in timeline graphic" id="166" name="Google Shape;166;p21"/>
          <p:cNvSpPr/>
          <p:nvPr/>
        </p:nvSpPr>
        <p:spPr>
          <a:xfrm>
            <a:off x="2481375" y="2199000"/>
            <a:ext cx="1755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4294967295" type="body"/>
          </p:nvPr>
        </p:nvSpPr>
        <p:spPr>
          <a:xfrm>
            <a:off x="27771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Feature creation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3252745" y="1610215"/>
            <a:ext cx="198900" cy="593656"/>
            <a:chOff x="3918084" y="1610215"/>
            <a:chExt cx="198900" cy="593656"/>
          </a:xfrm>
        </p:grpSpPr>
        <p:cxnSp>
          <p:nvCxnSpPr>
            <p:cNvPr id="169" name="Google Shape;169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" name="Google Shape;170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2639450" y="690467"/>
            <a:ext cx="2051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Creating new features based on the training dataset.</a:t>
            </a:r>
            <a:endParaRPr sz="1600"/>
          </a:p>
        </p:txBody>
      </p:sp>
      <p:sp>
        <p:nvSpPr>
          <p:cNvPr descr="Background pointer shape in timeline graphic" id="172" name="Google Shape;172;p21"/>
          <p:cNvSpPr/>
          <p:nvPr/>
        </p:nvSpPr>
        <p:spPr>
          <a:xfrm>
            <a:off x="3907699" y="2199000"/>
            <a:ext cx="1605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4197500" y="2336550"/>
            <a:ext cx="10692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training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4" name="Google Shape;174;p21"/>
          <p:cNvGrpSpPr/>
          <p:nvPr/>
        </p:nvGrpSpPr>
        <p:grpSpPr>
          <a:xfrm>
            <a:off x="4830070" y="2938958"/>
            <a:ext cx="198900" cy="593656"/>
            <a:chOff x="5958946" y="2938958"/>
            <a:chExt cx="198900" cy="593656"/>
          </a:xfrm>
        </p:grpSpPr>
        <p:cxnSp>
          <p:nvCxnSpPr>
            <p:cNvPr id="175" name="Google Shape;175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4042025" y="3583450"/>
            <a:ext cx="1800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Start the training process.</a:t>
            </a:r>
            <a:endParaRPr sz="1600"/>
          </a:p>
        </p:txBody>
      </p:sp>
      <p:sp>
        <p:nvSpPr>
          <p:cNvPr descr="Background pointer shape in timeline graphic" id="178" name="Google Shape;178;p21"/>
          <p:cNvSpPr/>
          <p:nvPr/>
        </p:nvSpPr>
        <p:spPr>
          <a:xfrm>
            <a:off x="5171173" y="2194550"/>
            <a:ext cx="1755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4294967295" type="body"/>
          </p:nvPr>
        </p:nvSpPr>
        <p:spPr>
          <a:xfrm>
            <a:off x="5424662" y="233210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evaluation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0" name="Google Shape;180;p21"/>
          <p:cNvGrpSpPr/>
          <p:nvPr/>
        </p:nvGrpSpPr>
        <p:grpSpPr>
          <a:xfrm>
            <a:off x="5982957" y="1661465"/>
            <a:ext cx="198900" cy="593656"/>
            <a:chOff x="3918084" y="1610215"/>
            <a:chExt cx="198900" cy="593656"/>
          </a:xfrm>
        </p:grpSpPr>
        <p:cxnSp>
          <p:nvCxnSpPr>
            <p:cNvPr id="181" name="Google Shape;181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1"/>
          <p:cNvSpPr txBox="1"/>
          <p:nvPr>
            <p:ph idx="4294967295" type="body"/>
          </p:nvPr>
        </p:nvSpPr>
        <p:spPr>
          <a:xfrm>
            <a:off x="5269625" y="690467"/>
            <a:ext cx="15426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Calculate metrics of the trained model</a:t>
            </a:r>
            <a:endParaRPr sz="1600"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descr="Background pointer shape in timeline graphic" id="185" name="Google Shape;185;p21"/>
          <p:cNvSpPr/>
          <p:nvPr/>
        </p:nvSpPr>
        <p:spPr>
          <a:xfrm>
            <a:off x="6567743" y="21945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4294967295" type="body"/>
          </p:nvPr>
        </p:nvSpPr>
        <p:spPr>
          <a:xfrm>
            <a:off x="6857549" y="233210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 deployment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7" name="Google Shape;187;p21"/>
          <p:cNvGrpSpPr/>
          <p:nvPr/>
        </p:nvGrpSpPr>
        <p:grpSpPr>
          <a:xfrm>
            <a:off x="7490120" y="2934508"/>
            <a:ext cx="198900" cy="593656"/>
            <a:chOff x="5958946" y="2938958"/>
            <a:chExt cx="198900" cy="593656"/>
          </a:xfrm>
        </p:grpSpPr>
        <p:cxnSp>
          <p:nvCxnSpPr>
            <p:cNvPr id="188" name="Google Shape;188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6693300" y="3537825"/>
            <a:ext cx="1800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Deploy model with new data.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