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 Light"/>
      <p:regular r:id="rId10"/>
      <p:bold r:id="rId11"/>
    </p:embeddedFont>
    <p:embeddedFont>
      <p:font typeface="Fira Sans Extra Condensed Medium"/>
      <p:regular r:id="rId12"/>
      <p:bold r:id="rId13"/>
      <p:italic r:id="rId14"/>
      <p:boldItalic r:id="rId15"/>
    </p:embeddedFont>
    <p:embeddedFont>
      <p:font typeface="Roboto Condensed"/>
      <p:regular r:id="rId16"/>
      <p:bold r:id="rId17"/>
      <p:italic r:id="rId18"/>
      <p:boldItalic r:id="rId19"/>
    </p:embeddedFont>
    <p:embeddedFont>
      <p:font typeface="Roboto Condensed Light"/>
      <p:regular r:id="rId20"/>
      <p:bold r:id="rId21"/>
      <p:italic r:id="rId22"/>
      <p:boldItalic r:id="rId23"/>
    </p:embeddedFont>
    <p:embeddedFont>
      <p:font typeface="Bahiana"/>
      <p:regular r:id="rId24"/>
    </p:embeddedFont>
    <p:embeddedFont>
      <p:font typeface="Barlow Semi Condensed"/>
      <p:regular r:id="rId25"/>
      <p:bold r:id="rId26"/>
      <p:italic r:id="rId27"/>
      <p:boldItalic r:id="rId28"/>
    </p:embeddedFont>
    <p:embeddedFont>
      <p:font typeface="Barlow Semi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regular.fntdata"/><Relationship Id="rId22" Type="http://schemas.openxmlformats.org/officeDocument/2006/relationships/font" Target="fonts/RobotoCondensedLight-italic.fntdata"/><Relationship Id="rId21" Type="http://schemas.openxmlformats.org/officeDocument/2006/relationships/font" Target="fonts/RobotoCondensedLight-bold.fntdata"/><Relationship Id="rId24" Type="http://schemas.openxmlformats.org/officeDocument/2006/relationships/font" Target="fonts/Bahiana-regular.fntdata"/><Relationship Id="rId23" Type="http://schemas.openxmlformats.org/officeDocument/2006/relationships/font" Target="fonts/RobotoCondensed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SemiBold-italic.fntdata"/><Relationship Id="rId30" Type="http://schemas.openxmlformats.org/officeDocument/2006/relationships/font" Target="fonts/BarlowSemiCondensedSemiBold-bold.fntdata"/><Relationship Id="rId11" Type="http://schemas.openxmlformats.org/officeDocument/2006/relationships/font" Target="fonts/RobotoSlabLight-bold.fntdata"/><Relationship Id="rId10" Type="http://schemas.openxmlformats.org/officeDocument/2006/relationships/font" Target="fonts/RobotoSlabLight-regular.fntdata"/><Relationship Id="rId32" Type="http://schemas.openxmlformats.org/officeDocument/2006/relationships/font" Target="fonts/BarlowSemiCondensedSemiBold-boldItalic.fntdata"/><Relationship Id="rId13" Type="http://schemas.openxmlformats.org/officeDocument/2006/relationships/font" Target="fonts/FiraSansExtraCondensedMedium-bold.fntdata"/><Relationship Id="rId12" Type="http://schemas.openxmlformats.org/officeDocument/2006/relationships/font" Target="fonts/FiraSansExtraCondensedMedium-regular.fntdata"/><Relationship Id="rId15" Type="http://schemas.openxmlformats.org/officeDocument/2006/relationships/font" Target="fonts/FiraSansExtraCondensedMedium-boldItalic.fntdata"/><Relationship Id="rId14" Type="http://schemas.openxmlformats.org/officeDocument/2006/relationships/font" Target="fonts/FiraSansExtraCondensedMedium-italic.fntdata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19" Type="http://schemas.openxmlformats.org/officeDocument/2006/relationships/font" Target="fonts/RobotoCondensed-boldItalic.fntdata"/><Relationship Id="rId18" Type="http://schemas.openxmlformats.org/officeDocument/2006/relationships/font" Target="fonts/Roboto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d56c906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d56c906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b20e223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b20e223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0c1df8b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0c1df8b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7a01a789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7a01a78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65ed8a3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65ed8a3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rect b="b" l="l" r="r" t="t"/>
            <a:pathLst>
              <a:path extrusionOk="0" h="209810" w="373045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idx="1" type="subTitle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11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" name="Google Shape;280;p11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68700" y="-52400"/>
            <a:ext cx="3328475" cy="5212300"/>
          </a:xfrm>
          <a:custGeom>
            <a:rect b="b" l="l" r="r" t="t"/>
            <a:pathLst>
              <a:path extrusionOk="0" h="208492" w="133139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Google Shape;28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"/>
          <p:cNvSpPr txBox="1"/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12"/>
          <p:cNvSpPr txBox="1"/>
          <p:nvPr>
            <p:ph hasCustomPrompt="1" idx="2" type="title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/>
          <p:nvPr>
            <p:ph idx="3" type="ctrTitle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7" name="Google Shape;287;p12"/>
          <p:cNvSpPr txBox="1"/>
          <p:nvPr>
            <p:ph hasCustomPrompt="1" idx="4" type="title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/>
          <p:nvPr>
            <p:ph idx="5" type="ctrTitle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12"/>
          <p:cNvSpPr txBox="1"/>
          <p:nvPr>
            <p:ph hasCustomPrompt="1" idx="6" type="title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/>
          <p:nvPr>
            <p:ph idx="7" type="ctrTitle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" name="Google Shape;291;p12"/>
          <p:cNvSpPr txBox="1"/>
          <p:nvPr>
            <p:ph hasCustomPrompt="1" idx="8" type="title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2"/>
          <p:cNvSpPr txBox="1"/>
          <p:nvPr>
            <p:ph idx="9" type="subTitle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2"/>
          <p:cNvSpPr txBox="1"/>
          <p:nvPr>
            <p:ph idx="13" type="subTitle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2"/>
          <p:cNvSpPr txBox="1"/>
          <p:nvPr>
            <p:ph idx="14" type="subTitle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rgbClr val="43434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idx="1" type="body"/>
          </p:nvPr>
        </p:nvSpPr>
        <p:spPr>
          <a:xfrm>
            <a:off x="720050" y="1426225"/>
            <a:ext cx="77037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 sz="1200">
                <a:solidFill>
                  <a:srgbClr val="F3F3F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-14900" y="500"/>
            <a:ext cx="9283400" cy="4927725"/>
          </a:xfrm>
          <a:custGeom>
            <a:rect b="b" l="l" r="r" t="t"/>
            <a:pathLst>
              <a:path extrusionOk="0" h="197109" w="371336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14"/>
          <p:cNvSpPr txBox="1"/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0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04" name="Google Shape;304;p1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05" name="Google Shape;305;p1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5"/>
          <p:cNvSpPr/>
          <p:nvPr/>
        </p:nvSpPr>
        <p:spPr>
          <a:xfrm>
            <a:off x="-255775" y="0"/>
            <a:ext cx="9502875" cy="2419200"/>
          </a:xfrm>
          <a:custGeom>
            <a:rect b="b" l="l" r="r" t="t"/>
            <a:pathLst>
              <a:path extrusionOk="0" h="96768" w="380115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26" name="Google Shape;326;p1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27" name="Google Shape;327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2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48" name="Google Shape;348;p17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49" name="Google Shape;349;p1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17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70" name="Google Shape;370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71" name="Google Shape;371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18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idx="1" type="subTitle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2" name="Google Shape;392;p19"/>
          <p:cNvSpPr txBox="1"/>
          <p:nvPr>
            <p:ph hasCustomPrompt="1" type="title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3" name="Google Shape;393;p19"/>
          <p:cNvSpPr txBox="1"/>
          <p:nvPr>
            <p:ph idx="2" type="subTitle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4" name="Google Shape;394;p19"/>
          <p:cNvSpPr txBox="1"/>
          <p:nvPr>
            <p:ph hasCustomPrompt="1" idx="3" type="title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5" name="Google Shape;395;p19"/>
          <p:cNvSpPr txBox="1"/>
          <p:nvPr>
            <p:ph idx="4" type="subTitle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96" name="Google Shape;396;p19"/>
          <p:cNvSpPr txBox="1"/>
          <p:nvPr>
            <p:ph hasCustomPrompt="1" idx="5" type="title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7" name="Google Shape;397;p19"/>
          <p:cNvSpPr txBox="1"/>
          <p:nvPr>
            <p:ph idx="6"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>
            <p:ph idx="1" type="subTitle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0" name="Google Shape;400;p20"/>
          <p:cNvSpPr txBox="1"/>
          <p:nvPr>
            <p:ph idx="2" type="subTitle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3" type="subTitle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2" name="Google Shape;402;p20"/>
          <p:cNvSpPr txBox="1"/>
          <p:nvPr>
            <p:ph idx="4" type="subTitle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3" name="Google Shape;403;p20"/>
          <p:cNvSpPr txBox="1"/>
          <p:nvPr>
            <p:ph idx="5" type="subTitle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6" type="subTitle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5" name="Google Shape;405;p20"/>
          <p:cNvSpPr txBox="1"/>
          <p:nvPr>
            <p:ph idx="7" type="subTitle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6" name="Google Shape;406;p20"/>
          <p:cNvSpPr txBox="1"/>
          <p:nvPr>
            <p:ph idx="8" type="subTitle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7" name="Google Shape;407;p20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flipH="1">
            <a:off x="25844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3"/>
          <p:cNvSpPr txBox="1"/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hasCustomPrompt="1"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1"/>
          <p:cNvGrpSpPr/>
          <p:nvPr/>
        </p:nvGrpSpPr>
        <p:grpSpPr>
          <a:xfrm>
            <a:off x="720050" y="0"/>
            <a:ext cx="8459250" cy="5161050"/>
            <a:chOff x="720050" y="0"/>
            <a:chExt cx="8459250" cy="5161050"/>
          </a:xfrm>
        </p:grpSpPr>
        <p:sp>
          <p:nvSpPr>
            <p:cNvPr id="410" name="Google Shape;410;p21"/>
            <p:cNvSpPr/>
            <p:nvPr/>
          </p:nvSpPr>
          <p:spPr>
            <a:xfrm>
              <a:off x="968850" y="2561050"/>
              <a:ext cx="8210450" cy="2600000"/>
            </a:xfrm>
            <a:custGeom>
              <a:rect b="b" l="l" r="r" t="t"/>
              <a:pathLst>
                <a:path extrusionOk="0" h="104000" w="328418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1" name="Google Shape;411;p21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1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15" name="Google Shape;415;p21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16" name="Google Shape;416;p21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417" name="Google Shape;417;p21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/>
          <p:nvPr>
            <p:ph idx="1" type="subTitle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7" name="Google Shape;437;p22"/>
          <p:cNvSpPr txBox="1"/>
          <p:nvPr>
            <p:ph idx="2" type="subTitle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8" name="Google Shape;438;p22"/>
          <p:cNvSpPr txBox="1"/>
          <p:nvPr>
            <p:ph idx="3" type="subTitle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9" name="Google Shape;439;p22"/>
          <p:cNvSpPr txBox="1"/>
          <p:nvPr>
            <p:ph idx="4" type="subTitle"/>
          </p:nvPr>
        </p:nvSpPr>
        <p:spPr>
          <a:xfrm>
            <a:off x="720050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0" name="Google Shape;440;p22"/>
          <p:cNvSpPr txBox="1"/>
          <p:nvPr>
            <p:ph idx="5" type="subTitle"/>
          </p:nvPr>
        </p:nvSpPr>
        <p:spPr>
          <a:xfrm>
            <a:off x="3494961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1" name="Google Shape;441;p22"/>
          <p:cNvSpPr txBox="1"/>
          <p:nvPr>
            <p:ph idx="6" type="subTitle"/>
          </p:nvPr>
        </p:nvSpPr>
        <p:spPr>
          <a:xfrm>
            <a:off x="6279602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2" name="Google Shape;442;p22"/>
          <p:cNvSpPr txBox="1"/>
          <p:nvPr>
            <p:ph idx="7" type="subTitle"/>
          </p:nvPr>
        </p:nvSpPr>
        <p:spPr>
          <a:xfrm>
            <a:off x="72005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3" name="Google Shape;443;p22"/>
          <p:cNvSpPr txBox="1"/>
          <p:nvPr>
            <p:ph idx="8" type="subTitle"/>
          </p:nvPr>
        </p:nvSpPr>
        <p:spPr>
          <a:xfrm>
            <a:off x="349496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4" name="Google Shape;444;p22"/>
          <p:cNvSpPr txBox="1"/>
          <p:nvPr>
            <p:ph idx="9" type="subTitle"/>
          </p:nvPr>
        </p:nvSpPr>
        <p:spPr>
          <a:xfrm>
            <a:off x="627960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5" name="Google Shape;445;p22"/>
          <p:cNvSpPr txBox="1"/>
          <p:nvPr>
            <p:ph idx="13" type="subTitle"/>
          </p:nvPr>
        </p:nvSpPr>
        <p:spPr>
          <a:xfrm>
            <a:off x="720050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6" name="Google Shape;446;p22"/>
          <p:cNvSpPr txBox="1"/>
          <p:nvPr>
            <p:ph idx="14" type="subTitle"/>
          </p:nvPr>
        </p:nvSpPr>
        <p:spPr>
          <a:xfrm>
            <a:off x="3494961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7" name="Google Shape;447;p22"/>
          <p:cNvSpPr txBox="1"/>
          <p:nvPr>
            <p:ph idx="15" type="subTitle"/>
          </p:nvPr>
        </p:nvSpPr>
        <p:spPr>
          <a:xfrm>
            <a:off x="6279602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48" name="Google Shape;448;p22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51" name="Google Shape;451;p23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52" name="Google Shape;452;p23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3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" name="Google Shape;454;p23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>
            <a:off x="0" y="0"/>
            <a:ext cx="4994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 txBox="1"/>
          <p:nvPr>
            <p:ph type="ctrTitle"/>
          </p:nvPr>
        </p:nvSpPr>
        <p:spPr>
          <a:xfrm>
            <a:off x="720000" y="1134000"/>
            <a:ext cx="3304200" cy="15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>
            <a:off x="720000" y="2828400"/>
            <a:ext cx="31818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62" name="Google Shape;462;p25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5" name="Google Shape;465;p26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6" name="Google Shape;466;p2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1_2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9" name="Google Shape;469;p27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70" name="Google Shape;470;p27"/>
          <p:cNvSpPr/>
          <p:nvPr/>
        </p:nvSpPr>
        <p:spPr>
          <a:xfrm>
            <a:off x="-157950" y="4137400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/>
          <p:nvPr/>
        </p:nvSpPr>
        <p:spPr>
          <a:xfrm flipH="1">
            <a:off x="682650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Google Shape;473;p28"/>
          <p:cNvSpPr txBox="1"/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474" name="Google Shape;474;p28"/>
          <p:cNvSpPr txBox="1"/>
          <p:nvPr>
            <p:ph idx="1" type="subTitle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5" name="Google Shape;475;p28"/>
          <p:cNvSpPr txBox="1"/>
          <p:nvPr/>
        </p:nvSpPr>
        <p:spPr>
          <a:xfrm>
            <a:off x="4928375" y="3971800"/>
            <a:ext cx="3495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idx="1" type="subTitle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grpSp>
        <p:nvGrpSpPr>
          <p:cNvPr id="81" name="Google Shape;81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2" name="Google Shape;82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5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48" name="Google Shape;148;p5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149" name="Google Shape;149;p5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50" name="Google Shape;150;p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0" name="Google Shape;170;p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1" name="Google Shape;171;p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7"/>
          <p:cNvSpPr txBox="1"/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7"/>
          <p:cNvSpPr txBox="1"/>
          <p:nvPr>
            <p:ph idx="1" type="subTitle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-299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Google Shape;209;p9"/>
          <p:cNvSpPr txBox="1"/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210" name="Google Shape;210;p9"/>
          <p:cNvSpPr txBox="1"/>
          <p:nvPr>
            <p:ph idx="1" type="subTitle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211" name="Google Shape;211;p9"/>
          <p:cNvSpPr txBox="1"/>
          <p:nvPr>
            <p:ph hasCustomPrompt="1" idx="2" type="title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0"/>
          <p:cNvSpPr txBox="1"/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6" name="Google Shape;276;p10"/>
          <p:cNvSpPr txBox="1"/>
          <p:nvPr>
            <p:ph idx="1" type="subTitle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ctrTitle"/>
          </p:nvPr>
        </p:nvSpPr>
        <p:spPr>
          <a:xfrm>
            <a:off x="1728150" y="2077325"/>
            <a:ext cx="56877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de Entrenamiento, Test y Validación</a:t>
            </a:r>
            <a:endParaRPr>
              <a:latin typeface="Bahiana"/>
              <a:ea typeface="Bahiana"/>
              <a:cs typeface="Bahiana"/>
              <a:sym typeface="Bahi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idx="1" type="body"/>
          </p:nvPr>
        </p:nvSpPr>
        <p:spPr>
          <a:xfrm>
            <a:off x="720050" y="1426225"/>
            <a:ext cx="770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 entrenar nuestro modelo de Machine Learning y poder saber si está funcionando bien es necesario dividir el conjunto de datos en dos subconjuntos: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Conjunto de entrenamiento: Un subconjunto para entrenar un modelo.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Conjunto de prueba: Un subconjunto para probar el modelo entrenado.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**Por lo general se divide haciendo “80-20”. Y se toman muestras aleatorias -no en secuencia.</a:t>
            </a:r>
            <a:endParaRPr/>
          </a:p>
        </p:txBody>
      </p:sp>
      <p:sp>
        <p:nvSpPr>
          <p:cNvPr id="488" name="Google Shape;488;p32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489" name="Google Shape;4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625" y="3921475"/>
            <a:ext cx="28575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2"/>
          <p:cNvSpPr txBox="1"/>
          <p:nvPr/>
        </p:nvSpPr>
        <p:spPr>
          <a:xfrm>
            <a:off x="3169900" y="4352500"/>
            <a:ext cx="10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Train</a:t>
            </a:r>
            <a:endParaRPr>
              <a:solidFill>
                <a:srgbClr val="F2F2F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91" name="Google Shape;491;p32"/>
          <p:cNvSpPr txBox="1"/>
          <p:nvPr/>
        </p:nvSpPr>
        <p:spPr>
          <a:xfrm>
            <a:off x="5484775" y="4388825"/>
            <a:ext cx="10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</a:t>
            </a:r>
            <a:endParaRPr>
              <a:solidFill>
                <a:srgbClr val="F2F2F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idx="1" type="subTitle"/>
          </p:nvPr>
        </p:nvSpPr>
        <p:spPr>
          <a:xfrm>
            <a:off x="1667175" y="1243200"/>
            <a:ext cx="6615600" cy="32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Condensed"/>
                <a:ea typeface="Roboto Condensed"/>
                <a:cs typeface="Roboto Condensed"/>
                <a:sym typeface="Roboto Condensed"/>
              </a:rPr>
              <a:t>Ejemplo:</a:t>
            </a:r>
            <a:endParaRPr b="1"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Digamos que tenemos un archivo csv con 10.000 registros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Condensed"/>
                <a:ea typeface="Roboto Condensed"/>
                <a:cs typeface="Roboto Condensed"/>
                <a:sym typeface="Roboto Condensed"/>
              </a:rPr>
              <a:t>X_train</a:t>
            </a:r>
            <a:r>
              <a:rPr lang="en" sz="1900"/>
              <a:t> con 8.000 registros para entrenar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Condensed"/>
                <a:ea typeface="Roboto Condensed"/>
                <a:cs typeface="Roboto Condensed"/>
                <a:sym typeface="Roboto Condensed"/>
              </a:rPr>
              <a:t>y_train</a:t>
            </a:r>
            <a:r>
              <a:rPr lang="en" sz="1900"/>
              <a:t> con las “etiquetas” de los resultados esperados de X_train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Condensed"/>
                <a:ea typeface="Roboto Condensed"/>
                <a:cs typeface="Roboto Condensed"/>
                <a:sym typeface="Roboto Condensed"/>
              </a:rPr>
              <a:t>X_test</a:t>
            </a:r>
            <a:r>
              <a:rPr lang="en" sz="1900"/>
              <a:t> con 2.000 registros para test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Condensed"/>
                <a:ea typeface="Roboto Condensed"/>
                <a:cs typeface="Roboto Condensed"/>
                <a:sym typeface="Roboto Condensed"/>
              </a:rPr>
              <a:t>y_test</a:t>
            </a:r>
            <a:r>
              <a:rPr lang="en" sz="1900"/>
              <a:t> con las “etiquetas” de los resultados de X_test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idx="1" type="body"/>
          </p:nvPr>
        </p:nvSpPr>
        <p:spPr>
          <a:xfrm>
            <a:off x="720050" y="1426225"/>
            <a:ext cx="77037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</a:t>
            </a:r>
            <a:r>
              <a:rPr lang="en"/>
              <a:t>saremos sólo esos 8.000 registros para alimentar al modelo al </a:t>
            </a:r>
            <a:r>
              <a:rPr lang="en"/>
              <a:t>entrenar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 obtiene el valor de la métrica seleccionada sobre train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Los 2.000 registros que separamos en X_test aún nunca han pasado por el modelo de ML se usarán </a:t>
            </a:r>
            <a:r>
              <a:rPr lang="en"/>
              <a:t>sólo</a:t>
            </a:r>
            <a:r>
              <a:rPr lang="en"/>
              <a:t> para hacer predicciones.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accent1"/>
                </a:solidFill>
              </a:rPr>
              <a:t>Se obtiene el valor de la métrica seleccionada sobre test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Los resultados de la métrica nos puede indicar lo siguiente:</a:t>
            </a:r>
            <a:endParaRPr>
              <a:solidFill>
                <a:schemeClr val="accen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>
                <a:solidFill>
                  <a:schemeClr val="accent1"/>
                </a:solidFill>
              </a:rPr>
              <a:t>Si la métrica en Test es &lt;&lt;cercano&gt;&gt; al Train (dijimos 75%) por ejemplo en este caso si estuviera entre 65% o 85% quiere decir que nuestro modelo entrenado está generalizando bien y lo podemos dar por bueno (siempre y cuando estemos conformes con las métricas obtenidas).</a:t>
            </a:r>
            <a:endParaRPr>
              <a:solidFill>
                <a:schemeClr val="accen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en">
                <a:solidFill>
                  <a:schemeClr val="accent1"/>
                </a:solidFill>
              </a:rPr>
              <a:t>Si la métrica en Test es muy distinto al Train tanto por encima como por debajo, entonces es un indicador de que nuestro modelo no ha entrenado bien y no nos sirve.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2" name="Google Shape;502;p34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50" y="1087248"/>
            <a:ext cx="6180849" cy="33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