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ono Medium"/>
      <p:regular r:id="rId20"/>
      <p:bold r:id="rId21"/>
      <p:italic r:id="rId22"/>
      <p:boldItalic r:id="rId23"/>
    </p:embeddedFont>
    <p:embeddedFont>
      <p:font typeface="Concert One"/>
      <p:regular r:id="rId24"/>
    </p:embeddedFont>
    <p:embeddedFont>
      <p:font typeface="Coming Soon"/>
      <p:regular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AYAYpHL3sbISElm3SZgOSxYfG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regular.fntdata"/><Relationship Id="rId22" Type="http://schemas.openxmlformats.org/officeDocument/2006/relationships/font" Target="fonts/RobotoMonoMedium-italic.fntdata"/><Relationship Id="rId21" Type="http://schemas.openxmlformats.org/officeDocument/2006/relationships/font" Target="fonts/RobotoMonoMedium-bold.fntdata"/><Relationship Id="rId24" Type="http://schemas.openxmlformats.org/officeDocument/2006/relationships/font" Target="fonts/ConcertOne-regular.fntdata"/><Relationship Id="rId23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ComingSoon-regular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25"/>
              </a:srgbClr>
            </a:outerShdw>
          </a:effectLst>
        </p:spPr>
      </p:pic>
      <p:sp>
        <p:nvSpPr>
          <p:cNvPr id="13" name="Google Shape;13;p17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6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7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8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8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8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8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0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30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30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30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30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30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1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31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31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31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31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31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2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9" name="Google Shape;109;p32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1" name="Google Shape;111;p32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3" name="Google Shape;113;p32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33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33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33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3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3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3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5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6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36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36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36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36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36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36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36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36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36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36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37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7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3" name="Google Shape;23;p1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  <a:defRPr b="0" sz="48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1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7" name="Google Shape;37;p21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9" name="Google Shape;39;p21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1" name="Google Shape;41;p21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2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2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2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4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8823"/>
              </a:srgbClr>
            </a:outerShdw>
          </a:effectLst>
        </p:spPr>
      </p:pic>
      <p:sp>
        <p:nvSpPr>
          <p:cNvPr id="62" name="Google Shape;62;p25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es.wikipedia.org/wiki/Prueba_%CF%87%C2%B2_de_Pearson" TargetMode="External"/><Relationship Id="rId5" Type="http://schemas.openxmlformats.org/officeDocument/2006/relationships/hyperlink" Target="https://en.wikipedia.org/wiki/Cram%C3%A9r%27s_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hyperlink" Target="https://docs.google.com/spreadsheets/d/1Aug4tnWkf_QZv41JYx0CrEyo8w0n2_ZXxZUrjfb-s5g/edit#gid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800"/>
              <a:t>TRANSFORMACIÓN ENTRÓPICA </a:t>
            </a:r>
            <a:endParaRPr sz="5800">
              <a:solidFill>
                <a:schemeClr val="accent2"/>
              </a:solidFill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 txBox="1"/>
          <p:nvPr/>
        </p:nvSpPr>
        <p:spPr>
          <a:xfrm>
            <a:off x="4838125" y="295825"/>
            <a:ext cx="43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MODELOS DE CLASIFICACIÓN BINARIA</a:t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1002325" y="1502600"/>
            <a:ext cx="3211800" cy="3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Maneja valores perdidos (se convierten a una categoria “Missings”)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Maneja valores atípicos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La transformación se basa en el valor logarítmico de las distribuciones. Esto está alineado con la función de salida de regresión logística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800"/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Ventajas</a:t>
            </a:r>
            <a:endParaRPr/>
          </a:p>
        </p:txBody>
      </p:sp>
      <p:pic>
        <p:nvPicPr>
          <p:cNvPr id="251" name="Google Shape;251;p10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/>
          <p:nvPr/>
        </p:nvSpPr>
        <p:spPr>
          <a:xfrm rot="-391042">
            <a:off x="7625139" y="4162975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 rot="-2148808">
            <a:off x="5649174" y="1078575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7449875" y="914336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flipH="1" rot="6023610">
            <a:off x="4028581" y="2279578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 txBox="1"/>
          <p:nvPr>
            <p:ph idx="1" type="body"/>
          </p:nvPr>
        </p:nvSpPr>
        <p:spPr>
          <a:xfrm>
            <a:off x="5270875" y="1502600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Sin necesidad de variables dummy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idx="1" type="subTitle"/>
          </p:nvPr>
        </p:nvSpPr>
        <p:spPr>
          <a:xfrm>
            <a:off x="1891125" y="878625"/>
            <a:ext cx="5465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Además, el valor de IV se puede utilizar para seleccionar variables rápidamente</a:t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0">
            <a:off x="7314575" y="31369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grpSp>
        <p:nvGrpSpPr>
          <p:cNvPr id="263" name="Google Shape;263;p11"/>
          <p:cNvGrpSpPr/>
          <p:nvPr/>
        </p:nvGrpSpPr>
        <p:grpSpPr>
          <a:xfrm>
            <a:off x="6297734" y="3136796"/>
            <a:ext cx="824184" cy="712067"/>
            <a:chOff x="2341425" y="238100"/>
            <a:chExt cx="1328900" cy="1148125"/>
          </a:xfrm>
        </p:grpSpPr>
        <p:sp>
          <p:nvSpPr>
            <p:cNvPr id="264" name="Google Shape;264;p11"/>
            <p:cNvSpPr/>
            <p:nvPr/>
          </p:nvSpPr>
          <p:spPr>
            <a:xfrm>
              <a:off x="2341425" y="238100"/>
              <a:ext cx="1328900" cy="1148125"/>
            </a:xfrm>
            <a:custGeom>
              <a:rect b="b" l="l" r="r" t="t"/>
              <a:pathLst>
                <a:path extrusionOk="0" h="45925" w="53156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990175" y="381350"/>
              <a:ext cx="254450" cy="209600"/>
            </a:xfrm>
            <a:custGeom>
              <a:rect b="b" l="l" r="r" t="t"/>
              <a:pathLst>
                <a:path extrusionOk="0" h="8384" w="10178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3026350" y="441550"/>
              <a:ext cx="247225" cy="201350"/>
            </a:xfrm>
            <a:custGeom>
              <a:rect b="b" l="l" r="r" t="t"/>
              <a:pathLst>
                <a:path extrusionOk="0" h="8054" w="9889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172850" y="661350"/>
              <a:ext cx="224850" cy="198300"/>
            </a:xfrm>
            <a:custGeom>
              <a:rect b="b" l="l" r="r" t="t"/>
              <a:pathLst>
                <a:path extrusionOk="0" h="7932" w="8994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3219000" y="725650"/>
              <a:ext cx="226500" cy="215375"/>
            </a:xfrm>
            <a:custGeom>
              <a:rect b="b" l="l" r="r" t="t"/>
              <a:pathLst>
                <a:path extrusionOk="0" h="8615" w="906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2528200" y="658025"/>
              <a:ext cx="405900" cy="260600"/>
            </a:xfrm>
            <a:custGeom>
              <a:rect b="b" l="l" r="r" t="t"/>
              <a:pathLst>
                <a:path extrusionOk="0" h="10424" w="16236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739725" y="878000"/>
              <a:ext cx="265375" cy="114400"/>
            </a:xfrm>
            <a:custGeom>
              <a:rect b="b" l="l" r="r" t="t"/>
              <a:pathLst>
                <a:path extrusionOk="0" h="4576" w="10615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2783475" y="946275"/>
              <a:ext cx="254775" cy="113000"/>
            </a:xfrm>
            <a:custGeom>
              <a:rect b="b" l="l" r="r" t="t"/>
              <a:pathLst>
                <a:path extrusionOk="0" h="4520" w="10191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2839925" y="1007825"/>
              <a:ext cx="259925" cy="117700"/>
            </a:xfrm>
            <a:custGeom>
              <a:rect b="b" l="l" r="r" t="t"/>
              <a:pathLst>
                <a:path extrusionOk="0" h="4708" w="10397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3" name="Google Shape;2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2200" y="2370425"/>
            <a:ext cx="5189850" cy="1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idx="1" type="body"/>
          </p:nvPr>
        </p:nvSpPr>
        <p:spPr>
          <a:xfrm>
            <a:off x="1002325" y="1502600"/>
            <a:ext cx="32118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Si la estadística IV es: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Menos de 0.02, entonces el predictor no es útil para modelar (separando los Bienes de los Malos)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0.02 a 0.1, entonces el predictor solo tiene una relación débil con la razón de probabilidades de Bienes / Malos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0.1 a 0.3, entonces el predictor tiene una relación de fuerza media con la razón de probabilidades de Bienes / Malos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000"/>
          </a:p>
        </p:txBody>
      </p:sp>
      <p:sp>
        <p:nvSpPr>
          <p:cNvPr id="279" name="Google Shape;279;p12"/>
          <p:cNvSpPr txBox="1"/>
          <p:nvPr>
            <p:ph type="title"/>
          </p:nvPr>
        </p:nvSpPr>
        <p:spPr>
          <a:xfrm>
            <a:off x="1002325" y="453025"/>
            <a:ext cx="32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Según Siddiqi (2006), por convención, los valores de la estadística IV en la calificación crediticia se pueden interpretar de la siguiente manera.</a:t>
            </a:r>
            <a:endParaRPr sz="1400"/>
          </a:p>
        </p:txBody>
      </p: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2"/>
          <p:cNvSpPr/>
          <p:nvPr/>
        </p:nvSpPr>
        <p:spPr>
          <a:xfrm rot="-391042">
            <a:off x="7625139" y="4162975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 rot="-2148808">
            <a:off x="5649174" y="1078575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7449875" y="914336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flipH="1" rot="6023610">
            <a:off x="4028581" y="2279578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>
            <p:ph idx="1" type="body"/>
          </p:nvPr>
        </p:nvSpPr>
        <p:spPr>
          <a:xfrm>
            <a:off x="5270875" y="1502600"/>
            <a:ext cx="29016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0.3 a 0.5, entonces el predictor tiene una fuerte relación con la razón de probabilidades de Bienes / Malos.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&gt; 0.5, relación sospechosa (marque una vez)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0">
            <a:off x="7314575" y="31369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grpSp>
        <p:nvGrpSpPr>
          <p:cNvPr id="291" name="Google Shape;291;p13"/>
          <p:cNvGrpSpPr/>
          <p:nvPr/>
        </p:nvGrpSpPr>
        <p:grpSpPr>
          <a:xfrm>
            <a:off x="6297734" y="3136796"/>
            <a:ext cx="824184" cy="712067"/>
            <a:chOff x="2341425" y="238100"/>
            <a:chExt cx="1328900" cy="1148125"/>
          </a:xfrm>
        </p:grpSpPr>
        <p:sp>
          <p:nvSpPr>
            <p:cNvPr id="292" name="Google Shape;292;p13"/>
            <p:cNvSpPr/>
            <p:nvPr/>
          </p:nvSpPr>
          <p:spPr>
            <a:xfrm>
              <a:off x="2341425" y="238100"/>
              <a:ext cx="1328900" cy="1148125"/>
            </a:xfrm>
            <a:custGeom>
              <a:rect b="b" l="l" r="r" t="t"/>
              <a:pathLst>
                <a:path extrusionOk="0" h="45925" w="53156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990175" y="381350"/>
              <a:ext cx="254450" cy="209600"/>
            </a:xfrm>
            <a:custGeom>
              <a:rect b="b" l="l" r="r" t="t"/>
              <a:pathLst>
                <a:path extrusionOk="0" h="8384" w="10178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3026350" y="441550"/>
              <a:ext cx="247225" cy="201350"/>
            </a:xfrm>
            <a:custGeom>
              <a:rect b="b" l="l" r="r" t="t"/>
              <a:pathLst>
                <a:path extrusionOk="0" h="8054" w="9889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172850" y="661350"/>
              <a:ext cx="224850" cy="198300"/>
            </a:xfrm>
            <a:custGeom>
              <a:rect b="b" l="l" r="r" t="t"/>
              <a:pathLst>
                <a:path extrusionOk="0" h="7932" w="8994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219000" y="725650"/>
              <a:ext cx="226500" cy="215375"/>
            </a:xfrm>
            <a:custGeom>
              <a:rect b="b" l="l" r="r" t="t"/>
              <a:pathLst>
                <a:path extrusionOk="0" h="8615" w="906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2528200" y="658025"/>
              <a:ext cx="405900" cy="260600"/>
            </a:xfrm>
            <a:custGeom>
              <a:rect b="b" l="l" r="r" t="t"/>
              <a:pathLst>
                <a:path extrusionOk="0" h="10424" w="16236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739725" y="878000"/>
              <a:ext cx="265375" cy="114400"/>
            </a:xfrm>
            <a:custGeom>
              <a:rect b="b" l="l" r="r" t="t"/>
              <a:pathLst>
                <a:path extrusionOk="0" h="4576" w="10615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783475" y="946275"/>
              <a:ext cx="254775" cy="113000"/>
            </a:xfrm>
            <a:custGeom>
              <a:rect b="b" l="l" r="r" t="t"/>
              <a:pathLst>
                <a:path extrusionOk="0" h="4520" w="10191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839925" y="1007825"/>
              <a:ext cx="259925" cy="117700"/>
            </a:xfrm>
            <a:custGeom>
              <a:rect b="b" l="l" r="r" t="t"/>
              <a:pathLst>
                <a:path extrusionOk="0" h="4708" w="10397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0350" y="845500"/>
            <a:ext cx="5494262" cy="34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0">
            <a:off x="7314575" y="31369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07" name="Google Shape;307;p14"/>
          <p:cNvSpPr txBox="1"/>
          <p:nvPr/>
        </p:nvSpPr>
        <p:spPr>
          <a:xfrm>
            <a:off x="1381950" y="593875"/>
            <a:ext cx="6143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 Medium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¿Los resultados de WOE y IV son estadísticamente significativos?</a:t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WOE y IV muestran las diferencias en la distribución de buenos y malos, pero existe otra forma de saber si son significativos los resultados.</a:t>
            </a:r>
            <a:endParaRPr b="0" i="0" sz="12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6A49D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P- Value &amp; Tamaño del efecto</a:t>
            </a:r>
            <a:endParaRPr b="0" i="0" sz="1200" u="none" cap="none" strike="noStrike">
              <a:solidFill>
                <a:srgbClr val="000000"/>
              </a:solidFill>
              <a:highlight>
                <a:srgbClr val="F6A49D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 Medium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Prueba </a:t>
            </a:r>
            <a:r>
              <a:rPr b="0" i="0" lang="en" sz="1200" u="sng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Chi_cuadrada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para conocer la independencia de variables - conocer si existe una relación significativa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[CARACTERÍSTICA VS OBJETIVO]</a:t>
            </a:r>
            <a:endParaRPr b="0" i="0" sz="1200" u="none" cap="none" strike="noStrike">
              <a:solidFill>
                <a:srgbClr val="000000"/>
              </a:solidFill>
              <a:highlight>
                <a:schemeClr val="lt2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Buscamos p_values bajos</a:t>
            </a:r>
            <a:endParaRPr b="0" i="0" sz="1200" u="none" cap="none" strike="noStrike">
              <a:solidFill>
                <a:srgbClr val="000000"/>
              </a:solidFill>
              <a:highlight>
                <a:schemeClr val="accent1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 Medium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La </a:t>
            </a:r>
            <a:r>
              <a:rPr b="0" i="0" lang="en" sz="1200" u="sng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 de Cramér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es una medida de asociación entre dos variables nominales. </a:t>
            </a:r>
            <a:endParaRPr b="0" i="0" sz="12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[0 ----&gt; Baja asociación , 1----- &gt; Alta asociación]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0">
            <a:off x="7314575" y="31369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13" name="Google Shape;313;p15"/>
          <p:cNvSpPr txBox="1"/>
          <p:nvPr/>
        </p:nvSpPr>
        <p:spPr>
          <a:xfrm>
            <a:off x="1381950" y="593875"/>
            <a:ext cx="614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 Medium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WOE Ajustado</a:t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 un contenedor en particular no tiene ningún evento o no evento, puede usar la fórmula de WOE ajustado, se agrega 0.5 el número de evento y no evento:</a:t>
            </a:r>
            <a:endParaRPr b="0" i="0" sz="12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descr="{&quot;code&quot;:&quot;$$WOE\\,Ajustado\\,=\\,\\ln\\left(\\dfrac{\\dfrac{\\#EVENTO\\,+0.5}{\\#TOTAL\\,\\,EVENTO}}{\\dfrac{\\#\\,NO\\,EVENTO\\,+0.5}{\\#TOTAL\\,NO\\,\\,EVENTO}}\\right)$$&quot;,&quot;aid&quot;:null,&quot;type&quot;:&quot;$$&quot;,&quot;font&quot;:{&quot;family&quot;:&quot;Roboto Mono&quot;,&quot;color&quot;:&quot;#000000&quot;,&quot;size&quot;:12},&quot;id&quot;:&quot;1&quot;,&quot;backgroundColor&quot;:&quot;#A8D68C&quot;,&quot;backgroundColorModified&quot;:false,&quot;ts&quot;:1630140096032,&quot;cs&quot;:&quot;wE1FlTXlcmdVRWDn7XBN2Q==&quot;,&quot;size&quot;:{&quot;width&quot;:376.6666666666667,&quot;height&quot;:80}}" id="314" name="Google Shape;3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5825" y="2506917"/>
            <a:ext cx="35877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es ?</a:t>
            </a:r>
            <a:endParaRPr/>
          </a:p>
        </p:txBody>
      </p:sp>
      <p:sp>
        <p:nvSpPr>
          <p:cNvPr id="184" name="Google Shape;184;p2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El peso de la evidencia (WOE) y el valor de la información (IV) proporcionan un excelente marco para el análisis exploratorio y la selección de variables para clasificadores binarios. WOE y IV se han utilizado ampliamente en el mundo del riesgo crediticio durante varias décadas, y la teoría subyacente se remonta a la década de 1950.</a:t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WOE y IV nos permite: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Considerar la contribución independiente de cada variable al resultado.</a:t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Clasifique las variables en términos de fuerza predictiva "univariante".</a:t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Compare sin problemas la fuerza de las variables continuas y categóricas sin crear variables dummy.</a:t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Maneje sin problemas los valores perdidos sin imputación.</a:t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Evalúe el poder predictivo de los valores perdidos.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WOE </a:t>
            </a:r>
            <a:endParaRPr/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El peso de la evidencia indica el poder predictivo de una variable independiente en relación con la variable dependiente.(WOE describe la relación entre una variable predictiva y una variable objetivo binaria.)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Dado que evolucionó del mundo de la calificación crediticia, generalmente se describe como una medida de la separación de buenos y malos clientes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Es bueno comprender el concepto de WOE en términos de eventos y no eventos . Se calcula tomando el logaritmo natural (logaritmo a base e) de la división del% de no eventos y el% de eventos.</a:t>
            </a:r>
            <a:endParaRPr/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430" y="3466013"/>
            <a:ext cx="24435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6900" y="3340824"/>
            <a:ext cx="4134675" cy="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WOE AJUSTADO 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El peso de la evidencia indica el poder predictivo de una variable independiente en relación con la variable dependiente.(WOE describe la relación entre una variable predictiva y una variable objetivo binaria.)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Dado que evolucionó del mundo de la calificación crediticia, generalmente se describe como una medida de la separación de buenos y malos clientes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Es bueno comprender el concepto de WOE en términos de eventos y no eventos . Se calcula tomando el logaritmo natural (logaritmo a base e) de la división del% de no eventos y el% de eventos.</a:t>
            </a:r>
            <a:endParaRPr/>
          </a:p>
        </p:txBody>
      </p:sp>
      <p:pic>
        <p:nvPicPr>
          <p:cNvPr id="199" name="Google Shape;1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430" y="3466013"/>
            <a:ext cx="24435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8025" y="3466024"/>
            <a:ext cx="4338375" cy="10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 transformación WoE tiene efectos positivos:</a:t>
            </a:r>
            <a:endParaRPr/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A49D"/>
              </a:buClr>
              <a:buSzPts val="1000"/>
              <a:buFont typeface="Concert One"/>
              <a:buChar char="●"/>
            </a:pPr>
            <a:r>
              <a:rPr lang="en"/>
              <a:t>Puede transformar una variable independiente para que establezca una relación monótona con la variable dependiente. En realidad, hace más que esto: para asegurar una relación monótona, sería suficiente "recodificarlo" a cualquier medida ordenada (por ejemplo, 1, 2, 3, 4 ...) pero la transformación WoE en realidad ordena las categorías en una escala </a:t>
            </a:r>
            <a:r>
              <a:rPr lang="en">
                <a:solidFill>
                  <a:schemeClr val="dk1"/>
                </a:solidFill>
              </a:rPr>
              <a:t>"logística"</a:t>
            </a:r>
            <a:r>
              <a:rPr lang="en"/>
              <a:t> que es natural para la regresión logística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>
            <p:ph idx="1" type="subTitle"/>
          </p:nvPr>
        </p:nvSpPr>
        <p:spPr>
          <a:xfrm>
            <a:off x="2841325" y="1323225"/>
            <a:ext cx="39957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Para una variable continua, divida los datos en n partes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Calcule el número de eventos y no eventos en cada grupo (bin)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Calcule el % de eventos y el % de no eventos en cada grupo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Calcule WOE tomando el logaritmo natural de la división del % de no eventos y el % de eventos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>
                <a:highlight>
                  <a:schemeClr val="lt2"/>
                </a:highlight>
              </a:rPr>
              <a:t>Nota:</a:t>
            </a:r>
            <a:r>
              <a:rPr lang="en" sz="1100"/>
              <a:t> Para una variable categórica, no es necesario dividir los datos (ignore el paso 1 y siga los pasos restantes)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14" name="Google Shape;214;p6"/>
          <p:cNvSpPr txBox="1"/>
          <p:nvPr/>
        </p:nvSpPr>
        <p:spPr>
          <a:xfrm>
            <a:off x="2321700" y="913900"/>
            <a:ext cx="4573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Pasos para calcular WOE</a:t>
            </a:r>
            <a:endParaRPr b="0" i="0" sz="18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1002325" y="1502600"/>
            <a:ext cx="32118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Cada categoría (contenedor) debe tener al menos el 5% de las observaciones.(SI ES POSIBLE)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000"/>
              <a:t>Cada categoría (bin) debe ser distinta de cero tanto para eventos como para no eventos.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" sz="1000"/>
              <a:t>El WOE debe ser distinto para cada categoría. Deben agregarse grupos similares.</a:t>
            </a:r>
            <a:endParaRPr sz="800"/>
          </a:p>
        </p:txBody>
      </p:sp>
      <p:sp>
        <p:nvSpPr>
          <p:cNvPr id="220" name="Google Shape;220;p7"/>
          <p:cNvSpPr txBox="1"/>
          <p:nvPr>
            <p:ph type="title"/>
          </p:nvPr>
        </p:nvSpPr>
        <p:spPr>
          <a:xfrm>
            <a:off x="1002325" y="453025"/>
            <a:ext cx="32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Reglas relacionadas con WOE</a:t>
            </a:r>
            <a:endParaRPr/>
          </a:p>
        </p:txBody>
      </p:sp>
      <p:pic>
        <p:nvPicPr>
          <p:cNvPr id="221" name="Google Shape;221;p7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/>
          <p:nvPr/>
        </p:nvSpPr>
        <p:spPr>
          <a:xfrm rot="-391042">
            <a:off x="7625139" y="4162975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 rot="-2148808">
            <a:off x="5649174" y="1078575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7449875" y="914336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595959">
              <a:alpha val="2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7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flipH="1" rot="6023610">
            <a:off x="4028581" y="2279578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idx="1" type="body"/>
          </p:nvPr>
        </p:nvSpPr>
        <p:spPr>
          <a:xfrm>
            <a:off x="5270875" y="1502600"/>
            <a:ext cx="29016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WOE Positivo significa:  Distribución de Evento&gt; Distribución de No Evento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WOE Negativo significa Distribución de Evento &lt;Distribución de No Evento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Sugerencia: logaritmo de un número&gt; 1 significa valor positivo. Si es menor que 1, significa valor negativo.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>
            <p:ph idx="1" type="subTitle"/>
          </p:nvPr>
        </p:nvSpPr>
        <p:spPr>
          <a:xfrm>
            <a:off x="2870550" y="1118650"/>
            <a:ext cx="32685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Una vez transformada, mediremos la potencia de cada variable con respecto a la variable objetivo (poder de discriminaci ́on) por medio de una medida conocida como Information Value (IV), calculado de la siguiente manera: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4400" y="3328325"/>
            <a:ext cx="4415201" cy="4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subTitle"/>
          </p:nvPr>
        </p:nvSpPr>
        <p:spPr>
          <a:xfrm>
            <a:off x="3125925" y="3922150"/>
            <a:ext cx="326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EJEMPLO</a:t>
            </a:r>
            <a:endParaRPr b="1" sz="1300">
              <a:solidFill>
                <a:srgbClr val="30394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>
            <p:ph idx="1" type="subTitle"/>
          </p:nvPr>
        </p:nvSpPr>
        <p:spPr>
          <a:xfrm>
            <a:off x="929350" y="1818150"/>
            <a:ext cx="31077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El peso de la evidencia (WOE) y el valor de la información (IV) son técnicas simples pero poderosas para realizar la </a:t>
            </a:r>
            <a:r>
              <a:rPr lang="en" sz="1100">
                <a:highlight>
                  <a:srgbClr val="FFE599"/>
                </a:highlight>
              </a:rPr>
              <a:t>transformación y selección de variables</a:t>
            </a:r>
            <a:r>
              <a:rPr lang="en" sz="1100"/>
              <a:t> . Estos conceptos tienen una gran conexión con la técnica de modelado de regresión logística. Se usa ampliamente en la calificación crediticia para medir la separación entre clientes buenos y malos.</a:t>
            </a:r>
            <a:endParaRPr sz="1100"/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8057" y="1510675"/>
            <a:ext cx="1725293" cy="27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