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95" r:id="rId5"/>
    <p:sldId id="262" r:id="rId6"/>
    <p:sldId id="259" r:id="rId7"/>
    <p:sldId id="261" r:id="rId8"/>
    <p:sldId id="296" r:id="rId9"/>
    <p:sldId id="263" r:id="rId10"/>
    <p:sldId id="297" r:id="rId11"/>
    <p:sldId id="298" r:id="rId12"/>
    <p:sldId id="299" r:id="rId13"/>
    <p:sldId id="300" r:id="rId14"/>
    <p:sldId id="301" r:id="rId15"/>
    <p:sldId id="302"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Titillium Web"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E9CD5AF2-724F-44A1-BA46-54F44945FF2D}">
          <p14:sldIdLst>
            <p14:sldId id="256"/>
            <p14:sldId id="257"/>
            <p14:sldId id="258"/>
            <p14:sldId id="295"/>
            <p14:sldId id="262"/>
            <p14:sldId id="259"/>
            <p14:sldId id="261"/>
            <p14:sldId id="296"/>
            <p14:sldId id="263"/>
            <p14:sldId id="297"/>
            <p14:sldId id="298"/>
            <p14:sldId id="299"/>
            <p14:sldId id="300"/>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347E4-8D0D-48F3-AB85-A3CE05522D68}">
  <a:tblStyle styleId="{A8D347E4-8D0D-48F3-AB85-A3CE05522D6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209E37-47DD-4D05-A5F4-EA4EC5330A3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853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7815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3814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260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920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74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200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6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39" name="Google Shape;3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‹Nº›</a:t>
            </a:fld>
            <a:endParaRPr/>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a:buChar char="⦿"/>
              <a:defRPr sz="2400">
                <a:solidFill>
                  <a:schemeClr val="dk2"/>
                </a:solidFill>
                <a:latin typeface="Titillium Web"/>
                <a:ea typeface="Titillium Web"/>
                <a:cs typeface="Titillium Web"/>
                <a:sym typeface="Titillium Web"/>
              </a:defRPr>
            </a:lvl1pPr>
            <a:lvl2pPr marL="914400" lvl="1" indent="-381000" rtl="0">
              <a:lnSpc>
                <a:spcPct val="115000"/>
              </a:lnSpc>
              <a:spcBef>
                <a:spcPts val="1000"/>
              </a:spcBef>
              <a:spcAft>
                <a:spcPts val="0"/>
              </a:spcAft>
              <a:buClr>
                <a:schemeClr val="accent4"/>
              </a:buClr>
              <a:buSzPts val="2400"/>
              <a:buFont typeface="Titillium Web"/>
              <a:buChar char="⌾"/>
              <a:defRPr sz="2400">
                <a:solidFill>
                  <a:schemeClr val="dk2"/>
                </a:solidFill>
                <a:latin typeface="Titillium Web"/>
                <a:ea typeface="Titillium Web"/>
                <a:cs typeface="Titillium Web"/>
                <a:sym typeface="Titillium Web"/>
              </a:defRPr>
            </a:lvl2pPr>
            <a:lvl3pPr marL="1371600" lvl="2" indent="-381000" rtl="0">
              <a:lnSpc>
                <a:spcPct val="115000"/>
              </a:lnSpc>
              <a:spcBef>
                <a:spcPts val="1000"/>
              </a:spcBef>
              <a:spcAft>
                <a:spcPts val="0"/>
              </a:spcAft>
              <a:buClr>
                <a:schemeClr val="accent5"/>
              </a:buClr>
              <a:buSzPts val="2400"/>
              <a:buFont typeface="Titillium Web"/>
              <a:buChar char="•"/>
              <a:defRPr sz="2400">
                <a:solidFill>
                  <a:schemeClr val="dk2"/>
                </a:solidFill>
                <a:latin typeface="Titillium Web"/>
                <a:ea typeface="Titillium Web"/>
                <a:cs typeface="Titillium Web"/>
                <a:sym typeface="Titillium Web"/>
              </a:defRPr>
            </a:lvl3pPr>
            <a:lvl4pPr marL="1828800" lvl="3" indent="-381000" rtl="0">
              <a:lnSpc>
                <a:spcPct val="115000"/>
              </a:lnSpc>
              <a:spcBef>
                <a:spcPts val="1000"/>
              </a:spcBef>
              <a:spcAft>
                <a:spcPts val="0"/>
              </a:spcAft>
              <a:buClr>
                <a:schemeClr val="accent6"/>
              </a:buClr>
              <a:buSzPts val="2400"/>
              <a:buFont typeface="Titillium Web"/>
              <a:buChar char="●"/>
              <a:defRPr sz="2400">
                <a:solidFill>
                  <a:schemeClr val="dk2"/>
                </a:solidFill>
                <a:latin typeface="Titillium Web"/>
                <a:ea typeface="Titillium Web"/>
                <a:cs typeface="Titillium Web"/>
                <a:sym typeface="Titillium Web"/>
              </a:defRPr>
            </a:lvl4pPr>
            <a:lvl5pPr marL="2286000" lvl="4"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5pPr>
            <a:lvl6pPr marL="2743200" lvl="5"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6pPr>
            <a:lvl7pPr marL="3200400" lvl="6"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7pPr>
            <a:lvl8pPr marL="3657600" lvl="7" indent="-381000" rtl="0">
              <a:lnSpc>
                <a:spcPct val="115000"/>
              </a:lnSpc>
              <a:spcBef>
                <a:spcPts val="1000"/>
              </a:spcBef>
              <a:spcAft>
                <a:spcPts val="0"/>
              </a:spcAft>
              <a:buClr>
                <a:schemeClr val="dk2"/>
              </a:buClr>
              <a:buSzPts val="2400"/>
              <a:buFont typeface="Titillium Web"/>
              <a:buChar char="○"/>
              <a:defRPr sz="2400">
                <a:solidFill>
                  <a:schemeClr val="dk2"/>
                </a:solidFill>
                <a:latin typeface="Titillium Web"/>
                <a:ea typeface="Titillium Web"/>
                <a:cs typeface="Titillium Web"/>
                <a:sym typeface="Titillium Web"/>
              </a:defRPr>
            </a:lvl8pPr>
            <a:lvl9pPr marL="4114800" lvl="8" indent="-381000" rtl="0">
              <a:lnSpc>
                <a:spcPct val="115000"/>
              </a:lnSpc>
              <a:spcBef>
                <a:spcPts val="1000"/>
              </a:spcBef>
              <a:spcAft>
                <a:spcPts val="1000"/>
              </a:spcAft>
              <a:buClr>
                <a:schemeClr val="dk2"/>
              </a:buClr>
              <a:buSzPts val="2400"/>
              <a:buFont typeface="Titillium Web"/>
              <a:buChar char="■"/>
              <a:defRPr sz="2400">
                <a:solidFill>
                  <a:schemeClr val="dk2"/>
                </a:solidFill>
                <a:latin typeface="Titillium Web"/>
                <a:ea typeface="Titillium Web"/>
                <a:cs typeface="Titillium Web"/>
                <a:sym typeface="Titillium Web"/>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hyperlink" Target="https://www.dropbox.com/s/2od8z7lar0hv5gc/semana_1.pdf?dl=0" TargetMode="External"/><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7.svg"/><Relationship Id="rId4" Type="http://schemas.openxmlformats.org/officeDocument/2006/relationships/slide" Target="slide5.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slide" Target="slide5.xml"/><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slide" Target="slide8.xml"/><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hyperlink" Target="https://www.dropbox.com/s/fckuc4sqxqohawa/semana-2.pdf?dl=0"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slide" Target="slide5.xml"/><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slide" Target="slide8.xml"/><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hyperlink" Target="https://www.dropbox.com/s/fckuc4sqxqohawa/semana-2.pdf?dl=0"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slide" Target="slide5.xml"/><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slide" Target="slide8.xml"/><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hyperlink" Target="https://www.dropbox.com/s/fckuc4sqxqohawa/semana-2.pdf?dl=0"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slide" Target="slide5.xml"/><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slide" Target="slide8.xml"/><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hyperlink" Target="https://www.dropbox.com/s/fckuc4sqxqohawa/semana-2.pdf?dl=0"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slide" Target="slide5.xml"/><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slide" Target="slide8.xml"/><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hyperlink" Target="https://www.dropbox.com/s/mkxudjvx0vk07r4/semana_4.pdf?dl=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8.xml"/><Relationship Id="rId7" Type="http://schemas.openxmlformats.org/officeDocument/2006/relationships/slide" Target="slide13.xml"/><Relationship Id="rId12" Type="http://schemas.openxmlformats.org/officeDocument/2006/relationships/image" Target="../media/image4.sv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slide" Target="slide11.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slide" Target="slide5.xml"/><Relationship Id="rId4" Type="http://schemas.openxmlformats.org/officeDocument/2006/relationships/slide" Target="slide10.xml"/><Relationship Id="rId9" Type="http://schemas.openxmlformats.org/officeDocument/2006/relationships/slide" Target="slide15.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5.png"/><Relationship Id="rId7" Type="http://schemas.openxmlformats.org/officeDocument/2006/relationships/image" Target="../media/image4.sv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slide" Target="slide5.xml"/><Relationship Id="rId10" Type="http://schemas.openxmlformats.org/officeDocument/2006/relationships/image" Target="../media/image7.svg"/><Relationship Id="rId4" Type="http://schemas.openxmlformats.org/officeDocument/2006/relationships/hyperlink" Target="https://www.dropbox.com/s/2od8z7lar0hv5gc/semana_1.pdf?dl=0"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855300" y="2589075"/>
            <a:ext cx="6470400" cy="1705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Ciencia de Datos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5" y="1136550"/>
            <a:ext cx="34731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sz="1600" dirty="0">
                <a:solidFill>
                  <a:srgbClr val="202122"/>
                </a:solidFill>
                <a:latin typeface="Arial" panose="020B0604020202020204" pitchFamily="34" charset="0"/>
              </a:rPr>
              <a:t>E</a:t>
            </a:r>
            <a:r>
              <a:rPr lang="es-MX" sz="1600" b="0" i="0" dirty="0">
                <a:solidFill>
                  <a:srgbClr val="202122"/>
                </a:solidFill>
                <a:effectLst/>
                <a:latin typeface="Arial" panose="020B0604020202020204" pitchFamily="34" charset="0"/>
              </a:rPr>
              <a:t>s un formato de texto sencillo para el intercambio de datos. Se trata de un </a:t>
            </a:r>
            <a:r>
              <a:rPr lang="es-MX" sz="1600" b="0" i="0" dirty="0">
                <a:solidFill>
                  <a:schemeClr val="tx1"/>
                </a:solidFill>
                <a:effectLst/>
                <a:latin typeface="Arial" panose="020B0604020202020204" pitchFamily="34" charset="0"/>
              </a:rPr>
              <a:t>subconjunto de la notación literal de </a:t>
            </a:r>
            <a:r>
              <a:rPr lang="es-MX" sz="1600" b="0" i="0" u="none" strike="noStrike" dirty="0">
                <a:solidFill>
                  <a:schemeClr val="tx1"/>
                </a:solidFill>
                <a:effectLst/>
                <a:latin typeface="Arial" panose="020B0604020202020204" pitchFamily="34" charset="0"/>
              </a:rPr>
              <a:t>objetos</a:t>
            </a:r>
            <a:r>
              <a:rPr lang="es-MX" sz="1600" b="0" i="0" dirty="0">
                <a:solidFill>
                  <a:schemeClr val="tx1"/>
                </a:solidFill>
                <a:effectLst/>
                <a:latin typeface="Arial" panose="020B0604020202020204" pitchFamily="34" charset="0"/>
              </a:rPr>
              <a:t> de </a:t>
            </a:r>
            <a:r>
              <a:rPr lang="es-MX" sz="1600" b="0" i="0" u="none" strike="noStrike" dirty="0">
                <a:solidFill>
                  <a:schemeClr val="tx1"/>
                </a:solidFill>
                <a:effectLst/>
                <a:latin typeface="Arial" panose="020B0604020202020204" pitchFamily="34" charset="0"/>
              </a:rPr>
              <a:t>JavaScript</a:t>
            </a:r>
            <a:r>
              <a:rPr lang="es-MX" sz="1600" b="0" i="0" dirty="0">
                <a:solidFill>
                  <a:schemeClr val="tx1"/>
                </a:solidFill>
                <a:effectLst/>
                <a:latin typeface="Arial" panose="020B0604020202020204" pitchFamily="34" charset="0"/>
              </a:rPr>
              <a:t>, aunque, debido a su amplia adopción como alternativa a </a:t>
            </a:r>
            <a:r>
              <a:rPr lang="es-MX" sz="1600" b="0" i="0" u="none" strike="noStrike" dirty="0">
                <a:solidFill>
                  <a:schemeClr val="tx1"/>
                </a:solidFill>
                <a:effectLst/>
                <a:latin typeface="Arial" panose="020B0604020202020204" pitchFamily="34" charset="0"/>
              </a:rPr>
              <a:t>XML</a:t>
            </a:r>
            <a:r>
              <a:rPr lang="es-MX" sz="1600" b="0" i="0" dirty="0">
                <a:solidFill>
                  <a:schemeClr val="tx1"/>
                </a:solidFill>
                <a:effectLst/>
                <a:latin typeface="Arial" panose="020B0604020202020204" pitchFamily="34" charset="0"/>
              </a:rPr>
              <a:t>, se considera (año </a:t>
            </a:r>
            <a:r>
              <a:rPr lang="es-MX" sz="1600" b="0" i="0" u="none" strike="noStrike" dirty="0">
                <a:solidFill>
                  <a:schemeClr val="tx1"/>
                </a:solidFill>
                <a:effectLst/>
                <a:latin typeface="Arial" panose="020B0604020202020204" pitchFamily="34" charset="0"/>
              </a:rPr>
              <a:t>2019</a:t>
            </a:r>
            <a:r>
              <a:rPr lang="es-MX" sz="1600" b="0" i="0" dirty="0">
                <a:solidFill>
                  <a:schemeClr val="tx1"/>
                </a:solidFill>
                <a:effectLst/>
                <a:latin typeface="Arial" panose="020B0604020202020204" pitchFamily="34" charset="0"/>
              </a:rPr>
              <a:t>) un formato independiente del lenguaje</a:t>
            </a:r>
            <a:r>
              <a:rPr lang="es-MX" b="0" i="0" dirty="0">
                <a:solidFill>
                  <a:srgbClr val="202122"/>
                </a:solidFill>
                <a:effectLst/>
                <a:latin typeface="Arial" panose="020B0604020202020204" pitchFamily="34" charset="0"/>
              </a:rPr>
              <a:t>.</a:t>
            </a:r>
            <a:endParaRPr dirty="0"/>
          </a:p>
        </p:txBody>
      </p:sp>
      <p:sp>
        <p:nvSpPr>
          <p:cNvPr id="157" name="Google Shape;157;p19"/>
          <p:cNvSpPr txBox="1">
            <a:spLocks noGrp="1"/>
          </p:cNvSpPr>
          <p:nvPr>
            <p:ph type="title"/>
          </p:nvPr>
        </p:nvSpPr>
        <p:spPr>
          <a:xfrm>
            <a:off x="855275" y="548769"/>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JSON</a:t>
            </a:r>
            <a:endParaRPr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CuadroTexto 3">
            <a:extLst>
              <a:ext uri="{FF2B5EF4-FFF2-40B4-BE49-F238E27FC236}">
                <a16:creationId xmlns:a16="http://schemas.microsoft.com/office/drawing/2014/main" id="{EE807E29-935E-4DE8-B2D9-9C5202F2C4DF}"/>
              </a:ext>
            </a:extLst>
          </p:cNvPr>
          <p:cNvSpPr txBox="1"/>
          <p:nvPr/>
        </p:nvSpPr>
        <p:spPr>
          <a:xfrm>
            <a:off x="855275" y="4346181"/>
            <a:ext cx="7433400" cy="307777"/>
          </a:xfrm>
          <a:prstGeom prst="rect">
            <a:avLst/>
          </a:prstGeom>
          <a:noFill/>
        </p:spPr>
        <p:txBody>
          <a:bodyPr wrap="square" rtlCol="0">
            <a:spAutoFit/>
          </a:bodyPr>
          <a:lstStyle/>
          <a:p>
            <a:r>
              <a:rPr lang="es-MX" dirty="0">
                <a:hlinkClick r:id="rId3"/>
              </a:rPr>
              <a:t>Mas información</a:t>
            </a:r>
            <a:endParaRPr lang="es-MX" dirty="0"/>
          </a:p>
        </p:txBody>
      </p:sp>
      <p:pic>
        <p:nvPicPr>
          <p:cNvPr id="11" name="Gráfico 10" descr="Casa con relleno sólido">
            <a:hlinkClick r:id="rId4" action="ppaction://hlinksldjump"/>
            <a:extLst>
              <a:ext uri="{FF2B5EF4-FFF2-40B4-BE49-F238E27FC236}">
                <a16:creationId xmlns:a16="http://schemas.microsoft.com/office/drawing/2014/main" id="{E18EADBC-2BEB-403F-ACA0-8EBEDB2582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419" y="62182"/>
            <a:ext cx="395018" cy="395018"/>
          </a:xfrm>
          <a:prstGeom prst="rect">
            <a:avLst/>
          </a:prstGeom>
        </p:spPr>
      </p:pic>
      <p:pic>
        <p:nvPicPr>
          <p:cNvPr id="3" name="Imagen 2" descr="Texto&#10;&#10;Descripción generada automáticamente">
            <a:extLst>
              <a:ext uri="{FF2B5EF4-FFF2-40B4-BE49-F238E27FC236}">
                <a16:creationId xmlns:a16="http://schemas.microsoft.com/office/drawing/2014/main" id="{BAC571D3-91A6-4DBA-B584-1AF998828085}"/>
              </a:ext>
            </a:extLst>
          </p:cNvPr>
          <p:cNvPicPr>
            <a:picLocks noChangeAspect="1"/>
          </p:cNvPicPr>
          <p:nvPr/>
        </p:nvPicPr>
        <p:blipFill>
          <a:blip r:embed="rId7"/>
          <a:stretch>
            <a:fillRect/>
          </a:stretch>
        </p:blipFill>
        <p:spPr>
          <a:xfrm>
            <a:off x="4971794" y="918932"/>
            <a:ext cx="3658111" cy="3305636"/>
          </a:xfrm>
          <a:prstGeom prst="rect">
            <a:avLst/>
          </a:prstGeom>
        </p:spPr>
      </p:pic>
      <p:pic>
        <p:nvPicPr>
          <p:cNvPr id="10" name="Gráfico 9" descr="Flecha lineal: vuelta en U horizontal con relleno sólido">
            <a:hlinkClick r:id="rId8" action="ppaction://hlinksldjump"/>
            <a:extLst>
              <a:ext uri="{FF2B5EF4-FFF2-40B4-BE49-F238E27FC236}">
                <a16:creationId xmlns:a16="http://schemas.microsoft.com/office/drawing/2014/main" id="{7F42E00F-DD0A-468A-8493-73B6E1913F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7491" y="62182"/>
            <a:ext cx="395018" cy="395018"/>
          </a:xfrm>
          <a:prstGeom prst="rect">
            <a:avLst/>
          </a:prstGeom>
        </p:spPr>
      </p:pic>
    </p:spTree>
    <p:extLst>
      <p:ext uri="{BB962C8B-B14F-4D97-AF65-F5344CB8AC3E}">
        <p14:creationId xmlns:p14="http://schemas.microsoft.com/office/powerpoint/2010/main" val="249086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4" y="1136550"/>
            <a:ext cx="6752819"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sz="1600" dirty="0">
                <a:solidFill>
                  <a:srgbClr val="202122"/>
                </a:solidFill>
                <a:latin typeface="Arial" panose="020B0604020202020204" pitchFamily="34" charset="0"/>
              </a:rPr>
              <a:t>MySQL es un sistema de gestión de bases de datos relacional desarrollado bajo licencia dual: Licencia pública general/Licencia comercial por Oracle </a:t>
            </a:r>
            <a:r>
              <a:rPr lang="es-MX" sz="1600" dirty="0" err="1">
                <a:solidFill>
                  <a:srgbClr val="202122"/>
                </a:solidFill>
                <a:latin typeface="Arial" panose="020B0604020202020204" pitchFamily="34" charset="0"/>
              </a:rPr>
              <a:t>Corporation</a:t>
            </a:r>
            <a:r>
              <a:rPr lang="es-MX" sz="1600" dirty="0">
                <a:solidFill>
                  <a:srgbClr val="202122"/>
                </a:solidFill>
                <a:latin typeface="Arial" panose="020B0604020202020204" pitchFamily="34" charset="0"/>
              </a:rPr>
              <a:t> y está considerada como la base de datos de código abierto más popular del mundo</a:t>
            </a:r>
            <a:endParaRPr dirty="0"/>
          </a:p>
        </p:txBody>
      </p:sp>
      <p:sp>
        <p:nvSpPr>
          <p:cNvPr id="157" name="Google Shape;157;p19"/>
          <p:cNvSpPr txBox="1">
            <a:spLocks noGrp="1"/>
          </p:cNvSpPr>
          <p:nvPr>
            <p:ph type="title"/>
          </p:nvPr>
        </p:nvSpPr>
        <p:spPr>
          <a:xfrm>
            <a:off x="855275" y="548769"/>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MySQL</a:t>
            </a:r>
            <a:endParaRPr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1" name="Gráfico 10" descr="Casa con relleno sólido">
            <a:hlinkClick r:id="rId3" action="ppaction://hlinksldjump"/>
            <a:extLst>
              <a:ext uri="{FF2B5EF4-FFF2-40B4-BE49-F238E27FC236}">
                <a16:creationId xmlns:a16="http://schemas.microsoft.com/office/drawing/2014/main" id="{E18EADBC-2BEB-403F-ACA0-8EBEDB2582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419" y="62182"/>
            <a:ext cx="395018" cy="395018"/>
          </a:xfrm>
          <a:prstGeom prst="rect">
            <a:avLst/>
          </a:prstGeom>
        </p:spPr>
      </p:pic>
      <p:pic>
        <p:nvPicPr>
          <p:cNvPr id="10" name="Gráfico 9" descr="Flecha lineal: vuelta en U horizontal con relleno sólido">
            <a:hlinkClick r:id="rId6" action="ppaction://hlinksldjump"/>
            <a:extLst>
              <a:ext uri="{FF2B5EF4-FFF2-40B4-BE49-F238E27FC236}">
                <a16:creationId xmlns:a16="http://schemas.microsoft.com/office/drawing/2014/main" id="{7F42E00F-DD0A-468A-8493-73B6E1913F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491" y="62182"/>
            <a:ext cx="395018" cy="395018"/>
          </a:xfrm>
          <a:prstGeom prst="rect">
            <a:avLst/>
          </a:prstGeom>
        </p:spPr>
      </p:pic>
      <p:sp>
        <p:nvSpPr>
          <p:cNvPr id="2" name="CuadroTexto 1">
            <a:extLst>
              <a:ext uri="{FF2B5EF4-FFF2-40B4-BE49-F238E27FC236}">
                <a16:creationId xmlns:a16="http://schemas.microsoft.com/office/drawing/2014/main" id="{931CD26D-C329-45D3-8C5E-F7A76304415A}"/>
              </a:ext>
            </a:extLst>
          </p:cNvPr>
          <p:cNvSpPr txBox="1"/>
          <p:nvPr/>
        </p:nvSpPr>
        <p:spPr>
          <a:xfrm>
            <a:off x="855274" y="4429125"/>
            <a:ext cx="5481232" cy="307777"/>
          </a:xfrm>
          <a:prstGeom prst="rect">
            <a:avLst/>
          </a:prstGeom>
          <a:noFill/>
        </p:spPr>
        <p:txBody>
          <a:bodyPr wrap="square" rtlCol="0">
            <a:spAutoFit/>
          </a:bodyPr>
          <a:lstStyle/>
          <a:p>
            <a:r>
              <a:rPr lang="es-MX" dirty="0">
                <a:hlinkClick r:id="rId9"/>
              </a:rPr>
              <a:t>Mas información </a:t>
            </a:r>
            <a:endParaRPr lang="es-MX" dirty="0"/>
          </a:p>
        </p:txBody>
      </p:sp>
    </p:spTree>
    <p:extLst>
      <p:ext uri="{BB962C8B-B14F-4D97-AF65-F5344CB8AC3E}">
        <p14:creationId xmlns:p14="http://schemas.microsoft.com/office/powerpoint/2010/main" val="243937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4" y="1136550"/>
            <a:ext cx="6752819"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sz="1600" dirty="0">
                <a:solidFill>
                  <a:srgbClr val="202122"/>
                </a:solidFill>
                <a:latin typeface="Arial" panose="020B0604020202020204" pitchFamily="34" charset="0"/>
              </a:rPr>
              <a:t>Es un formato de archivo  diseñado para almacenar y organizar grandes cantidades de datos</a:t>
            </a:r>
          </a:p>
          <a:p>
            <a:pPr marL="0" lvl="0" indent="0" algn="l" rtl="0">
              <a:spcBef>
                <a:spcPts val="0"/>
              </a:spcBef>
              <a:spcAft>
                <a:spcPts val="0"/>
              </a:spcAft>
              <a:buNone/>
            </a:pPr>
            <a:r>
              <a:rPr lang="es-MX" sz="1600" dirty="0">
                <a:solidFill>
                  <a:srgbClr val="202122"/>
                </a:solidFill>
                <a:latin typeface="Arial" panose="020B0604020202020204" pitchFamily="34" charset="0"/>
              </a:rPr>
              <a:t>HDF5 simplifica la estructura de archivos para incluir solo dos tipos principales de objetos:</a:t>
            </a:r>
          </a:p>
          <a:p>
            <a:pPr marL="285750" indent="-285750"/>
            <a:r>
              <a:rPr lang="es-MX" sz="1600" dirty="0">
                <a:solidFill>
                  <a:srgbClr val="202122"/>
                </a:solidFill>
                <a:latin typeface="Arial" panose="020B0604020202020204" pitchFamily="34" charset="0"/>
              </a:rPr>
              <a:t>Conjuntos de datos, que son matrices multidimensionales de tipo homogéneo</a:t>
            </a:r>
          </a:p>
          <a:p>
            <a:pPr marL="285750" indent="-285750"/>
            <a:r>
              <a:rPr lang="es-MX" sz="1600" dirty="0">
                <a:solidFill>
                  <a:srgbClr val="202122"/>
                </a:solidFill>
                <a:latin typeface="Arial" panose="020B0604020202020204" pitchFamily="34" charset="0"/>
              </a:rPr>
              <a:t>Grupos, que son estructuras de contenedores que pueden contener conjuntos de datos y otros grupos</a:t>
            </a:r>
          </a:p>
          <a:p>
            <a:pPr marL="0" lvl="0" indent="0" algn="l" rtl="0">
              <a:spcBef>
                <a:spcPts val="0"/>
              </a:spcBef>
              <a:spcAft>
                <a:spcPts val="0"/>
              </a:spcAft>
              <a:buNone/>
            </a:pPr>
            <a:r>
              <a:rPr lang="es-MX" sz="1600" dirty="0">
                <a:solidFill>
                  <a:srgbClr val="202122"/>
                </a:solidFill>
                <a:latin typeface="Arial" panose="020B0604020202020204" pitchFamily="34" charset="0"/>
              </a:rPr>
              <a:t>Esto da como resultado un formato de datos verdaderamente jerárquico</a:t>
            </a:r>
          </a:p>
          <a:p>
            <a:pPr marL="0" lvl="0" indent="0" algn="l" rtl="0">
              <a:spcBef>
                <a:spcPts val="0"/>
              </a:spcBef>
              <a:spcAft>
                <a:spcPts val="0"/>
              </a:spcAft>
              <a:buNone/>
            </a:pPr>
            <a:endParaRPr dirty="0"/>
          </a:p>
        </p:txBody>
      </p:sp>
      <p:sp>
        <p:nvSpPr>
          <p:cNvPr id="157" name="Google Shape;157;p19"/>
          <p:cNvSpPr txBox="1">
            <a:spLocks noGrp="1"/>
          </p:cNvSpPr>
          <p:nvPr>
            <p:ph type="title"/>
          </p:nvPr>
        </p:nvSpPr>
        <p:spPr>
          <a:xfrm>
            <a:off x="855275" y="548769"/>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HD5F</a:t>
            </a:r>
            <a:endParaRPr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1" name="Gráfico 10" descr="Casa con relleno sólido">
            <a:hlinkClick r:id="rId3" action="ppaction://hlinksldjump"/>
            <a:extLst>
              <a:ext uri="{FF2B5EF4-FFF2-40B4-BE49-F238E27FC236}">
                <a16:creationId xmlns:a16="http://schemas.microsoft.com/office/drawing/2014/main" id="{E18EADBC-2BEB-403F-ACA0-8EBEDB2582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419" y="62182"/>
            <a:ext cx="395018" cy="395018"/>
          </a:xfrm>
          <a:prstGeom prst="rect">
            <a:avLst/>
          </a:prstGeom>
        </p:spPr>
      </p:pic>
      <p:pic>
        <p:nvPicPr>
          <p:cNvPr id="10" name="Gráfico 9" descr="Flecha lineal: vuelta en U horizontal con relleno sólido">
            <a:hlinkClick r:id="rId6" action="ppaction://hlinksldjump"/>
            <a:extLst>
              <a:ext uri="{FF2B5EF4-FFF2-40B4-BE49-F238E27FC236}">
                <a16:creationId xmlns:a16="http://schemas.microsoft.com/office/drawing/2014/main" id="{7F42E00F-DD0A-468A-8493-73B6E1913F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491" y="62182"/>
            <a:ext cx="395018" cy="395018"/>
          </a:xfrm>
          <a:prstGeom prst="rect">
            <a:avLst/>
          </a:prstGeom>
        </p:spPr>
      </p:pic>
      <p:sp>
        <p:nvSpPr>
          <p:cNvPr id="2" name="CuadroTexto 1">
            <a:extLst>
              <a:ext uri="{FF2B5EF4-FFF2-40B4-BE49-F238E27FC236}">
                <a16:creationId xmlns:a16="http://schemas.microsoft.com/office/drawing/2014/main" id="{931CD26D-C329-45D3-8C5E-F7A76304415A}"/>
              </a:ext>
            </a:extLst>
          </p:cNvPr>
          <p:cNvSpPr txBox="1"/>
          <p:nvPr/>
        </p:nvSpPr>
        <p:spPr>
          <a:xfrm>
            <a:off x="855274" y="4429125"/>
            <a:ext cx="5481232" cy="307777"/>
          </a:xfrm>
          <a:prstGeom prst="rect">
            <a:avLst/>
          </a:prstGeom>
          <a:noFill/>
        </p:spPr>
        <p:txBody>
          <a:bodyPr wrap="square" rtlCol="0">
            <a:spAutoFit/>
          </a:bodyPr>
          <a:lstStyle/>
          <a:p>
            <a:r>
              <a:rPr lang="es-MX" dirty="0">
                <a:hlinkClick r:id="rId9"/>
              </a:rPr>
              <a:t>Mas información </a:t>
            </a:r>
            <a:endParaRPr lang="es-MX" dirty="0"/>
          </a:p>
        </p:txBody>
      </p:sp>
    </p:spTree>
    <p:extLst>
      <p:ext uri="{BB962C8B-B14F-4D97-AF65-F5344CB8AC3E}">
        <p14:creationId xmlns:p14="http://schemas.microsoft.com/office/powerpoint/2010/main" val="211348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4" y="1136550"/>
            <a:ext cx="6752819"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sz="1600" dirty="0">
                <a:solidFill>
                  <a:srgbClr val="202122"/>
                </a:solidFill>
                <a:latin typeface="Arial" panose="020B0604020202020204" pitchFamily="34" charset="0"/>
              </a:rPr>
              <a:t>es una técnica utilizada mediante programas de software para extraer información de sitios web.1​ Usualmente, estos programas simulan la navegación de un humano en la </a:t>
            </a:r>
            <a:r>
              <a:rPr lang="es-MX" sz="1600" dirty="0" err="1">
                <a:solidFill>
                  <a:srgbClr val="202122"/>
                </a:solidFill>
                <a:latin typeface="Arial" panose="020B0604020202020204" pitchFamily="34" charset="0"/>
              </a:rPr>
              <a:t>World</a:t>
            </a:r>
            <a:r>
              <a:rPr lang="es-MX" sz="1600" dirty="0">
                <a:solidFill>
                  <a:srgbClr val="202122"/>
                </a:solidFill>
                <a:latin typeface="Arial" panose="020B0604020202020204" pitchFamily="34" charset="0"/>
              </a:rPr>
              <a:t> Wide Web ya sea utilizando el protocolo HTTP manualmente, o incrustando un navegador en una </a:t>
            </a:r>
            <a:r>
              <a:rPr lang="es-MX" sz="1600" dirty="0" err="1">
                <a:solidFill>
                  <a:srgbClr val="202122"/>
                </a:solidFill>
                <a:latin typeface="Arial" panose="020B0604020202020204" pitchFamily="34" charset="0"/>
              </a:rPr>
              <a:t>aplicació</a:t>
            </a:r>
            <a:endParaRPr dirty="0"/>
          </a:p>
        </p:txBody>
      </p:sp>
      <p:sp>
        <p:nvSpPr>
          <p:cNvPr id="157" name="Google Shape;157;p19"/>
          <p:cNvSpPr txBox="1">
            <a:spLocks noGrp="1"/>
          </p:cNvSpPr>
          <p:nvPr>
            <p:ph type="title"/>
          </p:nvPr>
        </p:nvSpPr>
        <p:spPr>
          <a:xfrm>
            <a:off x="855275" y="548769"/>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W</a:t>
            </a:r>
            <a:r>
              <a:rPr lang="en" dirty="0"/>
              <a:t>eb scraping</a:t>
            </a:r>
            <a:endParaRPr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1" name="Gráfico 10" descr="Casa con relleno sólido">
            <a:hlinkClick r:id="rId3" action="ppaction://hlinksldjump"/>
            <a:extLst>
              <a:ext uri="{FF2B5EF4-FFF2-40B4-BE49-F238E27FC236}">
                <a16:creationId xmlns:a16="http://schemas.microsoft.com/office/drawing/2014/main" id="{E18EADBC-2BEB-403F-ACA0-8EBEDB2582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419" y="62182"/>
            <a:ext cx="395018" cy="395018"/>
          </a:xfrm>
          <a:prstGeom prst="rect">
            <a:avLst/>
          </a:prstGeom>
        </p:spPr>
      </p:pic>
      <p:pic>
        <p:nvPicPr>
          <p:cNvPr id="10" name="Gráfico 9" descr="Flecha lineal: vuelta en U horizontal con relleno sólido">
            <a:hlinkClick r:id="rId6" action="ppaction://hlinksldjump"/>
            <a:extLst>
              <a:ext uri="{FF2B5EF4-FFF2-40B4-BE49-F238E27FC236}">
                <a16:creationId xmlns:a16="http://schemas.microsoft.com/office/drawing/2014/main" id="{7F42E00F-DD0A-468A-8493-73B6E1913F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491" y="62182"/>
            <a:ext cx="395018" cy="395018"/>
          </a:xfrm>
          <a:prstGeom prst="rect">
            <a:avLst/>
          </a:prstGeom>
        </p:spPr>
      </p:pic>
      <p:sp>
        <p:nvSpPr>
          <p:cNvPr id="2" name="CuadroTexto 1">
            <a:extLst>
              <a:ext uri="{FF2B5EF4-FFF2-40B4-BE49-F238E27FC236}">
                <a16:creationId xmlns:a16="http://schemas.microsoft.com/office/drawing/2014/main" id="{931CD26D-C329-45D3-8C5E-F7A76304415A}"/>
              </a:ext>
            </a:extLst>
          </p:cNvPr>
          <p:cNvSpPr txBox="1"/>
          <p:nvPr/>
        </p:nvSpPr>
        <p:spPr>
          <a:xfrm>
            <a:off x="855274" y="4429125"/>
            <a:ext cx="5481232" cy="307777"/>
          </a:xfrm>
          <a:prstGeom prst="rect">
            <a:avLst/>
          </a:prstGeom>
          <a:noFill/>
        </p:spPr>
        <p:txBody>
          <a:bodyPr wrap="square" rtlCol="0">
            <a:spAutoFit/>
          </a:bodyPr>
          <a:lstStyle/>
          <a:p>
            <a:r>
              <a:rPr lang="es-MX" dirty="0">
                <a:hlinkClick r:id="rId9"/>
              </a:rPr>
              <a:t>Mas información </a:t>
            </a:r>
            <a:endParaRPr lang="es-MX" dirty="0"/>
          </a:p>
        </p:txBody>
      </p:sp>
    </p:spTree>
    <p:extLst>
      <p:ext uri="{BB962C8B-B14F-4D97-AF65-F5344CB8AC3E}">
        <p14:creationId xmlns:p14="http://schemas.microsoft.com/office/powerpoint/2010/main" val="275896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4" y="1136550"/>
            <a:ext cx="6752819"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sz="1600" dirty="0">
                <a:solidFill>
                  <a:srgbClr val="202122"/>
                </a:solidFill>
                <a:latin typeface="Arial" panose="020B0604020202020204" pitchFamily="34" charset="0"/>
              </a:rPr>
              <a:t>La interfaz de programación de aplicaciones, conocida también por la sigla API, en inglés, </a:t>
            </a:r>
            <a:r>
              <a:rPr lang="es-MX" sz="1600" dirty="0" err="1">
                <a:solidFill>
                  <a:srgbClr val="202122"/>
                </a:solidFill>
                <a:latin typeface="Arial" panose="020B0604020202020204" pitchFamily="34" charset="0"/>
              </a:rPr>
              <a:t>application</a:t>
            </a:r>
            <a:r>
              <a:rPr lang="es-MX" sz="1600" dirty="0">
                <a:solidFill>
                  <a:srgbClr val="202122"/>
                </a:solidFill>
                <a:latin typeface="Arial" panose="020B0604020202020204" pitchFamily="34" charset="0"/>
              </a:rPr>
              <a:t> </a:t>
            </a:r>
            <a:r>
              <a:rPr lang="es-MX" sz="1600" dirty="0" err="1">
                <a:solidFill>
                  <a:srgbClr val="202122"/>
                </a:solidFill>
                <a:latin typeface="Arial" panose="020B0604020202020204" pitchFamily="34" charset="0"/>
              </a:rPr>
              <a:t>programming</a:t>
            </a:r>
            <a:r>
              <a:rPr lang="es-MX" sz="1600" dirty="0">
                <a:solidFill>
                  <a:srgbClr val="202122"/>
                </a:solidFill>
                <a:latin typeface="Arial" panose="020B0604020202020204" pitchFamily="34" charset="0"/>
              </a:rPr>
              <a:t> interface, ​ es un conjunto de subrutinas, funciones y procedimientos que ofrece cierta biblioteca para ser utilizada por otro software como una capa de abstracción.​</a:t>
            </a:r>
            <a:endParaRPr dirty="0"/>
          </a:p>
        </p:txBody>
      </p:sp>
      <p:sp>
        <p:nvSpPr>
          <p:cNvPr id="157" name="Google Shape;157;p19"/>
          <p:cNvSpPr txBox="1">
            <a:spLocks noGrp="1"/>
          </p:cNvSpPr>
          <p:nvPr>
            <p:ph type="title"/>
          </p:nvPr>
        </p:nvSpPr>
        <p:spPr>
          <a:xfrm>
            <a:off x="855275" y="548769"/>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API</a:t>
            </a:r>
            <a:endParaRPr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1" name="Gráfico 10" descr="Casa con relleno sólido">
            <a:hlinkClick r:id="rId3" action="ppaction://hlinksldjump"/>
            <a:extLst>
              <a:ext uri="{FF2B5EF4-FFF2-40B4-BE49-F238E27FC236}">
                <a16:creationId xmlns:a16="http://schemas.microsoft.com/office/drawing/2014/main" id="{E18EADBC-2BEB-403F-ACA0-8EBEDB2582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419" y="62182"/>
            <a:ext cx="395018" cy="395018"/>
          </a:xfrm>
          <a:prstGeom prst="rect">
            <a:avLst/>
          </a:prstGeom>
        </p:spPr>
      </p:pic>
      <p:pic>
        <p:nvPicPr>
          <p:cNvPr id="10" name="Gráfico 9" descr="Flecha lineal: vuelta en U horizontal con relleno sólido">
            <a:hlinkClick r:id="rId6" action="ppaction://hlinksldjump"/>
            <a:extLst>
              <a:ext uri="{FF2B5EF4-FFF2-40B4-BE49-F238E27FC236}">
                <a16:creationId xmlns:a16="http://schemas.microsoft.com/office/drawing/2014/main" id="{7F42E00F-DD0A-468A-8493-73B6E1913F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491" y="62182"/>
            <a:ext cx="395018" cy="395018"/>
          </a:xfrm>
          <a:prstGeom prst="rect">
            <a:avLst/>
          </a:prstGeom>
        </p:spPr>
      </p:pic>
      <p:sp>
        <p:nvSpPr>
          <p:cNvPr id="2" name="CuadroTexto 1">
            <a:extLst>
              <a:ext uri="{FF2B5EF4-FFF2-40B4-BE49-F238E27FC236}">
                <a16:creationId xmlns:a16="http://schemas.microsoft.com/office/drawing/2014/main" id="{931CD26D-C329-45D3-8C5E-F7A76304415A}"/>
              </a:ext>
            </a:extLst>
          </p:cNvPr>
          <p:cNvSpPr txBox="1"/>
          <p:nvPr/>
        </p:nvSpPr>
        <p:spPr>
          <a:xfrm>
            <a:off x="855274" y="4429125"/>
            <a:ext cx="5481232" cy="307777"/>
          </a:xfrm>
          <a:prstGeom prst="rect">
            <a:avLst/>
          </a:prstGeom>
          <a:noFill/>
        </p:spPr>
        <p:txBody>
          <a:bodyPr wrap="square" rtlCol="0">
            <a:spAutoFit/>
          </a:bodyPr>
          <a:lstStyle/>
          <a:p>
            <a:r>
              <a:rPr lang="es-MX" dirty="0">
                <a:hlinkClick r:id="rId9"/>
              </a:rPr>
              <a:t>Mas información </a:t>
            </a:r>
            <a:endParaRPr lang="es-MX" dirty="0"/>
          </a:p>
        </p:txBody>
      </p:sp>
    </p:spTree>
    <p:extLst>
      <p:ext uri="{BB962C8B-B14F-4D97-AF65-F5344CB8AC3E}">
        <p14:creationId xmlns:p14="http://schemas.microsoft.com/office/powerpoint/2010/main" val="215225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4" y="1136550"/>
            <a:ext cx="6752819" cy="2870400"/>
          </a:xfrm>
          <a:prstGeom prst="rect">
            <a:avLst/>
          </a:prstGeom>
        </p:spPr>
        <p:txBody>
          <a:bodyPr spcFirstLastPara="1" wrap="square" lIns="0" tIns="0" rIns="0" bIns="0" anchor="t" anchorCtr="0">
            <a:noAutofit/>
          </a:bodyPr>
          <a:lstStyle/>
          <a:p>
            <a:pPr marL="101600" indent="0" algn="l">
              <a:buNone/>
            </a:pPr>
            <a:r>
              <a:rPr lang="es-MX" sz="1400" b="0" i="0" dirty="0">
                <a:solidFill>
                  <a:srgbClr val="202122"/>
                </a:solidFill>
                <a:effectLst/>
                <a:latin typeface="Arial" panose="020B0604020202020204" pitchFamily="34" charset="0"/>
              </a:rPr>
              <a:t>es una </a:t>
            </a:r>
            <a:r>
              <a:rPr lang="es-MX" sz="1400" b="0" i="0" dirty="0">
                <a:solidFill>
                  <a:schemeClr val="tx1"/>
                </a:solidFill>
                <a:effectLst/>
                <a:latin typeface="Arial" panose="020B0604020202020204" pitchFamily="34" charset="0"/>
              </a:rPr>
              <a:t>secuencia de </a:t>
            </a:r>
            <a:r>
              <a:rPr lang="es-MX" sz="1400" b="0" i="0" u="none" strike="noStrike" dirty="0">
                <a:solidFill>
                  <a:schemeClr val="tx1"/>
                </a:solidFill>
                <a:effectLst/>
                <a:latin typeface="Arial" panose="020B0604020202020204" pitchFamily="34" charset="0"/>
              </a:rPr>
              <a:t>caracteres</a:t>
            </a:r>
            <a:r>
              <a:rPr lang="es-MX" sz="1400" b="0" i="0" dirty="0">
                <a:solidFill>
                  <a:schemeClr val="tx1"/>
                </a:solidFill>
                <a:effectLst/>
                <a:latin typeface="Arial" panose="020B0604020202020204" pitchFamily="34" charset="0"/>
              </a:rPr>
              <a:t> que conforma un patrón de búsqueda. Se utilizan principalmente para la </a:t>
            </a:r>
            <a:r>
              <a:rPr lang="es-MX" sz="1400" b="0" i="0" u="none" strike="noStrike" dirty="0">
                <a:solidFill>
                  <a:schemeClr val="tx1"/>
                </a:solidFill>
                <a:effectLst/>
                <a:latin typeface="Arial" panose="020B0604020202020204" pitchFamily="34" charset="0"/>
              </a:rPr>
              <a:t>búsqueda de patrones</a:t>
            </a:r>
            <a:r>
              <a:rPr lang="es-MX" sz="1400" b="0" i="0" dirty="0">
                <a:solidFill>
                  <a:schemeClr val="tx1"/>
                </a:solidFill>
                <a:effectLst/>
                <a:latin typeface="Arial" panose="020B0604020202020204" pitchFamily="34" charset="0"/>
              </a:rPr>
              <a:t> de cadenas de caracteres u operaciones de sustituciones.</a:t>
            </a:r>
          </a:p>
          <a:p>
            <a:pPr marL="101600" indent="0" algn="l">
              <a:buNone/>
            </a:pPr>
            <a:r>
              <a:rPr lang="es-MX" sz="1400" b="0" i="0" dirty="0">
                <a:solidFill>
                  <a:schemeClr val="tx1"/>
                </a:solidFill>
                <a:effectLst/>
                <a:latin typeface="Arial" panose="020B0604020202020204" pitchFamily="34" charset="0"/>
              </a:rPr>
              <a:t>Las expresiones regulares son patrones utilizados para encontrar una determinada combinación de caracteres dentro de una </a:t>
            </a:r>
            <a:r>
              <a:rPr lang="es-MX" sz="1400" b="0" i="0" u="none" strike="noStrike" dirty="0">
                <a:solidFill>
                  <a:schemeClr val="tx1"/>
                </a:solidFill>
                <a:effectLst/>
                <a:latin typeface="Arial" panose="020B0604020202020204" pitchFamily="34" charset="0"/>
              </a:rPr>
              <a:t>cadena de texto</a:t>
            </a:r>
            <a:r>
              <a:rPr lang="es-MX" sz="1400" b="0" i="0" dirty="0">
                <a:solidFill>
                  <a:schemeClr val="tx1"/>
                </a:solidFill>
                <a:effectLst/>
                <a:latin typeface="Arial" panose="020B0604020202020204" pitchFamily="34" charset="0"/>
              </a:rPr>
              <a:t>. Las expresiones regulares proporcionan una manera muy flexible de buscar </a:t>
            </a:r>
            <a:r>
              <a:rPr lang="es-MX" sz="1400" b="0" i="0" dirty="0">
                <a:solidFill>
                  <a:srgbClr val="202122"/>
                </a:solidFill>
                <a:effectLst/>
                <a:latin typeface="Arial" panose="020B0604020202020204" pitchFamily="34" charset="0"/>
              </a:rPr>
              <a:t>o reconocer cadenas de texto. </a:t>
            </a:r>
          </a:p>
        </p:txBody>
      </p:sp>
      <p:sp>
        <p:nvSpPr>
          <p:cNvPr id="157" name="Google Shape;157;p19"/>
          <p:cNvSpPr txBox="1">
            <a:spLocks noGrp="1"/>
          </p:cNvSpPr>
          <p:nvPr>
            <p:ph type="title"/>
          </p:nvPr>
        </p:nvSpPr>
        <p:spPr>
          <a:xfrm>
            <a:off x="855275" y="548769"/>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Regex</a:t>
            </a:r>
            <a:endParaRPr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1" name="Gráfico 10" descr="Casa con relleno sólido">
            <a:hlinkClick r:id="rId3" action="ppaction://hlinksldjump"/>
            <a:extLst>
              <a:ext uri="{FF2B5EF4-FFF2-40B4-BE49-F238E27FC236}">
                <a16:creationId xmlns:a16="http://schemas.microsoft.com/office/drawing/2014/main" id="{E18EADBC-2BEB-403F-ACA0-8EBEDB2582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419" y="62182"/>
            <a:ext cx="395018" cy="395018"/>
          </a:xfrm>
          <a:prstGeom prst="rect">
            <a:avLst/>
          </a:prstGeom>
        </p:spPr>
      </p:pic>
      <p:pic>
        <p:nvPicPr>
          <p:cNvPr id="10" name="Gráfico 9" descr="Flecha lineal: vuelta en U horizontal con relleno sólido">
            <a:hlinkClick r:id="rId6" action="ppaction://hlinksldjump"/>
            <a:extLst>
              <a:ext uri="{FF2B5EF4-FFF2-40B4-BE49-F238E27FC236}">
                <a16:creationId xmlns:a16="http://schemas.microsoft.com/office/drawing/2014/main" id="{7F42E00F-DD0A-468A-8493-73B6E1913F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491" y="62182"/>
            <a:ext cx="395018" cy="395018"/>
          </a:xfrm>
          <a:prstGeom prst="rect">
            <a:avLst/>
          </a:prstGeom>
        </p:spPr>
      </p:pic>
      <p:sp>
        <p:nvSpPr>
          <p:cNvPr id="2" name="CuadroTexto 1">
            <a:extLst>
              <a:ext uri="{FF2B5EF4-FFF2-40B4-BE49-F238E27FC236}">
                <a16:creationId xmlns:a16="http://schemas.microsoft.com/office/drawing/2014/main" id="{931CD26D-C329-45D3-8C5E-F7A76304415A}"/>
              </a:ext>
            </a:extLst>
          </p:cNvPr>
          <p:cNvSpPr txBox="1"/>
          <p:nvPr/>
        </p:nvSpPr>
        <p:spPr>
          <a:xfrm>
            <a:off x="855274" y="4429125"/>
            <a:ext cx="5481232" cy="307777"/>
          </a:xfrm>
          <a:prstGeom prst="rect">
            <a:avLst/>
          </a:prstGeom>
          <a:noFill/>
        </p:spPr>
        <p:txBody>
          <a:bodyPr wrap="square" rtlCol="0">
            <a:spAutoFit/>
          </a:bodyPr>
          <a:lstStyle/>
          <a:p>
            <a:r>
              <a:rPr lang="es-MX" dirty="0">
                <a:hlinkClick r:id="rId9"/>
              </a:rPr>
              <a:t>Mas información </a:t>
            </a:r>
            <a:endParaRPr lang="es-MX" dirty="0"/>
          </a:p>
        </p:txBody>
      </p:sp>
    </p:spTree>
    <p:extLst>
      <p:ext uri="{BB962C8B-B14F-4D97-AF65-F5344CB8AC3E}">
        <p14:creationId xmlns:p14="http://schemas.microsoft.com/office/powerpoint/2010/main" val="321712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8" name="CuadroTexto 17">
            <a:extLst>
              <a:ext uri="{FF2B5EF4-FFF2-40B4-BE49-F238E27FC236}">
                <a16:creationId xmlns:a16="http://schemas.microsoft.com/office/drawing/2014/main" id="{B0E03BD6-F3B3-49E3-BBE9-3B90890BE770}"/>
              </a:ext>
            </a:extLst>
          </p:cNvPr>
          <p:cNvSpPr txBox="1"/>
          <p:nvPr/>
        </p:nvSpPr>
        <p:spPr>
          <a:xfrm>
            <a:off x="2282372" y="2415140"/>
            <a:ext cx="4579256" cy="307777"/>
          </a:xfrm>
          <a:prstGeom prst="rect">
            <a:avLst/>
          </a:prstGeom>
          <a:noFill/>
        </p:spPr>
        <p:txBody>
          <a:bodyPr wrap="square">
            <a:spAutoFit/>
          </a:bodyPr>
          <a:lstStyle/>
          <a:p>
            <a:r>
              <a:rPr lang="es-MX" dirty="0"/>
              <a:t> </a:t>
            </a:r>
          </a:p>
        </p:txBody>
      </p:sp>
      <p:pic>
        <p:nvPicPr>
          <p:cNvPr id="1026" name="Picture 2">
            <a:extLst>
              <a:ext uri="{FF2B5EF4-FFF2-40B4-BE49-F238E27FC236}">
                <a16:creationId xmlns:a16="http://schemas.microsoft.com/office/drawing/2014/main" id="{EDE98255-3390-4425-A07D-72818106C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655" y="637840"/>
            <a:ext cx="4745831" cy="3862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CuadroTexto 1">
            <a:extLst>
              <a:ext uri="{FF2B5EF4-FFF2-40B4-BE49-F238E27FC236}">
                <a16:creationId xmlns:a16="http://schemas.microsoft.com/office/drawing/2014/main" id="{D63E22F9-84E0-46A5-9FF0-4E83F86C4049}"/>
              </a:ext>
            </a:extLst>
          </p:cNvPr>
          <p:cNvSpPr txBox="1"/>
          <p:nvPr/>
        </p:nvSpPr>
        <p:spPr>
          <a:xfrm>
            <a:off x="871538" y="942975"/>
            <a:ext cx="7322343" cy="3754874"/>
          </a:xfrm>
          <a:prstGeom prst="rect">
            <a:avLst/>
          </a:prstGeom>
          <a:noFill/>
        </p:spPr>
        <p:txBody>
          <a:bodyPr wrap="square" rtlCol="0">
            <a:spAutoFit/>
          </a:bodyPr>
          <a:lstStyle/>
          <a:p>
            <a:pPr algn="l"/>
            <a:r>
              <a:rPr lang="es-MX" b="0" i="0" dirty="0">
                <a:solidFill>
                  <a:srgbClr val="013CBE"/>
                </a:solidFill>
                <a:effectLst/>
                <a:latin typeface="oxygen-light"/>
              </a:rPr>
              <a:t>La ciencia de datos es un campo interdisciplinario que involucra métodos científicos, procesos y sistemas para extraer conocimiento o un mejor entendimiento de datos en sus diferentes formas, ya sea estructurados o no estructurados,1​ lo cual es una continuación de algunos campos de análisis de datos como la estadística, la minería de datos, el aprendizaje automático, y la analítica predictiva.</a:t>
            </a:r>
            <a:br>
              <a:rPr lang="es-MX" b="0" i="0" dirty="0">
                <a:solidFill>
                  <a:srgbClr val="013CBE"/>
                </a:solidFill>
                <a:effectLst/>
                <a:latin typeface="oxygen-light"/>
              </a:rPr>
            </a:br>
            <a:endParaRPr lang="es-MX" b="0" i="0" dirty="0">
              <a:solidFill>
                <a:srgbClr val="013CBE"/>
              </a:solidFill>
              <a:effectLst/>
              <a:latin typeface="oxygen-light"/>
            </a:endParaRPr>
          </a:p>
          <a:p>
            <a:pPr algn="l"/>
            <a:r>
              <a:rPr lang="es-MX" b="0" i="0" dirty="0">
                <a:solidFill>
                  <a:srgbClr val="013CBE"/>
                </a:solidFill>
                <a:effectLst/>
                <a:latin typeface="oxygen-light"/>
              </a:rPr>
              <a:t>Cada proyecto de ciencia de datos comienza con una pregunta que debe responderse con datos. Eso significa que formular la pregunta es un primer paso importante en el proceso. El segundo paso es encontrar o generar los datos que utilizará para responder esa pregunta. Con la pregunta solidificada y los datos en la mano, los datos se analizan, primero explorando los datos y luego, a menudo, modelando los datos, lo que significa usar algunas técnicas estadísticas o de aprendizaje automático para analizar los datos y responder a su pregunta. Después de sacar conclusiones de este análisis, el proyecto debe comunicarse a otros. A veces, este es un informe que envía a su jefe o equipo en el trabajo. Otras veces es una publicación de blog. A menudo es una presentación a un grupo de colegas. Independientemente, un proyecto de ciencia de datos casi siempre implica alguna forma de comunicación de los hallazgos del proyecto.</a:t>
            </a:r>
          </a:p>
          <a:p>
            <a:endParaRPr lang="es-MX"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8" name="CuadroTexto 17">
            <a:extLst>
              <a:ext uri="{FF2B5EF4-FFF2-40B4-BE49-F238E27FC236}">
                <a16:creationId xmlns:a16="http://schemas.microsoft.com/office/drawing/2014/main" id="{B0E03BD6-F3B3-49E3-BBE9-3B90890BE770}"/>
              </a:ext>
            </a:extLst>
          </p:cNvPr>
          <p:cNvSpPr txBox="1"/>
          <p:nvPr/>
        </p:nvSpPr>
        <p:spPr>
          <a:xfrm>
            <a:off x="2282372" y="2415140"/>
            <a:ext cx="4579256" cy="307777"/>
          </a:xfrm>
          <a:prstGeom prst="rect">
            <a:avLst/>
          </a:prstGeom>
          <a:noFill/>
        </p:spPr>
        <p:txBody>
          <a:bodyPr wrap="square">
            <a:spAutoFit/>
          </a:bodyPr>
          <a:lstStyle/>
          <a:p>
            <a:r>
              <a:rPr lang="es-MX" dirty="0"/>
              <a:t> </a:t>
            </a:r>
          </a:p>
        </p:txBody>
      </p:sp>
      <p:pic>
        <p:nvPicPr>
          <p:cNvPr id="2050" name="Picture 2">
            <a:extLst>
              <a:ext uri="{FF2B5EF4-FFF2-40B4-BE49-F238E27FC236}">
                <a16:creationId xmlns:a16="http://schemas.microsoft.com/office/drawing/2014/main" id="{082B9E51-1F0D-4015-9F05-5C878E5FA0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379"/>
          <a:stretch/>
        </p:blipFill>
        <p:spPr bwMode="auto">
          <a:xfrm>
            <a:off x="848518" y="421490"/>
            <a:ext cx="7446963" cy="407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58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9" name="Google Shape;139;p18"/>
          <p:cNvGrpSpPr/>
          <p:nvPr/>
        </p:nvGrpSpPr>
        <p:grpSpPr>
          <a:xfrm>
            <a:off x="6460101" y="522867"/>
            <a:ext cx="1847361" cy="1847352"/>
            <a:chOff x="6643075" y="3664250"/>
            <a:chExt cx="407950" cy="407975"/>
          </a:xfrm>
        </p:grpSpPr>
        <p:sp>
          <p:nvSpPr>
            <p:cNvPr id="140" name="Google Shape;140;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8"/>
          <p:cNvGrpSpPr/>
          <p:nvPr/>
        </p:nvGrpSpPr>
        <p:grpSpPr>
          <a:xfrm rot="-587346">
            <a:off x="6351438" y="2610506"/>
            <a:ext cx="759491" cy="759448"/>
            <a:chOff x="576250" y="4319400"/>
            <a:chExt cx="442075" cy="442050"/>
          </a:xfrm>
        </p:grpSpPr>
        <p:sp>
          <p:nvSpPr>
            <p:cNvPr id="143" name="Google Shape;143;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8"/>
          <p:cNvSpPr/>
          <p:nvPr/>
        </p:nvSpPr>
        <p:spPr>
          <a:xfrm>
            <a:off x="6018280" y="949335"/>
            <a:ext cx="288731" cy="27569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2697278">
            <a:off x="7921136" y="2360858"/>
            <a:ext cx="438306" cy="41851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267891" y="2121939"/>
            <a:ext cx="175587" cy="16769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1280082">
            <a:off x="5818215" y="1780979"/>
            <a:ext cx="175576" cy="16770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lt1"/>
            </a:solidFill>
            <a:prstDash val="solid"/>
            <a:round/>
            <a:headEnd type="none" w="sm" len="sm"/>
            <a:tailEnd type="none" w="sm" len="sm"/>
          </a:ln>
          <a:effectLst>
            <a:outerShdw blurRad="14288" dist="9525" dir="54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678FCD9F-1624-4A71-A4FE-6FE712F7BB6C}"/>
              </a:ext>
            </a:extLst>
          </p:cNvPr>
          <p:cNvSpPr txBox="1"/>
          <p:nvPr/>
        </p:nvSpPr>
        <p:spPr>
          <a:xfrm>
            <a:off x="742634" y="1974567"/>
            <a:ext cx="4863675" cy="2031325"/>
          </a:xfrm>
          <a:prstGeom prst="rect">
            <a:avLst/>
          </a:prstGeom>
          <a:noFill/>
        </p:spPr>
        <p:txBody>
          <a:bodyPr wrap="square" rtlCol="0">
            <a:spAutoFit/>
          </a:bodyPr>
          <a:lstStyle/>
          <a:p>
            <a:pPr marL="342900" indent="-342900">
              <a:buFont typeface="+mj-lt"/>
              <a:buAutoNum type="arabicPeriod"/>
            </a:pPr>
            <a:r>
              <a:rPr lang="es-MX" dirty="0">
                <a:hlinkClick r:id="rId3" action="ppaction://hlinksldjump"/>
              </a:rPr>
              <a:t>Obtención y limpieza de datos </a:t>
            </a:r>
            <a:endParaRPr lang="es-MX" dirty="0"/>
          </a:p>
          <a:p>
            <a:pPr marL="342900" indent="-342900">
              <a:buFont typeface="+mj-lt"/>
              <a:buAutoNum type="arabicPeriod"/>
            </a:pPr>
            <a:endParaRPr lang="es-MX" dirty="0"/>
          </a:p>
          <a:p>
            <a:pPr marL="342900" indent="-342900">
              <a:buFont typeface="+mj-lt"/>
              <a:buAutoNum type="arabicPeriod"/>
            </a:pPr>
            <a:r>
              <a:rPr lang="es-MX" dirty="0"/>
              <a:t>Exploración y análisis de datos</a:t>
            </a:r>
          </a:p>
          <a:p>
            <a:pPr marL="342900" indent="-342900">
              <a:buFont typeface="+mj-lt"/>
              <a:buAutoNum type="arabicPeriod"/>
            </a:pPr>
            <a:endParaRPr lang="es-MX" dirty="0"/>
          </a:p>
          <a:p>
            <a:pPr marL="342900" indent="-342900">
              <a:buFont typeface="+mj-lt"/>
              <a:buAutoNum type="arabicPeriod"/>
            </a:pPr>
            <a:r>
              <a:rPr lang="es-MX" dirty="0"/>
              <a:t>Modelación </a:t>
            </a:r>
          </a:p>
          <a:p>
            <a:pPr marL="342900" indent="-342900">
              <a:buFont typeface="+mj-lt"/>
              <a:buAutoNum type="arabicPeriod"/>
            </a:pPr>
            <a:endParaRPr lang="es-MX" dirty="0"/>
          </a:p>
          <a:p>
            <a:pPr marL="342900" indent="-342900">
              <a:buFont typeface="+mj-lt"/>
              <a:buAutoNum type="arabicPeriod"/>
            </a:pPr>
            <a:r>
              <a:rPr lang="es-MX" dirty="0"/>
              <a:t>Desarrollo de productos de datos </a:t>
            </a:r>
          </a:p>
          <a:p>
            <a:pPr marL="342900" indent="-342900">
              <a:buFont typeface="+mj-lt"/>
              <a:buAutoNum type="arabicPeriod"/>
            </a:pPr>
            <a:endParaRPr lang="es-MX" dirty="0"/>
          </a:p>
          <a:p>
            <a:pPr marL="342900" indent="-342900">
              <a:buFont typeface="+mj-lt"/>
              <a:buAutoNum type="arabicPeriod"/>
            </a:pPr>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855300" y="27263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Obtención y limpieza de datos </a:t>
            </a:r>
            <a:endParaRPr dirty="0"/>
          </a:p>
        </p:txBody>
      </p:sp>
      <p:sp>
        <p:nvSpPr>
          <p:cNvPr id="118" name="Google Shape;118;p15"/>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p>
            <a:pPr marL="0" lvl="0" indent="0" algn="l" rtl="0">
              <a:spcBef>
                <a:spcPts val="0"/>
              </a:spcBef>
              <a:spcAft>
                <a:spcPts val="1000"/>
              </a:spcAft>
              <a:buNone/>
            </a:pPr>
            <a:endParaRPr dirty="0"/>
          </a:p>
        </p:txBody>
      </p:sp>
      <p:sp>
        <p:nvSpPr>
          <p:cNvPr id="119" name="Google Shape;119;p15"/>
          <p:cNvSpPr txBox="1"/>
          <p:nvPr/>
        </p:nvSpPr>
        <p:spPr>
          <a:xfrm>
            <a:off x="739328" y="543375"/>
            <a:ext cx="967200"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a:solidFill>
                  <a:schemeClr val="accent4"/>
                </a:solidFill>
                <a:latin typeface="Titillium Web"/>
                <a:ea typeface="Titillium Web"/>
                <a:cs typeface="Titillium Web"/>
                <a:sym typeface="Titillium Web"/>
              </a:rPr>
              <a:t>1</a:t>
            </a:r>
            <a:endParaRPr sz="13000" b="1">
              <a:solidFill>
                <a:schemeClr val="accent4"/>
              </a:solidFill>
              <a:latin typeface="Titillium Web"/>
              <a:ea typeface="Titillium Web"/>
              <a:cs typeface="Titillium Web"/>
              <a:sym typeface="Titillium Web"/>
            </a:endParaRPr>
          </a:p>
        </p:txBody>
      </p:sp>
      <p:pic>
        <p:nvPicPr>
          <p:cNvPr id="3" name="Gráfico 2" descr="Casa con relleno sólido">
            <a:hlinkClick r:id="rId3" action="ppaction://hlinksldjump"/>
            <a:extLst>
              <a:ext uri="{FF2B5EF4-FFF2-40B4-BE49-F238E27FC236}">
                <a16:creationId xmlns:a16="http://schemas.microsoft.com/office/drawing/2014/main" id="{B3AD8AE1-254B-4981-8466-FE4F551957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419" y="62182"/>
            <a:ext cx="395018" cy="3950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7"/>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s-MX" sz="1600" b="0" i="0" dirty="0">
                <a:solidFill>
                  <a:srgbClr val="202122"/>
                </a:solidFill>
                <a:effectLst/>
                <a:latin typeface="Arial" panose="020B0604020202020204" pitchFamily="34" charset="0"/>
              </a:rPr>
              <a:t>La obtención de datos se refiere a métodos para obtener datos de diferente tipo de fuentes, pude ser base de datos o de una API </a:t>
            </a:r>
          </a:p>
          <a:p>
            <a:pPr marL="76200" lvl="0" indent="0" algn="l" rtl="0">
              <a:spcBef>
                <a:spcPts val="0"/>
              </a:spcBef>
              <a:spcAft>
                <a:spcPts val="0"/>
              </a:spcAft>
              <a:buSzPts val="2400"/>
              <a:buNone/>
            </a:pPr>
            <a:endParaRPr lang="es-MX" sz="1600" dirty="0">
              <a:solidFill>
                <a:srgbClr val="202122"/>
              </a:solidFill>
              <a:latin typeface="Arial" panose="020B0604020202020204" pitchFamily="34" charset="0"/>
            </a:endParaRPr>
          </a:p>
          <a:p>
            <a:pPr marL="76200" lvl="0" indent="0" algn="l" rtl="0">
              <a:spcBef>
                <a:spcPts val="0"/>
              </a:spcBef>
              <a:spcAft>
                <a:spcPts val="0"/>
              </a:spcAft>
              <a:buSzPts val="2400"/>
              <a:buNone/>
            </a:pPr>
            <a:r>
              <a:rPr lang="es-MX" sz="1600" b="0" i="0" dirty="0">
                <a:solidFill>
                  <a:srgbClr val="202122"/>
                </a:solidFill>
                <a:effectLst/>
                <a:latin typeface="Arial" panose="020B0604020202020204" pitchFamily="34" charset="0"/>
              </a:rPr>
              <a:t>La </a:t>
            </a:r>
            <a:r>
              <a:rPr lang="es-MX" sz="1600" b="1" i="0" dirty="0">
                <a:solidFill>
                  <a:srgbClr val="202122"/>
                </a:solidFill>
                <a:effectLst/>
                <a:latin typeface="Arial" panose="020B0604020202020204" pitchFamily="34" charset="0"/>
              </a:rPr>
              <a:t>limpieza de datos</a:t>
            </a:r>
            <a:r>
              <a:rPr lang="es-MX" sz="1600" b="0" i="0" dirty="0">
                <a:solidFill>
                  <a:srgbClr val="202122"/>
                </a:solidFill>
                <a:effectLst/>
                <a:latin typeface="Arial" panose="020B0604020202020204" pitchFamily="34" charset="0"/>
              </a:rPr>
              <a:t> es el acto de descubrimiento y corrección o eliminación de registros de </a:t>
            </a:r>
            <a:r>
              <a:rPr lang="es-MX" sz="1600" b="0" i="0" u="none" strike="noStrike" dirty="0">
                <a:solidFill>
                  <a:srgbClr val="0645AD"/>
                </a:solidFill>
                <a:effectLst/>
                <a:latin typeface="Arial" panose="020B0604020202020204" pitchFamily="34" charset="0"/>
              </a:rPr>
              <a:t>datos</a:t>
            </a:r>
            <a:r>
              <a:rPr lang="es-MX" sz="1600" b="0" i="0" dirty="0">
                <a:solidFill>
                  <a:srgbClr val="202122"/>
                </a:solidFill>
                <a:effectLst/>
                <a:latin typeface="Arial" panose="020B0604020202020204" pitchFamily="34" charset="0"/>
              </a:rPr>
              <a:t> erróneos de una </a:t>
            </a:r>
            <a:r>
              <a:rPr lang="es-MX" sz="1600" b="0" i="0" u="none" strike="noStrike" dirty="0">
                <a:solidFill>
                  <a:srgbClr val="0645AD"/>
                </a:solidFill>
                <a:effectLst/>
                <a:latin typeface="Arial" panose="020B0604020202020204" pitchFamily="34" charset="0"/>
              </a:rPr>
              <a:t>tabla</a:t>
            </a:r>
            <a:r>
              <a:rPr lang="es-MX" sz="1600" b="0" i="0" dirty="0">
                <a:solidFill>
                  <a:srgbClr val="202122"/>
                </a:solidFill>
                <a:effectLst/>
                <a:latin typeface="Arial" panose="020B0604020202020204" pitchFamily="34" charset="0"/>
              </a:rPr>
              <a:t> o </a:t>
            </a:r>
            <a:r>
              <a:rPr lang="es-MX" sz="1600" b="0" i="0" u="none" strike="noStrike" dirty="0">
                <a:solidFill>
                  <a:srgbClr val="0645AD"/>
                </a:solidFill>
                <a:effectLst/>
                <a:latin typeface="Arial" panose="020B0604020202020204" pitchFamily="34" charset="0"/>
              </a:rPr>
              <a:t>base de datos</a:t>
            </a:r>
            <a:r>
              <a:rPr lang="es-MX" sz="1600" b="0" i="0" dirty="0">
                <a:solidFill>
                  <a:srgbClr val="202122"/>
                </a:solidFill>
                <a:effectLst/>
                <a:latin typeface="Arial" panose="020B0604020202020204" pitchFamily="34" charset="0"/>
              </a:rPr>
              <a:t>. El proceso de limpieza de datos permite identificar datos incompletos, incorrectos, inexactos, no pertinentes, etc. y luego substituir, modificar o eliminar estos datos sucios ("data </a:t>
            </a:r>
            <a:r>
              <a:rPr lang="es-MX" sz="1600" b="0" i="0" dirty="0" err="1">
                <a:solidFill>
                  <a:srgbClr val="202122"/>
                </a:solidFill>
                <a:effectLst/>
                <a:latin typeface="Arial" panose="020B0604020202020204" pitchFamily="34" charset="0"/>
              </a:rPr>
              <a:t>duty</a:t>
            </a:r>
            <a:r>
              <a:rPr lang="es-MX" sz="1600" b="0" i="0" dirty="0">
                <a:solidFill>
                  <a:srgbClr val="202122"/>
                </a:solidFill>
                <a:effectLst/>
                <a:latin typeface="Arial" panose="020B0604020202020204" pitchFamily="34" charset="0"/>
              </a:rPr>
              <a:t>"). </a:t>
            </a:r>
            <a:endParaRPr sz="1600" dirty="0"/>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Gráfico 4" descr="Casa con relleno sólido">
            <a:hlinkClick r:id="rId3" action="ppaction://hlinksldjump"/>
            <a:extLst>
              <a:ext uri="{FF2B5EF4-FFF2-40B4-BE49-F238E27FC236}">
                <a16:creationId xmlns:a16="http://schemas.microsoft.com/office/drawing/2014/main" id="{005FAC94-C9B4-4629-88EA-DB66FF1AB6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419" y="62182"/>
            <a:ext cx="395018" cy="3950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CuadroTexto 1">
            <a:extLst>
              <a:ext uri="{FF2B5EF4-FFF2-40B4-BE49-F238E27FC236}">
                <a16:creationId xmlns:a16="http://schemas.microsoft.com/office/drawing/2014/main" id="{678FCD9F-1624-4A71-A4FE-6FE712F7BB6C}"/>
              </a:ext>
            </a:extLst>
          </p:cNvPr>
          <p:cNvSpPr txBox="1"/>
          <p:nvPr/>
        </p:nvSpPr>
        <p:spPr>
          <a:xfrm>
            <a:off x="742634" y="592931"/>
            <a:ext cx="8008460" cy="2462213"/>
          </a:xfrm>
          <a:prstGeom prst="rect">
            <a:avLst/>
          </a:prstGeom>
          <a:noFill/>
        </p:spPr>
        <p:txBody>
          <a:bodyPr wrap="square" rtlCol="0">
            <a:spAutoFit/>
          </a:bodyPr>
          <a:lstStyle/>
          <a:p>
            <a:pPr marL="342900" indent="-342900">
              <a:buFont typeface="+mj-lt"/>
              <a:buAutoNum type="arabicPeriod"/>
            </a:pPr>
            <a:r>
              <a:rPr lang="es-MX" dirty="0">
                <a:hlinkClick r:id="rId3" action="ppaction://hlinksldjump"/>
              </a:rPr>
              <a:t>XML</a:t>
            </a:r>
            <a:endParaRPr lang="es-MX" dirty="0"/>
          </a:p>
          <a:p>
            <a:pPr marL="342900" indent="-342900">
              <a:buFont typeface="+mj-lt"/>
              <a:buAutoNum type="arabicPeriod"/>
            </a:pPr>
            <a:r>
              <a:rPr lang="es-MX" dirty="0">
                <a:hlinkClick r:id="rId4" action="ppaction://hlinksldjump"/>
              </a:rPr>
              <a:t>JSON</a:t>
            </a:r>
            <a:endParaRPr lang="es-MX" dirty="0"/>
          </a:p>
          <a:p>
            <a:pPr marL="342900" indent="-342900">
              <a:buFont typeface="+mj-lt"/>
              <a:buAutoNum type="arabicPeriod"/>
            </a:pPr>
            <a:r>
              <a:rPr lang="es-MX" dirty="0">
                <a:hlinkClick r:id="rId5" action="ppaction://hlinksldjump"/>
              </a:rPr>
              <a:t>HD5F</a:t>
            </a:r>
            <a:r>
              <a:rPr lang="es-MX" dirty="0"/>
              <a:t> </a:t>
            </a:r>
          </a:p>
          <a:p>
            <a:pPr marL="342900" indent="-342900">
              <a:buFont typeface="+mj-lt"/>
              <a:buAutoNum type="arabicPeriod"/>
            </a:pPr>
            <a:r>
              <a:rPr lang="es-MX" dirty="0">
                <a:hlinkClick r:id="rId6" action="ppaction://hlinksldjump"/>
              </a:rPr>
              <a:t>MySQL</a:t>
            </a:r>
            <a:endParaRPr lang="es-MX" dirty="0"/>
          </a:p>
          <a:p>
            <a:pPr marL="342900" indent="-342900">
              <a:buFont typeface="+mj-lt"/>
              <a:buAutoNum type="arabicPeriod"/>
            </a:pPr>
            <a:r>
              <a:rPr lang="es-MX" dirty="0">
                <a:hlinkClick r:id="rId7" action="ppaction://hlinksldjump"/>
              </a:rPr>
              <a:t>Web </a:t>
            </a:r>
            <a:r>
              <a:rPr lang="es-MX" dirty="0" err="1">
                <a:hlinkClick r:id="rId7" action="ppaction://hlinksldjump"/>
              </a:rPr>
              <a:t>Scraping</a:t>
            </a:r>
            <a:endParaRPr lang="es-MX" dirty="0"/>
          </a:p>
          <a:p>
            <a:pPr marL="342900" indent="-342900">
              <a:buFont typeface="+mj-lt"/>
              <a:buAutoNum type="arabicPeriod"/>
            </a:pPr>
            <a:r>
              <a:rPr lang="es-MX" dirty="0">
                <a:hlinkClick r:id="rId8" action="ppaction://hlinksldjump"/>
              </a:rPr>
              <a:t>API</a:t>
            </a:r>
            <a:endParaRPr lang="es-MX" dirty="0"/>
          </a:p>
          <a:p>
            <a:pPr marL="342900" indent="-342900">
              <a:buFont typeface="+mj-lt"/>
              <a:buAutoNum type="arabicPeriod"/>
            </a:pPr>
            <a:r>
              <a:rPr lang="es-MX" dirty="0">
                <a:hlinkClick r:id="rId9" action="ppaction://hlinksldjump"/>
              </a:rPr>
              <a:t>Regex</a:t>
            </a:r>
            <a:r>
              <a:rPr lang="es-MX" dirty="0"/>
              <a:t> </a:t>
            </a:r>
          </a:p>
          <a:p>
            <a:pPr marL="342900" indent="-342900">
              <a:buFont typeface="+mj-lt"/>
              <a:buAutoNum type="arabicPeriod"/>
            </a:pPr>
            <a:endParaRPr lang="es-MX" dirty="0"/>
          </a:p>
          <a:p>
            <a:pPr marL="342900" indent="-342900">
              <a:buFont typeface="+mj-lt"/>
              <a:buAutoNum type="arabicPeriod"/>
            </a:pPr>
            <a:endParaRPr lang="es-MX" dirty="0"/>
          </a:p>
          <a:p>
            <a:pPr marL="342900" indent="-342900">
              <a:buFont typeface="+mj-lt"/>
              <a:buAutoNum type="arabicPeriod"/>
            </a:pPr>
            <a:endParaRPr lang="es-MX" dirty="0"/>
          </a:p>
          <a:p>
            <a:pPr marL="342900" indent="-342900">
              <a:buFont typeface="+mj-lt"/>
              <a:buAutoNum type="arabicPeriod"/>
            </a:pPr>
            <a:endParaRPr lang="es-MX" dirty="0"/>
          </a:p>
        </p:txBody>
      </p:sp>
      <p:pic>
        <p:nvPicPr>
          <p:cNvPr id="15" name="Gráfico 14" descr="Casa con relleno sólido">
            <a:hlinkClick r:id="rId10" action="ppaction://hlinksldjump"/>
            <a:extLst>
              <a:ext uri="{FF2B5EF4-FFF2-40B4-BE49-F238E27FC236}">
                <a16:creationId xmlns:a16="http://schemas.microsoft.com/office/drawing/2014/main" id="{AEAC6DB5-69E4-4FB4-84DB-B6053A8685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4419" y="62182"/>
            <a:ext cx="395018" cy="395018"/>
          </a:xfrm>
          <a:prstGeom prst="rect">
            <a:avLst/>
          </a:prstGeom>
        </p:spPr>
      </p:pic>
    </p:spTree>
    <p:extLst>
      <p:ext uri="{BB962C8B-B14F-4D97-AF65-F5344CB8AC3E}">
        <p14:creationId xmlns:p14="http://schemas.microsoft.com/office/powerpoint/2010/main" val="287154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body" idx="1"/>
          </p:nvPr>
        </p:nvSpPr>
        <p:spPr>
          <a:xfrm>
            <a:off x="855275" y="1136550"/>
            <a:ext cx="3473100" cy="287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solidFill>
                  <a:srgbClr val="202122"/>
                </a:solidFill>
                <a:latin typeface="Arial" panose="020B0604020202020204" pitchFamily="34" charset="0"/>
              </a:rPr>
              <a:t>E</a:t>
            </a:r>
            <a:r>
              <a:rPr lang="es-MX" b="0" i="0" dirty="0">
                <a:solidFill>
                  <a:srgbClr val="202122"/>
                </a:solidFill>
                <a:effectLst/>
                <a:latin typeface="Arial" panose="020B0604020202020204" pitchFamily="34" charset="0"/>
              </a:rPr>
              <a:t>s un metalenguaje que permite definir lenguajes de marcas desarrollado por el </a:t>
            </a:r>
            <a:r>
              <a:rPr lang="es-MX" b="0" i="1" u="none" strike="noStrike" dirty="0" err="1">
                <a:solidFill>
                  <a:srgbClr val="0645AD"/>
                </a:solidFill>
                <a:effectLst/>
                <a:latin typeface="Arial" panose="020B0604020202020204" pitchFamily="34" charset="0"/>
              </a:rPr>
              <a:t>World</a:t>
            </a:r>
            <a:r>
              <a:rPr lang="es-MX" b="0" i="1" u="none" strike="noStrike" dirty="0">
                <a:solidFill>
                  <a:srgbClr val="0645AD"/>
                </a:solidFill>
                <a:effectLst/>
                <a:latin typeface="Arial" panose="020B0604020202020204" pitchFamily="34" charset="0"/>
              </a:rPr>
              <a:t> Wide Web </a:t>
            </a:r>
            <a:r>
              <a:rPr lang="es-MX" b="0" i="1" u="none" strike="noStrike" dirty="0" err="1">
                <a:solidFill>
                  <a:srgbClr val="0645AD"/>
                </a:solidFill>
                <a:effectLst/>
                <a:latin typeface="Arial" panose="020B0604020202020204" pitchFamily="34" charset="0"/>
              </a:rPr>
              <a:t>Consortium</a:t>
            </a:r>
            <a:r>
              <a:rPr lang="es-MX" b="0" i="0" dirty="0">
                <a:solidFill>
                  <a:srgbClr val="202122"/>
                </a:solidFill>
                <a:effectLst/>
                <a:latin typeface="Arial" panose="020B0604020202020204" pitchFamily="34" charset="0"/>
              </a:rPr>
              <a:t> (W3C) utilizado para almacenar datos en forma legible.</a:t>
            </a:r>
            <a:endParaRPr dirty="0"/>
          </a:p>
        </p:txBody>
      </p:sp>
      <p:sp>
        <p:nvSpPr>
          <p:cNvPr id="157" name="Google Shape;157;p19"/>
          <p:cNvSpPr txBox="1">
            <a:spLocks noGrp="1"/>
          </p:cNvSpPr>
          <p:nvPr>
            <p:ph type="title"/>
          </p:nvPr>
        </p:nvSpPr>
        <p:spPr>
          <a:xfrm>
            <a:off x="855275" y="548769"/>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XML</a:t>
            </a:r>
            <a:endParaRPr dirty="0"/>
          </a:p>
        </p:txBody>
      </p:sp>
      <p:sp>
        <p:nvSpPr>
          <p:cNvPr id="159" name="Google Shape;15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26" name="Picture 2">
            <a:extLst>
              <a:ext uri="{FF2B5EF4-FFF2-40B4-BE49-F238E27FC236}">
                <a16:creationId xmlns:a16="http://schemas.microsoft.com/office/drawing/2014/main" id="{74CB18BA-8B57-42B8-AEEC-563FC0BB8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675" y="1136550"/>
            <a:ext cx="2381250" cy="271462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E807E29-935E-4DE8-B2D9-9C5202F2C4DF}"/>
              </a:ext>
            </a:extLst>
          </p:cNvPr>
          <p:cNvSpPr txBox="1"/>
          <p:nvPr/>
        </p:nvSpPr>
        <p:spPr>
          <a:xfrm>
            <a:off x="855275" y="4346181"/>
            <a:ext cx="7433400" cy="307777"/>
          </a:xfrm>
          <a:prstGeom prst="rect">
            <a:avLst/>
          </a:prstGeom>
          <a:noFill/>
        </p:spPr>
        <p:txBody>
          <a:bodyPr wrap="square" rtlCol="0">
            <a:spAutoFit/>
          </a:bodyPr>
          <a:lstStyle/>
          <a:p>
            <a:r>
              <a:rPr lang="es-MX" dirty="0">
                <a:hlinkClick r:id="rId4"/>
              </a:rPr>
              <a:t>Mas información</a:t>
            </a:r>
            <a:endParaRPr lang="es-MX" dirty="0"/>
          </a:p>
        </p:txBody>
      </p:sp>
      <p:pic>
        <p:nvPicPr>
          <p:cNvPr id="11" name="Gráfico 10" descr="Casa con relleno sólido">
            <a:hlinkClick r:id="rId5" action="ppaction://hlinksldjump"/>
            <a:extLst>
              <a:ext uri="{FF2B5EF4-FFF2-40B4-BE49-F238E27FC236}">
                <a16:creationId xmlns:a16="http://schemas.microsoft.com/office/drawing/2014/main" id="{E18EADBC-2BEB-403F-ACA0-8EBEDB2582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4419" y="62182"/>
            <a:ext cx="395018" cy="395018"/>
          </a:xfrm>
          <a:prstGeom prst="rect">
            <a:avLst/>
          </a:prstGeom>
        </p:spPr>
      </p:pic>
      <p:pic>
        <p:nvPicPr>
          <p:cNvPr id="3" name="Gráfico 2" descr="Flecha lineal: vuelta en U horizontal con relleno sólido">
            <a:hlinkClick r:id="rId8" action="ppaction://hlinksldjump"/>
            <a:extLst>
              <a:ext uri="{FF2B5EF4-FFF2-40B4-BE49-F238E27FC236}">
                <a16:creationId xmlns:a16="http://schemas.microsoft.com/office/drawing/2014/main" id="{9D35ED5C-7644-4EB1-9B67-E87638A736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7491" y="62182"/>
            <a:ext cx="395018" cy="395018"/>
          </a:xfrm>
          <a:prstGeom prst="rect">
            <a:avLst/>
          </a:prstGeom>
        </p:spPr>
      </p:pic>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736</Words>
  <Application>Microsoft Office PowerPoint</Application>
  <PresentationFormat>Presentación en pantalla (16:9)</PresentationFormat>
  <Paragraphs>60</Paragraphs>
  <Slides>15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oxygen-light</vt:lpstr>
      <vt:lpstr>Arial</vt:lpstr>
      <vt:lpstr>Titillium Web</vt:lpstr>
      <vt:lpstr>Calibri</vt:lpstr>
      <vt:lpstr>Donalbain template</vt:lpstr>
      <vt:lpstr>Ciencia de Datos</vt:lpstr>
      <vt:lpstr>Presentación de PowerPoint</vt:lpstr>
      <vt:lpstr>Presentación de PowerPoint</vt:lpstr>
      <vt:lpstr>Presentación de PowerPoint</vt:lpstr>
      <vt:lpstr>Presentación de PowerPoint</vt:lpstr>
      <vt:lpstr>Obtención y limpieza de datos </vt:lpstr>
      <vt:lpstr>Presentación de PowerPoint</vt:lpstr>
      <vt:lpstr>Presentación de PowerPoint</vt:lpstr>
      <vt:lpstr>XML</vt:lpstr>
      <vt:lpstr>JSON</vt:lpstr>
      <vt:lpstr>MySQL</vt:lpstr>
      <vt:lpstr>HD5F</vt:lpstr>
      <vt:lpstr>Web scraping</vt:lpstr>
      <vt:lpstr>API</vt:lpstr>
      <vt:lpstr>Regex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Ciencia de Datos</dc:title>
  <dc:creator>Luis Manuel Ambrocio Loreto</dc:creator>
  <cp:lastModifiedBy>Luis Manuel Ambrocio Loreto</cp:lastModifiedBy>
  <cp:revision>3</cp:revision>
  <dcterms:modified xsi:type="dcterms:W3CDTF">2021-08-10T05:06:04Z</dcterms:modified>
</cp:coreProperties>
</file>