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64" r:id="rId6"/>
    <p:sldId id="262" r:id="rId7"/>
    <p:sldId id="258" r:id="rId8"/>
    <p:sldId id="259" r:id="rId9"/>
    <p:sldId id="260" r:id="rId10"/>
    <p:sldId id="261" r:id="rId11"/>
    <p:sldId id="266" r:id="rId12"/>
  </p:sldIdLst>
  <p:sldSz cx="9144000" cy="5143500" type="screen16x9"/>
  <p:notesSz cx="6858000" cy="9144000"/>
  <p:embeddedFontLst>
    <p:embeddedFont>
      <p:font typeface="Roboto" panose="020B0604020202020204" pitchFamily="2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Bifyn2WNHX1ZgE/9XBz7GYnq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63" autoAdjust="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225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01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2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43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7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6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14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529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03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ark them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sz="2400" b="1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light them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urple them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urple theme">
  <p:cSld name="TITLE_AND_BODY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sz="2800" b="1" i="0" u="none" strike="noStrike" cap="non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sz="18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4724320" cy="1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Júnior, Pleno e Sênior</a:t>
            </a:r>
            <a:endParaRPr sz="5000" dirty="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860414" y="914044"/>
            <a:ext cx="5423173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 dirty="0"/>
              <a:t>Sênior</a:t>
            </a:r>
            <a:endParaRPr sz="4300" dirty="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1589263" y="1667944"/>
            <a:ext cx="5965471" cy="237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dirty="0">
                <a:solidFill>
                  <a:schemeClr val="tx2"/>
                </a:solidFill>
              </a:rPr>
              <a:t>Possui calma e paciência para lidar com problemas. Possui visão estratégia da aplicação.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dirty="0">
                <a:solidFill>
                  <a:schemeClr val="tx2"/>
                </a:solidFill>
              </a:rPr>
              <a:t>Tem postura e maturidade para liderar projetos e equipes. Possui autonomia para tomar decisões.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endParaRPr lang="pt-BR" sz="2000" dirty="0">
              <a:solidFill>
                <a:schemeClr val="tx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dirty="0">
                <a:solidFill>
                  <a:schemeClr val="tx2"/>
                </a:solidFill>
              </a:rPr>
              <a:t>É um profissional mais experiente e possui um alto nível de responsabilidade. </a:t>
            </a:r>
            <a:endParaRPr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6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860414" y="764140"/>
            <a:ext cx="5423173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 dirty="0"/>
              <a:t>Como evoluir</a:t>
            </a:r>
            <a:endParaRPr sz="4300" dirty="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1589263" y="1876652"/>
            <a:ext cx="6740821" cy="90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2"/>
                </a:solidFill>
              </a:rPr>
              <a:t>Não fuja dos problemas, tente resolver com calma e paciência. E busque ajuda quando necessário.</a:t>
            </a: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4" name="Google Shape;39;g1276d3fbbcc_1_61">
            <a:extLst>
              <a:ext uri="{FF2B5EF4-FFF2-40B4-BE49-F238E27FC236}">
                <a16:creationId xmlns:a16="http://schemas.microsoft.com/office/drawing/2014/main" id="{D000021C-EA44-7846-54C5-7E01DD736C56}"/>
              </a:ext>
            </a:extLst>
          </p:cNvPr>
          <p:cNvSpPr txBox="1"/>
          <p:nvPr/>
        </p:nvSpPr>
        <p:spPr>
          <a:xfrm>
            <a:off x="1589262" y="2729588"/>
            <a:ext cx="6740821" cy="5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2"/>
                </a:solidFill>
              </a:rPr>
              <a:t>Aprenda com os problemas.</a:t>
            </a: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5" name="Google Shape;39;g1276d3fbbcc_1_61">
            <a:extLst>
              <a:ext uri="{FF2B5EF4-FFF2-40B4-BE49-F238E27FC236}">
                <a16:creationId xmlns:a16="http://schemas.microsoft.com/office/drawing/2014/main" id="{1A1ED5A2-AA1A-9339-27F7-B8DFDAF2F845}"/>
              </a:ext>
            </a:extLst>
          </p:cNvPr>
          <p:cNvSpPr txBox="1"/>
          <p:nvPr/>
        </p:nvSpPr>
        <p:spPr>
          <a:xfrm>
            <a:off x="1589262" y="3343793"/>
            <a:ext cx="6740821" cy="5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2"/>
                </a:solidFill>
              </a:rPr>
              <a:t>Tenha foco. Não queira aprender todas as tecnologias.</a:t>
            </a:r>
            <a:endParaRPr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860414" y="903995"/>
            <a:ext cx="5423173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 dirty="0"/>
              <a:t>Denominação de nível de cargo</a:t>
            </a:r>
            <a:endParaRPr sz="4300" dirty="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2106928" y="2651748"/>
            <a:ext cx="4930141" cy="184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dirty="0">
                <a:solidFill>
                  <a:schemeClr val="tx2"/>
                </a:solidFill>
              </a:rPr>
              <a:t>As denominações de nível de cargo e/ou hierarquia definem o que a empresa espera desse tipo de colaborar. </a:t>
            </a:r>
            <a:endParaRPr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589255" y="1583624"/>
            <a:ext cx="5965490" cy="176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O nível não está necessariamente vinculado a uma tecnologia. Mas ao grau de maturidade e problemas que você já passou na carreira.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9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860413" y="1719451"/>
            <a:ext cx="5423173" cy="194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Quanto mais exposto ao desenvolvimento, mais problemas você terá e consequentemente mais bagagem irá ganhar.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0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956107" y="1594883"/>
            <a:ext cx="5423173" cy="166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 dirty="0"/>
              <a:t>Então, não fuja de problemas. Eles irão trazer evolução para você.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3957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962879" y="1737872"/>
            <a:ext cx="7218243" cy="166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i="1" dirty="0">
                <a:solidFill>
                  <a:schemeClr val="tx2"/>
                </a:solidFill>
              </a:rPr>
              <a:t>O tempo não necessariamente nos torna Sênior, </a:t>
            </a:r>
            <a:r>
              <a:rPr lang="pt-BR" i="1" dirty="0"/>
              <a:t>mas o nosso </a:t>
            </a:r>
            <a:r>
              <a:rPr lang="pt-BR" i="1" u="sng" dirty="0"/>
              <a:t>empenho</a:t>
            </a:r>
            <a:r>
              <a:rPr lang="pt-BR" i="1" dirty="0"/>
              <a:t>, </a:t>
            </a:r>
            <a:r>
              <a:rPr lang="pt-BR" i="1" u="sng" dirty="0"/>
              <a:t>proatividade</a:t>
            </a:r>
            <a:r>
              <a:rPr lang="pt-BR" i="1" dirty="0"/>
              <a:t>, busca por </a:t>
            </a:r>
            <a:r>
              <a:rPr lang="pt-BR" i="1" u="sng" dirty="0"/>
              <a:t>conhecimento</a:t>
            </a:r>
            <a:r>
              <a:rPr lang="pt-BR" i="1" dirty="0"/>
              <a:t> e a </a:t>
            </a:r>
            <a:r>
              <a:rPr lang="pt-BR" i="1" u="sng" dirty="0"/>
              <a:t>busca continua</a:t>
            </a:r>
            <a:r>
              <a:rPr lang="pt-BR" i="1" dirty="0"/>
              <a:t> em melhorar nossas soft e hard skills </a:t>
            </a:r>
            <a:r>
              <a:rPr lang="pt-BR" i="1" dirty="0">
                <a:solidFill>
                  <a:schemeClr val="tx2"/>
                </a:solidFill>
              </a:rPr>
              <a:t>irá nos fazer evoluir</a:t>
            </a:r>
            <a:r>
              <a:rPr lang="pt-BR" i="1" dirty="0"/>
              <a:t>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66873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2331020" y="903995"/>
            <a:ext cx="4481961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 dirty="0"/>
              <a:t>Não está vinculado a tempo de trabalho.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2E3B7C-A7FA-2308-EADF-1F0ACF87DD46}"/>
              </a:ext>
            </a:extLst>
          </p:cNvPr>
          <p:cNvGrpSpPr/>
          <p:nvPr/>
        </p:nvGrpSpPr>
        <p:grpSpPr>
          <a:xfrm>
            <a:off x="954593" y="3250812"/>
            <a:ext cx="6672106" cy="469587"/>
            <a:chOff x="954593" y="3819301"/>
            <a:chExt cx="6672106" cy="46958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C48B59-EE59-B2BD-8E78-986D14F85ACE}"/>
                </a:ext>
              </a:extLst>
            </p:cNvPr>
            <p:cNvSpPr/>
            <p:nvPr/>
          </p:nvSpPr>
          <p:spPr>
            <a:xfrm>
              <a:off x="2533736" y="3821057"/>
              <a:ext cx="462224" cy="46222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Google Shape;39;g1276d3fbbcc_1_61">
              <a:extLst>
                <a:ext uri="{FF2B5EF4-FFF2-40B4-BE49-F238E27FC236}">
                  <a16:creationId xmlns:a16="http://schemas.microsoft.com/office/drawing/2014/main" id="{0BFE593D-6D0B-C836-D048-4C9101C51C3E}"/>
                </a:ext>
              </a:extLst>
            </p:cNvPr>
            <p:cNvSpPr txBox="1"/>
            <p:nvPr/>
          </p:nvSpPr>
          <p:spPr>
            <a:xfrm>
              <a:off x="954593" y="3826664"/>
              <a:ext cx="1579143" cy="462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lang="pt-BR" sz="1600" b="1" dirty="0">
                  <a:solidFill>
                    <a:schemeClr val="tx2"/>
                  </a:solidFill>
                </a:rPr>
                <a:t>Profissional A</a:t>
              </a:r>
              <a:endParaRPr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94338B69-DD62-E45C-ACED-C58A9700890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995960" y="4036514"/>
              <a:ext cx="4630739" cy="15655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39;g1276d3fbbcc_1_61">
              <a:extLst>
                <a:ext uri="{FF2B5EF4-FFF2-40B4-BE49-F238E27FC236}">
                  <a16:creationId xmlns:a16="http://schemas.microsoft.com/office/drawing/2014/main" id="{D63D0626-8D1B-E3D9-1818-43459D340728}"/>
                </a:ext>
              </a:extLst>
            </p:cNvPr>
            <p:cNvSpPr txBox="1"/>
            <p:nvPr/>
          </p:nvSpPr>
          <p:spPr>
            <a:xfrm>
              <a:off x="4049765" y="3819301"/>
              <a:ext cx="2543225" cy="420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lang="pt-BR" sz="1200" dirty="0">
                  <a:solidFill>
                    <a:schemeClr val="tx2"/>
                  </a:solidFill>
                </a:rPr>
                <a:t>Programando 6 horas </a:t>
              </a:r>
              <a:r>
                <a:rPr lang="pt-BR" sz="1200" b="1" u="sng" dirty="0">
                  <a:solidFill>
                    <a:schemeClr val="tx2"/>
                  </a:solidFill>
                </a:rPr>
                <a:t>por dia</a:t>
              </a:r>
              <a:endParaRPr sz="1200" b="1" u="s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B5DB68E-4C6B-7DFC-9FEC-88973B0B21EA}"/>
              </a:ext>
            </a:extLst>
          </p:cNvPr>
          <p:cNvGrpSpPr/>
          <p:nvPr/>
        </p:nvGrpSpPr>
        <p:grpSpPr>
          <a:xfrm>
            <a:off x="954592" y="2471721"/>
            <a:ext cx="7234815" cy="1199296"/>
            <a:chOff x="954592" y="3040210"/>
            <a:chExt cx="7234815" cy="1199296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EC8BF79-79BE-3464-DBBA-026EF7D632A5}"/>
                </a:ext>
              </a:extLst>
            </p:cNvPr>
            <p:cNvSpPr/>
            <p:nvPr/>
          </p:nvSpPr>
          <p:spPr>
            <a:xfrm>
              <a:off x="7646796" y="3040210"/>
              <a:ext cx="542611" cy="11992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800" b="1" dirty="0"/>
                <a:t>Nível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FA8D0A4-5FEE-5070-A96F-FB1967D6616D}"/>
                </a:ext>
              </a:extLst>
            </p:cNvPr>
            <p:cNvSpPr/>
            <p:nvPr/>
          </p:nvSpPr>
          <p:spPr>
            <a:xfrm>
              <a:off x="2533736" y="3124327"/>
              <a:ext cx="462224" cy="4622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Google Shape;39;g1276d3fbbcc_1_61">
              <a:extLst>
                <a:ext uri="{FF2B5EF4-FFF2-40B4-BE49-F238E27FC236}">
                  <a16:creationId xmlns:a16="http://schemas.microsoft.com/office/drawing/2014/main" id="{93D0E9C8-B90E-76C2-9391-C10707FDDB2D}"/>
                </a:ext>
              </a:extLst>
            </p:cNvPr>
            <p:cNvSpPr txBox="1"/>
            <p:nvPr/>
          </p:nvSpPr>
          <p:spPr>
            <a:xfrm>
              <a:off x="954592" y="3116146"/>
              <a:ext cx="1579143" cy="462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lang="pt-BR" sz="1600" b="1" dirty="0">
                  <a:solidFill>
                    <a:schemeClr val="tx2"/>
                  </a:solidFill>
                </a:rPr>
                <a:t>Profissional B</a:t>
              </a:r>
              <a:endParaRPr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F09D148F-2077-58B9-4D60-D0D9E63FD75B}"/>
                </a:ext>
              </a:extLst>
            </p:cNvPr>
            <p:cNvCxnSpPr/>
            <p:nvPr/>
          </p:nvCxnSpPr>
          <p:spPr>
            <a:xfrm flipV="1">
              <a:off x="3016057" y="3331603"/>
              <a:ext cx="4630739" cy="15655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oogle Shape;39;g1276d3fbbcc_1_61">
              <a:extLst>
                <a:ext uri="{FF2B5EF4-FFF2-40B4-BE49-F238E27FC236}">
                  <a16:creationId xmlns:a16="http://schemas.microsoft.com/office/drawing/2014/main" id="{34C54699-103E-1F28-3DA3-FDDA096A85FF}"/>
                </a:ext>
              </a:extLst>
            </p:cNvPr>
            <p:cNvSpPr txBox="1"/>
            <p:nvPr/>
          </p:nvSpPr>
          <p:spPr>
            <a:xfrm>
              <a:off x="4067042" y="3137156"/>
              <a:ext cx="2543225" cy="420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lang="pt-BR" sz="1200" dirty="0">
                  <a:solidFill>
                    <a:schemeClr val="tx2"/>
                  </a:solidFill>
                </a:rPr>
                <a:t>Programando 6 horas por </a:t>
              </a:r>
              <a:r>
                <a:rPr lang="pt-BR" sz="1200" b="1" u="sng" dirty="0">
                  <a:solidFill>
                    <a:schemeClr val="tx2"/>
                  </a:solidFill>
                </a:rPr>
                <a:t>semana</a:t>
              </a:r>
              <a:endParaRPr sz="1200" b="1" u="sng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8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860414" y="903995"/>
            <a:ext cx="5423173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 dirty="0"/>
              <a:t>Júnior</a:t>
            </a:r>
            <a:endParaRPr sz="4300" dirty="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1860421" y="1657895"/>
            <a:ext cx="5423155" cy="271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dirty="0">
                <a:solidFill>
                  <a:schemeClr val="tx2"/>
                </a:solidFill>
              </a:rPr>
              <a:t>Tarefas com complexidade menor e normalmente sem autonomia para tomada decisões.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endParaRPr lang="pt-BR" sz="2000" dirty="0">
              <a:solidFill>
                <a:schemeClr val="tx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dirty="0">
                <a:solidFill>
                  <a:schemeClr val="tx2"/>
                </a:solidFill>
              </a:rPr>
              <a:t>É aqui que começa a carreira profissional.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endParaRPr lang="pt-BR" sz="2000" dirty="0">
              <a:solidFill>
                <a:schemeClr val="tx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dirty="0">
                <a:solidFill>
                  <a:schemeClr val="tx2"/>
                </a:solidFill>
              </a:rPr>
              <a:t>Irá contar com a ajuda de profissionais mais experiente.</a:t>
            </a:r>
            <a:endParaRPr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2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860414" y="903995"/>
            <a:ext cx="5423173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 dirty="0"/>
              <a:t>Pleno</a:t>
            </a:r>
            <a:endParaRPr sz="4300" dirty="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2106928" y="1838765"/>
            <a:ext cx="4930141" cy="182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dirty="0">
                <a:solidFill>
                  <a:schemeClr val="tx2"/>
                </a:solidFill>
              </a:rPr>
              <a:t>Executa tarefas mais complexas e tem um poder de decisão limitado, já que a palavra final é do seu superior.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endParaRPr lang="pt-BR" sz="2000" dirty="0">
              <a:solidFill>
                <a:schemeClr val="tx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dirty="0">
                <a:solidFill>
                  <a:schemeClr val="tx2"/>
                </a:solidFill>
              </a:rPr>
              <a:t>Sabe encontrar respostas e caminhos para solucionar os desafios do dia a dia.</a:t>
            </a:r>
            <a:endParaRPr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69759"/>
      </p:ext>
    </p:extLst>
  </p:cSld>
  <p:clrMapOvr>
    <a:masterClrMapping/>
  </p:clrMapOvr>
</p:sld>
</file>

<file path=ppt/theme/theme1.xml><?xml version="1.0" encoding="utf-8"?>
<a:theme xmlns:a="http://schemas.openxmlformats.org/drawingml/2006/main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300</Words>
  <Application>Microsoft Office PowerPoint</Application>
  <PresentationFormat>Apresentação na tela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Wingdings</vt:lpstr>
      <vt:lpstr>Arial</vt:lpstr>
      <vt:lpstr>Roboto</vt:lpstr>
      <vt:lpstr>Roboto Light</vt:lpstr>
      <vt:lpstr>Rocketseat</vt:lpstr>
      <vt:lpstr>Júnior, Pleno e Sênior</vt:lpstr>
      <vt:lpstr>Denominação de nível de cargo</vt:lpstr>
      <vt:lpstr>O nível não está necessariamente vinculado a uma tecnologia. Mas ao grau de maturidade e problemas que você já passou na carreira. </vt:lpstr>
      <vt:lpstr>Quanto mais exposto ao desenvolvimento, mais problemas você terá e consequentemente mais bagagem irá ganhar.</vt:lpstr>
      <vt:lpstr>Então, não fuja de problemas. Eles irão trazer evolução para você.</vt:lpstr>
      <vt:lpstr>O tempo não necessariamente nos torna Sênior, mas o nosso empenho, proatividade, busca por conhecimento e a busca continua em melhorar nossas soft e hard skills irá nos fazer evoluir.</vt:lpstr>
      <vt:lpstr>Não está vinculado a tempo de trabalho.</vt:lpstr>
      <vt:lpstr>Júnior</vt:lpstr>
      <vt:lpstr>Pleno</vt:lpstr>
      <vt:lpstr>Sênior</vt:lpstr>
      <vt:lpstr>Como evoluir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Júnior, Pleno e Sênior</dc:title>
  <cp:lastModifiedBy>RODRIGO GONCALVES SANTANA</cp:lastModifiedBy>
  <cp:revision>10</cp:revision>
  <dcterms:modified xsi:type="dcterms:W3CDTF">2022-05-16T18:22:08Z</dcterms:modified>
</cp:coreProperties>
</file>