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1" r:id="rId4"/>
    <p:sldId id="263" r:id="rId5"/>
    <p:sldId id="266" r:id="rId6"/>
    <p:sldId id="268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5WQdQKuJYps8sfTXQM6cbuu2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7E5"/>
    <a:srgbClr val="F3F2F1"/>
    <a:srgbClr val="00CC99"/>
    <a:srgbClr val="584088"/>
    <a:srgbClr val="F4F8FD"/>
    <a:srgbClr val="383265"/>
    <a:srgbClr val="44417F"/>
    <a:srgbClr val="CFCFCF"/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50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6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9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6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1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0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7975a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2c7975a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31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1" y="1434474"/>
            <a:ext cx="5568382" cy="152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O Princípio da Inversão de Dependência</a:t>
            </a:r>
            <a:br>
              <a:rPr lang="pt-BR" sz="3600" dirty="0"/>
            </a:br>
            <a:endParaRPr sz="32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937187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 dirty="0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 dirty="0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4174906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4258110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42951" y="1434474"/>
            <a:ext cx="5568382" cy="152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O Princípio da Inversão de Dependência</a:t>
            </a:r>
            <a:br>
              <a:rPr lang="pt-BR" sz="3600" dirty="0"/>
            </a:br>
            <a:endParaRPr sz="32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937187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 dirty="0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 dirty="0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4174906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4258110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72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003239" y="2178169"/>
            <a:ext cx="7295702" cy="139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b="0" dirty="0">
                <a:solidFill>
                  <a:schemeClr val="tx2"/>
                </a:solidFill>
              </a:rPr>
              <a:t>Módulos de alto nível não devem depender de módulos de baixo nível. Ambos devem depender de abstrações;</a:t>
            </a:r>
          </a:p>
          <a:p>
            <a:pPr algn="ctr"/>
            <a:r>
              <a:rPr lang="pt-BR" sz="2000" b="0" dirty="0">
                <a:solidFill>
                  <a:schemeClr val="tx2"/>
                </a:solidFill>
              </a:rPr>
              <a:t>Abstrações não devem depender de detalhes. Detalhes devem depender de abstrações. </a:t>
            </a:r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(MARTIN 1996)</a:t>
            </a:r>
          </a:p>
        </p:txBody>
      </p:sp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97336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Definição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394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910406" y="2178169"/>
            <a:ext cx="5481368" cy="139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b="0" dirty="0">
                <a:solidFill>
                  <a:schemeClr val="tx2"/>
                </a:solidFill>
              </a:rPr>
              <a:t>Desacoplar e diminuir a dependência entre regra de negocio e infraestrutura.</a:t>
            </a:r>
          </a:p>
        </p:txBody>
      </p:sp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97336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Resumindo o Objetivo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956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255772" y="2009671"/>
            <a:ext cx="6632456" cy="173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b="0" dirty="0">
                <a:solidFill>
                  <a:schemeClr val="tx2"/>
                </a:solidFill>
              </a:rPr>
              <a:t>De maneira geral, será praticamente impossível criar uma aplicação onde a arquitetura seja totalmente desacoplada e abstrata, pois acoplamentos concretos sempre existirão.</a:t>
            </a: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</p:txBody>
      </p:sp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40773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Controlando o Acoplamento</a:t>
            </a:r>
          </a:p>
        </p:txBody>
      </p:sp>
    </p:spTree>
    <p:extLst>
      <p:ext uri="{BB962C8B-B14F-4D97-AF65-F5344CB8AC3E}">
        <p14:creationId xmlns:p14="http://schemas.microsoft.com/office/powerpoint/2010/main" val="3176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53CF48C-B003-F216-D152-6BD306A66A34}"/>
              </a:ext>
            </a:extLst>
          </p:cNvPr>
          <p:cNvSpPr txBox="1">
            <a:spLocks/>
          </p:cNvSpPr>
          <p:nvPr/>
        </p:nvSpPr>
        <p:spPr>
          <a:xfrm>
            <a:off x="1255772" y="2009671"/>
            <a:ext cx="6632456" cy="173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D8A85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pt-BR" sz="2000" b="0" dirty="0">
                <a:solidFill>
                  <a:schemeClr val="tx2"/>
                </a:solidFill>
              </a:rPr>
              <a:t>O segredo está em saber diferenciar os acoplamentos ruins dos acoplamentos bons, pois assim “modelaremos nossos sistemas fugindo dos “acoplamentos perigosos”.</a:t>
            </a: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  <a:p>
            <a:pPr algn="ctr"/>
            <a:endParaRPr lang="pt-BR" sz="2000" b="0" dirty="0">
              <a:solidFill>
                <a:schemeClr val="tx2"/>
              </a:solidFill>
            </a:endParaRPr>
          </a:p>
        </p:txBody>
      </p:sp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40773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O Segredo</a:t>
            </a:r>
          </a:p>
        </p:txBody>
      </p:sp>
    </p:spTree>
    <p:extLst>
      <p:ext uri="{BB962C8B-B14F-4D97-AF65-F5344CB8AC3E}">
        <p14:creationId xmlns:p14="http://schemas.microsoft.com/office/powerpoint/2010/main" val="359687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47310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/>
              <a:t>Exemplo de Acoplamento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8C22C22-6C7F-0E71-421F-9C893852ABA7}"/>
              </a:ext>
            </a:extLst>
          </p:cNvPr>
          <p:cNvSpPr/>
          <p:nvPr/>
        </p:nvSpPr>
        <p:spPr>
          <a:xfrm>
            <a:off x="3295859" y="1318223"/>
            <a:ext cx="2552282" cy="3143246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b="1" dirty="0" err="1"/>
              <a:t>Controller</a:t>
            </a:r>
            <a:r>
              <a:rPr lang="pt-BR" sz="1600" b="1" dirty="0"/>
              <a:t> de Cadastrar Usuário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A927C18-69DC-0620-44E3-47E5B00AE028}"/>
              </a:ext>
            </a:extLst>
          </p:cNvPr>
          <p:cNvSpPr/>
          <p:nvPr/>
        </p:nvSpPr>
        <p:spPr>
          <a:xfrm>
            <a:off x="3437373" y="3638080"/>
            <a:ext cx="2269253" cy="704121"/>
          </a:xfrm>
          <a:prstGeom prst="roundRect">
            <a:avLst>
              <a:gd name="adj" fmla="val 0"/>
            </a:avLst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</a:t>
            </a:r>
          </a:p>
          <a:p>
            <a:pPr algn="ctr"/>
            <a:r>
              <a:rPr lang="pt-BR" dirty="0"/>
              <a:t>SQLite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2C7C561-C0B6-9541-3864-27A18E365B00}"/>
              </a:ext>
            </a:extLst>
          </p:cNvPr>
          <p:cNvSpPr/>
          <p:nvPr/>
        </p:nvSpPr>
        <p:spPr>
          <a:xfrm>
            <a:off x="3437372" y="2814691"/>
            <a:ext cx="2269253" cy="704121"/>
          </a:xfrm>
          <a:prstGeom prst="roundRect">
            <a:avLst>
              <a:gd name="adj" fmla="val 0"/>
            </a:avLst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Request &amp; Response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940EC63-AAA0-1605-5C74-774593B0E9F5}"/>
              </a:ext>
            </a:extLst>
          </p:cNvPr>
          <p:cNvGrpSpPr/>
          <p:nvPr/>
        </p:nvGrpSpPr>
        <p:grpSpPr>
          <a:xfrm>
            <a:off x="1494064" y="3458263"/>
            <a:ext cx="2188238" cy="974949"/>
            <a:chOff x="1494064" y="3458263"/>
            <a:chExt cx="2188238" cy="974949"/>
          </a:xfrm>
        </p:grpSpPr>
        <p:sp>
          <p:nvSpPr>
            <p:cNvPr id="10" name="Google Shape;30;p2">
              <a:extLst>
                <a:ext uri="{FF2B5EF4-FFF2-40B4-BE49-F238E27FC236}">
                  <a16:creationId xmlns:a16="http://schemas.microsoft.com/office/drawing/2014/main" id="{68BE197C-8D1F-837E-52BF-E2D1146F7D52}"/>
                </a:ext>
              </a:extLst>
            </p:cNvPr>
            <p:cNvSpPr txBox="1">
              <a:spLocks/>
            </p:cNvSpPr>
            <p:nvPr/>
          </p:nvSpPr>
          <p:spPr>
            <a:xfrm>
              <a:off x="1494064" y="3458263"/>
              <a:ext cx="2019719" cy="598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996D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algn="ctr"/>
              <a:r>
                <a:rPr lang="pt-BR" sz="1600" dirty="0">
                  <a:solidFill>
                    <a:schemeClr val="tx2"/>
                  </a:solidFill>
                </a:rPr>
                <a:t>Dependências </a:t>
              </a:r>
            </a:p>
          </p:txBody>
        </p:sp>
        <p:pic>
          <p:nvPicPr>
            <p:cNvPr id="13" name="Gráfico 12" descr="Seta de linha: curva ligeira com preenchimento sólido">
              <a:extLst>
                <a:ext uri="{FF2B5EF4-FFF2-40B4-BE49-F238E27FC236}">
                  <a16:creationId xmlns:a16="http://schemas.microsoft.com/office/drawing/2014/main" id="{487D160C-6C6F-E675-C797-AE760862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67902" y="35188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68406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/>
              <a:t>Desacoplando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8C22C22-6C7F-0E71-421F-9C893852ABA7}"/>
              </a:ext>
            </a:extLst>
          </p:cNvPr>
          <p:cNvSpPr/>
          <p:nvPr/>
        </p:nvSpPr>
        <p:spPr>
          <a:xfrm>
            <a:off x="5878286" y="2286629"/>
            <a:ext cx="2552282" cy="1253527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Regra de negócio com a lógica do cadastro de usuário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2C7C561-C0B6-9541-3864-27A18E365B00}"/>
              </a:ext>
            </a:extLst>
          </p:cNvPr>
          <p:cNvSpPr/>
          <p:nvPr/>
        </p:nvSpPr>
        <p:spPr>
          <a:xfrm>
            <a:off x="573594" y="2286629"/>
            <a:ext cx="2269253" cy="1253527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Controller</a:t>
            </a:r>
            <a:r>
              <a:rPr lang="pt-BR" b="1" dirty="0"/>
              <a:t> que cuida da Requisição e Resposta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69E4108D-3DED-A525-3908-D25A6EF3F5F8}"/>
              </a:ext>
            </a:extLst>
          </p:cNvPr>
          <p:cNvSpPr/>
          <p:nvPr/>
        </p:nvSpPr>
        <p:spPr>
          <a:xfrm>
            <a:off x="2980821" y="2486748"/>
            <a:ext cx="2759490" cy="853287"/>
          </a:xfrm>
          <a:prstGeom prst="rightArrow">
            <a:avLst/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/>
              <a:t>Informa o Banco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2C3FA67-8110-DA54-1264-DDFE974A8388}"/>
              </a:ext>
            </a:extLst>
          </p:cNvPr>
          <p:cNvGrpSpPr/>
          <p:nvPr/>
        </p:nvGrpSpPr>
        <p:grpSpPr>
          <a:xfrm>
            <a:off x="2842846" y="3010910"/>
            <a:ext cx="2019719" cy="1058492"/>
            <a:chOff x="1094176" y="2856394"/>
            <a:chExt cx="2019719" cy="1058492"/>
          </a:xfrm>
        </p:grpSpPr>
        <p:sp>
          <p:nvSpPr>
            <p:cNvPr id="8" name="Google Shape;30;p2">
              <a:extLst>
                <a:ext uri="{FF2B5EF4-FFF2-40B4-BE49-F238E27FC236}">
                  <a16:creationId xmlns:a16="http://schemas.microsoft.com/office/drawing/2014/main" id="{23BA90D5-C868-A349-E92B-CB1F65340B8E}"/>
                </a:ext>
              </a:extLst>
            </p:cNvPr>
            <p:cNvSpPr txBox="1">
              <a:spLocks/>
            </p:cNvSpPr>
            <p:nvPr/>
          </p:nvSpPr>
          <p:spPr>
            <a:xfrm>
              <a:off x="1094176" y="3595296"/>
              <a:ext cx="2019719" cy="31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996D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algn="ctr"/>
              <a:r>
                <a:rPr lang="pt-BR" sz="1400" dirty="0">
                  <a:solidFill>
                    <a:schemeClr val="tx2"/>
                  </a:solidFill>
                </a:rPr>
                <a:t>Desacoplado </a:t>
              </a:r>
            </a:p>
          </p:txBody>
        </p:sp>
        <p:pic>
          <p:nvPicPr>
            <p:cNvPr id="9" name="Gráfico 8" descr="Seta de linha: curva ligeira com preenchimento sólido">
              <a:extLst>
                <a:ext uri="{FF2B5EF4-FFF2-40B4-BE49-F238E27FC236}">
                  <a16:creationId xmlns:a16="http://schemas.microsoft.com/office/drawing/2014/main" id="{E1A703F7-FE85-0A1B-8B8C-8D8C0A19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605699">
              <a:off x="1838012" y="2856394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CA2893B-F6A2-4605-9EE2-950A382E4500}"/>
              </a:ext>
            </a:extLst>
          </p:cNvPr>
          <p:cNvGrpSpPr/>
          <p:nvPr/>
        </p:nvGrpSpPr>
        <p:grpSpPr>
          <a:xfrm>
            <a:off x="6163237" y="1224227"/>
            <a:ext cx="2267331" cy="1324786"/>
            <a:chOff x="6163237" y="1224227"/>
            <a:chExt cx="2267331" cy="1324786"/>
          </a:xfrm>
        </p:grpSpPr>
        <p:sp>
          <p:nvSpPr>
            <p:cNvPr id="11" name="Google Shape;30;p2">
              <a:extLst>
                <a:ext uri="{FF2B5EF4-FFF2-40B4-BE49-F238E27FC236}">
                  <a16:creationId xmlns:a16="http://schemas.microsoft.com/office/drawing/2014/main" id="{64BBFB5B-07BB-8152-585B-ED96F6E701BF}"/>
                </a:ext>
              </a:extLst>
            </p:cNvPr>
            <p:cNvSpPr txBox="1">
              <a:spLocks/>
            </p:cNvSpPr>
            <p:nvPr/>
          </p:nvSpPr>
          <p:spPr>
            <a:xfrm>
              <a:off x="6163237" y="1224227"/>
              <a:ext cx="2267331" cy="598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996D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A853"/>
                </a:buClr>
                <a:buSzPts val="2400"/>
                <a:buFont typeface="Roboto"/>
                <a:buNone/>
                <a:defRPr sz="2400" b="1" i="0" u="none" strike="noStrike" cap="none">
                  <a:solidFill>
                    <a:srgbClr val="D8A853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Desconhece o banco de dados (utiliza uma abstração)</a:t>
              </a:r>
            </a:p>
          </p:txBody>
        </p:sp>
        <p:pic>
          <p:nvPicPr>
            <p:cNvPr id="13" name="Gráfico 12" descr="Seta de linha: curva ligeira com preenchimento sólido">
              <a:extLst>
                <a:ext uri="{FF2B5EF4-FFF2-40B4-BE49-F238E27FC236}">
                  <a16:creationId xmlns:a16="http://schemas.microsoft.com/office/drawing/2014/main" id="{A46FB8AB-F017-E62A-61EF-1903E179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688279">
              <a:off x="6727373" y="16346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2">
            <a:extLst>
              <a:ext uri="{FF2B5EF4-FFF2-40B4-BE49-F238E27FC236}">
                <a16:creationId xmlns:a16="http://schemas.microsoft.com/office/drawing/2014/main" id="{8DA5EE24-95AA-DD28-1840-A20C3B535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28663"/>
            <a:ext cx="9144000" cy="78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 dirty="0"/>
              <a:t>Desacoplando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8C22C22-6C7F-0E71-421F-9C893852ABA7}"/>
              </a:ext>
            </a:extLst>
          </p:cNvPr>
          <p:cNvSpPr/>
          <p:nvPr/>
        </p:nvSpPr>
        <p:spPr>
          <a:xfrm>
            <a:off x="5878286" y="2055518"/>
            <a:ext cx="2552282" cy="1253527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Regra de negócio com a lógica do cadastro de usuário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2C7C561-C0B6-9541-3864-27A18E365B00}"/>
              </a:ext>
            </a:extLst>
          </p:cNvPr>
          <p:cNvSpPr/>
          <p:nvPr/>
        </p:nvSpPr>
        <p:spPr>
          <a:xfrm>
            <a:off x="573594" y="2055518"/>
            <a:ext cx="2269253" cy="1253527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Controller</a:t>
            </a:r>
            <a:r>
              <a:rPr lang="pt-BR" sz="1600" b="1" dirty="0"/>
              <a:t> que cuida da Requisição e Resposta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69E4108D-3DED-A525-3908-D25A6EF3F5F8}"/>
              </a:ext>
            </a:extLst>
          </p:cNvPr>
          <p:cNvSpPr/>
          <p:nvPr/>
        </p:nvSpPr>
        <p:spPr>
          <a:xfrm>
            <a:off x="2980821" y="2255637"/>
            <a:ext cx="2759490" cy="853287"/>
          </a:xfrm>
          <a:prstGeom prst="rightArrow">
            <a:avLst/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/>
              <a:t>Informa o Banco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2877E-DE41-4CA4-8483-FF168CA5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25" y="3393991"/>
            <a:ext cx="1586390" cy="3375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76849B-DEAB-98C3-9640-437FA4D67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20" y="3393991"/>
            <a:ext cx="1282612" cy="33753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4A4064-B190-2296-69E8-5F351F67D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729" y="3377089"/>
            <a:ext cx="1529675" cy="3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8C22C22-6C7F-0E71-421F-9C893852ABA7}"/>
              </a:ext>
            </a:extLst>
          </p:cNvPr>
          <p:cNvSpPr/>
          <p:nvPr/>
        </p:nvSpPr>
        <p:spPr>
          <a:xfrm>
            <a:off x="5878286" y="920403"/>
            <a:ext cx="2552282" cy="1253527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Regra de negócio com a lógica do cadastro de usuário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2C7C561-C0B6-9541-3864-27A18E365B00}"/>
              </a:ext>
            </a:extLst>
          </p:cNvPr>
          <p:cNvSpPr/>
          <p:nvPr/>
        </p:nvSpPr>
        <p:spPr>
          <a:xfrm>
            <a:off x="573594" y="920403"/>
            <a:ext cx="2269253" cy="1253527"/>
          </a:xfrm>
          <a:prstGeom prst="roundRect">
            <a:avLst>
              <a:gd name="adj" fmla="val 0"/>
            </a:avLst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Controller</a:t>
            </a:r>
            <a:r>
              <a:rPr lang="pt-BR" sz="1600" b="1" dirty="0"/>
              <a:t> que cuida da Requisição e Resposta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69E4108D-3DED-A525-3908-D25A6EF3F5F8}"/>
              </a:ext>
            </a:extLst>
          </p:cNvPr>
          <p:cNvSpPr/>
          <p:nvPr/>
        </p:nvSpPr>
        <p:spPr>
          <a:xfrm>
            <a:off x="2980821" y="1120522"/>
            <a:ext cx="2759490" cy="853287"/>
          </a:xfrm>
          <a:prstGeom prst="rightArrow">
            <a:avLst/>
          </a:prstGeom>
          <a:solidFill>
            <a:srgbClr val="825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/>
              <a:t>Informa o Banco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2877E-DE41-4CA4-8483-FF168CA5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25" y="2258876"/>
            <a:ext cx="1586390" cy="3375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76849B-DEAB-98C3-9640-437FA4D67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21" y="494867"/>
            <a:ext cx="1282612" cy="33753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4A4064-B190-2296-69E8-5F351F67D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728" y="1788142"/>
            <a:ext cx="1529675" cy="371334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5F9B65E4-2D97-9DDA-16AF-E7EA380C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94" y="260619"/>
            <a:ext cx="4551810" cy="571779"/>
          </a:xfrm>
          <a:prstGeom prst="rect">
            <a:avLst/>
          </a:prstGeom>
        </p:spPr>
      </p:pic>
      <p:pic>
        <p:nvPicPr>
          <p:cNvPr id="13" name="Imagem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92F1B97-CA7A-FA11-0566-AF0E4D07B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847" y="2258876"/>
            <a:ext cx="5853551" cy="262400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8413030-1086-38DE-0502-49F9623CD2C0}"/>
              </a:ext>
            </a:extLst>
          </p:cNvPr>
          <p:cNvSpPr/>
          <p:nvPr/>
        </p:nvSpPr>
        <p:spPr>
          <a:xfrm>
            <a:off x="3057533" y="2397122"/>
            <a:ext cx="2585967" cy="51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BB64B9C-7563-D0D2-59E5-E0596EFD9AF2}"/>
              </a:ext>
            </a:extLst>
          </p:cNvPr>
          <p:cNvSpPr/>
          <p:nvPr/>
        </p:nvSpPr>
        <p:spPr>
          <a:xfrm>
            <a:off x="4877635" y="3144545"/>
            <a:ext cx="2467710" cy="19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552411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227</Words>
  <Application>Microsoft Office PowerPoint</Application>
  <PresentationFormat>Apresentação na tela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Roboto</vt:lpstr>
      <vt:lpstr>Arial</vt:lpstr>
      <vt:lpstr>Roboto Light</vt:lpstr>
      <vt:lpstr>Rocketseat</vt:lpstr>
      <vt:lpstr>O Princípio da Inversão de Dependência </vt:lpstr>
      <vt:lpstr>Definição</vt:lpstr>
      <vt:lpstr>Resumindo o Objetivo</vt:lpstr>
      <vt:lpstr>Controlando o Acoplamento</vt:lpstr>
      <vt:lpstr>O Segredo</vt:lpstr>
      <vt:lpstr>Exemplo de Acoplamento</vt:lpstr>
      <vt:lpstr>Desacoplando</vt:lpstr>
      <vt:lpstr>Desacoplando</vt:lpstr>
      <vt:lpstr>Apresentação do PowerPoint</vt:lpstr>
      <vt:lpstr>O Princípio da Inversão de Dependência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Deploy</dc:title>
  <cp:lastModifiedBy>RODRIGO GONCALVES SANTANA</cp:lastModifiedBy>
  <cp:revision>23</cp:revision>
  <dcterms:modified xsi:type="dcterms:W3CDTF">2022-05-30T20:40:44Z</dcterms:modified>
</cp:coreProperties>
</file>