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3" r:id="rId4"/>
    <p:sldId id="264" r:id="rId5"/>
    <p:sldId id="262" r:id="rId6"/>
    <p:sldId id="265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  <p:embeddedFont>
      <p:font typeface="Roboto Light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h5WQdQKuJYps8sfTXQM6cbuu2O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2F1"/>
    <a:srgbClr val="8257E5"/>
    <a:srgbClr val="00CC99"/>
    <a:srgbClr val="584088"/>
    <a:srgbClr val="F4F8FD"/>
    <a:srgbClr val="383265"/>
    <a:srgbClr val="44417F"/>
    <a:srgbClr val="CFCFCF"/>
    <a:srgbClr val="1212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94249" autoAdjust="0"/>
  </p:normalViewPr>
  <p:slideViewPr>
    <p:cSldViewPr snapToGrid="0">
      <p:cViewPr varScale="1">
        <p:scale>
          <a:sx n="95" d="100"/>
          <a:sy n="95" d="100"/>
        </p:scale>
        <p:origin x="7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" name="Google Shape;2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2c7975a36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12c7975a36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162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2c7975a36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12c7975a36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7196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2c7975a36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12c7975a36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3852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2c7975a36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12c7975a36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166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" name="Google Shape;2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2502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dark theme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5"/>
          <p:cNvSpPr txBox="1">
            <a:spLocks noGrp="1"/>
          </p:cNvSpPr>
          <p:nvPr>
            <p:ph type="title"/>
          </p:nvPr>
        </p:nvSpPr>
        <p:spPr>
          <a:xfrm>
            <a:off x="942950" y="769725"/>
            <a:ext cx="72957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None/>
              <a:defRPr sz="2400" b="1">
                <a:solidFill>
                  <a:srgbClr val="996D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body" idx="1"/>
          </p:nvPr>
        </p:nvSpPr>
        <p:spPr>
          <a:xfrm>
            <a:off x="942950" y="1360575"/>
            <a:ext cx="7256700" cy="29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1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ldNum" idx="12"/>
          </p:nvPr>
        </p:nvSpPr>
        <p:spPr>
          <a:xfrm>
            <a:off x="8465950" y="4526650"/>
            <a:ext cx="552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94">
          <p15:clr>
            <a:srgbClr val="FA7B17"/>
          </p15:clr>
        </p15:guide>
        <p15:guide id="2" pos="5190">
          <p15:clr>
            <a:srgbClr val="FA7B17"/>
          </p15:clr>
        </p15:guide>
        <p15:guide id="3" orient="horz" pos="135">
          <p15:clr>
            <a:srgbClr val="FA7B17"/>
          </p15:clr>
        </p15:guide>
        <p15:guide id="4" orient="horz" pos="2707">
          <p15:clr>
            <a:srgbClr val="FA7B17"/>
          </p15:clr>
        </p15:guide>
        <p15:guide id="5" orient="horz" pos="2891">
          <p15:clr>
            <a:srgbClr val="FA7B17"/>
          </p15:clr>
        </p15:guide>
        <p15:guide id="6" orient="horz" pos="3061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light them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6"/>
          <p:cNvSpPr txBox="1">
            <a:spLocks noGrp="1"/>
          </p:cNvSpPr>
          <p:nvPr>
            <p:ph type="subTitle" idx="1"/>
          </p:nvPr>
        </p:nvSpPr>
        <p:spPr>
          <a:xfrm>
            <a:off x="942950" y="3394850"/>
            <a:ext cx="58203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None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ctrTitle"/>
          </p:nvPr>
        </p:nvSpPr>
        <p:spPr>
          <a:xfrm>
            <a:off x="942950" y="1124925"/>
            <a:ext cx="6451500" cy="18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 b="1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purple theme">
  <p:cSld name="TITLE_1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7"/>
          <p:cNvSpPr txBox="1">
            <a:spLocks noGrp="1"/>
          </p:cNvSpPr>
          <p:nvPr>
            <p:ph type="ctrTitle"/>
          </p:nvPr>
        </p:nvSpPr>
        <p:spPr>
          <a:xfrm>
            <a:off x="942950" y="1300500"/>
            <a:ext cx="6451500" cy="18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subTitle" idx="1"/>
          </p:nvPr>
        </p:nvSpPr>
        <p:spPr>
          <a:xfrm>
            <a:off x="942950" y="3609425"/>
            <a:ext cx="62175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None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purple theme">
  <p:cSld name="TITLE_AND_BODY_1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8"/>
          <p:cNvSpPr txBox="1">
            <a:spLocks noGrp="1"/>
          </p:cNvSpPr>
          <p:nvPr>
            <p:ph type="title"/>
          </p:nvPr>
        </p:nvSpPr>
        <p:spPr>
          <a:xfrm>
            <a:off x="942950" y="769725"/>
            <a:ext cx="72957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body" idx="1"/>
          </p:nvPr>
        </p:nvSpPr>
        <p:spPr>
          <a:xfrm>
            <a:off x="942950" y="1360578"/>
            <a:ext cx="7256700" cy="30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  <a:defRPr b="1">
                <a:solidFill>
                  <a:srgbClr val="FFFFFF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  <a:defRPr>
                <a:solidFill>
                  <a:srgbClr val="FFFFFF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  <a:defRPr>
                <a:solidFill>
                  <a:srgbClr val="FFFFFF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sldNum" idx="12"/>
          </p:nvPr>
        </p:nvSpPr>
        <p:spPr>
          <a:xfrm>
            <a:off x="8472450" y="4590000"/>
            <a:ext cx="5271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title"/>
          </p:nvPr>
        </p:nvSpPr>
        <p:spPr>
          <a:xfrm>
            <a:off x="942950" y="507075"/>
            <a:ext cx="4363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E1E6"/>
              </a:buClr>
              <a:buSzPts val="2800"/>
              <a:buFont typeface="Roboto"/>
              <a:buNone/>
              <a:defRPr sz="2800" b="1" i="0" u="none" strike="noStrike" cap="none">
                <a:solidFill>
                  <a:srgbClr val="E1E1E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body" idx="1"/>
          </p:nvPr>
        </p:nvSpPr>
        <p:spPr>
          <a:xfrm>
            <a:off x="942950" y="1612625"/>
            <a:ext cx="7295700" cy="26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800"/>
              <a:buFont typeface="Roboto"/>
              <a:buAutoNum type="arabicPeriod"/>
              <a:defRPr sz="18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sz="14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sz="14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rabicPeriod"/>
              <a:defRPr sz="14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sz="14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sz="14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rabicPeriod"/>
              <a:defRPr sz="14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sz="14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sz="14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5">
          <p15:clr>
            <a:srgbClr val="EA4335"/>
          </p15:clr>
        </p15:guide>
        <p15:guide id="2" orient="horz" pos="319">
          <p15:clr>
            <a:srgbClr val="EA4335"/>
          </p15:clr>
        </p15:guide>
        <p15:guide id="3" orient="horz" pos="2707">
          <p15:clr>
            <a:srgbClr val="EA4335"/>
          </p15:clr>
        </p15:guide>
        <p15:guide id="4" orient="horz" pos="2891">
          <p15:clr>
            <a:srgbClr val="EA4335"/>
          </p15:clr>
        </p15:guide>
        <p15:guide id="5" orient="horz" pos="3061">
          <p15:clr>
            <a:srgbClr val="EA4335"/>
          </p15:clr>
        </p15:guide>
        <p15:guide id="6" pos="594">
          <p15:clr>
            <a:srgbClr val="EA4335"/>
          </p15:clr>
        </p15:guide>
        <p15:guide id="7" pos="5190">
          <p15:clr>
            <a:srgbClr val="EA4335"/>
          </p15:clr>
        </p15:guide>
        <p15:guide id="8" pos="224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>
            <a:spLocks noGrp="1"/>
          </p:cNvSpPr>
          <p:nvPr>
            <p:ph type="title"/>
          </p:nvPr>
        </p:nvSpPr>
        <p:spPr>
          <a:xfrm>
            <a:off x="942950" y="1434474"/>
            <a:ext cx="3418035" cy="1527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5400" dirty="0"/>
              <a:t>Testes</a:t>
            </a:r>
            <a:endParaRPr sz="4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1055075" y="3937187"/>
            <a:ext cx="20553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</a:pPr>
            <a:r>
              <a:rPr lang="pt-BR" sz="1000" b="1" i="0" u="none" strike="noStrike" cap="none" dirty="0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rPr>
              <a:t>RODRIGO GONÇALVES</a:t>
            </a:r>
            <a:endParaRPr sz="1000" b="1" i="0" u="none" strike="noStrike" cap="none" dirty="0">
              <a:solidFill>
                <a:srgbClr val="A8A8B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32;p2"/>
          <p:cNvSpPr txBox="1"/>
          <p:nvPr/>
        </p:nvSpPr>
        <p:spPr>
          <a:xfrm>
            <a:off x="1220673" y="4174906"/>
            <a:ext cx="4126800" cy="307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>
                <a:solidFill>
                  <a:srgbClr val="A8A8B3"/>
                </a:solidFill>
                <a:latin typeface="Arial"/>
                <a:ea typeface="Arial"/>
                <a:cs typeface="Arial"/>
                <a:sym typeface="Arial"/>
              </a:rPr>
              <a:t>linkedin.com/in/rodrigo-goncalves-santana</a:t>
            </a:r>
            <a:endParaRPr sz="1000" b="0" i="0" u="none" strike="noStrike" cap="none">
              <a:solidFill>
                <a:srgbClr val="A8A8B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3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4148" y="4258110"/>
            <a:ext cx="141475" cy="14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09CE2C4F-254B-626E-18CD-E65F92264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350" y="1434474"/>
            <a:ext cx="4581964" cy="30546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253CF48C-B003-F216-D152-6BD306A66A34}"/>
              </a:ext>
            </a:extLst>
          </p:cNvPr>
          <p:cNvSpPr txBox="1">
            <a:spLocks/>
          </p:cNvSpPr>
          <p:nvPr/>
        </p:nvSpPr>
        <p:spPr>
          <a:xfrm>
            <a:off x="1910406" y="2961940"/>
            <a:ext cx="5481368" cy="1399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996D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D8A85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D8A85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D8A85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D8A85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D8A85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D8A85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D8A85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D8A85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pt-BR" sz="2000" b="0" dirty="0">
                <a:solidFill>
                  <a:schemeClr val="tx2"/>
                </a:solidFill>
              </a:rPr>
              <a:t>Permite identificar erros durante o desenvolvimento e assegurar a qualidade e o funcionamento correto da aplicação.</a:t>
            </a:r>
          </a:p>
        </p:txBody>
      </p:sp>
      <p:sp>
        <p:nvSpPr>
          <p:cNvPr id="4" name="Google Shape;30;p2">
            <a:extLst>
              <a:ext uri="{FF2B5EF4-FFF2-40B4-BE49-F238E27FC236}">
                <a16:creationId xmlns:a16="http://schemas.microsoft.com/office/drawing/2014/main" id="{8DA5EE24-95AA-DD28-1840-A20C3B5354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181107"/>
            <a:ext cx="9144000" cy="78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600" dirty="0"/>
              <a:t>Testes</a:t>
            </a:r>
            <a:endParaRPr sz="3200" dirty="0"/>
          </a:p>
        </p:txBody>
      </p:sp>
      <p:pic>
        <p:nvPicPr>
          <p:cNvPr id="3074" name="Picture 2" descr="Create a logo for the Profile Module in Julia - The Julia Programming  Language - 2019 - Google Code-in Archive">
            <a:extLst>
              <a:ext uri="{FF2B5EF4-FFF2-40B4-BE49-F238E27FC236}">
                <a16:creationId xmlns:a16="http://schemas.microsoft.com/office/drawing/2014/main" id="{E25AFD84-26BF-A781-5818-B05F2285D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228" y="258826"/>
            <a:ext cx="3807544" cy="192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60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253CF48C-B003-F216-D152-6BD306A66A34}"/>
              </a:ext>
            </a:extLst>
          </p:cNvPr>
          <p:cNvSpPr txBox="1">
            <a:spLocks/>
          </p:cNvSpPr>
          <p:nvPr/>
        </p:nvSpPr>
        <p:spPr>
          <a:xfrm>
            <a:off x="1255772" y="2743200"/>
            <a:ext cx="6632456" cy="173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996D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D8A85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D8A85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D8A85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D8A85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D8A85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D8A85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D8A85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D8A85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pt-BR" sz="2000" b="0" dirty="0">
                <a:solidFill>
                  <a:schemeClr val="tx2"/>
                </a:solidFill>
              </a:rPr>
              <a:t>O teste automatizado é a utilização de ferramentas de software para automatizar um processo manual conduzido por humanos de revisão e validação da aplicação. adoção ampla do método.</a:t>
            </a:r>
          </a:p>
          <a:p>
            <a:pPr algn="ctr"/>
            <a:endParaRPr lang="pt-BR" sz="2000" b="0" dirty="0">
              <a:solidFill>
                <a:schemeClr val="tx2"/>
              </a:solidFill>
            </a:endParaRPr>
          </a:p>
          <a:p>
            <a:pPr algn="ctr"/>
            <a:endParaRPr lang="pt-BR" sz="2000" b="0" dirty="0">
              <a:solidFill>
                <a:schemeClr val="tx2"/>
              </a:solidFill>
            </a:endParaRPr>
          </a:p>
        </p:txBody>
      </p:sp>
      <p:sp>
        <p:nvSpPr>
          <p:cNvPr id="4" name="Google Shape;30;p2">
            <a:extLst>
              <a:ext uri="{FF2B5EF4-FFF2-40B4-BE49-F238E27FC236}">
                <a16:creationId xmlns:a16="http://schemas.microsoft.com/office/drawing/2014/main" id="{8DA5EE24-95AA-DD28-1840-A20C3B5354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974302"/>
            <a:ext cx="9144000" cy="78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600" dirty="0"/>
              <a:t>Testes Automatizado</a:t>
            </a:r>
            <a:endParaRPr sz="3200" dirty="0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6883D0C9-F277-14F7-3E62-B03CCFBEA686}"/>
              </a:ext>
            </a:extLst>
          </p:cNvPr>
          <p:cNvGrpSpPr/>
          <p:nvPr/>
        </p:nvGrpSpPr>
        <p:grpSpPr>
          <a:xfrm>
            <a:off x="2439128" y="0"/>
            <a:ext cx="4265744" cy="1986237"/>
            <a:chOff x="2609950" y="135651"/>
            <a:chExt cx="4265744" cy="1986237"/>
          </a:xfrm>
        </p:grpSpPr>
        <p:pic>
          <p:nvPicPr>
            <p:cNvPr id="4100" name="Picture 4" descr="Continuous Integration &amp; Delivery no Gitlab - Tableless - Website com  artigos e textos sobre Padrões Web, Design, Back-end e Front-end tudo em um  só lugar.">
              <a:extLst>
                <a:ext uri="{FF2B5EF4-FFF2-40B4-BE49-F238E27FC236}">
                  <a16:creationId xmlns:a16="http://schemas.microsoft.com/office/drawing/2014/main" id="{782294EF-CED3-24C2-FF60-E2999B78D3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9950" y="135651"/>
              <a:ext cx="4265744" cy="1986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5C476AD2-B92A-D295-DDD5-1ED8E4910DB9}"/>
                </a:ext>
              </a:extLst>
            </p:cNvPr>
            <p:cNvSpPr/>
            <p:nvPr/>
          </p:nvSpPr>
          <p:spPr>
            <a:xfrm>
              <a:off x="4059533" y="793214"/>
              <a:ext cx="733531" cy="935101"/>
            </a:xfrm>
            <a:prstGeom prst="rect">
              <a:avLst/>
            </a:prstGeom>
            <a:solidFill>
              <a:srgbClr val="5840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17638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0;p2">
            <a:extLst>
              <a:ext uri="{FF2B5EF4-FFF2-40B4-BE49-F238E27FC236}">
                <a16:creationId xmlns:a16="http://schemas.microsoft.com/office/drawing/2014/main" id="{8DA5EE24-95AA-DD28-1840-A20C3B5354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44098"/>
            <a:ext cx="9144000" cy="78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600" dirty="0"/>
              <a:t>Tipos de Testes</a:t>
            </a:r>
            <a:endParaRPr sz="3200" dirty="0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DF370225-8F0A-FBF2-9B92-866632CE9F55}"/>
              </a:ext>
            </a:extLst>
          </p:cNvPr>
          <p:cNvGrpSpPr/>
          <p:nvPr/>
        </p:nvGrpSpPr>
        <p:grpSpPr>
          <a:xfrm>
            <a:off x="1688122" y="1155560"/>
            <a:ext cx="2269253" cy="3213223"/>
            <a:chOff x="1688122" y="1155560"/>
            <a:chExt cx="2269253" cy="3213223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62D57AD2-BA21-D02A-85A0-A04D39E6B52A}"/>
                </a:ext>
              </a:extLst>
            </p:cNvPr>
            <p:cNvSpPr/>
            <p:nvPr/>
          </p:nvSpPr>
          <p:spPr>
            <a:xfrm>
              <a:off x="1688122" y="1906775"/>
              <a:ext cx="2269253" cy="2032178"/>
            </a:xfrm>
            <a:prstGeom prst="roundRect">
              <a:avLst>
                <a:gd name="adj" fmla="val 6282"/>
              </a:avLst>
            </a:prstGeom>
            <a:solidFill>
              <a:srgbClr val="8257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Testa unidades individuais do código. </a:t>
              </a:r>
            </a:p>
            <a:p>
              <a:pPr algn="ctr"/>
              <a:endParaRPr lang="pt-BR" sz="1100" dirty="0"/>
            </a:p>
            <a:p>
              <a:pPr algn="ctr"/>
              <a:r>
                <a:rPr lang="pt-BR" sz="1100" dirty="0"/>
                <a:t>Por exemplo, testa uma função especifica da aplicação.</a:t>
              </a:r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A3753CA3-1E34-FD4B-F105-F78CED0AE6B1}"/>
                </a:ext>
              </a:extLst>
            </p:cNvPr>
            <p:cNvSpPr/>
            <p:nvPr/>
          </p:nvSpPr>
          <p:spPr>
            <a:xfrm>
              <a:off x="1688122" y="1155560"/>
              <a:ext cx="2269253" cy="974062"/>
            </a:xfrm>
            <a:prstGeom prst="roundRect">
              <a:avLst>
                <a:gd name="adj" fmla="val 6282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/>
                <a:t>Testes de </a:t>
              </a:r>
            </a:p>
            <a:p>
              <a:pPr algn="ctr"/>
              <a:r>
                <a:rPr lang="pt-BR" sz="1600" b="1" dirty="0"/>
                <a:t>Unidade</a:t>
              </a:r>
            </a:p>
          </p:txBody>
        </p:sp>
        <p:pic>
          <p:nvPicPr>
            <p:cNvPr id="2050" name="Picture 2" descr="Caixa - ícones de o negócio grátis">
              <a:extLst>
                <a:ext uri="{FF2B5EF4-FFF2-40B4-BE49-F238E27FC236}">
                  <a16:creationId xmlns:a16="http://schemas.microsoft.com/office/drawing/2014/main" id="{C4002873-7DB4-0E72-E7A7-DF74E0DDCF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6008" y="3509123"/>
              <a:ext cx="859660" cy="859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8472EE17-D141-9403-13F7-3049A01D98E0}"/>
              </a:ext>
            </a:extLst>
          </p:cNvPr>
          <p:cNvGrpSpPr/>
          <p:nvPr/>
        </p:nvGrpSpPr>
        <p:grpSpPr>
          <a:xfrm>
            <a:off x="5186625" y="1155560"/>
            <a:ext cx="2269253" cy="3087906"/>
            <a:chOff x="5186625" y="1155560"/>
            <a:chExt cx="2269253" cy="3087906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014EF5FF-1DAD-1BC6-F3C1-5CC0FE6AD7EA}"/>
                </a:ext>
              </a:extLst>
            </p:cNvPr>
            <p:cNvSpPr/>
            <p:nvPr/>
          </p:nvSpPr>
          <p:spPr>
            <a:xfrm>
              <a:off x="5186625" y="1906775"/>
              <a:ext cx="2269253" cy="2032178"/>
            </a:xfrm>
            <a:prstGeom prst="roundRect">
              <a:avLst>
                <a:gd name="adj" fmla="val 6282"/>
              </a:avLst>
            </a:prstGeom>
            <a:solidFill>
              <a:srgbClr val="8257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Testa as unidades do código trabalhando juntas. </a:t>
              </a:r>
            </a:p>
            <a:p>
              <a:pPr algn="ctr"/>
              <a:endParaRPr lang="pt-BR" sz="1100" dirty="0"/>
            </a:p>
            <a:p>
              <a:pPr algn="ctr"/>
              <a:r>
                <a:rPr lang="pt-BR" sz="1100" dirty="0"/>
                <a:t>Por exemplo, testa Login que envolve uma série de etapas.</a:t>
              </a:r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BE029C28-C74D-EE62-090B-C45911D523CE}"/>
                </a:ext>
              </a:extLst>
            </p:cNvPr>
            <p:cNvSpPr/>
            <p:nvPr/>
          </p:nvSpPr>
          <p:spPr>
            <a:xfrm>
              <a:off x="5186625" y="1155560"/>
              <a:ext cx="2269253" cy="974062"/>
            </a:xfrm>
            <a:prstGeom prst="roundRect">
              <a:avLst>
                <a:gd name="adj" fmla="val 6282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/>
                <a:t>Testes de </a:t>
              </a:r>
            </a:p>
            <a:p>
              <a:pPr algn="ctr"/>
              <a:r>
                <a:rPr lang="pt-BR" sz="1600" b="1" dirty="0"/>
                <a:t>Integração</a:t>
              </a:r>
            </a:p>
          </p:txBody>
        </p:sp>
        <p:pic>
          <p:nvPicPr>
            <p:cNvPr id="11" name="Picture 2" descr="Caixa - ícones de o negócio grátis">
              <a:extLst>
                <a:ext uri="{FF2B5EF4-FFF2-40B4-BE49-F238E27FC236}">
                  <a16:creationId xmlns:a16="http://schemas.microsoft.com/office/drawing/2014/main" id="{8F115753-5A67-84C5-9B8A-25A9DF2E54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3240" y="3611833"/>
              <a:ext cx="631633" cy="63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Caixa - ícones de o negócio grátis">
              <a:extLst>
                <a:ext uri="{FF2B5EF4-FFF2-40B4-BE49-F238E27FC236}">
                  <a16:creationId xmlns:a16="http://schemas.microsoft.com/office/drawing/2014/main" id="{0A3444CE-A2AE-AAE4-1333-30C200CDC3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8334" y="3517916"/>
              <a:ext cx="631633" cy="63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7739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0;p2">
            <a:extLst>
              <a:ext uri="{FF2B5EF4-FFF2-40B4-BE49-F238E27FC236}">
                <a16:creationId xmlns:a16="http://schemas.microsoft.com/office/drawing/2014/main" id="{8DA5EE24-95AA-DD28-1840-A20C3B5354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414920"/>
            <a:ext cx="9144000" cy="78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600" dirty="0"/>
              <a:t>Boas Práticas</a:t>
            </a:r>
            <a:endParaRPr sz="3200" dirty="0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6F1C9D6-61A8-0A52-9A95-DEA7186CFDCB}"/>
              </a:ext>
            </a:extLst>
          </p:cNvPr>
          <p:cNvGrpSpPr/>
          <p:nvPr/>
        </p:nvGrpSpPr>
        <p:grpSpPr>
          <a:xfrm>
            <a:off x="854110" y="1270471"/>
            <a:ext cx="7988439" cy="1070576"/>
            <a:chOff x="854110" y="1270471"/>
            <a:chExt cx="7988439" cy="1070576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F689D62C-706C-031B-A382-5E3474B67A25}"/>
                </a:ext>
              </a:extLst>
            </p:cNvPr>
            <p:cNvSpPr/>
            <p:nvPr/>
          </p:nvSpPr>
          <p:spPr>
            <a:xfrm>
              <a:off x="854110" y="1560214"/>
              <a:ext cx="7988439" cy="780833"/>
            </a:xfrm>
            <a:prstGeom prst="roundRect">
              <a:avLst>
                <a:gd name="adj" fmla="val 14156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solidFill>
                    <a:srgbClr val="8257E5"/>
                  </a:solidFill>
                </a:rPr>
                <a:t>Testes simples e rápido</a:t>
              </a:r>
              <a:r>
                <a:rPr lang="pt-BR" sz="1200" dirty="0">
                  <a:solidFill>
                    <a:schemeClr val="tx2"/>
                  </a:solidFill>
                </a:rPr>
                <a:t>. Isso nos possibilita ter um feedback o mais cedo possível sobre possíveis impactos das modificações feitas no software. Além disso, facilita para podermos rodar os testes várias vezes se necessário e torna mais ágil o debug dos testes, reduzindo o tempo necessário para criar e manter os scripts. 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37020110-43C6-8580-13E2-C7483A62F2D7}"/>
                </a:ext>
              </a:extLst>
            </p:cNvPr>
            <p:cNvSpPr txBox="1"/>
            <p:nvPr/>
          </p:nvSpPr>
          <p:spPr>
            <a:xfrm>
              <a:off x="954593" y="1270471"/>
              <a:ext cx="389876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400" b="1" dirty="0">
                  <a:solidFill>
                    <a:schemeClr val="bg1">
                      <a:lumMod val="25000"/>
                    </a:schemeClr>
                  </a:solidFill>
                </a:rPr>
                <a:t>1. SIMPLES E RÁPIDO</a:t>
              </a:r>
              <a:endParaRPr lang="pt-BR" sz="2400" dirty="0">
                <a:solidFill>
                  <a:schemeClr val="bg1">
                    <a:lumMod val="25000"/>
                  </a:schemeClr>
                </a:solidFill>
              </a:endParaRP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ACCFC221-93EF-F6C0-EC57-696A34B7AE27}"/>
              </a:ext>
            </a:extLst>
          </p:cNvPr>
          <p:cNvGrpSpPr/>
          <p:nvPr/>
        </p:nvGrpSpPr>
        <p:grpSpPr>
          <a:xfrm>
            <a:off x="854110" y="2437606"/>
            <a:ext cx="7988439" cy="1036616"/>
            <a:chOff x="854110" y="2437606"/>
            <a:chExt cx="7988439" cy="1036616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E46158E6-2476-3A6F-E456-BC6DD4F5BF83}"/>
                </a:ext>
              </a:extLst>
            </p:cNvPr>
            <p:cNvSpPr/>
            <p:nvPr/>
          </p:nvSpPr>
          <p:spPr>
            <a:xfrm>
              <a:off x="854110" y="2693389"/>
              <a:ext cx="7988439" cy="780833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2"/>
                  </a:solidFill>
                </a:rPr>
                <a:t>Os testes devem ser </a:t>
              </a:r>
              <a:r>
                <a:rPr lang="pt-BR" sz="1200" b="1" dirty="0">
                  <a:solidFill>
                    <a:srgbClr val="8257E5"/>
                  </a:solidFill>
                </a:rPr>
                <a:t>independentes</a:t>
              </a:r>
              <a:r>
                <a:rPr lang="pt-BR" sz="1200" dirty="0">
                  <a:solidFill>
                    <a:schemeClr val="tx2"/>
                  </a:solidFill>
                </a:rPr>
                <a:t> entre si. Isso evita que a falha em um teste cause falha em outros testes, o que dificulta e torna bem mais demorada a investigação de problemas. O “você do futuro” vai agradecer muito ao “você do presente” por isso.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E5A09B18-2A95-9DAC-2474-DC1F02C1A29B}"/>
                </a:ext>
              </a:extLst>
            </p:cNvPr>
            <p:cNvSpPr txBox="1"/>
            <p:nvPr/>
          </p:nvSpPr>
          <p:spPr>
            <a:xfrm>
              <a:off x="5506498" y="2437606"/>
              <a:ext cx="325566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pt-BR" sz="2400" b="1" dirty="0">
                  <a:solidFill>
                    <a:schemeClr val="bg1">
                      <a:lumMod val="25000"/>
                    </a:schemeClr>
                  </a:solidFill>
                </a:rPr>
                <a:t>2. INDEPENDENTES</a:t>
              </a:r>
              <a:endParaRPr lang="pt-BR" sz="2400" dirty="0">
                <a:solidFill>
                  <a:schemeClr val="bg1">
                    <a:lumMod val="25000"/>
                  </a:schemeClr>
                </a:solidFill>
              </a:endParaRP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4312FBD7-9ADA-634B-C8CD-D34755248919}"/>
              </a:ext>
            </a:extLst>
          </p:cNvPr>
          <p:cNvGrpSpPr/>
          <p:nvPr/>
        </p:nvGrpSpPr>
        <p:grpSpPr>
          <a:xfrm>
            <a:off x="854110" y="3573635"/>
            <a:ext cx="7988439" cy="957849"/>
            <a:chOff x="854110" y="3573635"/>
            <a:chExt cx="7988439" cy="957849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EE0A3D11-C494-8CDB-C755-AF55C8DF6CD6}"/>
                </a:ext>
              </a:extLst>
            </p:cNvPr>
            <p:cNvSpPr/>
            <p:nvPr/>
          </p:nvSpPr>
          <p:spPr>
            <a:xfrm>
              <a:off x="854110" y="3750651"/>
              <a:ext cx="7988439" cy="780833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2"/>
                  </a:solidFill>
                </a:rPr>
                <a:t>Os testes </a:t>
              </a:r>
              <a:r>
                <a:rPr lang="pt-BR" sz="1200" b="1" dirty="0">
                  <a:solidFill>
                    <a:srgbClr val="8257E5"/>
                  </a:solidFill>
                </a:rPr>
                <a:t>não devem depender </a:t>
              </a:r>
              <a:r>
                <a:rPr lang="pt-BR" sz="1200" dirty="0">
                  <a:solidFill>
                    <a:schemeClr val="tx2"/>
                  </a:solidFill>
                </a:rPr>
                <a:t>de ambientes ou recursos externos, como serviços, </a:t>
              </a:r>
              <a:r>
                <a:rPr lang="pt-BR" sz="1200" dirty="0" err="1">
                  <a:solidFill>
                    <a:schemeClr val="tx2"/>
                  </a:solidFill>
                </a:rPr>
                <a:t>API’s</a:t>
              </a:r>
              <a:r>
                <a:rPr lang="pt-BR" sz="1200" dirty="0">
                  <a:solidFill>
                    <a:schemeClr val="tx2"/>
                  </a:solidFill>
                </a:rPr>
                <a:t>, banco de dados. etc. O teste deve ser capaz de rodar a qualquer momento e quantas vezes forem necessárias.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597BD4D8-25BD-7814-81CB-0B7BC82F56A7}"/>
                </a:ext>
              </a:extLst>
            </p:cNvPr>
            <p:cNvSpPr txBox="1"/>
            <p:nvPr/>
          </p:nvSpPr>
          <p:spPr>
            <a:xfrm>
              <a:off x="874206" y="3573635"/>
              <a:ext cx="478301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400" b="1" dirty="0">
                  <a:solidFill>
                    <a:schemeClr val="bg1">
                      <a:lumMod val="25000"/>
                    </a:schemeClr>
                  </a:solidFill>
                </a:rPr>
                <a:t>3. AMBIENTE</a:t>
              </a:r>
              <a:endParaRPr lang="pt-BR" sz="2400" dirty="0">
                <a:solidFill>
                  <a:schemeClr val="bg1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010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>
            <a:spLocks noGrp="1"/>
          </p:cNvSpPr>
          <p:nvPr>
            <p:ph type="title"/>
          </p:nvPr>
        </p:nvSpPr>
        <p:spPr>
          <a:xfrm>
            <a:off x="942950" y="1434474"/>
            <a:ext cx="3418035" cy="1527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5400" dirty="0"/>
              <a:t>Testes</a:t>
            </a:r>
            <a:endParaRPr sz="4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1055075" y="3937187"/>
            <a:ext cx="20553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</a:pPr>
            <a:r>
              <a:rPr lang="pt-BR" sz="1000" b="1" i="0" u="none" strike="noStrike" cap="none" dirty="0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rPr>
              <a:t>RODRIGO GONÇALVES</a:t>
            </a:r>
            <a:endParaRPr sz="1000" b="1" i="0" u="none" strike="noStrike" cap="none" dirty="0">
              <a:solidFill>
                <a:srgbClr val="A8A8B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32;p2"/>
          <p:cNvSpPr txBox="1"/>
          <p:nvPr/>
        </p:nvSpPr>
        <p:spPr>
          <a:xfrm>
            <a:off x="1220673" y="4174906"/>
            <a:ext cx="4126800" cy="307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>
                <a:solidFill>
                  <a:srgbClr val="A8A8B3"/>
                </a:solidFill>
                <a:latin typeface="Arial"/>
                <a:ea typeface="Arial"/>
                <a:cs typeface="Arial"/>
                <a:sym typeface="Arial"/>
              </a:rPr>
              <a:t>linkedin.com/in/rodrigo-goncalves-santana</a:t>
            </a:r>
            <a:endParaRPr sz="1000" b="0" i="0" u="none" strike="noStrike" cap="none">
              <a:solidFill>
                <a:srgbClr val="A8A8B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3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4148" y="4258110"/>
            <a:ext cx="141475" cy="14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09CE2C4F-254B-626E-18CD-E65F92264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350" y="1434474"/>
            <a:ext cx="4581964" cy="305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03236"/>
      </p:ext>
    </p:extLst>
  </p:cSld>
  <p:clrMapOvr>
    <a:masterClrMapping/>
  </p:clrMapOvr>
</p:sld>
</file>

<file path=ppt/theme/theme1.xml><?xml version="1.0" encoding="utf-8"?>
<a:theme xmlns:a="http://schemas.openxmlformats.org/drawingml/2006/main" name="Rocketseat">
  <a:themeElements>
    <a:clrScheme name="Simple Light">
      <a:dk1>
        <a:srgbClr val="121214"/>
      </a:dk1>
      <a:lt1>
        <a:srgbClr val="E1E1E6"/>
      </a:lt1>
      <a:dk2>
        <a:srgbClr val="8257E5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276</Words>
  <Application>Microsoft Office PowerPoint</Application>
  <PresentationFormat>Apresentação na tela (16:9)</PresentationFormat>
  <Paragraphs>28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Roboto Light</vt:lpstr>
      <vt:lpstr>Roboto</vt:lpstr>
      <vt:lpstr>Arial</vt:lpstr>
      <vt:lpstr>Rocketseat</vt:lpstr>
      <vt:lpstr>Testes</vt:lpstr>
      <vt:lpstr>Testes</vt:lpstr>
      <vt:lpstr>Testes Automatizado</vt:lpstr>
      <vt:lpstr>Tipos de Testes</vt:lpstr>
      <vt:lpstr>Boas Práticas</vt:lpstr>
      <vt:lpstr>Testes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que é Deploy</dc:title>
  <cp:lastModifiedBy>RODRIGO GONCALVES SANTANA</cp:lastModifiedBy>
  <cp:revision>18</cp:revision>
  <dcterms:modified xsi:type="dcterms:W3CDTF">2022-05-30T13:29:36Z</dcterms:modified>
</cp:coreProperties>
</file>