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3004800" cy="9753600"/>
  <p:notesSz cx="13004800" cy="97536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ctr" defTabSz="584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1" i="0" u="none" strike="noStrike" cap="none" spc="0">
        <a:ln>
          <a:noFill/>
        </a:ln>
        <a:solidFill>
          <a:srgbClr val="000000"/>
        </a:solidFill>
        <a:latin typeface="Helvetica Neue"/>
        <a:ea typeface="Helvetica Neue"/>
        <a:cs typeface="Helvetica Neue"/>
      </a:defRPr>
    </a:lvl1pPr>
    <a:lvl2pPr marL="0" marR="0" indent="228600" algn="ctr" defTabSz="584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1" i="0" u="none" strike="noStrike" cap="none" spc="0">
        <a:ln>
          <a:noFill/>
        </a:ln>
        <a:solidFill>
          <a:srgbClr val="000000"/>
        </a:solidFill>
        <a:latin typeface="Helvetica Neue"/>
        <a:ea typeface="Helvetica Neue"/>
        <a:cs typeface="Helvetica Neue"/>
      </a:defRPr>
    </a:lvl2pPr>
    <a:lvl3pPr marL="0" marR="0" indent="457200" algn="ctr" defTabSz="584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1" i="0" u="none" strike="noStrike" cap="none" spc="0">
        <a:ln>
          <a:noFill/>
        </a:ln>
        <a:solidFill>
          <a:srgbClr val="000000"/>
        </a:solidFill>
        <a:latin typeface="Helvetica Neue"/>
        <a:ea typeface="Helvetica Neue"/>
        <a:cs typeface="Helvetica Neue"/>
      </a:defRPr>
    </a:lvl3pPr>
    <a:lvl4pPr marL="0" marR="0" indent="685800" algn="ctr" defTabSz="584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1" i="0" u="none" strike="noStrike" cap="none" spc="0">
        <a:ln>
          <a:noFill/>
        </a:ln>
        <a:solidFill>
          <a:srgbClr val="000000"/>
        </a:solidFill>
        <a:latin typeface="Helvetica Neue"/>
        <a:ea typeface="Helvetica Neue"/>
        <a:cs typeface="Helvetica Neue"/>
      </a:defRPr>
    </a:lvl4pPr>
    <a:lvl5pPr marL="0" marR="0" indent="914400" algn="ctr" defTabSz="584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1" i="0" u="none" strike="noStrike" cap="none" spc="0">
        <a:ln>
          <a:noFill/>
        </a:ln>
        <a:solidFill>
          <a:srgbClr val="000000"/>
        </a:solidFill>
        <a:latin typeface="Helvetica Neue"/>
        <a:ea typeface="Helvetica Neue"/>
        <a:cs typeface="Helvetica Neue"/>
      </a:defRPr>
    </a:lvl5pPr>
    <a:lvl6pPr marL="0" marR="0" indent="1143000" algn="ctr" defTabSz="584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1" i="0" u="none" strike="noStrike" cap="none" spc="0">
        <a:ln>
          <a:noFill/>
        </a:ln>
        <a:solidFill>
          <a:srgbClr val="000000"/>
        </a:solidFill>
        <a:latin typeface="Helvetica Neue"/>
        <a:ea typeface="Helvetica Neue"/>
        <a:cs typeface="Helvetica Neue"/>
      </a:defRPr>
    </a:lvl6pPr>
    <a:lvl7pPr marL="0" marR="0" indent="1371600" algn="ctr" defTabSz="584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1" i="0" u="none" strike="noStrike" cap="none" spc="0">
        <a:ln>
          <a:noFill/>
        </a:ln>
        <a:solidFill>
          <a:srgbClr val="000000"/>
        </a:solidFill>
        <a:latin typeface="Helvetica Neue"/>
        <a:ea typeface="Helvetica Neue"/>
        <a:cs typeface="Helvetica Neue"/>
      </a:defRPr>
    </a:lvl7pPr>
    <a:lvl8pPr marL="0" marR="0" indent="1600200" algn="ctr" defTabSz="584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1" i="0" u="none" strike="noStrike" cap="none" spc="0">
        <a:ln>
          <a:noFill/>
        </a:ln>
        <a:solidFill>
          <a:srgbClr val="000000"/>
        </a:solidFill>
        <a:latin typeface="Helvetica Neue"/>
        <a:ea typeface="Helvetica Neue"/>
        <a:cs typeface="Helvetica Neue"/>
      </a:defRPr>
    </a:lvl8pPr>
    <a:lvl9pPr marL="0" marR="0" indent="1828800" algn="ctr" defTabSz="584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1" i="0" u="none" strike="noStrike" cap="none" spc="0">
        <a:ln>
          <a:noFill/>
        </a:ln>
        <a:solidFill>
          <a:srgbClr val="000000"/>
        </a:solidFill>
        <a:latin typeface="Helvetica Neue"/>
        <a:ea typeface="Helvetica Neue"/>
        <a:cs typeface="Helvetica Neue"/>
      </a:defRPr>
    </a:lvl9pPr>
  </p:defaultTextStyle>
  <p:extLst>
    <p:ext uri="{EFAFB233-063F-42B5-8137-9DF3F51BA10A}">
      <p15:sldGuideLst xmlns:p15="http://schemas.microsoft.com/office/powerpoint/2012/main">
        <p15:guide id="1" pos="4114">
          <p15:clr>
            <a:srgbClr val="A4A3A4"/>
          </p15:clr>
        </p15:guide>
        <p15:guide id="2" orient="horz" pos="3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592" y="-826"/>
      </p:cViewPr>
      <p:guideLst>
        <p:guide pos="4114"/>
        <p:guide orient="horz"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userDrawn="1">
  <p:cSld name="Título e Sub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>
              <a:defRPr/>
            </a:pPr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 bwMode="auto"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>
              <a:defRPr/>
            </a:pPr>
            <a:r>
              <a:t>Nível de Corpo Um</a:t>
            </a:r>
          </a:p>
          <a:p>
            <a:pPr lvl="1">
              <a:defRPr/>
            </a:pPr>
            <a:r>
              <a:t>Nível de Corpo Dois</a:t>
            </a:r>
          </a:p>
          <a:p>
            <a:pPr lvl="2">
              <a:defRPr/>
            </a:pPr>
            <a:r>
              <a:t>Nível de Corpo Três</a:t>
            </a:r>
          </a:p>
          <a:p>
            <a:pPr lvl="3">
              <a:defRPr/>
            </a:pPr>
            <a:r>
              <a:t>Nível de Corpo Quatro</a:t>
            </a:r>
          </a:p>
          <a:p>
            <a:pPr lvl="4">
              <a:defRPr/>
            </a:pPr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userDrawn="1">
  <p:cSld name="Cit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–Jaime Silveira"/>
          <p:cNvSpPr txBox="1">
            <a:spLocks noGrp="1"/>
          </p:cNvSpPr>
          <p:nvPr>
            <p:ph type="body" sz="quarter" idx="13"/>
          </p:nvPr>
        </p:nvSpPr>
        <p:spPr bwMode="auto"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pPr>
              <a:defRPr/>
            </a:pPr>
            <a:r>
              <a:t>–Jaime Silveira</a:t>
            </a:r>
          </a:p>
        </p:txBody>
      </p:sp>
      <p:sp>
        <p:nvSpPr>
          <p:cNvPr id="94" name="“Digite uma citação aqui.”"/>
          <p:cNvSpPr txBox="1">
            <a:spLocks noGrp="1"/>
          </p:cNvSpPr>
          <p:nvPr>
            <p:ph type="body" sz="quarter" idx="14"/>
          </p:nvPr>
        </p:nvSpPr>
        <p:spPr bwMode="auto"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t>“Digite uma citação aqui.”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userDrawn="1">
  <p:cSld name="F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13"/>
          </p:nvPr>
        </p:nvSpPr>
        <p:spPr bwMode="auto"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userDrawn="1">
  <p:cSld name="Em Br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userDrawn="1">
  <p:cSld name="Foto - Horizont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>
            <a:spLocks noGrp="1"/>
          </p:cNvSpPr>
          <p:nvPr>
            <p:ph type="pic" idx="13"/>
          </p:nvPr>
        </p:nvSpPr>
        <p:spPr bwMode="auto"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 bwMode="auto"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>
              <a:defRPr/>
            </a:pPr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 bwMode="auto">
          <a:xfrm>
            <a:off x="1270000" y="8153399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>
              <a:defRPr/>
            </a:pPr>
            <a:r>
              <a:t>Nível de Corpo Um</a:t>
            </a:r>
          </a:p>
          <a:p>
            <a:pPr lvl="1">
              <a:defRPr/>
            </a:pPr>
            <a:r>
              <a:t>Nível de Corpo Dois</a:t>
            </a:r>
          </a:p>
          <a:p>
            <a:pPr lvl="2">
              <a:defRPr/>
            </a:pPr>
            <a:r>
              <a:t>Nível de Corpo Três</a:t>
            </a:r>
          </a:p>
          <a:p>
            <a:pPr lvl="3">
              <a:defRPr/>
            </a:pPr>
            <a:r>
              <a:t>Nível de Corpo Quatro</a:t>
            </a:r>
          </a:p>
          <a:p>
            <a:pPr lvl="4">
              <a:defRPr/>
            </a:pPr>
            <a:r>
              <a:t>Nível de Corpo Cinco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userDrawn="1">
  <p:cSld name="Título - Centr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 bwMode="auto"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Texto do Título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userDrawn="1">
  <p:cSld name="Foto -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sz="half" idx="13"/>
          </p:nvPr>
        </p:nvSpPr>
        <p:spPr bwMode="auto"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 bwMode="auto"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 bwMode="auto">
          <a:xfrm>
            <a:off x="952500" y="4724399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>
              <a:defRPr/>
            </a:pPr>
            <a:r>
              <a:t>Nível de Corpo Um</a:t>
            </a:r>
          </a:p>
          <a:p>
            <a:pPr lvl="1">
              <a:defRPr/>
            </a:pPr>
            <a:r>
              <a:t>Nível de Corpo Dois</a:t>
            </a:r>
          </a:p>
          <a:p>
            <a:pPr lvl="2">
              <a:defRPr/>
            </a:pPr>
            <a:r>
              <a:t>Nível de Corpo Três</a:t>
            </a:r>
          </a:p>
          <a:p>
            <a:pPr lvl="3">
              <a:defRPr/>
            </a:pPr>
            <a:r>
              <a:t>Nível de Corpo Quatro</a:t>
            </a:r>
          </a:p>
          <a:p>
            <a:pPr lvl="4">
              <a:defRPr/>
            </a:pPr>
            <a:r>
              <a:t>Nível de Corpo Cinco</a:t>
            </a:r>
          </a:p>
        </p:txBody>
      </p:sp>
      <p:sp>
        <p:nvSpPr>
          <p:cNvPr id="41" name="Número do Slide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userDrawn="1">
  <p:cSld name="Título - Superio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userDrawn="1">
  <p:cSld name="Título e Marcadore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Nível de Corpo Um</a:t>
            </a:r>
          </a:p>
          <a:p>
            <a:pPr lvl="1">
              <a:defRPr/>
            </a:pPr>
            <a:r>
              <a:t>Nível de Corpo Dois</a:t>
            </a:r>
          </a:p>
          <a:p>
            <a:pPr lvl="2">
              <a:defRPr/>
            </a:pPr>
            <a:r>
              <a:t>Nível de Corpo Três</a:t>
            </a:r>
          </a:p>
          <a:p>
            <a:pPr lvl="3">
              <a:defRPr/>
            </a:pPr>
            <a:r>
              <a:t>Nível de Corpo Quatro</a:t>
            </a:r>
          </a:p>
          <a:p>
            <a:pPr lvl="4">
              <a:defRPr/>
            </a:pPr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userDrawn="1">
  <p:cSld name="Título, Marcadores e F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13"/>
          </p:nvPr>
        </p:nvSpPr>
        <p:spPr bwMode="auto"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half" idx="1"/>
          </p:nvPr>
        </p:nvSpPr>
        <p:spPr bwMode="auto"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>
              <a:defRPr/>
            </a:pPr>
            <a:r>
              <a:t>Nível de Corpo Um</a:t>
            </a:r>
          </a:p>
          <a:p>
            <a:pPr lvl="1">
              <a:defRPr/>
            </a:pPr>
            <a:r>
              <a:t>Nível de Corpo Dois</a:t>
            </a:r>
          </a:p>
          <a:p>
            <a:pPr lvl="2">
              <a:defRPr/>
            </a:pPr>
            <a:r>
              <a:t>Nível de Corpo Três</a:t>
            </a:r>
          </a:p>
          <a:p>
            <a:pPr lvl="3">
              <a:defRPr/>
            </a:pPr>
            <a:r>
              <a:t>Nível de Corpo Quatro</a:t>
            </a:r>
          </a:p>
          <a:p>
            <a:pPr lvl="4">
              <a:defRPr/>
            </a:pPr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userDrawn="1">
  <p:cSld name="Marcadore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 bwMode="auto"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Nível de Corpo Um</a:t>
            </a:r>
          </a:p>
          <a:p>
            <a:pPr lvl="1">
              <a:defRPr/>
            </a:pPr>
            <a:r>
              <a:t>Nível de Corpo Dois</a:t>
            </a:r>
          </a:p>
          <a:p>
            <a:pPr lvl="2">
              <a:defRPr/>
            </a:pPr>
            <a:r>
              <a:t>Nível de Corpo Três</a:t>
            </a:r>
          </a:p>
          <a:p>
            <a:pPr lvl="3">
              <a:defRPr/>
            </a:pPr>
            <a:r>
              <a:t>Nível de Corpo Quatro</a:t>
            </a:r>
          </a:p>
          <a:p>
            <a:pPr lvl="4">
              <a:defRPr/>
            </a:pPr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userDrawn="1">
  <p:cSld name="Três Fo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13"/>
          </p:nvPr>
        </p:nvSpPr>
        <p:spPr bwMode="auto"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14"/>
          </p:nvPr>
        </p:nvSpPr>
        <p:spPr bwMode="auto"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sz="half" idx="15"/>
          </p:nvPr>
        </p:nvSpPr>
        <p:spPr bwMode="auto"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 bwMode="auto"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>
              <a:defRPr/>
            </a:pPr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 bwMode="auto"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>
              <a:defRPr/>
            </a:pPr>
            <a:r>
              <a:t>Nível de Corpo Um</a:t>
            </a:r>
          </a:p>
          <a:p>
            <a:pPr lvl="1">
              <a:defRPr/>
            </a:pPr>
            <a:r>
              <a:t>Nível de Corpo Dois</a:t>
            </a:r>
          </a:p>
          <a:p>
            <a:pPr lvl="2">
              <a:defRPr/>
            </a:pPr>
            <a:r>
              <a:t>Nível de Corpo Três</a:t>
            </a:r>
          </a:p>
          <a:p>
            <a:pPr lvl="3">
              <a:defRPr/>
            </a:pPr>
            <a:r>
              <a:t>Nível de Corpo Quatro</a:t>
            </a:r>
          </a:p>
          <a:p>
            <a:pPr lvl="4">
              <a:defRPr/>
            </a:pPr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indent="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>
          <a:ln>
            <a:noFill/>
          </a:ln>
          <a:solidFill>
            <a:srgbClr val="000000"/>
          </a:solidFill>
          <a:latin typeface="+mn-lt"/>
          <a:ea typeface="+mn-ea"/>
          <a:cs typeface="+mn-cs"/>
        </a:defRPr>
      </a:lvl1pPr>
      <a:lvl2pPr marL="0" marR="0" indent="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>
          <a:ln>
            <a:noFill/>
          </a:ln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>
          <a:ln>
            <a:noFill/>
          </a:ln>
          <a:solidFill>
            <a:srgbClr val="000000"/>
          </a:solidFill>
          <a:latin typeface="+mn-lt"/>
          <a:ea typeface="+mn-ea"/>
          <a:cs typeface="+mn-cs"/>
        </a:defRPr>
      </a:lvl3pPr>
      <a:lvl4pPr marL="0" marR="0" indent="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>
          <a:ln>
            <a:noFill/>
          </a:ln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>
          <a:ln>
            <a:noFill/>
          </a:ln>
          <a:solidFill>
            <a:srgbClr val="000000"/>
          </a:solidFill>
          <a:latin typeface="+mn-lt"/>
          <a:ea typeface="+mn-ea"/>
          <a:cs typeface="+mn-cs"/>
        </a:defRPr>
      </a:lvl5pPr>
      <a:lvl6pPr marL="0" marR="0" indent="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>
          <a:ln>
            <a:noFill/>
          </a:ln>
          <a:solidFill>
            <a:srgbClr val="000000"/>
          </a:solidFill>
          <a:latin typeface="+mn-lt"/>
          <a:ea typeface="+mn-ea"/>
          <a:cs typeface="+mn-cs"/>
        </a:defRPr>
      </a:lvl6pPr>
      <a:lvl7pPr marL="0" marR="0" indent="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>
          <a:ln>
            <a:noFill/>
          </a:ln>
          <a:solidFill>
            <a:srgbClr val="000000"/>
          </a:solidFill>
          <a:latin typeface="+mn-lt"/>
          <a:ea typeface="+mn-ea"/>
          <a:cs typeface="+mn-cs"/>
        </a:defRPr>
      </a:lvl7pPr>
      <a:lvl8pPr marL="0" marR="0" indent="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>
          <a:ln>
            <a:noFill/>
          </a:ln>
          <a:solidFill>
            <a:srgbClr val="000000"/>
          </a:solidFill>
          <a:latin typeface="+mn-lt"/>
          <a:ea typeface="+mn-ea"/>
          <a:cs typeface="+mn-cs"/>
        </a:defRPr>
      </a:lvl8pPr>
      <a:lvl9pPr marL="0" marR="0" indent="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>
          <a:ln>
            <a:noFill/>
          </a:ln>
          <a:solidFill>
            <a:srgbClr val="000000"/>
          </a:solidFill>
          <a:latin typeface="+mn-lt"/>
          <a:ea typeface="+mn-ea"/>
          <a:cs typeface="+mn-cs"/>
        </a:defRPr>
      </a:lvl9pPr>
    </p:titleStyle>
    <p:bodyStyle>
      <a:lvl1pPr marL="444500" marR="0" indent="-444500" algn="l" defTabSz="58420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>
          <a:ln>
            <a:noFill/>
          </a:ln>
          <a:solidFill>
            <a:srgbClr val="000000"/>
          </a:solidFill>
          <a:latin typeface="Helvetica Neue"/>
          <a:ea typeface="Helvetica Neue"/>
          <a:cs typeface="Helvetica Neue"/>
        </a:defRPr>
      </a:lvl1pPr>
      <a:lvl2pPr marL="889000" marR="0" indent="-444500" algn="l" defTabSz="58420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>
          <a:ln>
            <a:noFill/>
          </a:ln>
          <a:solidFill>
            <a:srgbClr val="000000"/>
          </a:solidFill>
          <a:latin typeface="Helvetica Neue"/>
          <a:ea typeface="Helvetica Neue"/>
          <a:cs typeface="Helvetica Neue"/>
        </a:defRPr>
      </a:lvl2pPr>
      <a:lvl3pPr marL="1333500" marR="0" indent="-444500" algn="l" defTabSz="58420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>
          <a:ln>
            <a:noFill/>
          </a:ln>
          <a:solidFill>
            <a:srgbClr val="000000"/>
          </a:solidFill>
          <a:latin typeface="Helvetica Neue"/>
          <a:ea typeface="Helvetica Neue"/>
          <a:cs typeface="Helvetica Neue"/>
        </a:defRPr>
      </a:lvl3pPr>
      <a:lvl4pPr marL="1778000" marR="0" indent="-444500" algn="l" defTabSz="58420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>
          <a:ln>
            <a:noFill/>
          </a:ln>
          <a:solidFill>
            <a:srgbClr val="000000"/>
          </a:solidFill>
          <a:latin typeface="Helvetica Neue"/>
          <a:ea typeface="Helvetica Neue"/>
          <a:cs typeface="Helvetica Neue"/>
        </a:defRPr>
      </a:lvl4pPr>
      <a:lvl5pPr marL="2222500" marR="0" indent="-444500" algn="l" defTabSz="58420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>
          <a:ln>
            <a:noFill/>
          </a:ln>
          <a:solidFill>
            <a:srgbClr val="000000"/>
          </a:solidFill>
          <a:latin typeface="Helvetica Neue"/>
          <a:ea typeface="Helvetica Neue"/>
          <a:cs typeface="Helvetica Neue"/>
        </a:defRPr>
      </a:lvl5pPr>
      <a:lvl6pPr marL="2667000" marR="0" indent="-444500" algn="l" defTabSz="58420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>
          <a:ln>
            <a:noFill/>
          </a:ln>
          <a:solidFill>
            <a:srgbClr val="000000"/>
          </a:solidFill>
          <a:latin typeface="Helvetica Neue"/>
          <a:ea typeface="Helvetica Neue"/>
          <a:cs typeface="Helvetica Neue"/>
        </a:defRPr>
      </a:lvl6pPr>
      <a:lvl7pPr marL="3111500" marR="0" indent="-444500" algn="l" defTabSz="58420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>
          <a:ln>
            <a:noFill/>
          </a:ln>
          <a:solidFill>
            <a:srgbClr val="000000"/>
          </a:solidFill>
          <a:latin typeface="Helvetica Neue"/>
          <a:ea typeface="Helvetica Neue"/>
          <a:cs typeface="Helvetica Neue"/>
        </a:defRPr>
      </a:lvl7pPr>
      <a:lvl8pPr marL="3556000" marR="0" indent="-444500" algn="l" defTabSz="58420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>
          <a:ln>
            <a:noFill/>
          </a:ln>
          <a:solidFill>
            <a:srgbClr val="000000"/>
          </a:solidFill>
          <a:latin typeface="Helvetica Neue"/>
          <a:ea typeface="Helvetica Neue"/>
          <a:cs typeface="Helvetica Neue"/>
        </a:defRPr>
      </a:lvl8pPr>
      <a:lvl9pPr marL="4000500" marR="0" indent="-444500" algn="l" defTabSz="58420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>
          <a:ln>
            <a:noFill/>
          </a:ln>
          <a:solidFill>
            <a:srgbClr val="000000"/>
          </a:solidFill>
          <a:latin typeface="Helvetica Neue"/>
          <a:ea typeface="Helvetica Neue"/>
          <a:cs typeface="Helvetica Neue"/>
        </a:defRPr>
      </a:lvl9pPr>
    </p:bodyStyle>
    <p:otherStyle>
      <a:lvl1pPr marL="0" marR="0" indent="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228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457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6858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914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11430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1371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1600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18288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9267652" name="CSS Externo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CSS </a:t>
            </a:r>
            <a:r>
              <a:rPr lang="pt-BR"/>
              <a:t>estrutura básica</a:t>
            </a:r>
            <a:endParaRPr/>
          </a:p>
        </p:txBody>
      </p:sp>
      <p:pic>
        <p:nvPicPr>
          <p:cNvPr id="1778345889" name="Imagem 177834588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77531" y="2575927"/>
            <a:ext cx="11737801" cy="55767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826890" name="CSS Externo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CSS </a:t>
            </a:r>
            <a:r>
              <a:rPr lang="pt-BR"/>
              <a:t>Borda</a:t>
            </a:r>
            <a:endParaRPr/>
          </a:p>
        </p:txBody>
      </p:sp>
      <p:pic>
        <p:nvPicPr>
          <p:cNvPr id="811309181" name="Imagem 81130918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79144" y="2030328"/>
            <a:ext cx="10054945" cy="69808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1563030" name="CSS Externo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CSS </a:t>
            </a:r>
            <a:r>
              <a:rPr lang="pt-BR"/>
              <a:t>Borda</a:t>
            </a:r>
            <a:endParaRPr/>
          </a:p>
        </p:txBody>
      </p:sp>
      <p:sp>
        <p:nvSpPr>
          <p:cNvPr id="1976022236" name="CaixaDeTexto 1976022235"/>
          <p:cNvSpPr txBox="1"/>
          <p:nvPr/>
        </p:nvSpPr>
        <p:spPr bwMode="auto">
          <a:xfrm>
            <a:off x="574382" y="2774882"/>
            <a:ext cx="3434649" cy="475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1800"/>
              <a:t>estilo4.css:</a:t>
            </a:r>
          </a:p>
          <a:p>
            <a:pPr algn="l">
              <a:defRPr/>
            </a:pPr>
            <a:endParaRPr sz="1800"/>
          </a:p>
          <a:p>
            <a:pPr algn="l">
              <a:defRPr/>
            </a:pPr>
            <a:r>
              <a:rPr sz="1800"/>
              <a:t>h1 {</a:t>
            </a:r>
          </a:p>
          <a:p>
            <a:pPr algn="l">
              <a:defRPr/>
            </a:pPr>
            <a:r>
              <a:rPr sz="1800"/>
              <a:t>border-width: thick;</a:t>
            </a:r>
          </a:p>
          <a:p>
            <a:pPr algn="l">
              <a:defRPr/>
            </a:pPr>
            <a:r>
              <a:rPr sz="1800"/>
              <a:t>border-style: dotted;</a:t>
            </a:r>
          </a:p>
          <a:p>
            <a:pPr algn="l">
              <a:defRPr/>
            </a:pPr>
            <a:r>
              <a:rPr sz="1800"/>
              <a:t>border-color: gold;</a:t>
            </a:r>
          </a:p>
          <a:p>
            <a:pPr algn="l">
              <a:defRPr/>
            </a:pPr>
            <a:r>
              <a:rPr sz="1800"/>
              <a:t>}</a:t>
            </a:r>
          </a:p>
          <a:p>
            <a:pPr algn="l">
              <a:defRPr/>
            </a:pPr>
            <a:r>
              <a:rPr sz="1800"/>
              <a:t>h2 {</a:t>
            </a:r>
          </a:p>
          <a:p>
            <a:pPr algn="l">
              <a:defRPr/>
            </a:pPr>
            <a:r>
              <a:rPr sz="1800"/>
              <a:t>border-width: 20px;</a:t>
            </a:r>
          </a:p>
          <a:p>
            <a:pPr algn="l">
              <a:defRPr/>
            </a:pPr>
            <a:r>
              <a:rPr sz="1800"/>
              <a:t>border-style: outset;</a:t>
            </a:r>
          </a:p>
          <a:p>
            <a:pPr algn="l">
              <a:defRPr/>
            </a:pPr>
            <a:r>
              <a:rPr sz="1800"/>
              <a:t>border-color: red;</a:t>
            </a:r>
          </a:p>
          <a:p>
            <a:pPr algn="l">
              <a:defRPr/>
            </a:pPr>
            <a:r>
              <a:rPr sz="1800"/>
              <a:t>}</a:t>
            </a:r>
          </a:p>
          <a:p>
            <a:pPr algn="l">
              <a:defRPr/>
            </a:pPr>
            <a:r>
              <a:rPr sz="1800"/>
              <a:t>p {</a:t>
            </a:r>
          </a:p>
          <a:p>
            <a:pPr algn="l">
              <a:defRPr/>
            </a:pPr>
            <a:r>
              <a:rPr sz="1800"/>
              <a:t>border-top-width: 1px;</a:t>
            </a:r>
          </a:p>
          <a:p>
            <a:pPr algn="l">
              <a:defRPr/>
            </a:pPr>
            <a:r>
              <a:rPr sz="1800"/>
              <a:t>border-style: dashed;</a:t>
            </a:r>
          </a:p>
          <a:p>
            <a:pPr algn="l">
              <a:defRPr/>
            </a:pPr>
            <a:r>
              <a:rPr sz="1800"/>
              <a:t>border-color: blue;</a:t>
            </a:r>
          </a:p>
          <a:p>
            <a:pPr algn="l">
              <a:defRPr/>
            </a:pPr>
            <a:r>
              <a:rPr sz="1800"/>
              <a:t>}</a:t>
            </a:r>
          </a:p>
        </p:txBody>
      </p:sp>
      <p:sp>
        <p:nvSpPr>
          <p:cNvPr id="1383690084" name="CaixaDeTexto 1383690083"/>
          <p:cNvSpPr txBox="1"/>
          <p:nvPr/>
        </p:nvSpPr>
        <p:spPr bwMode="auto">
          <a:xfrm>
            <a:off x="4087006" y="2694572"/>
            <a:ext cx="8287123" cy="5852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1800"/>
              <a:t>exemplo4.css</a:t>
            </a:r>
          </a:p>
          <a:p>
            <a:pPr algn="l">
              <a:defRPr/>
            </a:pPr>
            <a:endParaRPr sz="1800"/>
          </a:p>
          <a:p>
            <a:pPr algn="l">
              <a:defRPr/>
            </a:pPr>
            <a:r>
              <a:rPr sz="1800"/>
              <a:t>&lt;html&gt;</a:t>
            </a:r>
          </a:p>
          <a:p>
            <a:pPr algn="l">
              <a:defRPr/>
            </a:pPr>
            <a:r>
              <a:rPr sz="1800"/>
              <a:t>&lt;head&gt;</a:t>
            </a:r>
          </a:p>
          <a:p>
            <a:pPr algn="l">
              <a:defRPr/>
            </a:pPr>
            <a:r>
              <a:rPr sz="1800"/>
              <a:t>&lt;title&gt; Bordas! &lt;/title&gt;</a:t>
            </a:r>
          </a:p>
          <a:p>
            <a:pPr algn="l">
              <a:defRPr/>
            </a:pPr>
            <a:r>
              <a:rPr sz="1800"/>
              <a:t>&lt;link rel="stylesheet" type="text/css" href="estilo.css" /&gt;</a:t>
            </a:r>
          </a:p>
          <a:p>
            <a:pPr algn="l">
              <a:defRPr/>
            </a:pPr>
            <a:r>
              <a:rPr sz="1800"/>
              <a:t>&lt;/head&gt;</a:t>
            </a:r>
          </a:p>
          <a:p>
            <a:pPr algn="l">
              <a:defRPr/>
            </a:pPr>
            <a:r>
              <a:rPr sz="1800"/>
              <a:t>&lt;body&gt;</a:t>
            </a:r>
          </a:p>
          <a:p>
            <a:pPr algn="l">
              <a:defRPr/>
            </a:pPr>
            <a:r>
              <a:rPr sz="1800"/>
              <a:t>&lt;h1&gt; Bordas CSS &lt;/h1&gt;</a:t>
            </a:r>
          </a:p>
          <a:p>
            <a:pPr algn="l">
              <a:defRPr/>
            </a:pPr>
            <a:r>
              <a:rPr sz="1800"/>
              <a:t>&lt;h2&gt; Mudan&amp;ccedil;as &lt;/h2&gt;</a:t>
            </a:r>
          </a:p>
          <a:p>
            <a:pPr algn="l">
              <a:defRPr/>
            </a:pPr>
            <a:r>
              <a:rPr sz="1800"/>
              <a:t>&lt;p&gt; "Se voc&amp;ecirc; quer transformar o mundo, experimente primeiro promover o seu</a:t>
            </a:r>
          </a:p>
          <a:p>
            <a:pPr algn="l">
              <a:defRPr/>
            </a:pPr>
            <a:r>
              <a:rPr sz="1800"/>
              <a:t>aperfei&amp;ccedil;oamento pessoal e realizar inova&amp;ecirc;&amp;otilde;es no seu</a:t>
            </a:r>
          </a:p>
          <a:p>
            <a:pPr algn="l">
              <a:defRPr/>
            </a:pPr>
            <a:r>
              <a:rPr sz="1800"/>
              <a:t>pr&amp;oacute;prio interior.Estas atitudes se refletir&amp;atilde;o em mudan&amp;ccedil;as</a:t>
            </a:r>
          </a:p>
          <a:p>
            <a:pPr algn="l">
              <a:defRPr/>
            </a:pPr>
            <a:r>
              <a:rPr sz="1800"/>
              <a:t>positivas no seu ambiente familiar.Deste ponto em diante, as mudan&amp;ccedil;as se</a:t>
            </a:r>
          </a:p>
          <a:p>
            <a:pPr algn="l">
              <a:defRPr/>
            </a:pPr>
            <a:r>
              <a:rPr sz="1800"/>
              <a:t>expandir&amp;atilde;o em propor&amp;ccedil;&amp;otilde;es cada vez maiores.</a:t>
            </a:r>
          </a:p>
          <a:p>
            <a:pPr algn="l">
              <a:defRPr/>
            </a:pPr>
            <a:r>
              <a:rPr sz="1800"/>
              <a:t>Tudo o que fazemos produz efeito, causa algum impacto."&lt;/p&gt;</a:t>
            </a:r>
          </a:p>
          <a:p>
            <a:pPr algn="l">
              <a:defRPr/>
            </a:pPr>
            <a:r>
              <a:rPr sz="1800"/>
              <a:t>&lt;/body&gt;</a:t>
            </a:r>
          </a:p>
          <a:p>
            <a:pPr algn="l">
              <a:defRPr/>
            </a:pPr>
            <a:r>
              <a:rPr sz="1800"/>
              <a:t>&lt;/html&gt;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9478717" name="CSS Externo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CSS </a:t>
            </a:r>
            <a:r>
              <a:rPr lang="pt-BR"/>
              <a:t>Margin e Padding</a:t>
            </a:r>
            <a:endParaRPr/>
          </a:p>
        </p:txBody>
      </p:sp>
      <p:pic>
        <p:nvPicPr>
          <p:cNvPr id="317272353" name="Imagem 31727235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90888" y="2343651"/>
            <a:ext cx="10098738" cy="69808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2025211" name="CSS Externo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CSS </a:t>
            </a:r>
            <a:r>
              <a:rPr lang="pt-BR"/>
              <a:t>Margin e Padding</a:t>
            </a:r>
            <a:endParaRPr/>
          </a:p>
        </p:txBody>
      </p:sp>
      <p:sp>
        <p:nvSpPr>
          <p:cNvPr id="1880406880" name="CaixaDeTexto 1880406879"/>
          <p:cNvSpPr txBox="1"/>
          <p:nvPr/>
        </p:nvSpPr>
        <p:spPr bwMode="auto">
          <a:xfrm>
            <a:off x="952499" y="3202805"/>
            <a:ext cx="4181403" cy="411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t>estilo5.css:</a:t>
            </a:r>
          </a:p>
          <a:p>
            <a:pPr algn="l">
              <a:defRPr/>
            </a:pPr>
            <a:endParaRPr/>
          </a:p>
          <a:p>
            <a:pPr algn="l">
              <a:defRPr/>
            </a:pPr>
            <a:r>
              <a:t>body {</a:t>
            </a:r>
          </a:p>
          <a:p>
            <a:pPr algn="l">
              <a:defRPr/>
            </a:pPr>
            <a:r>
              <a:t>margin-top: 100px;</a:t>
            </a:r>
          </a:p>
          <a:p>
            <a:pPr algn="l">
              <a:defRPr/>
            </a:pPr>
            <a:r>
              <a:t>margin-right: 40px;</a:t>
            </a:r>
          </a:p>
          <a:p>
            <a:pPr algn="l">
              <a:defRPr/>
            </a:pPr>
            <a:r>
              <a:t>margin-bottom: 10px;</a:t>
            </a:r>
          </a:p>
          <a:p>
            <a:pPr algn="l">
              <a:defRPr/>
            </a:pPr>
            <a:r>
              <a:t>margin-left: 70px;</a:t>
            </a:r>
          </a:p>
          <a:p>
            <a:pPr algn="l">
              <a:defRPr/>
            </a:pPr>
            <a:r>
              <a:t>}</a:t>
            </a:r>
          </a:p>
          <a:p>
            <a:pPr algn="l">
              <a:defRPr/>
            </a:pPr>
            <a:r>
              <a:t>p {</a:t>
            </a:r>
          </a:p>
          <a:p>
            <a:pPr algn="l">
              <a:defRPr/>
            </a:pPr>
            <a:r>
              <a:t>margin: 5px 50px 5px 50px;</a:t>
            </a:r>
          </a:p>
          <a:p>
            <a:pPr algn="l">
              <a:defRPr/>
            </a:pPr>
            <a:r>
              <a:t>}</a:t>
            </a:r>
          </a:p>
        </p:txBody>
      </p:sp>
      <p:sp>
        <p:nvSpPr>
          <p:cNvPr id="948724594" name="CaixaDeTexto 948724593"/>
          <p:cNvSpPr txBox="1"/>
          <p:nvPr/>
        </p:nvSpPr>
        <p:spPr bwMode="auto">
          <a:xfrm>
            <a:off x="6301518" y="3140141"/>
            <a:ext cx="6297123" cy="4480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t>exemplo5.html</a:t>
            </a:r>
          </a:p>
          <a:p>
            <a:pPr algn="l">
              <a:defRPr/>
            </a:pPr>
            <a:endParaRPr/>
          </a:p>
          <a:p>
            <a:pPr algn="l">
              <a:defRPr/>
            </a:pPr>
            <a:r>
              <a:t>&lt;html&gt;</a:t>
            </a:r>
          </a:p>
          <a:p>
            <a:pPr algn="l">
              <a:defRPr/>
            </a:pPr>
            <a:r>
              <a:t>&lt;head&gt;</a:t>
            </a:r>
          </a:p>
          <a:p>
            <a:pPr algn="l">
              <a:defRPr/>
            </a:pPr>
            <a:r>
              <a:t>&lt;title&gt; Margin e Padding &lt;/title&gt;</a:t>
            </a:r>
          </a:p>
          <a:p>
            <a:pPr algn="l">
              <a:defRPr/>
            </a:pPr>
            <a:r>
              <a:t>&lt;link rel="stylesheet" type="text/css" href="estilo</a:t>
            </a:r>
            <a:r>
              <a:rPr lang="pt-BR"/>
              <a:t>5</a:t>
            </a:r>
            <a:r>
              <a:t>.css" /&gt;</a:t>
            </a:r>
          </a:p>
          <a:p>
            <a:pPr algn="l">
              <a:defRPr/>
            </a:pPr>
            <a:r>
              <a:t>&lt;/head&gt;</a:t>
            </a:r>
          </a:p>
          <a:p>
            <a:pPr algn="l">
              <a:defRPr/>
            </a:pPr>
            <a:r>
              <a:t>&lt;body&gt;</a:t>
            </a:r>
          </a:p>
          <a:p>
            <a:pPr algn="l">
              <a:defRPr/>
            </a:pPr>
            <a:r>
              <a:t>&lt;p&gt;Testando...&lt;/p&gt;</a:t>
            </a:r>
          </a:p>
          <a:p>
            <a:pPr algn="l">
              <a:defRPr/>
            </a:pPr>
            <a:r>
              <a:t>&lt;/body&gt;</a:t>
            </a:r>
          </a:p>
          <a:p>
            <a:pPr algn="l">
              <a:defRPr/>
            </a:pPr>
            <a:r>
              <a:t>&lt;/html&gt;</a:t>
            </a:r>
          </a:p>
        </p:txBody>
      </p:sp>
      <p:pic>
        <p:nvPicPr>
          <p:cNvPr id="611067097" name="Imagem 61106709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14375" y="7544802"/>
            <a:ext cx="11780419" cy="18002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6783426" name="CSS Externo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CSS </a:t>
            </a:r>
            <a:r>
              <a:rPr lang="pt-BR"/>
              <a:t>Lista</a:t>
            </a:r>
            <a:endParaRPr/>
          </a:p>
        </p:txBody>
      </p:sp>
      <p:pic>
        <p:nvPicPr>
          <p:cNvPr id="1128093093" name="Imagem 112809309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31791" y="2574959"/>
            <a:ext cx="10941216" cy="46036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7650205" name="CSS Externo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CSS </a:t>
            </a:r>
            <a:r>
              <a:rPr lang="pt-BR"/>
              <a:t>Lista</a:t>
            </a:r>
            <a:endParaRPr/>
          </a:p>
        </p:txBody>
      </p:sp>
      <p:sp>
        <p:nvSpPr>
          <p:cNvPr id="839887442" name="CaixaDeTexto 839887441"/>
          <p:cNvSpPr txBox="1"/>
          <p:nvPr/>
        </p:nvSpPr>
        <p:spPr bwMode="auto">
          <a:xfrm>
            <a:off x="710142" y="2262036"/>
            <a:ext cx="4316515" cy="5029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1800"/>
              <a:t>estilo6.css:</a:t>
            </a:r>
          </a:p>
          <a:p>
            <a:pPr algn="l">
              <a:defRPr/>
            </a:pPr>
            <a:endParaRPr sz="1800"/>
          </a:p>
          <a:p>
            <a:pPr algn="l">
              <a:defRPr/>
            </a:pPr>
            <a:r>
              <a:rPr sz="1800"/>
              <a:t>ul.inside</a:t>
            </a:r>
          </a:p>
          <a:p>
            <a:pPr algn="l">
              <a:defRPr/>
            </a:pPr>
            <a:r>
              <a:rPr sz="1800"/>
              <a:t>{</a:t>
            </a:r>
          </a:p>
          <a:p>
            <a:pPr algn="l">
              <a:defRPr/>
            </a:pPr>
            <a:r>
              <a:rPr sz="1800"/>
              <a:t>list-style-position: inside;</a:t>
            </a:r>
          </a:p>
          <a:p>
            <a:pPr algn="l">
              <a:defRPr/>
            </a:pPr>
            <a:r>
              <a:rPr sz="1800"/>
              <a:t>}</a:t>
            </a:r>
          </a:p>
          <a:p>
            <a:pPr algn="l">
              <a:defRPr/>
            </a:pPr>
            <a:r>
              <a:rPr sz="1800"/>
              <a:t>ul.outside</a:t>
            </a:r>
          </a:p>
          <a:p>
            <a:pPr algn="l">
              <a:defRPr/>
            </a:pPr>
            <a:r>
              <a:rPr sz="1800"/>
              <a:t>{</a:t>
            </a:r>
          </a:p>
          <a:p>
            <a:pPr algn="l">
              <a:defRPr/>
            </a:pPr>
            <a:r>
              <a:rPr sz="1800"/>
              <a:t>list-style-position: outside;</a:t>
            </a:r>
          </a:p>
          <a:p>
            <a:pPr algn="l">
              <a:defRPr/>
            </a:pPr>
            <a:r>
              <a:rPr sz="1800"/>
              <a:t>}</a:t>
            </a:r>
          </a:p>
          <a:p>
            <a:pPr algn="l">
              <a:defRPr/>
            </a:pPr>
            <a:r>
              <a:rPr sz="1800"/>
              <a:t>ul.square</a:t>
            </a:r>
          </a:p>
          <a:p>
            <a:pPr algn="l">
              <a:defRPr/>
            </a:pPr>
            <a:r>
              <a:rPr sz="1800"/>
              <a:t>{</a:t>
            </a:r>
          </a:p>
          <a:p>
            <a:pPr algn="l">
              <a:defRPr/>
            </a:pPr>
            <a:r>
              <a:rPr sz="1800"/>
              <a:t>list-style-type: square;</a:t>
            </a:r>
          </a:p>
          <a:p>
            <a:pPr algn="l">
              <a:defRPr/>
            </a:pPr>
            <a:r>
              <a:rPr sz="1800"/>
              <a:t>}</a:t>
            </a:r>
          </a:p>
          <a:p>
            <a:pPr algn="l">
              <a:defRPr/>
            </a:pPr>
            <a:r>
              <a:rPr sz="1800"/>
              <a:t>ul.uproman</a:t>
            </a:r>
          </a:p>
          <a:p>
            <a:pPr algn="l">
              <a:defRPr/>
            </a:pPr>
            <a:r>
              <a:rPr sz="1800"/>
              <a:t>{</a:t>
            </a:r>
          </a:p>
          <a:p>
            <a:pPr algn="l">
              <a:defRPr/>
            </a:pPr>
            <a:r>
              <a:rPr sz="1800"/>
              <a:t>list-style-type: upper-roman;</a:t>
            </a:r>
          </a:p>
          <a:p>
            <a:pPr algn="l">
              <a:defRPr/>
            </a:pPr>
            <a:r>
              <a:rPr sz="1800"/>
              <a:t>}</a:t>
            </a:r>
          </a:p>
        </p:txBody>
      </p:sp>
      <p:sp>
        <p:nvSpPr>
          <p:cNvPr id="1353409047" name="CaixaDeTexto 1353409046"/>
          <p:cNvSpPr txBox="1"/>
          <p:nvPr/>
        </p:nvSpPr>
        <p:spPr bwMode="auto">
          <a:xfrm>
            <a:off x="5428026" y="2262036"/>
            <a:ext cx="7471045" cy="7498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1800"/>
              <a:t>exemplo</a:t>
            </a:r>
            <a:r>
              <a:rPr lang="pt-BR" sz="1800"/>
              <a:t>6</a:t>
            </a:r>
            <a:r>
              <a:rPr sz="1800"/>
              <a:t>.html</a:t>
            </a:r>
          </a:p>
          <a:p>
            <a:pPr algn="l">
              <a:defRPr/>
            </a:pPr>
            <a:endParaRPr sz="1800"/>
          </a:p>
          <a:p>
            <a:pPr algn="l">
              <a:defRPr/>
            </a:pPr>
            <a:r>
              <a:rPr sz="1800"/>
              <a:t>&lt;html&gt;</a:t>
            </a:r>
          </a:p>
          <a:p>
            <a:pPr algn="l">
              <a:defRPr/>
            </a:pPr>
            <a:r>
              <a:rPr sz="1800"/>
              <a:t>&lt;head&gt;</a:t>
            </a:r>
          </a:p>
          <a:p>
            <a:pPr algn="l">
              <a:defRPr/>
            </a:pPr>
            <a:r>
              <a:rPr sz="1800"/>
              <a:t>&lt;title&gt; Listas &lt;/title&gt;</a:t>
            </a:r>
          </a:p>
          <a:p>
            <a:pPr algn="l">
              <a:defRPr/>
            </a:pPr>
            <a:r>
              <a:rPr sz="1800"/>
              <a:t>&lt;link rel="stylesheet" type="text/css" href="estilo6.css" /&gt;</a:t>
            </a:r>
          </a:p>
          <a:p>
            <a:pPr algn="l">
              <a:defRPr/>
            </a:pPr>
            <a:r>
              <a:rPr sz="1800"/>
              <a:t>&lt;/head&gt;</a:t>
            </a:r>
          </a:p>
          <a:p>
            <a:pPr algn="l">
              <a:defRPr/>
            </a:pPr>
            <a:r>
              <a:rPr sz="1800"/>
              <a:t>&lt;body&gt;</a:t>
            </a:r>
          </a:p>
          <a:p>
            <a:pPr algn="l">
              <a:defRPr/>
            </a:pPr>
            <a:r>
              <a:rPr sz="1800"/>
              <a:t>&lt;ul class="inside"&gt;</a:t>
            </a:r>
          </a:p>
          <a:p>
            <a:pPr algn="l">
              <a:defRPr/>
            </a:pPr>
            <a:r>
              <a:rPr sz="1800"/>
              <a:t>&lt;li&gt; Item 1&lt;/li&gt;</a:t>
            </a:r>
          </a:p>
          <a:p>
            <a:pPr algn="l">
              <a:defRPr/>
            </a:pPr>
            <a:r>
              <a:rPr sz="1800"/>
              <a:t>&lt;li&gt; Item 2&lt;/li&gt;</a:t>
            </a:r>
          </a:p>
          <a:p>
            <a:pPr algn="l">
              <a:defRPr/>
            </a:pPr>
            <a:r>
              <a:rPr sz="1800"/>
              <a:t>&lt;/ul&gt;</a:t>
            </a:r>
          </a:p>
          <a:p>
            <a:pPr algn="l">
              <a:defRPr/>
            </a:pPr>
            <a:r>
              <a:rPr sz="1800"/>
              <a:t>&lt;ul class="outside"&gt;</a:t>
            </a:r>
          </a:p>
          <a:p>
            <a:pPr algn="l">
              <a:defRPr/>
            </a:pPr>
            <a:r>
              <a:rPr sz="1800"/>
              <a:t>&lt;li&gt; Item 1&lt;/li&gt;</a:t>
            </a:r>
          </a:p>
          <a:p>
            <a:pPr algn="l">
              <a:defRPr/>
            </a:pPr>
            <a:r>
              <a:rPr sz="1800"/>
              <a:t>&lt;li&gt; Item 2&lt;/li&gt;</a:t>
            </a:r>
          </a:p>
          <a:p>
            <a:pPr algn="l">
              <a:defRPr/>
            </a:pPr>
            <a:r>
              <a:rPr sz="1800"/>
              <a:t>&lt;/ul&gt;</a:t>
            </a:r>
          </a:p>
          <a:p>
            <a:pPr algn="l">
              <a:defRPr/>
            </a:pPr>
            <a:r>
              <a:rPr sz="1800"/>
              <a:t>&lt;ul class="square"&gt;</a:t>
            </a:r>
          </a:p>
          <a:p>
            <a:pPr algn="l">
              <a:defRPr/>
            </a:pPr>
            <a:r>
              <a:rPr sz="1800"/>
              <a:t>&lt;li&gt; Item 1&lt;/li&gt;</a:t>
            </a:r>
          </a:p>
          <a:p>
            <a:pPr algn="l">
              <a:defRPr/>
            </a:pPr>
            <a:r>
              <a:rPr sz="1800"/>
              <a:t>&lt;li&gt; Item 2&lt;/li&gt;</a:t>
            </a:r>
          </a:p>
          <a:p>
            <a:pPr algn="l">
              <a:defRPr/>
            </a:pPr>
            <a:r>
              <a:rPr sz="1800"/>
              <a:t>&lt;/ul&gt;</a:t>
            </a:r>
          </a:p>
          <a:p>
            <a:pPr algn="l">
              <a:defRPr/>
            </a:pPr>
            <a:r>
              <a:rPr sz="1800"/>
              <a:t>&lt;ul class="uproman"&gt;</a:t>
            </a:r>
          </a:p>
          <a:p>
            <a:pPr algn="l">
              <a:defRPr/>
            </a:pPr>
            <a:r>
              <a:rPr sz="1800"/>
              <a:t>&lt;li&gt; Item 1&lt;/li&gt;</a:t>
            </a:r>
          </a:p>
          <a:p>
            <a:pPr algn="l">
              <a:defRPr/>
            </a:pPr>
            <a:r>
              <a:rPr sz="1800"/>
              <a:t>&lt;li&gt; Item 2&lt;/li&gt;</a:t>
            </a:r>
          </a:p>
          <a:p>
            <a:pPr algn="l">
              <a:defRPr/>
            </a:pPr>
            <a:r>
              <a:rPr sz="1800"/>
              <a:t>&lt;/ul&gt;</a:t>
            </a:r>
          </a:p>
          <a:p>
            <a:pPr algn="l">
              <a:defRPr/>
            </a:pPr>
            <a:r>
              <a:rPr sz="1800"/>
              <a:t>&lt;/body&gt;</a:t>
            </a:r>
          </a:p>
          <a:p>
            <a:pPr algn="l">
              <a:defRPr/>
            </a:pPr>
            <a:r>
              <a:rPr sz="1800"/>
              <a:t>&lt;/html&gt;</a:t>
            </a:r>
          </a:p>
          <a:p>
            <a:pPr algn="l">
              <a:defRPr/>
            </a:pP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3357835" name="CSS Externo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CSS </a:t>
            </a:r>
            <a:r>
              <a:rPr lang="pt-BR"/>
              <a:t>Tabela</a:t>
            </a:r>
            <a:endParaRPr/>
          </a:p>
        </p:txBody>
      </p:sp>
      <p:pic>
        <p:nvPicPr>
          <p:cNvPr id="914506072" name="Imagem 91450607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02105" y="2412999"/>
            <a:ext cx="10541447" cy="625245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1255781" name="CSS Externo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CSS </a:t>
            </a:r>
            <a:r>
              <a:rPr lang="pt-BR"/>
              <a:t>Tabela exemplo</a:t>
            </a:r>
            <a:endParaRPr/>
          </a:p>
        </p:txBody>
      </p:sp>
      <p:sp>
        <p:nvSpPr>
          <p:cNvPr id="1855665237" name="CaixaDeTexto 1855665236"/>
          <p:cNvSpPr txBox="1"/>
          <p:nvPr/>
        </p:nvSpPr>
        <p:spPr bwMode="auto">
          <a:xfrm>
            <a:off x="1755888" y="2199372"/>
            <a:ext cx="8841479" cy="7346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1700"/>
              <a:t>estilo</a:t>
            </a:r>
            <a:r>
              <a:rPr lang="pt-BR" sz="1700"/>
              <a:t>7</a:t>
            </a:r>
            <a:r>
              <a:rPr sz="1700"/>
              <a:t>.css</a:t>
            </a:r>
          </a:p>
          <a:p>
            <a:pPr algn="l">
              <a:defRPr/>
            </a:pPr>
            <a:endParaRPr sz="1700"/>
          </a:p>
          <a:p>
            <a:pPr algn="l">
              <a:defRPr/>
            </a:pPr>
            <a:r>
              <a:rPr sz="1700"/>
              <a:t>table.one</a:t>
            </a:r>
          </a:p>
          <a:p>
            <a:pPr algn="l">
              <a:defRPr/>
            </a:pPr>
            <a:r>
              <a:rPr sz="1700"/>
              <a:t>{</a:t>
            </a:r>
          </a:p>
          <a:p>
            <a:pPr algn="l">
              <a:defRPr/>
            </a:pPr>
            <a:r>
              <a:rPr sz="1700"/>
              <a:t>table-layout: automatic</a:t>
            </a:r>
          </a:p>
          <a:p>
            <a:pPr algn="l">
              <a:defRPr/>
            </a:pPr>
            <a:r>
              <a:rPr sz="1700"/>
              <a:t>}</a:t>
            </a:r>
          </a:p>
          <a:p>
            <a:pPr algn="l">
              <a:defRPr/>
            </a:pPr>
            <a:r>
              <a:rPr sz="1700"/>
              <a:t>table.two</a:t>
            </a:r>
          </a:p>
          <a:p>
            <a:pPr algn="l">
              <a:defRPr/>
            </a:pPr>
            <a:r>
              <a:rPr sz="1700"/>
              <a:t>{</a:t>
            </a:r>
          </a:p>
          <a:p>
            <a:pPr algn="l">
              <a:defRPr/>
            </a:pPr>
            <a:r>
              <a:rPr sz="1700"/>
              <a:t>table-layout: fixed</a:t>
            </a:r>
          </a:p>
          <a:p>
            <a:pPr algn="l">
              <a:defRPr/>
            </a:pPr>
            <a:r>
              <a:rPr sz="1700"/>
              <a:t>}</a:t>
            </a:r>
          </a:p>
          <a:p>
            <a:pPr algn="l">
              <a:defRPr/>
            </a:pPr>
            <a:r>
              <a:rPr sz="1700"/>
              <a:t>table.coll</a:t>
            </a:r>
          </a:p>
          <a:p>
            <a:pPr algn="l">
              <a:defRPr/>
            </a:pPr>
            <a:r>
              <a:rPr sz="1700"/>
              <a:t>{</a:t>
            </a:r>
          </a:p>
          <a:p>
            <a:pPr algn="l">
              <a:defRPr/>
            </a:pPr>
            <a:r>
              <a:rPr sz="1700"/>
              <a:t>border-collapse: separate</a:t>
            </a:r>
          </a:p>
          <a:p>
            <a:pPr algn="l">
              <a:defRPr/>
            </a:pPr>
            <a:r>
              <a:rPr sz="1700"/>
              <a:t>}</a:t>
            </a:r>
          </a:p>
          <a:p>
            <a:pPr algn="l">
              <a:defRPr/>
            </a:pPr>
            <a:r>
              <a:rPr sz="1700"/>
              <a:t>table.sp1</a:t>
            </a:r>
          </a:p>
          <a:p>
            <a:pPr algn="l">
              <a:defRPr/>
            </a:pPr>
            <a:r>
              <a:rPr sz="1700"/>
              <a:t>{</a:t>
            </a:r>
          </a:p>
          <a:p>
            <a:pPr algn="l">
              <a:defRPr/>
            </a:pPr>
            <a:r>
              <a:rPr sz="1700"/>
              <a:t>border-collapse: separate;</a:t>
            </a:r>
          </a:p>
          <a:p>
            <a:pPr algn="l">
              <a:defRPr/>
            </a:pPr>
            <a:r>
              <a:rPr sz="1700"/>
              <a:t>border-spacing: 20px</a:t>
            </a:r>
          </a:p>
          <a:p>
            <a:pPr algn="l">
              <a:defRPr/>
            </a:pPr>
            <a:r>
              <a:rPr sz="1700"/>
              <a:t>}</a:t>
            </a:r>
          </a:p>
          <a:p>
            <a:pPr algn="l">
              <a:defRPr/>
            </a:pPr>
            <a:r>
              <a:rPr sz="1700"/>
              <a:t>table.sp2</a:t>
            </a:r>
          </a:p>
          <a:p>
            <a:pPr algn="l">
              <a:defRPr/>
            </a:pPr>
            <a:r>
              <a:rPr sz="1700"/>
              <a:t>{</a:t>
            </a:r>
          </a:p>
          <a:p>
            <a:pPr algn="l">
              <a:defRPr/>
            </a:pPr>
            <a:r>
              <a:rPr sz="1700"/>
              <a:t>border-collapse: separate;</a:t>
            </a:r>
          </a:p>
          <a:p>
            <a:pPr algn="l">
              <a:defRPr/>
            </a:pPr>
            <a:r>
              <a:rPr sz="1700"/>
              <a:t>border-spacing: 40px 60px</a:t>
            </a:r>
          </a:p>
          <a:p>
            <a:pPr algn="l">
              <a:defRPr/>
            </a:pPr>
            <a:r>
              <a:rPr sz="1700"/>
              <a:t>}</a:t>
            </a:r>
          </a:p>
          <a:p>
            <a:pPr algn="l">
              <a:defRPr/>
            </a:pPr>
            <a:r>
              <a:rPr sz="1700"/>
              <a:t>caption</a:t>
            </a:r>
          </a:p>
          <a:p>
            <a:pPr algn="l">
              <a:defRPr/>
            </a:pPr>
            <a:r>
              <a:rPr sz="1700"/>
              <a:t>{</a:t>
            </a:r>
          </a:p>
          <a:p>
            <a:pPr algn="l">
              <a:defRPr/>
            </a:pPr>
            <a:r>
              <a:rPr sz="1700"/>
              <a:t>caption-side:left</a:t>
            </a:r>
          </a:p>
          <a:p>
            <a:pPr algn="l">
              <a:defRPr/>
            </a:pPr>
            <a:r>
              <a:rPr sz="170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063023" name="CSS Externo"/>
          <p:cNvSpPr txBox="1">
            <a:spLocks noGrp="1"/>
          </p:cNvSpPr>
          <p:nvPr>
            <p:ph type="title"/>
          </p:nvPr>
        </p:nvSpPr>
        <p:spPr bwMode="auto">
          <a:xfrm>
            <a:off x="114078" y="830512"/>
            <a:ext cx="6028322" cy="986756"/>
          </a:xfrm>
          <a:prstGeom prst="rect">
            <a:avLst/>
          </a:prstGeom>
        </p:spPr>
        <p:txBody>
          <a:bodyPr vertOverflow="overflow" horzOverflow="overflow" vert="horz" wrap="square" lIns="50799" tIns="50799" rIns="50799" bIns="50799" numCol="1" spcCol="0" rtlCol="0" fromWordArt="0" anchor="ctr" anchorCtr="0" forceAA="0" compatLnSpc="0">
            <a:normAutofit fontScale="90000" lnSpcReduction="2000"/>
          </a:bodyPr>
          <a:lstStyle/>
          <a:p>
            <a:pPr>
              <a:defRPr/>
            </a:pPr>
            <a:r>
              <a:t>CSS </a:t>
            </a:r>
            <a:r>
              <a:rPr lang="pt-BR"/>
              <a:t>Tabela</a:t>
            </a:r>
            <a:endParaRPr/>
          </a:p>
        </p:txBody>
      </p:sp>
      <p:sp>
        <p:nvSpPr>
          <p:cNvPr id="730903479" name="CaixaDeTexto 730903478"/>
          <p:cNvSpPr txBox="1"/>
          <p:nvPr/>
        </p:nvSpPr>
        <p:spPr bwMode="auto">
          <a:xfrm>
            <a:off x="6352563" y="263190"/>
            <a:ext cx="6646717" cy="8839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700" dirty="0" err="1"/>
              <a:t>exemplo</a:t>
            </a:r>
            <a:r>
              <a:rPr lang="pt-BR" sz="700" dirty="0"/>
              <a:t>7</a:t>
            </a:r>
            <a:r>
              <a:rPr sz="700" dirty="0"/>
              <a:t>.html</a:t>
            </a:r>
          </a:p>
          <a:p>
            <a:pPr algn="l">
              <a:defRPr/>
            </a:pPr>
            <a:endParaRPr sz="700" dirty="0"/>
          </a:p>
          <a:p>
            <a:pPr algn="l">
              <a:defRPr/>
            </a:pPr>
            <a:r>
              <a:rPr sz="700" dirty="0"/>
              <a:t>&lt;html&gt;</a:t>
            </a:r>
          </a:p>
          <a:p>
            <a:pPr algn="l">
              <a:defRPr/>
            </a:pPr>
            <a:r>
              <a:rPr sz="700" dirty="0"/>
              <a:t>&lt;head&gt;</a:t>
            </a:r>
          </a:p>
          <a:p>
            <a:pPr algn="l">
              <a:defRPr/>
            </a:pPr>
            <a:r>
              <a:rPr sz="700" dirty="0"/>
              <a:t>&lt;title&gt; </a:t>
            </a:r>
            <a:r>
              <a:rPr sz="700" dirty="0" err="1"/>
              <a:t>Tabelas</a:t>
            </a:r>
            <a:r>
              <a:rPr sz="700" dirty="0"/>
              <a:t> &lt;/title&gt;</a:t>
            </a:r>
          </a:p>
          <a:p>
            <a:pPr algn="l">
              <a:defRPr/>
            </a:pPr>
            <a:r>
              <a:rPr sz="700" dirty="0"/>
              <a:t>&lt;link </a:t>
            </a:r>
            <a:r>
              <a:rPr sz="700" dirty="0" err="1"/>
              <a:t>rel</a:t>
            </a:r>
            <a:r>
              <a:rPr sz="700" dirty="0"/>
              <a:t>="stylesheet" type="text/</a:t>
            </a:r>
            <a:r>
              <a:rPr sz="700" dirty="0" err="1"/>
              <a:t>css</a:t>
            </a:r>
            <a:r>
              <a:rPr sz="700" dirty="0"/>
              <a:t>" </a:t>
            </a:r>
            <a:r>
              <a:rPr sz="700" dirty="0" err="1"/>
              <a:t>href</a:t>
            </a:r>
            <a:r>
              <a:rPr sz="700" dirty="0"/>
              <a:t>="</a:t>
            </a:r>
            <a:r>
              <a:rPr sz="700" dirty="0" err="1"/>
              <a:t>estilo</a:t>
            </a:r>
            <a:r>
              <a:rPr lang="pt-BR" sz="700" dirty="0"/>
              <a:t>7</a:t>
            </a:r>
            <a:r>
              <a:rPr sz="700" dirty="0"/>
              <a:t>.</a:t>
            </a:r>
            <a:r>
              <a:rPr sz="700" dirty="0" err="1"/>
              <a:t>css</a:t>
            </a:r>
            <a:r>
              <a:rPr sz="700" dirty="0"/>
              <a:t>" /&gt;</a:t>
            </a:r>
          </a:p>
          <a:p>
            <a:pPr algn="l">
              <a:defRPr/>
            </a:pPr>
            <a:r>
              <a:rPr sz="700" dirty="0"/>
              <a:t>&lt;/head&gt;</a:t>
            </a:r>
          </a:p>
          <a:p>
            <a:pPr algn="l">
              <a:defRPr/>
            </a:pPr>
            <a:r>
              <a:rPr sz="700" dirty="0"/>
              <a:t>&lt;body&gt;</a:t>
            </a:r>
          </a:p>
          <a:p>
            <a:pPr algn="l">
              <a:defRPr/>
            </a:pPr>
            <a:r>
              <a:rPr sz="700" dirty="0"/>
              <a:t>&lt;table class="one" border="1" width="100%"&gt;</a:t>
            </a:r>
          </a:p>
          <a:p>
            <a:pPr algn="l">
              <a:defRPr/>
            </a:pPr>
            <a:r>
              <a:rPr sz="700" dirty="0"/>
              <a:t>&lt;tr&gt;</a:t>
            </a:r>
          </a:p>
          <a:p>
            <a:pPr algn="l">
              <a:defRPr/>
            </a:pPr>
            <a:r>
              <a:rPr sz="700" dirty="0"/>
              <a:t>&lt;td width="20%"&gt;1000000000000000000000000000&lt;/td&gt;</a:t>
            </a:r>
          </a:p>
          <a:p>
            <a:pPr algn="l">
              <a:defRPr/>
            </a:pPr>
            <a:r>
              <a:rPr sz="700" dirty="0"/>
              <a:t>&lt;td width="40%"&gt;10000000&lt;/td&gt;</a:t>
            </a:r>
          </a:p>
          <a:p>
            <a:pPr algn="l">
              <a:defRPr/>
            </a:pPr>
            <a:r>
              <a:rPr sz="700" dirty="0"/>
              <a:t>&lt;td width="40%"&gt;100&lt;/td&gt;</a:t>
            </a:r>
          </a:p>
          <a:p>
            <a:pPr algn="l">
              <a:defRPr/>
            </a:pPr>
            <a:r>
              <a:rPr sz="700" dirty="0"/>
              <a:t>&lt;/tr&gt;</a:t>
            </a:r>
          </a:p>
          <a:p>
            <a:pPr algn="l">
              <a:defRPr/>
            </a:pPr>
            <a:r>
              <a:rPr sz="700" dirty="0"/>
              <a:t>&lt;/table&gt;</a:t>
            </a:r>
          </a:p>
          <a:p>
            <a:pPr algn="l">
              <a:defRPr/>
            </a:pPr>
            <a:r>
              <a:rPr sz="700" dirty="0"/>
              <a:t>&lt;</a:t>
            </a:r>
            <a:r>
              <a:rPr sz="700" dirty="0" err="1"/>
              <a:t>br</a:t>
            </a:r>
            <a:r>
              <a:rPr sz="700" dirty="0"/>
              <a:t>&gt;</a:t>
            </a:r>
          </a:p>
          <a:p>
            <a:pPr algn="l">
              <a:defRPr/>
            </a:pPr>
            <a:r>
              <a:rPr sz="700" dirty="0"/>
              <a:t>&lt;table class="two" border="1" width="100%"&gt;</a:t>
            </a:r>
          </a:p>
          <a:p>
            <a:pPr algn="l">
              <a:defRPr/>
            </a:pPr>
            <a:r>
              <a:rPr sz="700" dirty="0"/>
              <a:t>&lt;tr&gt;</a:t>
            </a:r>
          </a:p>
          <a:p>
            <a:pPr algn="l">
              <a:defRPr/>
            </a:pPr>
            <a:r>
              <a:rPr sz="700" dirty="0"/>
              <a:t>&lt;td width="20%"&gt;1000000000000000000000000000&lt;/td&gt;</a:t>
            </a:r>
          </a:p>
          <a:p>
            <a:pPr algn="l">
              <a:defRPr/>
            </a:pPr>
            <a:r>
              <a:rPr sz="700" dirty="0"/>
              <a:t>&lt;td width="40%"&gt;10000000&lt;/td&gt;</a:t>
            </a:r>
          </a:p>
          <a:p>
            <a:pPr algn="l">
              <a:defRPr/>
            </a:pPr>
            <a:r>
              <a:rPr sz="700" dirty="0"/>
              <a:t>&lt;td width="40%"&gt;100&lt;/td&gt;</a:t>
            </a:r>
          </a:p>
          <a:p>
            <a:pPr algn="l">
              <a:defRPr/>
            </a:pPr>
            <a:r>
              <a:rPr sz="700" dirty="0"/>
              <a:t>&lt;/tr&gt;</a:t>
            </a:r>
          </a:p>
          <a:p>
            <a:pPr algn="l">
              <a:defRPr/>
            </a:pPr>
            <a:r>
              <a:rPr sz="700" dirty="0"/>
              <a:t>&lt;/table&gt;</a:t>
            </a:r>
          </a:p>
          <a:p>
            <a:pPr algn="l">
              <a:defRPr/>
            </a:pPr>
            <a:r>
              <a:rPr sz="700" dirty="0"/>
              <a:t>&lt;</a:t>
            </a:r>
            <a:r>
              <a:rPr sz="700" dirty="0" err="1"/>
              <a:t>br</a:t>
            </a:r>
            <a:r>
              <a:rPr sz="700" dirty="0"/>
              <a:t>&gt;</a:t>
            </a:r>
          </a:p>
          <a:p>
            <a:pPr algn="l">
              <a:defRPr/>
            </a:pPr>
            <a:r>
              <a:rPr sz="700" dirty="0"/>
              <a:t>&lt;table class="</a:t>
            </a:r>
            <a:r>
              <a:rPr sz="700" dirty="0" err="1"/>
              <a:t>coll</a:t>
            </a:r>
            <a:r>
              <a:rPr sz="700" dirty="0"/>
              <a:t>" border="1"&gt;</a:t>
            </a:r>
          </a:p>
          <a:p>
            <a:pPr algn="l">
              <a:defRPr/>
            </a:pPr>
            <a:r>
              <a:rPr sz="700" dirty="0"/>
              <a:t>&lt;tr&gt;</a:t>
            </a:r>
          </a:p>
          <a:p>
            <a:pPr algn="l">
              <a:defRPr/>
            </a:pPr>
            <a:endParaRPr sz="700" dirty="0"/>
          </a:p>
          <a:p>
            <a:pPr algn="l">
              <a:defRPr/>
            </a:pPr>
            <a:r>
              <a:rPr sz="700" dirty="0"/>
              <a:t>&lt;td&gt;Peter&lt;/td&gt;</a:t>
            </a:r>
          </a:p>
          <a:p>
            <a:pPr algn="l">
              <a:defRPr/>
            </a:pPr>
            <a:r>
              <a:rPr sz="700" dirty="0"/>
              <a:t>&lt;td&gt;Griffin&lt;/td&gt;</a:t>
            </a:r>
          </a:p>
          <a:p>
            <a:pPr algn="l">
              <a:defRPr/>
            </a:pPr>
            <a:r>
              <a:rPr sz="700" dirty="0"/>
              <a:t>&lt;/tr&gt;</a:t>
            </a:r>
          </a:p>
          <a:p>
            <a:pPr algn="l">
              <a:defRPr/>
            </a:pPr>
            <a:r>
              <a:rPr sz="700" dirty="0"/>
              <a:t>&lt;tr&gt;</a:t>
            </a:r>
          </a:p>
          <a:p>
            <a:pPr algn="l">
              <a:defRPr/>
            </a:pPr>
            <a:r>
              <a:rPr sz="700" dirty="0"/>
              <a:t>&lt;td&gt;Lois&lt;/td&gt;</a:t>
            </a:r>
          </a:p>
          <a:p>
            <a:pPr algn="l">
              <a:defRPr/>
            </a:pPr>
            <a:r>
              <a:rPr sz="700" dirty="0"/>
              <a:t>&lt;td&gt;Griffin&lt;/td&gt;</a:t>
            </a:r>
          </a:p>
          <a:p>
            <a:pPr algn="l">
              <a:defRPr/>
            </a:pPr>
            <a:r>
              <a:rPr sz="700" dirty="0"/>
              <a:t>&lt;/tr&gt;</a:t>
            </a:r>
          </a:p>
          <a:p>
            <a:pPr algn="l">
              <a:defRPr/>
            </a:pPr>
            <a:r>
              <a:rPr sz="700" dirty="0"/>
              <a:t>&lt;/table&gt;</a:t>
            </a:r>
          </a:p>
          <a:p>
            <a:pPr algn="l">
              <a:defRPr/>
            </a:pPr>
            <a:r>
              <a:rPr sz="700" dirty="0"/>
              <a:t>&lt;</a:t>
            </a:r>
            <a:r>
              <a:rPr sz="700" dirty="0" err="1"/>
              <a:t>br</a:t>
            </a:r>
            <a:r>
              <a:rPr sz="700" dirty="0"/>
              <a:t> /&gt;</a:t>
            </a:r>
          </a:p>
          <a:p>
            <a:pPr algn="l">
              <a:defRPr/>
            </a:pPr>
            <a:r>
              <a:rPr sz="700" dirty="0"/>
              <a:t>&lt;table class="</a:t>
            </a:r>
            <a:r>
              <a:rPr sz="700" dirty="0" err="1"/>
              <a:t>sep</a:t>
            </a:r>
            <a:r>
              <a:rPr sz="700" dirty="0"/>
              <a:t>" border="1"&gt;</a:t>
            </a:r>
          </a:p>
          <a:p>
            <a:pPr algn="l">
              <a:defRPr/>
            </a:pPr>
            <a:r>
              <a:rPr sz="700" dirty="0"/>
              <a:t>&lt;tr&gt;</a:t>
            </a:r>
          </a:p>
          <a:p>
            <a:pPr algn="l">
              <a:defRPr/>
            </a:pPr>
            <a:r>
              <a:rPr sz="700" dirty="0"/>
              <a:t>&lt;td&gt;Peter&lt;/td&gt;</a:t>
            </a:r>
          </a:p>
          <a:p>
            <a:pPr algn="l">
              <a:defRPr/>
            </a:pPr>
            <a:r>
              <a:rPr sz="700" dirty="0"/>
              <a:t>&lt;td&gt;Griffin&lt;/td&gt;</a:t>
            </a:r>
          </a:p>
          <a:p>
            <a:pPr algn="l">
              <a:defRPr/>
            </a:pPr>
            <a:r>
              <a:rPr sz="700" dirty="0"/>
              <a:t>&lt;/tr&gt;</a:t>
            </a:r>
          </a:p>
          <a:p>
            <a:pPr algn="l">
              <a:defRPr/>
            </a:pPr>
            <a:r>
              <a:rPr sz="700" dirty="0"/>
              <a:t>&lt;tr&gt;</a:t>
            </a:r>
          </a:p>
          <a:p>
            <a:pPr algn="l">
              <a:defRPr/>
            </a:pPr>
            <a:r>
              <a:rPr sz="700" dirty="0"/>
              <a:t>&lt;td&gt;Lois&lt;/td&gt;</a:t>
            </a:r>
          </a:p>
          <a:p>
            <a:pPr algn="l">
              <a:defRPr/>
            </a:pPr>
            <a:r>
              <a:rPr sz="700" dirty="0"/>
              <a:t>&lt;td&gt;Griffin&lt;/td&gt;</a:t>
            </a:r>
          </a:p>
          <a:p>
            <a:pPr algn="l">
              <a:defRPr/>
            </a:pPr>
            <a:r>
              <a:rPr sz="700" dirty="0"/>
              <a:t>&lt;/tr&gt;</a:t>
            </a:r>
          </a:p>
          <a:p>
            <a:pPr algn="l">
              <a:defRPr/>
            </a:pPr>
            <a:r>
              <a:rPr sz="700" dirty="0"/>
              <a:t>&lt;/table&gt;</a:t>
            </a:r>
          </a:p>
          <a:p>
            <a:pPr algn="l">
              <a:defRPr/>
            </a:pPr>
            <a:r>
              <a:rPr sz="700" dirty="0"/>
              <a:t>&lt;</a:t>
            </a:r>
            <a:r>
              <a:rPr sz="700" dirty="0" err="1"/>
              <a:t>br</a:t>
            </a:r>
            <a:r>
              <a:rPr sz="700" dirty="0"/>
              <a:t>&gt;</a:t>
            </a:r>
          </a:p>
          <a:p>
            <a:pPr algn="l">
              <a:defRPr/>
            </a:pPr>
            <a:r>
              <a:rPr sz="700" dirty="0"/>
              <a:t>&lt;table class="sp1" border="1"&gt;</a:t>
            </a:r>
          </a:p>
          <a:p>
            <a:pPr algn="l">
              <a:defRPr/>
            </a:pPr>
            <a:r>
              <a:rPr sz="700" dirty="0"/>
              <a:t>&lt;tr&gt;</a:t>
            </a:r>
          </a:p>
          <a:p>
            <a:pPr algn="l">
              <a:defRPr/>
            </a:pPr>
            <a:r>
              <a:rPr sz="700" dirty="0"/>
              <a:t>&lt;td&gt;Peter&lt;/td&gt;</a:t>
            </a:r>
          </a:p>
          <a:p>
            <a:pPr algn="l">
              <a:defRPr/>
            </a:pPr>
            <a:r>
              <a:rPr sz="700" dirty="0"/>
              <a:t>&lt;td&gt;Griffin&lt;/td&gt;</a:t>
            </a:r>
          </a:p>
          <a:p>
            <a:pPr algn="l">
              <a:defRPr/>
            </a:pPr>
            <a:r>
              <a:rPr sz="700" dirty="0"/>
              <a:t>&lt;/tr&gt;</a:t>
            </a:r>
          </a:p>
          <a:p>
            <a:pPr algn="l">
              <a:defRPr/>
            </a:pPr>
            <a:r>
              <a:rPr sz="700" dirty="0"/>
              <a:t>&lt;tr&gt;</a:t>
            </a:r>
          </a:p>
          <a:p>
            <a:pPr algn="l">
              <a:defRPr/>
            </a:pPr>
            <a:r>
              <a:rPr sz="700" dirty="0"/>
              <a:t>&lt;td&gt;Lois&lt;/td&gt;</a:t>
            </a:r>
          </a:p>
          <a:p>
            <a:pPr algn="l">
              <a:defRPr/>
            </a:pPr>
            <a:r>
              <a:rPr sz="700" dirty="0"/>
              <a:t>&lt;td&gt;Griffin&lt;/td&gt;</a:t>
            </a:r>
          </a:p>
          <a:p>
            <a:pPr algn="l">
              <a:defRPr/>
            </a:pPr>
            <a:r>
              <a:rPr sz="700" dirty="0"/>
              <a:t>&lt;/tr&gt;</a:t>
            </a:r>
          </a:p>
          <a:p>
            <a:pPr algn="l">
              <a:defRPr/>
            </a:pPr>
            <a:r>
              <a:rPr sz="700" dirty="0"/>
              <a:t>&lt;/table&gt;</a:t>
            </a:r>
          </a:p>
          <a:p>
            <a:pPr algn="l">
              <a:defRPr/>
            </a:pPr>
            <a:r>
              <a:rPr sz="700" dirty="0"/>
              <a:t>&lt;</a:t>
            </a:r>
            <a:r>
              <a:rPr sz="700" dirty="0" err="1"/>
              <a:t>br</a:t>
            </a:r>
            <a:r>
              <a:rPr sz="700" dirty="0"/>
              <a:t>&gt;</a:t>
            </a:r>
          </a:p>
          <a:p>
            <a:pPr algn="l">
              <a:defRPr/>
            </a:pPr>
            <a:r>
              <a:rPr sz="700" dirty="0"/>
              <a:t>&lt;table class="sp2" border="1"&gt;</a:t>
            </a:r>
          </a:p>
          <a:p>
            <a:pPr algn="l">
              <a:defRPr/>
            </a:pPr>
            <a:r>
              <a:rPr sz="700" dirty="0"/>
              <a:t>&lt;tr&gt;</a:t>
            </a:r>
          </a:p>
          <a:p>
            <a:pPr algn="l">
              <a:defRPr/>
            </a:pPr>
            <a:r>
              <a:rPr sz="700" dirty="0"/>
              <a:t>&lt;td&gt;Cleveland&lt;/td&gt;</a:t>
            </a:r>
          </a:p>
          <a:p>
            <a:pPr algn="l">
              <a:defRPr/>
            </a:pPr>
            <a:r>
              <a:rPr sz="700" dirty="0"/>
              <a:t>&lt;td&gt;Brown&lt;/td&gt;</a:t>
            </a:r>
          </a:p>
          <a:p>
            <a:pPr algn="l">
              <a:defRPr/>
            </a:pPr>
            <a:r>
              <a:rPr sz="700" dirty="0"/>
              <a:t>&lt;/tr&gt;</a:t>
            </a:r>
          </a:p>
          <a:p>
            <a:pPr algn="l">
              <a:defRPr/>
            </a:pPr>
            <a:r>
              <a:rPr sz="700" dirty="0"/>
              <a:t>&lt;tr&gt;</a:t>
            </a:r>
          </a:p>
          <a:p>
            <a:pPr algn="l">
              <a:defRPr/>
            </a:pPr>
            <a:r>
              <a:rPr sz="700" dirty="0"/>
              <a:t>&lt;td&gt;Glenn&lt;/td&gt;</a:t>
            </a:r>
          </a:p>
          <a:p>
            <a:pPr algn="l">
              <a:defRPr/>
            </a:pPr>
            <a:r>
              <a:rPr sz="700" dirty="0"/>
              <a:t>&lt;td&gt;Quagmire&lt;/td&gt;</a:t>
            </a:r>
          </a:p>
          <a:p>
            <a:pPr algn="l">
              <a:defRPr/>
            </a:pPr>
            <a:r>
              <a:rPr sz="700" dirty="0"/>
              <a:t>&lt;/tr&gt;</a:t>
            </a:r>
          </a:p>
          <a:p>
            <a:pPr algn="l">
              <a:defRPr/>
            </a:pPr>
            <a:r>
              <a:rPr sz="700" dirty="0"/>
              <a:t>&lt;/table&gt;</a:t>
            </a:r>
          </a:p>
          <a:p>
            <a:pPr algn="l">
              <a:defRPr/>
            </a:pPr>
            <a:r>
              <a:rPr sz="700" dirty="0"/>
              <a:t>&lt;</a:t>
            </a:r>
            <a:r>
              <a:rPr sz="700" dirty="0" err="1"/>
              <a:t>br</a:t>
            </a:r>
            <a:r>
              <a:rPr sz="700" dirty="0"/>
              <a:t>&gt;</a:t>
            </a:r>
          </a:p>
          <a:p>
            <a:pPr algn="l">
              <a:defRPr/>
            </a:pPr>
            <a:r>
              <a:rPr sz="700" dirty="0"/>
              <a:t>&lt;table border="1"&gt;</a:t>
            </a:r>
          </a:p>
          <a:p>
            <a:pPr algn="l">
              <a:defRPr/>
            </a:pPr>
            <a:r>
              <a:rPr sz="700" dirty="0"/>
              <a:t>&lt;caption&gt;This is a caption&lt;/caption&gt;</a:t>
            </a:r>
          </a:p>
          <a:p>
            <a:pPr algn="l">
              <a:defRPr/>
            </a:pPr>
            <a:r>
              <a:rPr sz="700" dirty="0"/>
              <a:t>&lt;tr&gt;</a:t>
            </a:r>
          </a:p>
          <a:p>
            <a:pPr algn="l">
              <a:defRPr/>
            </a:pPr>
            <a:r>
              <a:rPr sz="700" dirty="0"/>
              <a:t>&lt;td&gt;Cleveland&lt;/td&gt;</a:t>
            </a:r>
          </a:p>
          <a:p>
            <a:pPr algn="l">
              <a:defRPr/>
            </a:pPr>
            <a:r>
              <a:rPr sz="700" dirty="0"/>
              <a:t>&lt;td&gt;Brown&lt;/td&gt;</a:t>
            </a:r>
          </a:p>
          <a:p>
            <a:pPr algn="l">
              <a:defRPr/>
            </a:pPr>
            <a:r>
              <a:rPr sz="700" dirty="0"/>
              <a:t>&lt;/tr&gt;</a:t>
            </a:r>
          </a:p>
          <a:p>
            <a:pPr algn="l">
              <a:defRPr/>
            </a:pPr>
            <a:r>
              <a:rPr sz="700" dirty="0"/>
              <a:t>&lt;tr&gt;</a:t>
            </a:r>
          </a:p>
          <a:p>
            <a:pPr algn="l">
              <a:defRPr/>
            </a:pPr>
            <a:r>
              <a:rPr sz="700" dirty="0"/>
              <a:t>&lt;td&gt;Glenn&lt;/td&gt;</a:t>
            </a:r>
          </a:p>
          <a:p>
            <a:pPr algn="l">
              <a:defRPr/>
            </a:pPr>
            <a:r>
              <a:rPr sz="700" dirty="0"/>
              <a:t>&lt;td&gt;Quagmire&lt;/td&gt;</a:t>
            </a:r>
          </a:p>
          <a:p>
            <a:pPr algn="l">
              <a:defRPr/>
            </a:pPr>
            <a:r>
              <a:rPr sz="700" dirty="0"/>
              <a:t>&lt;/tr&gt;</a:t>
            </a:r>
          </a:p>
          <a:p>
            <a:pPr algn="l">
              <a:defRPr/>
            </a:pPr>
            <a:r>
              <a:rPr sz="700" dirty="0"/>
              <a:t>&lt;/table&gt;</a:t>
            </a:r>
          </a:p>
          <a:p>
            <a:pPr algn="l">
              <a:defRPr/>
            </a:pPr>
            <a:r>
              <a:rPr sz="700" dirty="0"/>
              <a:t>&lt;/body&gt;</a:t>
            </a:r>
          </a:p>
          <a:p>
            <a:pPr algn="l">
              <a:defRPr/>
            </a:pPr>
            <a:r>
              <a:rPr sz="700" dirty="0"/>
              <a:t>&lt;/html&gt;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667864" name="Texto do Título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05580460" name="Nível de Corpo Um…"/>
          <p:cNvSpPr txBox="1"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50799" tIns="50799" rIns="50799" bIns="50799" numCol="1" spcCol="0" rtlCol="0" fromWordArt="0" anchor="ctr" anchorCtr="0" forceAA="0" compatLnSpc="0">
            <a:normAutofit/>
          </a:bodyPr>
          <a:lstStyle/>
          <a:p>
            <a:pPr marL="0" indent="0">
              <a:buClrTx/>
              <a:buSzPct val="145000"/>
              <a:buFontTx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Estrutura Basica Primeiramente, e preciso ter em mente que qualquer modelo CSS s´o ser´a visto e aproveitado quando usado em um c´odigo HTML ou semelhantes. O CSS possui sua pr´opria sintaxe, com algumas de suas propriedades parecidas `as do HTML. Na sua forma mais simples, ´e composto por 3 partes: seletor {propriedade: valor} seletor - tag em HTML que ter´a tal valor aplicado `aquela propriedade citada. Cada seletor possui mais de uma propriedade que pode vir a ser modificada e pode ser aplicado a uma classe.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Ex: 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, </a:t>
            </a:r>
            <a:endParaRPr/>
          </a:p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, ... propriedade - atributo que ser´a modificado ao receber tal valor. Ex: size, color, font,... valor - caracter´ıstica que a propriedade ir´a assumir. Ex: 3, red, tahoma. Quando os valores forem num´ericos, h´a a op¸c˜ao de determin´a-los em pixels, cent´ımetros ou porcentagens.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580338" name="CSS Externo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CSS E</a:t>
            </a:r>
            <a:r>
              <a:rPr lang="pt-BR"/>
              <a:t>strutura básica</a:t>
            </a:r>
            <a:endParaRPr/>
          </a:p>
        </p:txBody>
      </p:sp>
      <p:pic>
        <p:nvPicPr>
          <p:cNvPr id="485566282" name="Imagem 48556628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01800" y="2068488"/>
            <a:ext cx="7915542" cy="2915457"/>
          </a:xfrm>
          <a:prstGeom prst="rect">
            <a:avLst/>
          </a:prstGeom>
        </p:spPr>
      </p:pic>
      <p:sp>
        <p:nvSpPr>
          <p:cNvPr id="135553147" name="CaixaDeTexto 135553146"/>
          <p:cNvSpPr txBox="1"/>
          <p:nvPr/>
        </p:nvSpPr>
        <p:spPr bwMode="auto">
          <a:xfrm>
            <a:off x="1495794" y="5263815"/>
            <a:ext cx="6246192" cy="4358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pt-BR" sz="2000" dirty="0"/>
              <a:t>index.html</a:t>
            </a:r>
          </a:p>
          <a:p>
            <a:pPr algn="l">
              <a:defRPr/>
            </a:pPr>
            <a:endParaRPr sz="2000" dirty="0"/>
          </a:p>
          <a:p>
            <a:pPr algn="l">
              <a:defRPr/>
            </a:pPr>
            <a:r>
              <a:rPr sz="2000" dirty="0"/>
              <a:t>&lt;html&gt;</a:t>
            </a:r>
          </a:p>
          <a:p>
            <a:pPr algn="l">
              <a:defRPr/>
            </a:pPr>
            <a:r>
              <a:rPr sz="2000" dirty="0"/>
              <a:t>&lt;head&gt;</a:t>
            </a:r>
          </a:p>
          <a:p>
            <a:pPr algn="l">
              <a:defRPr/>
            </a:pPr>
            <a:r>
              <a:rPr sz="2000" dirty="0"/>
              <a:t>&lt;title&gt; </a:t>
            </a:r>
            <a:r>
              <a:rPr sz="2000" dirty="0" err="1"/>
              <a:t>Bem-vindo</a:t>
            </a:r>
            <a:r>
              <a:rPr sz="2000" dirty="0"/>
              <a:t>! &lt;/title&gt;</a:t>
            </a:r>
          </a:p>
          <a:p>
            <a:pPr algn="l">
              <a:defRPr/>
            </a:pPr>
            <a:r>
              <a:rPr sz="2000" dirty="0"/>
              <a:t>&lt;link </a:t>
            </a:r>
            <a:r>
              <a:rPr sz="2000" dirty="0" err="1"/>
              <a:t>rel</a:t>
            </a:r>
            <a:r>
              <a:rPr sz="2000" dirty="0"/>
              <a:t>= "stylesheet" type="text/</a:t>
            </a:r>
            <a:r>
              <a:rPr sz="2000" dirty="0" err="1"/>
              <a:t>css</a:t>
            </a:r>
            <a:r>
              <a:rPr sz="2000" dirty="0"/>
              <a:t>" </a:t>
            </a:r>
            <a:r>
              <a:rPr sz="2000" dirty="0" err="1"/>
              <a:t>href</a:t>
            </a:r>
            <a:r>
              <a:rPr sz="2000" dirty="0"/>
              <a:t>="CSS/estilo.css" /&gt;</a:t>
            </a:r>
          </a:p>
          <a:p>
            <a:pPr algn="l">
              <a:defRPr/>
            </a:pPr>
            <a:r>
              <a:rPr sz="2000" dirty="0"/>
              <a:t>&lt;/head&gt;</a:t>
            </a:r>
          </a:p>
          <a:p>
            <a:pPr algn="l">
              <a:defRPr/>
            </a:pPr>
            <a:r>
              <a:rPr sz="2000" dirty="0"/>
              <a:t>&lt;body&gt;</a:t>
            </a:r>
          </a:p>
          <a:p>
            <a:pPr algn="l">
              <a:defRPr/>
            </a:pPr>
            <a:r>
              <a:rPr sz="2000" dirty="0"/>
              <a:t>&lt;p class="left"&gt; </a:t>
            </a:r>
            <a:r>
              <a:rPr sz="2000" dirty="0" err="1"/>
              <a:t>Come&amp;ccedil;ando</a:t>
            </a:r>
            <a:r>
              <a:rPr sz="2000" dirty="0"/>
              <a:t> </a:t>
            </a:r>
            <a:r>
              <a:rPr sz="2000" dirty="0" err="1"/>
              <a:t>na</a:t>
            </a:r>
            <a:r>
              <a:rPr sz="2000" dirty="0"/>
              <a:t> </a:t>
            </a:r>
            <a:r>
              <a:rPr sz="2000" dirty="0" err="1"/>
              <a:t>esquerda</a:t>
            </a:r>
            <a:r>
              <a:rPr sz="2000" dirty="0"/>
              <a:t>... &lt;/p&gt;</a:t>
            </a:r>
          </a:p>
          <a:p>
            <a:pPr algn="l">
              <a:defRPr/>
            </a:pPr>
            <a:r>
              <a:rPr sz="2000" dirty="0"/>
              <a:t>&lt;p class="right"&gt; </a:t>
            </a:r>
            <a:r>
              <a:rPr sz="2000" dirty="0" err="1"/>
              <a:t>indo</a:t>
            </a:r>
            <a:r>
              <a:rPr sz="2000" dirty="0"/>
              <a:t> para a </a:t>
            </a:r>
            <a:r>
              <a:rPr sz="2000" dirty="0" err="1"/>
              <a:t>direita</a:t>
            </a:r>
            <a:r>
              <a:rPr sz="2000" dirty="0"/>
              <a:t>! &lt;/p&gt;</a:t>
            </a:r>
          </a:p>
          <a:p>
            <a:pPr algn="l">
              <a:defRPr/>
            </a:pPr>
            <a:r>
              <a:rPr sz="2000" dirty="0"/>
              <a:t>&lt;/body&gt;</a:t>
            </a:r>
          </a:p>
          <a:p>
            <a:pPr algn="l">
              <a:defRPr/>
            </a:pPr>
            <a:r>
              <a:rPr sz="2000" dirty="0"/>
              <a:t>&lt;/html&gt;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2387177" name="CSS Externo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CSS </a:t>
            </a:r>
            <a:r>
              <a:rPr lang="pt-BR"/>
              <a:t>Comentários</a:t>
            </a:r>
            <a:endParaRPr/>
          </a:p>
        </p:txBody>
      </p:sp>
      <p:pic>
        <p:nvPicPr>
          <p:cNvPr id="628319627" name="Imagem 62831962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77828" y="3722269"/>
            <a:ext cx="11189076" cy="36470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6003783" name="CSS Externo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CSS </a:t>
            </a:r>
            <a:r>
              <a:rPr lang="pt-BR"/>
              <a:t>Cores</a:t>
            </a:r>
            <a:endParaRPr/>
          </a:p>
        </p:txBody>
      </p:sp>
      <p:pic>
        <p:nvPicPr>
          <p:cNvPr id="544453038" name="Imagem 54445303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90361" y="3296151"/>
            <a:ext cx="10098202" cy="25567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8177481" name="CSS Externo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CSS </a:t>
            </a:r>
            <a:r>
              <a:rPr lang="pt-BR"/>
              <a:t>Plano de fundo</a:t>
            </a:r>
            <a:endParaRPr/>
          </a:p>
        </p:txBody>
      </p:sp>
      <p:pic>
        <p:nvPicPr>
          <p:cNvPr id="1590034255" name="Imagem 159003425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15690" y="2500729"/>
            <a:ext cx="9797451" cy="6334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9841657" name="CSS Externo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CSS </a:t>
            </a:r>
            <a:r>
              <a:rPr lang="pt-BR"/>
              <a:t>Texto</a:t>
            </a:r>
            <a:endParaRPr/>
          </a:p>
        </p:txBody>
      </p:sp>
      <p:pic>
        <p:nvPicPr>
          <p:cNvPr id="1675849346" name="Imagem 167584934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10729" y="2205789"/>
            <a:ext cx="9593645" cy="7088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9148532" name="CSS Externo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CSS </a:t>
            </a:r>
            <a:r>
              <a:rPr lang="pt-BR"/>
              <a:t>Texto</a:t>
            </a:r>
            <a:endParaRPr/>
          </a:p>
        </p:txBody>
      </p:sp>
      <p:sp>
        <p:nvSpPr>
          <p:cNvPr id="911153869" name="CaixaDeTexto 911153868"/>
          <p:cNvSpPr txBox="1"/>
          <p:nvPr/>
        </p:nvSpPr>
        <p:spPr bwMode="auto">
          <a:xfrm>
            <a:off x="589046" y="2293519"/>
            <a:ext cx="4451203" cy="6309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t>estilo</a:t>
            </a:r>
            <a:r>
              <a:rPr lang="pt-BR"/>
              <a:t>2</a:t>
            </a:r>
            <a:r>
              <a:t>.css</a:t>
            </a:r>
          </a:p>
          <a:p>
            <a:pPr algn="l">
              <a:defRPr/>
            </a:pPr>
            <a:endParaRPr/>
          </a:p>
          <a:p>
            <a:pPr algn="l">
              <a:defRPr/>
            </a:pPr>
            <a:r>
              <a:t>h1 {</a:t>
            </a:r>
          </a:p>
          <a:p>
            <a:pPr algn="l">
              <a:defRPr/>
            </a:pPr>
            <a:r>
              <a:t>color: #DDA0DD;</a:t>
            </a:r>
          </a:p>
          <a:p>
            <a:pPr algn="l">
              <a:defRPr/>
            </a:pPr>
            <a:r>
              <a:t>text-decoration: underline;</a:t>
            </a:r>
          </a:p>
          <a:p>
            <a:pPr algn="l">
              <a:defRPr/>
            </a:pPr>
            <a:r>
              <a:t>text-transform: uppercase</a:t>
            </a:r>
          </a:p>
          <a:p>
            <a:pPr algn="l">
              <a:defRPr/>
            </a:pPr>
            <a:r>
              <a:t>}</a:t>
            </a:r>
          </a:p>
          <a:p>
            <a:pPr algn="l">
              <a:defRPr/>
            </a:pPr>
            <a:r>
              <a:t>h2 {</a:t>
            </a:r>
          </a:p>
          <a:p>
            <a:pPr algn="l">
              <a:defRPr/>
            </a:pPr>
            <a:r>
              <a:t>color: #3366FF;</a:t>
            </a:r>
          </a:p>
          <a:p>
            <a:pPr algn="l">
              <a:defRPr/>
            </a:pPr>
            <a:r>
              <a:t>text-decoration: line-through;</a:t>
            </a:r>
          </a:p>
          <a:p>
            <a:pPr algn="l">
              <a:defRPr/>
            </a:pPr>
            <a:r>
              <a:t>text-transform: none</a:t>
            </a:r>
          </a:p>
          <a:p>
            <a:pPr algn="l">
              <a:defRPr/>
            </a:pPr>
            <a:r>
              <a:t>}</a:t>
            </a:r>
          </a:p>
          <a:p>
            <a:pPr algn="l">
              <a:defRPr/>
            </a:pPr>
            <a:r>
              <a:t>p {</a:t>
            </a:r>
          </a:p>
          <a:p>
            <a:pPr algn="l">
              <a:defRPr/>
            </a:pPr>
            <a:r>
              <a:t>text-ident: 1cm;</a:t>
            </a:r>
          </a:p>
          <a:p>
            <a:pPr algn="l">
              <a:defRPr/>
            </a:pPr>
            <a:r>
              <a:t>line-height: 2px;</a:t>
            </a:r>
          </a:p>
          <a:p>
            <a:pPr algn="l">
              <a:defRPr/>
            </a:pPr>
            <a:r>
              <a:t>text-align: center</a:t>
            </a:r>
          </a:p>
          <a:p>
            <a:pPr algn="l">
              <a:defRPr/>
            </a:pPr>
            <a:r>
              <a:t>}</a:t>
            </a:r>
          </a:p>
        </p:txBody>
      </p:sp>
      <p:sp>
        <p:nvSpPr>
          <p:cNvPr id="1096378631" name="CaixaDeTexto 1096378630"/>
          <p:cNvSpPr txBox="1"/>
          <p:nvPr/>
        </p:nvSpPr>
        <p:spPr bwMode="auto">
          <a:xfrm>
            <a:off x="5966940" y="2293519"/>
            <a:ext cx="6475613" cy="69497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pt-BR" sz="1800"/>
              <a:t>index2.html</a:t>
            </a:r>
          </a:p>
          <a:p>
            <a:pPr algn="l">
              <a:defRPr/>
            </a:pPr>
            <a:endParaRPr sz="1800"/>
          </a:p>
          <a:p>
            <a:pPr algn="l">
              <a:defRPr/>
            </a:pPr>
            <a:r>
              <a:rPr sz="1800"/>
              <a:t>&lt;html&gt;</a:t>
            </a:r>
          </a:p>
          <a:p>
            <a:pPr algn="l">
              <a:defRPr/>
            </a:pPr>
            <a:r>
              <a:rPr sz="1800"/>
              <a:t>&lt;head&gt;</a:t>
            </a:r>
          </a:p>
          <a:p>
            <a:pPr algn="l">
              <a:defRPr/>
            </a:pPr>
            <a:r>
              <a:rPr sz="1800"/>
              <a:t>&lt;title&gt; Bem-vindo! &lt;/title&gt;</a:t>
            </a:r>
          </a:p>
          <a:p>
            <a:pPr algn="l">
              <a:defRPr/>
            </a:pPr>
            <a:r>
              <a:rPr sz="1800"/>
              <a:t>&lt;link rel= "stylesheet" type= "text/css" href= "estilo.css" /&gt;</a:t>
            </a:r>
          </a:p>
          <a:p>
            <a:pPr algn="l">
              <a:defRPr/>
            </a:pPr>
            <a:r>
              <a:rPr sz="1800"/>
              <a:t>&lt;/head&gt;</a:t>
            </a:r>
          </a:p>
          <a:p>
            <a:pPr algn="l">
              <a:defRPr/>
            </a:pPr>
            <a:r>
              <a:rPr sz="1800"/>
              <a:t>&lt;body&gt;</a:t>
            </a:r>
          </a:p>
          <a:p>
            <a:pPr algn="l">
              <a:defRPr/>
            </a:pPr>
            <a:r>
              <a:rPr sz="1800"/>
              <a:t>&lt;h1&gt; Textos &lt;/h1&gt;</a:t>
            </a:r>
          </a:p>
          <a:p>
            <a:pPr algn="l">
              <a:defRPr/>
            </a:pPr>
            <a:r>
              <a:rPr sz="1800"/>
              <a:t>&lt;h2&gt; Mudan&amp;ccedil;as &lt;/h2&gt;</a:t>
            </a:r>
          </a:p>
          <a:p>
            <a:pPr algn="l">
              <a:defRPr/>
            </a:pPr>
            <a:r>
              <a:rPr sz="1800"/>
              <a:t>&lt;p&gt; "Se voc&amp;ecirc; quer transformar o mundo, experimente primeiro promover o seu</a:t>
            </a:r>
          </a:p>
          <a:p>
            <a:pPr algn="l">
              <a:defRPr/>
            </a:pPr>
            <a:r>
              <a:rPr sz="1800"/>
              <a:t>aperfei&amp;ccedil;oamento pessoal e realizar inova&amp;ecirc;&amp;otilde;es no seu</a:t>
            </a:r>
          </a:p>
          <a:p>
            <a:pPr algn="l">
              <a:defRPr/>
            </a:pPr>
            <a:r>
              <a:rPr sz="1800"/>
              <a:t>pr&amp;oacute;prio interior.Estas atitudes se refletir&amp;atilde;o em mudan&amp;ccedil;as</a:t>
            </a:r>
          </a:p>
          <a:p>
            <a:pPr algn="l">
              <a:defRPr/>
            </a:pPr>
            <a:r>
              <a:rPr sz="1800"/>
              <a:t>positivas no seu ambiente familiar.Deste ponto em diante, as mudan&amp;ccedil;as se</a:t>
            </a:r>
          </a:p>
          <a:p>
            <a:pPr algn="l">
              <a:defRPr/>
            </a:pPr>
            <a:r>
              <a:rPr sz="1800"/>
              <a:t>expandir&amp;atilde;o em propor&amp;ccedil;&amp;otilde;es cada vez maiores.</a:t>
            </a:r>
          </a:p>
          <a:p>
            <a:pPr algn="l">
              <a:defRPr/>
            </a:pPr>
            <a:r>
              <a:rPr sz="1800"/>
              <a:t>Tudo o que fazemos produz efeito, causa algum impacto."&lt;/p&gt;</a:t>
            </a:r>
          </a:p>
          <a:p>
            <a:pPr algn="l">
              <a:defRPr/>
            </a:pPr>
            <a:r>
              <a:rPr sz="1800"/>
              <a:t>&lt;/body&gt;</a:t>
            </a:r>
          </a:p>
          <a:p>
            <a:pPr algn="l">
              <a:defRPr/>
            </a:pPr>
            <a:r>
              <a:rPr sz="1800"/>
              <a:t>&lt;/html&gt;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5943047" name="CSS Externo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CSS </a:t>
            </a:r>
            <a:r>
              <a:rPr lang="pt-BR"/>
              <a:t>Fonte</a:t>
            </a:r>
            <a:endParaRPr/>
          </a:p>
        </p:txBody>
      </p:sp>
      <p:pic>
        <p:nvPicPr>
          <p:cNvPr id="1892006987" name="Imagem 189200698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17827" y="2293519"/>
            <a:ext cx="11569144" cy="64597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7110586" name="CSS Externo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CSS </a:t>
            </a:r>
            <a:r>
              <a:rPr lang="pt-BR"/>
              <a:t>Fonte</a:t>
            </a:r>
            <a:endParaRPr/>
          </a:p>
        </p:txBody>
      </p:sp>
      <p:sp>
        <p:nvSpPr>
          <p:cNvPr id="1294871115" name="CaixaDeTexto 1294871114"/>
          <p:cNvSpPr txBox="1"/>
          <p:nvPr/>
        </p:nvSpPr>
        <p:spPr bwMode="auto">
          <a:xfrm>
            <a:off x="605331" y="2274068"/>
            <a:ext cx="3420450" cy="5791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1700"/>
              <a:t>estilo3.css:</a:t>
            </a:r>
          </a:p>
          <a:p>
            <a:pPr algn="l">
              <a:defRPr/>
            </a:pPr>
            <a:r>
              <a:rPr sz="1700"/>
              <a:t>h1 {</a:t>
            </a:r>
          </a:p>
          <a:p>
            <a:pPr algn="l">
              <a:defRPr/>
            </a:pPr>
            <a:r>
              <a:rPr sz="1700"/>
              <a:t>color: #DDA0DD;</a:t>
            </a:r>
          </a:p>
          <a:p>
            <a:pPr algn="l">
              <a:defRPr/>
            </a:pPr>
            <a:r>
              <a:rPr sz="1700"/>
              <a:t>font-family: arial;</a:t>
            </a:r>
          </a:p>
          <a:p>
            <a:pPr algn="l">
              <a:defRPr/>
            </a:pPr>
            <a:endParaRPr sz="1700"/>
          </a:p>
          <a:p>
            <a:pPr algn="l">
              <a:defRPr/>
            </a:pPr>
            <a:r>
              <a:rPr sz="1700"/>
              <a:t>font-weight: bold;</a:t>
            </a:r>
          </a:p>
          <a:p>
            <a:pPr algn="l">
              <a:defRPr/>
            </a:pPr>
            <a:r>
              <a:rPr sz="1700"/>
              <a:t>}</a:t>
            </a:r>
          </a:p>
          <a:p>
            <a:pPr algn="l">
              <a:defRPr/>
            </a:pPr>
            <a:r>
              <a:rPr sz="1700"/>
              <a:t>h2 {</a:t>
            </a:r>
          </a:p>
          <a:p>
            <a:pPr algn="l">
              <a:defRPr/>
            </a:pPr>
            <a:r>
              <a:rPr sz="1700"/>
              <a:t>color: #3366FF;</a:t>
            </a:r>
          </a:p>
          <a:p>
            <a:pPr algn="l">
              <a:defRPr/>
            </a:pPr>
            <a:r>
              <a:rPr sz="1700"/>
              <a:t>font-family: arial;</a:t>
            </a:r>
          </a:p>
          <a:p>
            <a:pPr algn="l">
              <a:defRPr/>
            </a:pPr>
            <a:r>
              <a:rPr sz="1700"/>
              <a:t>font-variant: small-caps;</a:t>
            </a:r>
          </a:p>
          <a:p>
            <a:pPr algn="l">
              <a:defRPr/>
            </a:pPr>
            <a:r>
              <a:rPr sz="1700"/>
              <a:t>}</a:t>
            </a:r>
          </a:p>
          <a:p>
            <a:pPr algn="l">
              <a:defRPr/>
            </a:pPr>
            <a:r>
              <a:rPr sz="1700"/>
              <a:t>p.1 {</a:t>
            </a:r>
          </a:p>
          <a:p>
            <a:pPr algn="l">
              <a:defRPr/>
            </a:pPr>
            <a:r>
              <a:rPr sz="1700"/>
              <a:t>font-family: serif;</a:t>
            </a:r>
          </a:p>
          <a:p>
            <a:pPr algn="l">
              <a:defRPr/>
            </a:pPr>
            <a:r>
              <a:rPr sz="1700"/>
              <a:t>font-size: x-small;</a:t>
            </a:r>
          </a:p>
          <a:p>
            <a:pPr algn="l">
              <a:defRPr/>
            </a:pPr>
            <a:r>
              <a:rPr sz="1700"/>
              <a:t>font-style: italic</a:t>
            </a:r>
          </a:p>
          <a:p>
            <a:pPr algn="l">
              <a:defRPr/>
            </a:pPr>
            <a:r>
              <a:rPr sz="1700"/>
              <a:t>}</a:t>
            </a:r>
          </a:p>
          <a:p>
            <a:pPr algn="l">
              <a:defRPr/>
            </a:pPr>
            <a:r>
              <a:rPr sz="1700"/>
              <a:t>p.2 {</a:t>
            </a:r>
          </a:p>
          <a:p>
            <a:pPr algn="l">
              <a:defRPr/>
            </a:pPr>
            <a:r>
              <a:rPr sz="1700"/>
              <a:t>font-family: sans-serif;</a:t>
            </a:r>
          </a:p>
          <a:p>
            <a:pPr algn="l">
              <a:defRPr/>
            </a:pPr>
            <a:r>
              <a:rPr sz="1700"/>
              <a:t>font-size: 90%;</a:t>
            </a:r>
          </a:p>
          <a:p>
            <a:pPr algn="l">
              <a:defRPr/>
            </a:pPr>
            <a:r>
              <a:rPr sz="1700"/>
              <a:t>font-style: oblique</a:t>
            </a:r>
          </a:p>
          <a:p>
            <a:pPr algn="l">
              <a:defRPr/>
            </a:pPr>
            <a:r>
              <a:rPr sz="1700"/>
              <a:t>}</a:t>
            </a:r>
          </a:p>
        </p:txBody>
      </p:sp>
      <p:sp>
        <p:nvSpPr>
          <p:cNvPr id="1432050558" name="CaixaDeTexto 1432050557"/>
          <p:cNvSpPr txBox="1"/>
          <p:nvPr/>
        </p:nvSpPr>
        <p:spPr bwMode="auto">
          <a:xfrm>
            <a:off x="4738717" y="2218322"/>
            <a:ext cx="7848111" cy="6675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1600"/>
              <a:t>exemplo3.html</a:t>
            </a:r>
          </a:p>
          <a:p>
            <a:pPr algn="l">
              <a:defRPr/>
            </a:pPr>
            <a:endParaRPr sz="1600"/>
          </a:p>
          <a:p>
            <a:pPr algn="l">
              <a:defRPr/>
            </a:pPr>
            <a:r>
              <a:rPr sz="1600"/>
              <a:t>&lt;html&gt;</a:t>
            </a:r>
          </a:p>
          <a:p>
            <a:pPr algn="l">
              <a:defRPr/>
            </a:pPr>
            <a:r>
              <a:rPr sz="1600"/>
              <a:t>&lt;head&gt;</a:t>
            </a:r>
          </a:p>
          <a:p>
            <a:pPr algn="l">
              <a:defRPr/>
            </a:pPr>
            <a:r>
              <a:rPr sz="1600"/>
              <a:t>&lt;title&gt; Bem-vindo! &lt;/title&gt;</a:t>
            </a:r>
          </a:p>
          <a:p>
            <a:pPr algn="l">
              <a:defRPr/>
            </a:pPr>
            <a:r>
              <a:rPr sz="1600"/>
              <a:t>&lt;link rel= "stylesheet" type= "text/css" href= "estilo.css" /&gt;</a:t>
            </a:r>
          </a:p>
          <a:p>
            <a:pPr algn="l">
              <a:defRPr/>
            </a:pPr>
            <a:r>
              <a:rPr sz="1600"/>
              <a:t>&lt;/head&gt;</a:t>
            </a:r>
          </a:p>
          <a:p>
            <a:pPr algn="l">
              <a:defRPr/>
            </a:pPr>
            <a:r>
              <a:rPr sz="1600"/>
              <a:t>&lt;body&gt;</a:t>
            </a:r>
          </a:p>
          <a:p>
            <a:pPr algn="l">
              <a:defRPr/>
            </a:pPr>
            <a:r>
              <a:rPr sz="1600"/>
              <a:t>&lt;h1&gt; Textos &lt;/h1&gt;</a:t>
            </a:r>
          </a:p>
          <a:p>
            <a:pPr algn="l">
              <a:defRPr/>
            </a:pPr>
            <a:r>
              <a:rPr sz="1600"/>
              <a:t>&lt;h2&gt; Mudan&amp;ccedil;as &lt;/h2&gt;</a:t>
            </a:r>
          </a:p>
          <a:p>
            <a:pPr algn="l">
              <a:defRPr/>
            </a:pPr>
            <a:r>
              <a:rPr sz="1600"/>
              <a:t>&lt;p class="1"&gt; "Se voc&amp;ecirc; quer transformar o mundo, experimente primeiro promover</a:t>
            </a:r>
          </a:p>
          <a:p>
            <a:pPr algn="l">
              <a:defRPr/>
            </a:pPr>
            <a:r>
              <a:rPr sz="1600"/>
              <a:t>o seu aperfei&amp;ccedil;oamento pessoal e realizar inova&amp;ecirc;&amp;otilde;es no seu</a:t>
            </a:r>
          </a:p>
          <a:p>
            <a:pPr algn="l">
              <a:defRPr/>
            </a:pPr>
            <a:r>
              <a:rPr sz="1600"/>
              <a:t>pr&amp;oacute;prio interior.Estas atitudes se refletir&amp;atilde;o em mudan&amp;ccedil;as</a:t>
            </a:r>
          </a:p>
          <a:p>
            <a:pPr algn="l">
              <a:defRPr/>
            </a:pPr>
            <a:r>
              <a:rPr sz="1600"/>
              <a:t>positivas no seu ambiente familiar.Deste ponto em diante, as mudan&amp;ccedil;as se</a:t>
            </a:r>
          </a:p>
          <a:p>
            <a:pPr algn="l">
              <a:defRPr/>
            </a:pPr>
            <a:r>
              <a:rPr sz="1600"/>
              <a:t>expandir&amp;atilde;o em propor&amp;ccedil;&amp;otilde;es cada vez maiores.</a:t>
            </a:r>
          </a:p>
          <a:p>
            <a:pPr algn="l">
              <a:defRPr/>
            </a:pPr>
            <a:r>
              <a:rPr sz="1600"/>
              <a:t>Tudo o que fazemos produz efeito, causa algum impacto."&lt;/p&gt;</a:t>
            </a:r>
          </a:p>
          <a:p>
            <a:pPr algn="l">
              <a:defRPr/>
            </a:pPr>
            <a:r>
              <a:rPr sz="1600"/>
              <a:t>&lt;h2&gt; Determina&amp;ccedil;&amp;atilde;o &lt;/h2&gt;</a:t>
            </a:r>
          </a:p>
          <a:p>
            <a:pPr algn="l">
              <a:defRPr/>
            </a:pPr>
            <a:r>
              <a:rPr sz="1600"/>
              <a:t>&lt;p class="2"&gt; "Determina&amp;ccedil;&amp;atilde;o, coragem e autoconfian&amp;ccedil;a s&amp;atilde;o</a:t>
            </a:r>
          </a:p>
          <a:p>
            <a:pPr algn="l">
              <a:defRPr/>
            </a:pPr>
            <a:r>
              <a:rPr sz="1600"/>
              <a:t>fatores decisivos para o sucesso. N&amp;atilde;o importa quais sejam os obst&amp;aacute;culos</a:t>
            </a:r>
          </a:p>
          <a:p>
            <a:pPr algn="l">
              <a:defRPr/>
            </a:pPr>
            <a:r>
              <a:rPr sz="1600"/>
              <a:t>e as dificuldades. Se estamos possu&amp;iacute;dos de uma inabal&amp;aacute;vel</a:t>
            </a:r>
          </a:p>
          <a:p>
            <a:pPr algn="l">
              <a:defRPr/>
            </a:pPr>
            <a:r>
              <a:rPr sz="1600"/>
              <a:t>determina&amp;ccedil;&amp;atilde;o, conseguiremos super&amp;aacute;-los." &lt;/p&gt;</a:t>
            </a:r>
          </a:p>
          <a:p>
            <a:pPr algn="l">
              <a:defRPr/>
            </a:pPr>
            <a:r>
              <a:rPr sz="1600"/>
              <a:t>&lt;/body&gt;</a:t>
            </a:r>
          </a:p>
          <a:p>
            <a:pPr algn="l">
              <a:defRPr/>
            </a:pPr>
            <a:r>
              <a:rPr sz="1600"/>
              <a:t>&lt;/html&gt;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1"/>
        </a:solidFill>
        <a:ln w="12700" cap="flat">
          <a:noFill/>
          <a:miter lim="400000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 bwMode="auto">
        <a:prstGeom prst="rect">
          <a:avLst/>
        </a:prstGeom>
        <a:noFill/>
        <a:ln w="25400" cap="flat">
          <a:solidFill>
            <a:srgbClr val="000000"/>
          </a:solidFill>
          <a:prstDash val="solid"/>
          <a:miter lim="400000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1882</Words>
  <Application>Microsoft Office PowerPoint</Application>
  <DocSecurity>0</DocSecurity>
  <PresentationFormat>Personalizar</PresentationFormat>
  <Paragraphs>324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Helvetica Light</vt:lpstr>
      <vt:lpstr>Helvetica Neue</vt:lpstr>
      <vt:lpstr>Helvetica Neue Light</vt:lpstr>
      <vt:lpstr>Helvetica Neue Medium</vt:lpstr>
      <vt:lpstr>Helvetica Neue Thin</vt:lpstr>
      <vt:lpstr>Times New Roman</vt:lpstr>
      <vt:lpstr>White</vt:lpstr>
      <vt:lpstr>CSS estrutura básica</vt:lpstr>
      <vt:lpstr>CSS Estrutura básica</vt:lpstr>
      <vt:lpstr>CSS Comentários</vt:lpstr>
      <vt:lpstr>CSS Cores</vt:lpstr>
      <vt:lpstr>CSS Plano de fundo</vt:lpstr>
      <vt:lpstr>CSS Texto</vt:lpstr>
      <vt:lpstr>CSS Texto</vt:lpstr>
      <vt:lpstr>CSS Fonte</vt:lpstr>
      <vt:lpstr>CSS Fonte</vt:lpstr>
      <vt:lpstr>CSS Borda</vt:lpstr>
      <vt:lpstr>CSS Borda</vt:lpstr>
      <vt:lpstr>CSS Margin e Padding</vt:lpstr>
      <vt:lpstr>CSS Margin e Padding</vt:lpstr>
      <vt:lpstr>CSS Lista</vt:lpstr>
      <vt:lpstr>CSS Lista</vt:lpstr>
      <vt:lpstr>CSS Tabela</vt:lpstr>
      <vt:lpstr>CSS Tabela exemplo</vt:lpstr>
      <vt:lpstr>CSS Tabela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estrutura básica</dc:title>
  <dc:subject/>
  <dc:creator/>
  <cp:keywords/>
  <dc:description/>
  <cp:lastModifiedBy>Luis Mendes</cp:lastModifiedBy>
  <cp:revision>5</cp:revision>
  <dcterms:modified xsi:type="dcterms:W3CDTF">2024-10-17T20:15:21Z</dcterms:modified>
  <cp:category/>
  <dc:identifier/>
  <cp:contentStatus/>
  <dc:language/>
  <cp:version/>
</cp:coreProperties>
</file>