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pt-BR"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pt-BR"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pt-BR"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pt-BR" sz="4400" spc="-1" strike="noStrike">
                <a:latin typeface="Arial"/>
              </a:rPr>
              <a:t>Clique para editar o formato do texto do título</a:t>
            </a:r>
            <a:endParaRPr b="0" lang="pt-BR"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pt-BR" sz="1400" spc="-1" strike="noStrike">
                <a:latin typeface="Times New Roman"/>
              </a:rPr>
              <a:t>&lt;data/hora&gt;</a:t>
            </a:r>
            <a:endParaRPr b="0" lang="pt-BR"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buNone/>
            </a:pPr>
            <a:r>
              <a:rPr b="0" lang="pt-BR" sz="1400" spc="-1" strike="noStrike">
                <a:latin typeface="Times New Roman"/>
              </a:rPr>
              <a:t>&lt;rodapé&gt;</a:t>
            </a:r>
            <a:endParaRPr b="0" lang="pt-BR"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a:noFill/>
          <a:ln w="0">
            <a:noFill/>
          </a:ln>
        </p:spPr>
        <p:txBody>
          <a:bodyPr lIns="0" rIns="0" tIns="0" bIns="0" anchor="t">
            <a:noAutofit/>
          </a:bodyPr>
          <a:p>
            <a:pPr algn="r">
              <a:buNone/>
            </a:pPr>
            <a:fld id="{23FB3186-BB62-43AB-AB94-3D53BB7C5A00}" type="slidenum">
              <a:rPr b="0" lang="pt-BR" sz="1400" spc="-1" strike="noStrike">
                <a:latin typeface="Times New Roman"/>
              </a:rPr>
              <a:t>&lt;número&gt;</a:t>
            </a:fld>
            <a:endParaRPr b="0" lang="pt-BR"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hyperlink" Target="https://becode.com.br/frameworks-front-endmais-amados-segundo-github/" TargetMode="External"/><Relationship Id="rId2" Type="http://schemas.openxmlformats.org/officeDocument/2006/relationships/hyperlink" Target="https://materializecss.com/" TargetMode="External"/><Relationship Id="rId3"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r>
              <a:rPr b="0" lang="pt-BR" sz="3200" spc="-1" strike="noStrike">
                <a:latin typeface="Arial"/>
              </a:rPr>
              <a:t>Framework Materialize</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 Materialize</a:t>
            </a:r>
            <a:br/>
            <a:endParaRPr b="0" lang="pt-BR" sz="4400" spc="-1" strike="noStrike">
              <a:latin typeface="Arial"/>
            </a:endParaRPr>
          </a:p>
        </p:txBody>
      </p:sp>
      <p:sp>
        <p:nvSpPr>
          <p:cNvPr id="59" name="PlaceHolder 2"/>
          <p:cNvSpPr>
            <a:spLocks noGrp="1"/>
          </p:cNvSpPr>
          <p:nvPr>
            <p:ph/>
          </p:nvPr>
        </p:nvSpPr>
        <p:spPr>
          <a:xfrm>
            <a:off x="46836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Uma das grandes vantagens do framework é que o mesmo faz bom uso do JQuery, o tornando uma ferramenta com uma alta gama de recursos visuais, como Captions, Modais e Ligthbox.  </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 Materialize</a:t>
            </a:r>
            <a:br/>
            <a:endParaRPr b="0" lang="pt-BR" sz="4400" spc="-1" strike="noStrike">
              <a:latin typeface="Arial"/>
            </a:endParaRPr>
          </a:p>
        </p:txBody>
      </p:sp>
      <p:sp>
        <p:nvSpPr>
          <p:cNvPr id="61" name="PlaceHolder 2"/>
          <p:cNvSpPr>
            <a:spLocks noGrp="1"/>
          </p:cNvSpPr>
          <p:nvPr>
            <p:ph/>
          </p:nvPr>
        </p:nvSpPr>
        <p:spPr>
          <a:xfrm>
            <a:off x="46836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Com seus componentes bem semelhantes ao  Bootstrap, ele apresenta opções com design mais leve. Isto faz com que seu projeto fique visualmente mais agradável. Além disto, com ele, você deixa seu projeto responsivo.  </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br/>
            <a:endParaRPr b="0" lang="pt-BR" sz="4400" spc="-1" strike="noStrike">
              <a:latin typeface="Arial"/>
            </a:endParaRPr>
          </a:p>
        </p:txBody>
      </p:sp>
      <p:pic>
        <p:nvPicPr>
          <p:cNvPr id="63" name="" descr=""/>
          <p:cNvPicPr/>
          <p:nvPr/>
        </p:nvPicPr>
        <p:blipFill>
          <a:blip r:embed="rId1"/>
          <a:stretch/>
        </p:blipFill>
        <p:spPr>
          <a:xfrm>
            <a:off x="1620000" y="1173600"/>
            <a:ext cx="7281000" cy="4153320"/>
          </a:xfrm>
          <a:prstGeom prst="rect">
            <a:avLst/>
          </a:prstGeom>
          <a:ln w="0">
            <a:noFill/>
          </a:ln>
        </p:spPr>
      </p:pic>
      <p:sp>
        <p:nvSpPr>
          <p:cNvPr id="64" name=""/>
          <p:cNvSpPr txBox="1"/>
          <p:nvPr/>
        </p:nvSpPr>
        <p:spPr>
          <a:xfrm>
            <a:off x="504000" y="-18000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exemplo</a:t>
            </a:r>
            <a:b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68360" y="-27252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página template</a:t>
            </a:r>
            <a:br/>
            <a:endParaRPr b="0" lang="pt-BR" sz="2800" spc="-1" strike="noStrike">
              <a:latin typeface="Arial"/>
            </a:endParaRPr>
          </a:p>
        </p:txBody>
      </p:sp>
      <p:sp>
        <p:nvSpPr>
          <p:cNvPr id="66" name=""/>
          <p:cNvSpPr txBox="1"/>
          <p:nvPr/>
        </p:nvSpPr>
        <p:spPr>
          <a:xfrm>
            <a:off x="360000" y="667080"/>
            <a:ext cx="9237960" cy="5038920"/>
          </a:xfrm>
          <a:prstGeom prst="rect">
            <a:avLst/>
          </a:prstGeom>
          <a:noFill/>
          <a:ln w="0">
            <a:noFill/>
          </a:ln>
        </p:spPr>
        <p:txBody>
          <a:bodyPr lIns="90000" rIns="90000" tIns="45000" bIns="45000" anchor="t">
            <a:noAutofit/>
          </a:bodyPr>
          <a:p>
            <a:r>
              <a:rPr b="0" lang="pt-BR" sz="1200" spc="-1" strike="noStrike">
                <a:solidFill>
                  <a:srgbClr val="355269"/>
                </a:solidFill>
                <a:latin typeface="Arial"/>
              </a:rPr>
              <a:t>&lt;!DOCTYPE html&gt;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&lt;html&gt;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&lt;head&gt;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&lt;!--Import Google Icon Font--&gt;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&lt;link href="https://fonts.googleapis.com/icon?family=Material+Icons" rel="stylesheet"&gt;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&lt;!--Import materialize.css--&gt;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&lt;link type="text/css" rel="stylesheet" href="css/materialize.min.css"  media="screen,projection"/&gt;</a:t>
            </a:r>
            <a:endParaRPr b="0" lang="pt-BR" sz="1200" spc="-1" strike="noStrike">
              <a:solidFill>
                <a:srgbClr val="355269"/>
              </a:solidFill>
              <a:latin typeface="Arial"/>
            </a:endParaRPr>
          </a:p>
          <a:p>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&lt;!--Let browser know website is optimized for mobile--&gt;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&lt;meta name="viewport" content="width=device-width, initial-scale=1.0"/&gt;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&lt;/head&gt;</a:t>
            </a:r>
            <a:endParaRPr b="0" lang="pt-BR" sz="1200" spc="-1" strike="noStrike">
              <a:solidFill>
                <a:srgbClr val="355269"/>
              </a:solidFill>
              <a:latin typeface="Arial"/>
            </a:endParaRPr>
          </a:p>
          <a:p>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&lt;body&gt;</a:t>
            </a:r>
            <a:endParaRPr b="0" lang="pt-BR" sz="1200" spc="-1" strike="noStrike">
              <a:solidFill>
                <a:srgbClr val="355269"/>
              </a:solidFill>
              <a:latin typeface="Arial"/>
            </a:endParaRPr>
          </a:p>
          <a:p>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&lt;h1&gt;Olá, mundo! Materialize&lt;/h1&gt;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&lt;p&gt;Lorem ipsum dolor sit amet consectetur adipisicing elit. Itaque error fuga qui! Dolorum error modi quae id</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numquam quibusdam quam. Architecto saepe voluptas praesentium laborum cum amet aliquid velit tempora?</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Lorem ipsum dolor sit amet consectetur adipisicing elit. Quod inventore dicta, dolor iste cum neque, ipsam natus</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eveniet error architecto non laudantium ipsum, necessitatibus illo doloremque itaque adipisci dolorum expedita!</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&lt;/p&gt;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&lt;p&gt;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Reduza a largura da janela e observe as margens laterais</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&lt;/p&gt;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&lt;!--JavaScript at end of body for optimized loading--&gt;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&lt;script type="text/javascript" src="js/materialize.min.js"&gt;&lt;/script&gt;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&lt;/body&gt;</a:t>
            </a:r>
            <a:endParaRPr b="0" lang="pt-BR" sz="1200" spc="-1" strike="noStrike">
              <a:solidFill>
                <a:srgbClr val="355269"/>
              </a:solidFill>
              <a:latin typeface="Arial"/>
            </a:endParaRPr>
          </a:p>
          <a:p>
            <a:r>
              <a:rPr b="0" lang="pt-BR" sz="1200" spc="-1" strike="noStrike">
                <a:solidFill>
                  <a:srgbClr val="355269"/>
                </a:solidFill>
                <a:latin typeface="Arial"/>
              </a:rPr>
              <a:t>  </a:t>
            </a:r>
            <a:r>
              <a:rPr b="0" lang="pt-BR" sz="1200" spc="-1" strike="noStrike">
                <a:solidFill>
                  <a:srgbClr val="355269"/>
                </a:solidFill>
                <a:latin typeface="Arial"/>
              </a:rPr>
              <a:t>&lt;/html&gt;</a:t>
            </a:r>
            <a:endParaRPr b="0" lang="pt-BR" sz="1200" spc="-1" strike="noStrike">
              <a:solidFill>
                <a:srgbClr val="355269"/>
              </a:solidFill>
              <a:latin typeface="Arial"/>
            </a:endParaRPr>
          </a:p>
          <a:p>
            <a:endParaRPr b="0" lang="pt-BR" sz="1200" spc="-1" strike="noStrike">
              <a:solidFill>
                <a:srgbClr val="355269"/>
              </a:solidFill>
              <a:latin typeface="Arial"/>
            </a:endParaRPr>
          </a:p>
          <a:p>
            <a:endParaRPr b="0" lang="pt-BR" sz="1200" spc="-1" strike="noStrike">
              <a:solidFill>
                <a:srgbClr val="355269"/>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68360" y="-27252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Grids</a:t>
            </a:r>
            <a:br/>
            <a:endParaRPr b="0" lang="pt-BR" sz="2800" spc="-1" strike="noStrike">
              <a:latin typeface="Arial"/>
            </a:endParaRPr>
          </a:p>
        </p:txBody>
      </p:sp>
      <p:sp>
        <p:nvSpPr>
          <p:cNvPr id="68" name=""/>
          <p:cNvSpPr txBox="1"/>
          <p:nvPr/>
        </p:nvSpPr>
        <p:spPr>
          <a:xfrm>
            <a:off x="290880" y="702360"/>
            <a:ext cx="9069120" cy="4853160"/>
          </a:xfrm>
          <a:prstGeom prst="rect">
            <a:avLst/>
          </a:prstGeom>
          <a:noFill/>
          <a:ln w="0">
            <a:noFill/>
          </a:ln>
        </p:spPr>
        <p:txBody>
          <a:bodyPr lIns="90000" rIns="90000" tIns="45000" bIns="45000" anchor="t">
            <a:noAutofit/>
          </a:bodyPr>
          <a:p>
            <a:r>
              <a:rPr b="0" lang="pt-BR" sz="1800" spc="-1" strike="noStrike">
                <a:latin typeface="Arial"/>
              </a:rPr>
              <a:t>Materialize usa o sistema de grade responsivo fluido de 12 colunas padrão. </a:t>
            </a:r>
            <a:endParaRPr b="0" lang="pt-BR" sz="1800" spc="-1" strike="noStrike">
              <a:latin typeface="Arial"/>
            </a:endParaRPr>
          </a:p>
          <a:p>
            <a:r>
              <a:rPr b="0" lang="pt-BR" sz="1800" spc="-1" strike="noStrike">
                <a:latin typeface="Arial"/>
              </a:rPr>
              <a:t>.s , .m  e .l  – Essas classes são usadas para definir a largura das colunas para telas pequenas, médias e grandes. Exemplo:</a:t>
            </a:r>
            <a:endParaRPr b="0" lang="pt-BR" sz="1800" spc="-1" strike="noStrike">
              <a:latin typeface="Arial"/>
            </a:endParaRPr>
          </a:p>
          <a:p>
            <a:endParaRPr b="0" lang="pt-BR" sz="1800" spc="-1" strike="noStrike">
              <a:latin typeface="Arial"/>
            </a:endParaRPr>
          </a:p>
          <a:p>
            <a:r>
              <a:rPr b="0" lang="pt-BR" sz="1050" spc="-1" strike="noStrike">
                <a:latin typeface="Arial"/>
              </a:rPr>
              <a:t>&lt;div class=“row”&gt;</a:t>
            </a:r>
            <a:endParaRPr b="0" lang="pt-BR" sz="1050" spc="-1" strike="noStrike">
              <a:latin typeface="Arial"/>
            </a:endParaRPr>
          </a:p>
          <a:p>
            <a:endParaRPr b="0" lang="pt-BR" sz="1050" spc="-1" strike="noStrike">
              <a:latin typeface="Arial"/>
            </a:endParaRPr>
          </a:p>
          <a:p>
            <a:r>
              <a:rPr b="0" lang="pt-BR" sz="1050" spc="-1" strike="noStrike">
                <a:latin typeface="Arial"/>
              </a:rPr>
              <a:t>&lt;div class=“red lighten-1 col s12 m6 l3”&gt;</a:t>
            </a:r>
            <a:endParaRPr b="0" lang="pt-BR" sz="1050" spc="-1" strike="noStrike">
              <a:latin typeface="Arial"/>
            </a:endParaRPr>
          </a:p>
          <a:p>
            <a:endParaRPr b="0" lang="pt-BR" sz="1050" spc="-1" strike="noStrike">
              <a:latin typeface="Arial"/>
            </a:endParaRPr>
          </a:p>
          <a:p>
            <a:r>
              <a:rPr b="0" lang="pt-BR" sz="1050" spc="-1" strike="noStrike">
                <a:latin typeface="Arial"/>
              </a:rPr>
              <a:t>     </a:t>
            </a:r>
            <a:r>
              <a:rPr b="0" lang="pt-BR" sz="1050" spc="-1" strike="noStrike">
                <a:latin typeface="Arial"/>
              </a:rPr>
              <a:t>1</a:t>
            </a:r>
            <a:endParaRPr b="0" lang="pt-BR" sz="1050" spc="-1" strike="noStrike">
              <a:latin typeface="Arial"/>
            </a:endParaRPr>
          </a:p>
          <a:p>
            <a:endParaRPr b="0" lang="pt-BR" sz="1050" spc="-1" strike="noStrike">
              <a:latin typeface="Arial"/>
            </a:endParaRPr>
          </a:p>
          <a:p>
            <a:r>
              <a:rPr b="0" lang="pt-BR" sz="1050" spc="-1" strike="noStrike">
                <a:latin typeface="Arial"/>
              </a:rPr>
              <a:t>&lt;/div&gt;</a:t>
            </a:r>
            <a:endParaRPr b="0" lang="pt-BR" sz="1050" spc="-1" strike="noStrike">
              <a:latin typeface="Arial"/>
            </a:endParaRPr>
          </a:p>
          <a:p>
            <a:endParaRPr b="0" lang="pt-BR" sz="1050" spc="-1" strike="noStrike">
              <a:latin typeface="Arial"/>
            </a:endParaRPr>
          </a:p>
          <a:p>
            <a:r>
              <a:rPr b="0" lang="pt-BR" sz="1050" spc="-1" strike="noStrike">
                <a:latin typeface="Arial"/>
              </a:rPr>
              <a:t>&lt;div class=“red lighten-2 col s12 m6 l3”&gt;</a:t>
            </a:r>
            <a:endParaRPr b="0" lang="pt-BR" sz="1050" spc="-1" strike="noStrike">
              <a:latin typeface="Arial"/>
            </a:endParaRPr>
          </a:p>
          <a:p>
            <a:endParaRPr b="0" lang="pt-BR" sz="1050" spc="-1" strike="noStrike">
              <a:latin typeface="Arial"/>
            </a:endParaRPr>
          </a:p>
          <a:p>
            <a:r>
              <a:rPr b="0" lang="pt-BR" sz="1050" spc="-1" strike="noStrike">
                <a:latin typeface="Arial"/>
              </a:rPr>
              <a:t>     </a:t>
            </a:r>
            <a:r>
              <a:rPr b="0" lang="pt-BR" sz="1050" spc="-1" strike="noStrike">
                <a:latin typeface="Arial"/>
              </a:rPr>
              <a:t>2</a:t>
            </a:r>
            <a:endParaRPr b="0" lang="pt-BR" sz="1050" spc="-1" strike="noStrike">
              <a:latin typeface="Arial"/>
            </a:endParaRPr>
          </a:p>
          <a:p>
            <a:endParaRPr b="0" lang="pt-BR" sz="1050" spc="-1" strike="noStrike">
              <a:latin typeface="Arial"/>
            </a:endParaRPr>
          </a:p>
          <a:p>
            <a:r>
              <a:rPr b="0" lang="pt-BR" sz="1050" spc="-1" strike="noStrike">
                <a:latin typeface="Arial"/>
              </a:rPr>
              <a:t>&lt;/div&gt;</a:t>
            </a:r>
            <a:endParaRPr b="0" lang="pt-BR" sz="1050" spc="-1" strike="noStrike">
              <a:latin typeface="Arial"/>
            </a:endParaRPr>
          </a:p>
          <a:p>
            <a:endParaRPr b="0" lang="pt-BR" sz="1050" spc="-1" strike="noStrike">
              <a:latin typeface="Arial"/>
            </a:endParaRPr>
          </a:p>
          <a:p>
            <a:r>
              <a:rPr b="0" lang="pt-BR" sz="1050" spc="-1" strike="noStrike">
                <a:latin typeface="Arial"/>
              </a:rPr>
              <a:t>&lt;div class=“red lighten-3 col s12 m6 l3”&gt;</a:t>
            </a:r>
            <a:endParaRPr b="0" lang="pt-BR" sz="1050" spc="-1" strike="noStrike">
              <a:latin typeface="Arial"/>
            </a:endParaRPr>
          </a:p>
          <a:p>
            <a:endParaRPr b="0" lang="pt-BR" sz="1050" spc="-1" strike="noStrike">
              <a:latin typeface="Arial"/>
            </a:endParaRPr>
          </a:p>
          <a:p>
            <a:r>
              <a:rPr b="0" lang="pt-BR" sz="1050" spc="-1" strike="noStrike">
                <a:latin typeface="Arial"/>
              </a:rPr>
              <a:t>     </a:t>
            </a:r>
            <a:r>
              <a:rPr b="0" lang="pt-BR" sz="1050" spc="-1" strike="noStrike">
                <a:latin typeface="Arial"/>
              </a:rPr>
              <a:t>3</a:t>
            </a:r>
            <a:endParaRPr b="0" lang="pt-BR" sz="1050" spc="-1" strike="noStrike">
              <a:latin typeface="Arial"/>
            </a:endParaRPr>
          </a:p>
          <a:p>
            <a:endParaRPr b="0" lang="pt-BR" sz="1050" spc="-1" strike="noStrike">
              <a:latin typeface="Arial"/>
            </a:endParaRPr>
          </a:p>
          <a:p>
            <a:r>
              <a:rPr b="0" lang="pt-BR" sz="1050" spc="-1" strike="noStrike">
                <a:latin typeface="Arial"/>
              </a:rPr>
              <a:t>&lt;/div&gt;</a:t>
            </a:r>
            <a:endParaRPr b="0" lang="pt-BR" sz="1050" spc="-1" strike="noStrike">
              <a:latin typeface="Arial"/>
            </a:endParaRPr>
          </a:p>
          <a:p>
            <a:endParaRPr b="0" lang="pt-BR" sz="1050" spc="-1" strike="noStrike">
              <a:latin typeface="Arial"/>
            </a:endParaRPr>
          </a:p>
          <a:p>
            <a:r>
              <a:rPr b="0" lang="pt-BR" sz="1050" spc="-1" strike="noStrike">
                <a:latin typeface="Arial"/>
              </a:rPr>
              <a:t>&lt;div class=“red lighten-4 col s12 m6 l3”&gt;</a:t>
            </a:r>
            <a:endParaRPr b="0" lang="pt-BR" sz="1050" spc="-1" strike="noStrike">
              <a:latin typeface="Arial"/>
            </a:endParaRPr>
          </a:p>
          <a:p>
            <a:endParaRPr b="0" lang="pt-BR" sz="1050" spc="-1" strike="noStrike">
              <a:latin typeface="Arial"/>
            </a:endParaRPr>
          </a:p>
          <a:p>
            <a:r>
              <a:rPr b="0" lang="pt-BR" sz="1050" spc="-1" strike="noStrike">
                <a:latin typeface="Arial"/>
              </a:rPr>
              <a:t>     </a:t>
            </a:r>
            <a:r>
              <a:rPr b="0" lang="pt-BR" sz="1050" spc="-1" strike="noStrike">
                <a:latin typeface="Arial"/>
              </a:rPr>
              <a:t>4</a:t>
            </a:r>
            <a:endParaRPr b="0" lang="pt-BR" sz="1050" spc="-1" strike="noStrike">
              <a:latin typeface="Arial"/>
            </a:endParaRPr>
          </a:p>
          <a:p>
            <a:endParaRPr b="0" lang="pt-BR" sz="1050" spc="-1" strike="noStrike">
              <a:latin typeface="Arial"/>
            </a:endParaRPr>
          </a:p>
          <a:p>
            <a:r>
              <a:rPr b="0" lang="pt-BR" sz="1050" spc="-1" strike="noStrike">
                <a:latin typeface="Arial"/>
              </a:rPr>
              <a:t>&lt;/div&gt;</a:t>
            </a:r>
            <a:endParaRPr b="0" lang="pt-BR" sz="1050" spc="-1" strike="noStrike">
              <a:latin typeface="Arial"/>
            </a:endParaRPr>
          </a:p>
          <a:p>
            <a:r>
              <a:rPr b="0" lang="pt-BR" sz="1050" spc="-1" strike="noStrike">
                <a:latin typeface="Arial"/>
              </a:rPr>
              <a:t>&lt;/div&gt;</a:t>
            </a:r>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68360" y="-27252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Botões</a:t>
            </a:r>
            <a:br/>
            <a:endParaRPr b="0" lang="pt-BR" sz="2800" spc="-1" strike="noStrike">
              <a:latin typeface="Arial"/>
            </a:endParaRPr>
          </a:p>
        </p:txBody>
      </p:sp>
      <p:sp>
        <p:nvSpPr>
          <p:cNvPr id="70" name=""/>
          <p:cNvSpPr txBox="1"/>
          <p:nvPr/>
        </p:nvSpPr>
        <p:spPr>
          <a:xfrm>
            <a:off x="290880" y="702360"/>
            <a:ext cx="9069120" cy="5209560"/>
          </a:xfrm>
          <a:prstGeom prst="rect">
            <a:avLst/>
          </a:prstGeom>
          <a:noFill/>
          <a:ln w="0">
            <a:noFill/>
          </a:ln>
        </p:spPr>
        <p:txBody>
          <a:bodyPr lIns="90000" rIns="90000" tIns="45000" bIns="45000" anchor="t">
            <a:noAutofit/>
          </a:bodyPr>
          <a:p>
            <a:r>
              <a:rPr b="0" lang="pt-BR" sz="1800" spc="-1" strike="noStrike">
                <a:latin typeface="Arial"/>
              </a:rPr>
              <a:t>Existe a possibilidade de usar  diferentes tipos de botões.</a:t>
            </a:r>
            <a:endParaRPr b="0" lang="pt-BR" sz="1800" spc="-1" strike="noStrike">
              <a:latin typeface="Arial"/>
            </a:endParaRPr>
          </a:p>
          <a:p>
            <a:endParaRPr b="0" lang="pt-BR" sz="1800" spc="-1" strike="noStrike">
              <a:latin typeface="Arial"/>
            </a:endParaRPr>
          </a:p>
          <a:p>
            <a:r>
              <a:rPr b="0" lang="pt-BR" sz="1800" spc="-1" strike="noStrike">
                <a:latin typeface="Arial"/>
              </a:rPr>
              <a:t>Botão levantado:  É um botão padrão que significa ações e procura dar profundidade a uma página praticamente plana.</a:t>
            </a:r>
            <a:endParaRPr b="0" lang="pt-BR" sz="1800" spc="-1" strike="noStrike">
              <a:latin typeface="Arial"/>
            </a:endParaRPr>
          </a:p>
          <a:p>
            <a:endParaRPr b="0" lang="pt-BR" sz="1800" spc="-1" strike="noStrike">
              <a:latin typeface="Arial"/>
            </a:endParaRPr>
          </a:p>
          <a:p>
            <a:r>
              <a:rPr b="0" lang="pt-BR" sz="1800" spc="-1" strike="noStrike">
                <a:latin typeface="Arial"/>
              </a:rPr>
              <a:t>Botões grandes:   .btn–large   Tem uma altura maior para os botões.</a:t>
            </a:r>
            <a:endParaRPr b="0" lang="pt-BR" sz="1800" spc="-1" strike="noStrike">
              <a:latin typeface="Arial"/>
            </a:endParaRPr>
          </a:p>
          <a:p>
            <a:endParaRPr b="0" lang="pt-BR" sz="1800" spc="-1" strike="noStrike">
              <a:latin typeface="Arial"/>
            </a:endParaRPr>
          </a:p>
          <a:p>
            <a:r>
              <a:rPr b="0" lang="pt-BR" sz="1800" spc="-1" strike="noStrike">
                <a:latin typeface="Arial"/>
              </a:rPr>
              <a:t>Botões Pequenos:  .btn–small   Tem uma altura menor para os botões.</a:t>
            </a:r>
            <a:endParaRPr b="0" lang="pt-BR" sz="1800" spc="-1" strike="noStrike">
              <a:latin typeface="Arial"/>
            </a:endParaRPr>
          </a:p>
          <a:p>
            <a:endParaRPr b="0" lang="pt-BR" sz="1800" spc="-1" strike="noStrike">
              <a:latin typeface="Arial"/>
            </a:endParaRPr>
          </a:p>
          <a:p>
            <a:r>
              <a:rPr b="0" lang="pt-BR" sz="1800" spc="-1" strike="noStrike">
                <a:latin typeface="Arial"/>
              </a:rPr>
              <a:t>Botão Flutuante:   É um significado para funções muito importantes.</a:t>
            </a:r>
            <a:endParaRPr b="0" lang="pt-BR" sz="1800" spc="-1" strike="noStrike">
              <a:latin typeface="Arial"/>
            </a:endParaRPr>
          </a:p>
          <a:p>
            <a:endParaRPr b="0" lang="pt-BR" sz="1800" spc="-1" strike="noStrike">
              <a:latin typeface="Arial"/>
            </a:endParaRPr>
          </a:p>
          <a:p>
            <a:r>
              <a:rPr b="0" lang="pt-BR" sz="1800" spc="-1" strike="noStrike">
                <a:latin typeface="Arial"/>
              </a:rPr>
              <a:t>Botão plano:   geralmente é usado em elementos que já possuem profundidade como cards ou modais.</a:t>
            </a:r>
            <a:endParaRPr b="0" lang="pt-BR" sz="1800" spc="-1" strike="noStrike">
              <a:latin typeface="Arial"/>
            </a:endParaRPr>
          </a:p>
          <a:p>
            <a:endParaRPr b="0" lang="pt-BR" sz="1800" spc="-1" strike="noStrike">
              <a:latin typeface="Arial"/>
            </a:endParaRPr>
          </a:p>
          <a:p>
            <a:r>
              <a:rPr b="0" lang="pt-BR" sz="1800" spc="-1" strike="noStrike">
                <a:latin typeface="Arial"/>
              </a:rPr>
              <a:t>Botão Enviar:  Quando você usa um botão para enviar um formulário, em vez de usar uma tag de entrada, use uma tag de botão com um tipo de envio.</a:t>
            </a:r>
            <a:endParaRPr b="0" lang="pt-BR" sz="1800" spc="-1" strike="noStrike">
              <a:latin typeface="Arial"/>
            </a:endParaRPr>
          </a:p>
          <a:p>
            <a:endParaRPr b="0" lang="pt-BR" sz="1800" spc="-1" strike="noStrike">
              <a:latin typeface="Arial"/>
            </a:endParaRPr>
          </a:p>
          <a:p>
            <a:r>
              <a:rPr b="0" lang="pt-BR" sz="1800" spc="-1" strike="noStrike">
                <a:latin typeface="Arial"/>
              </a:rPr>
              <a:t>Botões desativados: um elemento desativado é inutilizável e não clicável. Elementos desativados geralmente são renderizados em cinza por padrão nos navegadores.</a:t>
            </a:r>
            <a:endParaRPr b="0" lang="pt-BR" sz="1800" spc="-1" strike="noStrike">
              <a:latin typeface="Arial"/>
            </a:endParaRPr>
          </a:p>
          <a:p>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68360" y="-27252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Botões</a:t>
            </a:r>
            <a:br/>
            <a:endParaRPr b="0" lang="pt-BR" sz="2800" spc="-1" strike="noStrike">
              <a:latin typeface="Arial"/>
            </a:endParaRPr>
          </a:p>
        </p:txBody>
      </p:sp>
      <p:sp>
        <p:nvSpPr>
          <p:cNvPr id="72" name=""/>
          <p:cNvSpPr txBox="1"/>
          <p:nvPr/>
        </p:nvSpPr>
        <p:spPr>
          <a:xfrm>
            <a:off x="290880" y="702360"/>
            <a:ext cx="9069120" cy="7784280"/>
          </a:xfrm>
          <a:prstGeom prst="rect">
            <a:avLst/>
          </a:prstGeom>
          <a:noFill/>
          <a:ln w="0">
            <a:noFill/>
          </a:ln>
        </p:spPr>
        <p:txBody>
          <a:bodyPr lIns="90000" rIns="90000" tIns="45000" bIns="45000" anchor="t">
            <a:noAutofit/>
          </a:bodyPr>
          <a:p>
            <a:r>
              <a:rPr b="0" lang="pt-BR" sz="1050" spc="-1" strike="noStrike">
                <a:latin typeface="Arial"/>
              </a:rPr>
              <a:t>&lt;div class="container"&gt;</a:t>
            </a:r>
            <a:endParaRPr b="0" lang="pt-BR" sz="1050" spc="-1" strike="noStrike">
              <a:latin typeface="Arial"/>
            </a:endParaRPr>
          </a:p>
          <a:p>
            <a:r>
              <a:rPr b="0" lang="pt-BR" sz="1050" spc="-1" strike="noStrike">
                <a:latin typeface="Arial"/>
              </a:rPr>
              <a:t>&lt;!--   Raised Buttons --&gt;</a:t>
            </a:r>
            <a:endParaRPr b="0" lang="pt-BR" sz="1050" spc="-1" strike="noStrike">
              <a:latin typeface="Arial"/>
            </a:endParaRPr>
          </a:p>
          <a:p>
            <a:r>
              <a:rPr b="0" lang="pt-BR" sz="1050" spc="-1" strike="noStrike">
                <a:latin typeface="Arial"/>
              </a:rPr>
              <a:t>    </a:t>
            </a:r>
            <a:r>
              <a:rPr b="0" lang="pt-BR" sz="1050" spc="-1" strike="noStrike">
                <a:latin typeface="Arial"/>
              </a:rPr>
              <a:t>&lt;div class="raised-btn pad-1"&gt;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 light-blue"&gt;button&lt;/a&gt;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 light-blue"&gt;&lt;i class="material-icons left"&gt;cloud&lt;/i&gt;button&lt;/a&gt;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 light-blue"&gt;&lt;i class="material-icons right"&gt;cloud&lt;/i&gt;button&lt;/a&gt;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  </a:t>
            </a:r>
            <a:endParaRPr b="0" lang="pt-BR" sz="1050" spc="-1" strike="noStrike">
              <a:latin typeface="Arial"/>
            </a:endParaRPr>
          </a:p>
          <a:p>
            <a:r>
              <a:rPr b="0" lang="pt-BR" sz="1050" spc="-1" strike="noStrike">
                <a:latin typeface="Arial"/>
              </a:rPr>
              <a:t>&lt;!--   Large buttons --&gt;</a:t>
            </a:r>
            <a:endParaRPr b="0" lang="pt-BR" sz="1050" spc="-1" strike="noStrike">
              <a:latin typeface="Arial"/>
            </a:endParaRPr>
          </a:p>
          <a:p>
            <a:r>
              <a:rPr b="0" lang="pt-BR" sz="1050" spc="-1" strike="noStrike">
                <a:latin typeface="Arial"/>
              </a:rPr>
              <a:t>  </a:t>
            </a:r>
            <a:r>
              <a:rPr b="0" lang="pt-BR" sz="1050" spc="-1" strike="noStrike">
                <a:latin typeface="Arial"/>
              </a:rPr>
              <a:t>&lt;div class="custom-btn-large pad-1"&gt;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btn-large purple"&gt;Button&lt;/a&gt;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btn-large purple"&gt;&lt;i class="material-icons left"&gt;cloud&lt;/i&gt;button&lt;/a&gt;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btn-large purple"&gt;&lt;i class="material-icons right"&gt;cloud&lt;/i&gt;button&lt;/a&gt;</a:t>
            </a:r>
            <a:endParaRPr b="0" lang="pt-BR" sz="1050" spc="-1" strike="noStrike">
              <a:latin typeface="Arial"/>
            </a:endParaRPr>
          </a:p>
          <a:p>
            <a:r>
              <a:rPr b="0" lang="pt-BR" sz="1050" spc="-1" strike="noStrike">
                <a:latin typeface="Arial"/>
              </a:rPr>
              <a:t>&lt;/div&gt;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  </a:t>
            </a:r>
            <a:endParaRPr b="0" lang="pt-BR" sz="1050" spc="-1" strike="noStrike">
              <a:latin typeface="Arial"/>
            </a:endParaRPr>
          </a:p>
          <a:p>
            <a:r>
              <a:rPr b="0" lang="pt-BR" sz="1050" spc="-1" strike="noStrike">
                <a:latin typeface="Arial"/>
              </a:rPr>
              <a:t>&lt;!--   Small Buttons --&gt;</a:t>
            </a:r>
            <a:endParaRPr b="0" lang="pt-BR" sz="1050" spc="-1" strike="noStrike">
              <a:latin typeface="Arial"/>
            </a:endParaRPr>
          </a:p>
          <a:p>
            <a:r>
              <a:rPr b="0" lang="pt-BR" sz="1050" spc="-1" strike="noStrike">
                <a:latin typeface="Arial"/>
              </a:rPr>
              <a:t>  </a:t>
            </a:r>
            <a:r>
              <a:rPr b="0" lang="pt-BR" sz="1050" spc="-1" strike="noStrike">
                <a:latin typeface="Arial"/>
              </a:rPr>
              <a:t>&lt;div class="custom-btn-sm pad-1"&gt;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btn-small blue"&gt;Button&lt;/a&gt;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btn-small blue"&gt;&lt;i class="material-icons left"&gt;cloud&lt;/i&gt;button&lt;/a&gt;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waves-light btn-small blue"&gt;&lt;i class="material-icons right"&gt;cloud&lt;/i&gt;button&lt;/a&gt;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  </a:t>
            </a:r>
            <a:endParaRPr b="0" lang="pt-BR" sz="1050" spc="-1" strike="noStrike">
              <a:latin typeface="Arial"/>
            </a:endParaRPr>
          </a:p>
          <a:p>
            <a:r>
              <a:rPr b="0" lang="pt-BR" sz="1050" spc="-1" strike="noStrike">
                <a:latin typeface="Arial"/>
              </a:rPr>
              <a:t>&lt;!--   Floating Buttons --&gt;</a:t>
            </a:r>
            <a:endParaRPr b="0" lang="pt-BR" sz="1050" spc="-1" strike="noStrike">
              <a:latin typeface="Arial"/>
            </a:endParaRPr>
          </a:p>
          <a:p>
            <a:r>
              <a:rPr b="0" lang="pt-BR" sz="1050" spc="-1" strike="noStrike">
                <a:latin typeface="Arial"/>
              </a:rPr>
              <a:t>  </a:t>
            </a:r>
            <a:r>
              <a:rPr b="0" lang="pt-BR" sz="1050" spc="-1" strike="noStrike">
                <a:latin typeface="Arial"/>
              </a:rPr>
              <a:t>&lt;div class="custom-btn-floating pad-1"&gt;</a:t>
            </a:r>
            <a:endParaRPr b="0" lang="pt-BR" sz="1050" spc="-1" strike="noStrike">
              <a:latin typeface="Arial"/>
            </a:endParaRPr>
          </a:p>
          <a:p>
            <a:r>
              <a:rPr b="0" lang="pt-BR" sz="1050" spc="-1" strike="noStrike">
                <a:latin typeface="Arial"/>
              </a:rPr>
              <a:t>        </a:t>
            </a:r>
            <a:r>
              <a:rPr b="0" lang="pt-BR" sz="1050" spc="-1" strike="noStrike">
                <a:latin typeface="Arial"/>
              </a:rPr>
              <a:t>&lt;a class="btn-floating btn-large waves-effect waves-light green"&gt;&lt;i class="material-icons"&gt;add&lt;/i&gt;&lt;/a&gt;</a:t>
            </a:r>
            <a:endParaRPr b="0" lang="pt-BR" sz="1050" spc="-1" strike="noStrike">
              <a:latin typeface="Arial"/>
            </a:endParaRPr>
          </a:p>
          <a:p>
            <a:r>
              <a:rPr b="0" lang="pt-BR" sz="1050" spc="-1" strike="noStrike">
                <a:latin typeface="Arial"/>
              </a:rPr>
              <a:t>        </a:t>
            </a:r>
            <a:r>
              <a:rPr b="0" lang="pt-BR" sz="1050" spc="-1" strike="noStrike">
                <a:latin typeface="Arial"/>
              </a:rPr>
              <a:t>&lt;a class="btn-floating waves-effect waves-light red"&gt;&lt;i class="material-icons"&gt;add&lt;/i&gt;&lt;/a&gt;</a:t>
            </a:r>
            <a:endParaRPr b="0" lang="pt-BR" sz="1050" spc="-1" strike="noStrike">
              <a:latin typeface="Arial"/>
            </a:endParaRPr>
          </a:p>
          <a:p>
            <a:r>
              <a:rPr b="0" lang="pt-BR" sz="1050" spc="-1" strike="noStrike">
                <a:latin typeface="Arial"/>
              </a:rPr>
              <a:t>        </a:t>
            </a:r>
            <a:r>
              <a:rPr b="0" lang="pt-BR" sz="1050" spc="-1" strike="noStrike">
                <a:latin typeface="Arial"/>
              </a:rPr>
              <a:t>&lt;a class="btn-floating btn-small waves-effect waves-light blue"&gt;&lt;i class="material-icons"&gt;add&lt;/i&gt;&lt;/a&gt;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  </a:t>
            </a:r>
            <a:endParaRPr b="0" lang="pt-BR" sz="1050" spc="-1" strike="noStrike">
              <a:latin typeface="Arial"/>
            </a:endParaRPr>
          </a:p>
          <a:p>
            <a:r>
              <a:rPr b="0" lang="pt-BR" sz="1050" spc="-1" strike="noStrike">
                <a:latin typeface="Arial"/>
              </a:rPr>
              <a:t>&lt;!--   Flat Button --&gt;</a:t>
            </a:r>
            <a:endParaRPr b="0" lang="pt-BR" sz="1050" spc="-1" strike="noStrike">
              <a:latin typeface="Arial"/>
            </a:endParaRPr>
          </a:p>
          <a:p>
            <a:r>
              <a:rPr b="0" lang="pt-BR" sz="1050" spc="-1" strike="noStrike">
                <a:latin typeface="Arial"/>
              </a:rPr>
              <a:t>  </a:t>
            </a:r>
            <a:r>
              <a:rPr b="0" lang="pt-BR" sz="1050" spc="-1" strike="noStrike">
                <a:latin typeface="Arial"/>
              </a:rPr>
              <a:t>&lt;div class="custom-btn-flat pad-1"&gt;</a:t>
            </a:r>
            <a:endParaRPr b="0" lang="pt-BR" sz="1050" spc="-1" strike="noStrike">
              <a:latin typeface="Arial"/>
            </a:endParaRPr>
          </a:p>
          <a:p>
            <a:r>
              <a:rPr b="0" lang="pt-BR" sz="1050" spc="-1" strike="noStrike">
                <a:latin typeface="Arial"/>
              </a:rPr>
              <a:t>        </a:t>
            </a:r>
            <a:r>
              <a:rPr b="0" lang="pt-BR" sz="1050" spc="-1" strike="noStrike">
                <a:latin typeface="Arial"/>
              </a:rPr>
              <a:t>&lt;a class="waves-effect waves-teal btn-flat"&gt;Button&lt;/a&gt;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  </a:t>
            </a:r>
            <a:endParaRPr b="0" lang="pt-BR" sz="1050" spc="-1" strike="noStrike">
              <a:latin typeface="Arial"/>
            </a:endParaRPr>
          </a:p>
          <a:p>
            <a:r>
              <a:rPr b="0" lang="pt-BR" sz="1050" spc="-1" strike="noStrike">
                <a:latin typeface="Arial"/>
              </a:rPr>
              <a:t>&lt;!--   Submit Button --&gt;</a:t>
            </a:r>
            <a:endParaRPr b="0" lang="pt-BR" sz="1050" spc="-1" strike="noStrike">
              <a:latin typeface="Arial"/>
            </a:endParaRPr>
          </a:p>
          <a:p>
            <a:r>
              <a:rPr b="0" lang="pt-BR" sz="1050" spc="-1" strike="noStrike">
                <a:latin typeface="Arial"/>
              </a:rPr>
              <a:t> </a:t>
            </a:r>
            <a:r>
              <a:rPr b="0" lang="pt-BR" sz="1050" spc="-1" strike="noStrike">
                <a:latin typeface="Arial"/>
              </a:rPr>
              <a:t>&lt;div class="custom-btn-waves pad-1"&gt;</a:t>
            </a:r>
            <a:endParaRPr b="0" lang="pt-BR" sz="1050" spc="-1" strike="noStrike">
              <a:latin typeface="Arial"/>
            </a:endParaRPr>
          </a:p>
          <a:p>
            <a:r>
              <a:rPr b="0" lang="pt-BR" sz="1050" spc="-1" strike="noStrike">
                <a:latin typeface="Arial"/>
              </a:rPr>
              <a:t>    </a:t>
            </a:r>
            <a:r>
              <a:rPr b="0" lang="pt-BR" sz="1050" spc="-1" strike="noStrike">
                <a:latin typeface="Arial"/>
              </a:rPr>
              <a:t>&lt;button class="btn waves-effect waves-light green" type="submit" name="action"&gt;Submit</a:t>
            </a:r>
            <a:endParaRPr b="0" lang="pt-BR" sz="1050" spc="-1" strike="noStrike">
              <a:latin typeface="Arial"/>
            </a:endParaRPr>
          </a:p>
          <a:p>
            <a:r>
              <a:rPr b="0" lang="pt-BR" sz="1050" spc="-1" strike="noStrike">
                <a:latin typeface="Arial"/>
              </a:rPr>
              <a:t>    </a:t>
            </a:r>
            <a:r>
              <a:rPr b="0" lang="pt-BR" sz="1050" spc="-1" strike="noStrike">
                <a:latin typeface="Arial"/>
              </a:rPr>
              <a:t>&lt;i class="material-icons right"&gt;send&lt;/i&gt;</a:t>
            </a:r>
            <a:endParaRPr b="0" lang="pt-BR" sz="1050" spc="-1" strike="noStrike">
              <a:latin typeface="Arial"/>
            </a:endParaRPr>
          </a:p>
          <a:p>
            <a:r>
              <a:rPr b="0" lang="pt-BR" sz="1050" spc="-1" strike="noStrike">
                <a:latin typeface="Arial"/>
              </a:rPr>
              <a:t>    </a:t>
            </a:r>
            <a:r>
              <a:rPr b="0" lang="pt-BR" sz="1050" spc="-1" strike="noStrike">
                <a:latin typeface="Arial"/>
              </a:rPr>
              <a:t>&lt;/button&gt;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  </a:t>
            </a:r>
            <a:endParaRPr b="0" lang="pt-BR" sz="1050" spc="-1" strike="noStrike">
              <a:latin typeface="Arial"/>
            </a:endParaRPr>
          </a:p>
          <a:p>
            <a:r>
              <a:rPr b="0" lang="pt-BR" sz="1050" spc="-1" strike="noStrike">
                <a:latin typeface="Arial"/>
              </a:rPr>
              <a:t>&lt;!--   Disabled Buttons --&gt;</a:t>
            </a:r>
            <a:endParaRPr b="0" lang="pt-BR" sz="1050" spc="-1" strike="noStrike">
              <a:latin typeface="Arial"/>
            </a:endParaRPr>
          </a:p>
          <a:p>
            <a:r>
              <a:rPr b="0" lang="pt-BR" sz="1050" spc="-1" strike="noStrike">
                <a:latin typeface="Arial"/>
              </a:rPr>
              <a:t> </a:t>
            </a:r>
            <a:r>
              <a:rPr b="0" lang="pt-BR" sz="1050" spc="-1" strike="noStrike">
                <a:latin typeface="Arial"/>
              </a:rPr>
              <a:t>&lt;div class="custom-btn-disable pad-1"&gt;</a:t>
            </a:r>
            <a:endParaRPr b="0" lang="pt-BR" sz="1050" spc="-1" strike="noStrike">
              <a:latin typeface="Arial"/>
            </a:endParaRPr>
          </a:p>
          <a:p>
            <a:r>
              <a:rPr b="0" lang="pt-BR" sz="1050" spc="-1" strike="noStrike">
                <a:latin typeface="Arial"/>
              </a:rPr>
              <a:t>    </a:t>
            </a:r>
            <a:r>
              <a:rPr b="0" lang="pt-BR" sz="1050" spc="-1" strike="noStrike">
                <a:latin typeface="Arial"/>
              </a:rPr>
              <a:t>&lt;a class="btn-large disabled"&gt;Button&lt;/a&gt;</a:t>
            </a:r>
            <a:endParaRPr b="0" lang="pt-BR" sz="1050" spc="-1" strike="noStrike">
              <a:latin typeface="Arial"/>
            </a:endParaRPr>
          </a:p>
          <a:p>
            <a:r>
              <a:rPr b="0" lang="pt-BR" sz="1050" spc="-1" strike="noStrike">
                <a:latin typeface="Arial"/>
              </a:rPr>
              <a:t>    </a:t>
            </a:r>
            <a:r>
              <a:rPr b="0" lang="pt-BR" sz="1050" spc="-1" strike="noStrike">
                <a:latin typeface="Arial"/>
              </a:rPr>
              <a:t>&lt;a class="btn disabled"&gt;Button&lt;/a&gt;</a:t>
            </a:r>
            <a:endParaRPr b="0" lang="pt-BR" sz="1050" spc="-1" strike="noStrike">
              <a:latin typeface="Arial"/>
            </a:endParaRPr>
          </a:p>
          <a:p>
            <a:r>
              <a:rPr b="0" lang="pt-BR" sz="1050" spc="-1" strike="noStrike">
                <a:latin typeface="Arial"/>
              </a:rPr>
              <a:t>    </a:t>
            </a:r>
            <a:r>
              <a:rPr b="0" lang="pt-BR" sz="1050" spc="-1" strike="noStrike">
                <a:latin typeface="Arial"/>
              </a:rPr>
              <a:t>&lt;a class="btn-flat disabled"&gt;Button&lt;/a&gt;</a:t>
            </a:r>
            <a:endParaRPr b="0" lang="pt-BR" sz="1050" spc="-1" strike="noStrike">
              <a:latin typeface="Arial"/>
            </a:endParaRPr>
          </a:p>
          <a:p>
            <a:r>
              <a:rPr b="0" lang="pt-BR" sz="1050" spc="-1" strike="noStrike">
                <a:latin typeface="Arial"/>
              </a:rPr>
              <a:t>    </a:t>
            </a:r>
            <a:r>
              <a:rPr b="0" lang="pt-BR" sz="1050" spc="-1" strike="noStrike">
                <a:latin typeface="Arial"/>
              </a:rPr>
              <a:t>&lt;a class="btn-floating disabled"&gt;&lt;i class="material-icons"&gt;add&lt;/i&gt;&lt;/a&gt;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endParaRPr b="0" lang="pt-BR" sz="1050" spc="-1" strike="noStrike">
              <a:latin typeface="Arial"/>
            </a:endParaRPr>
          </a:p>
          <a:p>
            <a:r>
              <a:rPr b="0" lang="pt-BR" sz="1050" spc="-1" strike="noStrike">
                <a:latin typeface="Arial"/>
              </a:rPr>
              <a:t>Resources</a:t>
            </a:r>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68360" y="-27252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Cards</a:t>
            </a:r>
            <a:br/>
            <a:endParaRPr b="0" lang="pt-BR" sz="2800" spc="-1" strike="noStrike">
              <a:latin typeface="Arial"/>
            </a:endParaRPr>
          </a:p>
        </p:txBody>
      </p:sp>
      <p:sp>
        <p:nvSpPr>
          <p:cNvPr id="74" name=""/>
          <p:cNvSpPr txBox="1"/>
          <p:nvPr/>
        </p:nvSpPr>
        <p:spPr>
          <a:xfrm>
            <a:off x="290880" y="702360"/>
            <a:ext cx="9069120" cy="4697640"/>
          </a:xfrm>
          <a:prstGeom prst="rect">
            <a:avLst/>
          </a:prstGeom>
          <a:noFill/>
          <a:ln w="0">
            <a:noFill/>
          </a:ln>
        </p:spPr>
        <p:txBody>
          <a:bodyPr lIns="90000" rIns="90000" tIns="45000" bIns="45000" anchor="t">
            <a:noAutofit/>
          </a:bodyPr>
          <a:p>
            <a:r>
              <a:rPr b="0" lang="pt-BR" sz="1300" spc="-1" strike="noStrike">
                <a:latin typeface="Arial"/>
              </a:rPr>
              <a:t>Vamos explicar agora os variados tipos de cards ou cartas.</a:t>
            </a:r>
            <a:endParaRPr b="0" lang="pt-BR" sz="1300" spc="-1" strike="noStrike">
              <a:latin typeface="Arial"/>
            </a:endParaRPr>
          </a:p>
          <a:p>
            <a:endParaRPr b="0" lang="pt-BR" sz="1300" spc="-1" strike="noStrike">
              <a:latin typeface="Arial"/>
            </a:endParaRPr>
          </a:p>
          <a:p>
            <a:r>
              <a:rPr b="0" lang="pt-BR" sz="1300" spc="-1" strike="noStrike">
                <a:latin typeface="Arial"/>
              </a:rPr>
              <a:t>1) Cartão Básico</a:t>
            </a:r>
            <a:endParaRPr b="0" lang="pt-BR" sz="1300" spc="-1" strike="noStrike">
              <a:latin typeface="Arial"/>
            </a:endParaRPr>
          </a:p>
          <a:p>
            <a:endParaRPr b="0" lang="pt-BR" sz="1300" spc="-1" strike="noStrike">
              <a:latin typeface="Arial"/>
            </a:endParaRPr>
          </a:p>
          <a:p>
            <a:r>
              <a:rPr b="0" lang="pt-BR" sz="1300" spc="-1" strike="noStrike">
                <a:latin typeface="Arial"/>
              </a:rPr>
              <a:t>Exemplo:</a:t>
            </a:r>
            <a:endParaRPr b="0" lang="pt-BR" sz="1300" spc="-1" strike="noStrike">
              <a:latin typeface="Arial"/>
            </a:endParaRPr>
          </a:p>
          <a:p>
            <a:endParaRPr b="0" lang="pt-BR" sz="1300" spc="-1" strike="noStrike">
              <a:latin typeface="Arial"/>
            </a:endParaRPr>
          </a:p>
          <a:p>
            <a:r>
              <a:rPr b="0" lang="pt-BR" sz="1300" spc="-1" strike="noStrike">
                <a:latin typeface="Arial"/>
              </a:rPr>
              <a:t>&lt;div class="container"&gt;</a:t>
            </a:r>
            <a:endParaRPr b="0" lang="pt-BR" sz="1300" spc="-1" strike="noStrike">
              <a:latin typeface="Arial"/>
            </a:endParaRPr>
          </a:p>
          <a:p>
            <a:r>
              <a:rPr b="0" lang="pt-BR" sz="1300" spc="-1" strike="noStrike">
                <a:latin typeface="Arial"/>
              </a:rPr>
              <a:t>  </a:t>
            </a:r>
            <a:r>
              <a:rPr b="0" lang="pt-BR" sz="1300" spc="-1" strike="noStrike">
                <a:latin typeface="Arial"/>
              </a:rPr>
              <a:t>&lt;div class="row"&gt;</a:t>
            </a:r>
            <a:endParaRPr b="0" lang="pt-BR" sz="1300" spc="-1" strike="noStrike">
              <a:latin typeface="Arial"/>
            </a:endParaRPr>
          </a:p>
          <a:p>
            <a:r>
              <a:rPr b="0" lang="pt-BR" sz="1300" spc="-1" strike="noStrike">
                <a:latin typeface="Arial"/>
              </a:rPr>
              <a:t>    </a:t>
            </a:r>
            <a:r>
              <a:rPr b="0" lang="pt-BR" sz="1300" spc="-1" strike="noStrike">
                <a:latin typeface="Arial"/>
              </a:rPr>
              <a:t>&lt;div class="col s12 m6"&gt;</a:t>
            </a:r>
            <a:endParaRPr b="0" lang="pt-BR" sz="1300" spc="-1" strike="noStrike">
              <a:latin typeface="Arial"/>
            </a:endParaRPr>
          </a:p>
          <a:p>
            <a:r>
              <a:rPr b="0" lang="pt-BR" sz="1300" spc="-1" strike="noStrike">
                <a:latin typeface="Arial"/>
              </a:rPr>
              <a:t>      </a:t>
            </a:r>
            <a:r>
              <a:rPr b="0" lang="pt-BR" sz="1300" spc="-1" strike="noStrike">
                <a:latin typeface="Arial"/>
              </a:rPr>
              <a:t>&lt;div class="card blue-grey darken-1"&gt;</a:t>
            </a:r>
            <a:endParaRPr b="0" lang="pt-BR" sz="1300" spc="-1" strike="noStrike">
              <a:latin typeface="Arial"/>
            </a:endParaRPr>
          </a:p>
          <a:p>
            <a:r>
              <a:rPr b="0" lang="pt-BR" sz="1300" spc="-1" strike="noStrike">
                <a:latin typeface="Arial"/>
              </a:rPr>
              <a:t>        </a:t>
            </a:r>
            <a:r>
              <a:rPr b="0" lang="pt-BR" sz="1300" spc="-1" strike="noStrike">
                <a:latin typeface="Arial"/>
              </a:rPr>
              <a:t>&lt;div class="card-content white-text"&gt;</a:t>
            </a:r>
            <a:endParaRPr b="0" lang="pt-BR" sz="1300" spc="-1" strike="noStrike">
              <a:latin typeface="Arial"/>
            </a:endParaRPr>
          </a:p>
          <a:p>
            <a:r>
              <a:rPr b="0" lang="pt-BR" sz="1300" spc="-1" strike="noStrike">
                <a:latin typeface="Arial"/>
              </a:rPr>
              <a:t>          </a:t>
            </a:r>
            <a:r>
              <a:rPr b="0" lang="pt-BR" sz="1300" spc="-1" strike="noStrike">
                <a:latin typeface="Arial"/>
              </a:rPr>
              <a:t>&lt;span class="card-title blue-text text-lighten-5"&gt;Título do Card&lt;/span&gt;</a:t>
            </a:r>
            <a:endParaRPr b="0" lang="pt-BR" sz="1300" spc="-1" strike="noStrike">
              <a:latin typeface="Arial"/>
            </a:endParaRPr>
          </a:p>
          <a:p>
            <a:r>
              <a:rPr b="0" lang="pt-BR" sz="1300" spc="-1" strike="noStrike">
                <a:latin typeface="Arial"/>
              </a:rPr>
              <a:t>          </a:t>
            </a:r>
            <a:r>
              <a:rPr b="0" lang="pt-BR" sz="1300" spc="-1" strike="noStrike">
                <a:latin typeface="Arial"/>
              </a:rPr>
              <a:t>&lt;p&gt;Eu sou um cartão muito simples.&lt;/p&gt;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 class="card-action"&gt;</a:t>
            </a:r>
            <a:endParaRPr b="0" lang="pt-BR" sz="1300" spc="-1" strike="noStrike">
              <a:latin typeface="Arial"/>
            </a:endParaRPr>
          </a:p>
          <a:p>
            <a:r>
              <a:rPr b="0" lang="pt-BR" sz="1300" spc="-1" strike="noStrike">
                <a:latin typeface="Arial"/>
              </a:rPr>
              <a:t>          </a:t>
            </a:r>
            <a:r>
              <a:rPr b="0" lang="pt-BR" sz="1300" spc="-1" strike="noStrike">
                <a:latin typeface="Arial"/>
              </a:rPr>
              <a:t>&lt;a href="#" class="red-text text-lighten-2"&gt;Este é um link&lt;/a&gt;</a:t>
            </a:r>
            <a:endParaRPr b="0" lang="pt-BR" sz="1300" spc="-1" strike="noStrike">
              <a:latin typeface="Arial"/>
            </a:endParaRPr>
          </a:p>
          <a:p>
            <a:r>
              <a:rPr b="0" lang="pt-BR" sz="1300" spc="-1" strike="noStrike">
                <a:latin typeface="Arial"/>
              </a:rPr>
              <a:t>          </a:t>
            </a:r>
            <a:r>
              <a:rPr b="0" lang="pt-BR" sz="1300" spc="-1" strike="noStrike">
                <a:latin typeface="Arial"/>
              </a:rPr>
              <a:t>&lt;a href="#" class="red-text text-lighten-2"&gt;Este é um link&lt;/a&gt;      </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&lt;/div&gt;</a:t>
            </a:r>
            <a:endParaRPr b="0" lang="pt-BR" sz="1300" spc="-1" strike="noStrike">
              <a:latin typeface="Arial"/>
            </a:endParaRPr>
          </a:p>
          <a:p>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68360" y="-27252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Cards</a:t>
            </a:r>
            <a:br/>
            <a:endParaRPr b="0" lang="pt-BR" sz="2800" spc="-1" strike="noStrike">
              <a:latin typeface="Arial"/>
            </a:endParaRPr>
          </a:p>
        </p:txBody>
      </p:sp>
      <p:sp>
        <p:nvSpPr>
          <p:cNvPr id="76" name=""/>
          <p:cNvSpPr txBox="1"/>
          <p:nvPr/>
        </p:nvSpPr>
        <p:spPr>
          <a:xfrm>
            <a:off x="290880" y="702360"/>
            <a:ext cx="9069120" cy="4697640"/>
          </a:xfrm>
          <a:prstGeom prst="rect">
            <a:avLst/>
          </a:prstGeom>
          <a:noFill/>
          <a:ln w="0">
            <a:noFill/>
          </a:ln>
        </p:spPr>
        <p:txBody>
          <a:bodyPr lIns="90000" rIns="90000" tIns="45000" bIns="45000" anchor="t">
            <a:noAutofit/>
          </a:bodyPr>
          <a:p>
            <a:r>
              <a:rPr b="0" lang="pt-BR" sz="1300" spc="-1" strike="noStrike">
                <a:latin typeface="Arial"/>
              </a:rPr>
              <a:t>2) Imagens em cartões</a:t>
            </a:r>
            <a:endParaRPr b="0" lang="pt-BR" sz="1300" spc="-1" strike="noStrike">
              <a:latin typeface="Arial"/>
            </a:endParaRPr>
          </a:p>
          <a:p>
            <a:r>
              <a:rPr b="0" lang="pt-BR" sz="1300" spc="-1" strike="noStrike">
                <a:latin typeface="Arial"/>
              </a:rPr>
              <a:t>Neste exemplo, eu explico como criar um cartão de imagem com um botão de ação flutuante.</a:t>
            </a:r>
            <a:endParaRPr b="0" lang="pt-BR" sz="1300" spc="-1" strike="noStrike">
              <a:latin typeface="Arial"/>
            </a:endParaRPr>
          </a:p>
          <a:p>
            <a:endParaRPr b="0" lang="pt-BR" sz="1300" spc="-1" strike="noStrike">
              <a:latin typeface="Arial"/>
            </a:endParaRPr>
          </a:p>
          <a:p>
            <a:r>
              <a:rPr b="0" lang="pt-BR" sz="1300" spc="-1" strike="noStrike">
                <a:latin typeface="Arial"/>
              </a:rPr>
              <a:t>Exemplo:</a:t>
            </a:r>
            <a:endParaRPr b="0" lang="pt-BR" sz="1300" spc="-1" strike="noStrike">
              <a:latin typeface="Arial"/>
            </a:endParaRPr>
          </a:p>
          <a:p>
            <a:endParaRPr b="0" lang="pt-BR" sz="1300" spc="-1" strike="noStrike">
              <a:latin typeface="Arial"/>
            </a:endParaRPr>
          </a:p>
          <a:p>
            <a:r>
              <a:rPr b="0" lang="pt-BR" sz="1300" spc="-1" strike="noStrike">
                <a:latin typeface="Arial"/>
              </a:rPr>
              <a:t>&lt;div class="container"&gt;</a:t>
            </a:r>
            <a:endParaRPr b="0" lang="pt-BR" sz="1300" spc="-1" strike="noStrike">
              <a:latin typeface="Arial"/>
            </a:endParaRPr>
          </a:p>
          <a:p>
            <a:r>
              <a:rPr b="0" lang="pt-BR" sz="1300" spc="-1" strike="noStrike">
                <a:latin typeface="Arial"/>
              </a:rPr>
              <a:t>    </a:t>
            </a:r>
            <a:r>
              <a:rPr b="0" lang="pt-BR" sz="1300" spc="-1" strike="noStrike">
                <a:latin typeface="Arial"/>
              </a:rPr>
              <a:t>&lt;div class="row"&gt;</a:t>
            </a:r>
            <a:endParaRPr b="0" lang="pt-BR" sz="1300" spc="-1" strike="noStrike">
              <a:latin typeface="Arial"/>
            </a:endParaRPr>
          </a:p>
          <a:p>
            <a:r>
              <a:rPr b="0" lang="pt-BR" sz="1300" spc="-1" strike="noStrike">
                <a:latin typeface="Arial"/>
              </a:rPr>
              <a:t>        </a:t>
            </a:r>
            <a:r>
              <a:rPr b="0" lang="pt-BR" sz="1300" spc="-1" strike="noStrike">
                <a:latin typeface="Arial"/>
              </a:rPr>
              <a:t>&lt;div class="col s12 m5"&gt;</a:t>
            </a:r>
            <a:endParaRPr b="0" lang="pt-BR" sz="1300" spc="-1" strike="noStrike">
              <a:latin typeface="Arial"/>
            </a:endParaRPr>
          </a:p>
          <a:p>
            <a:r>
              <a:rPr b="0" lang="pt-BR" sz="1300" spc="-1" strike="noStrike">
                <a:latin typeface="Arial"/>
              </a:rPr>
              <a:t>            </a:t>
            </a:r>
            <a:r>
              <a:rPr b="0" lang="pt-BR" sz="1300" spc="-1" strike="noStrike">
                <a:latin typeface="Arial"/>
              </a:rPr>
              <a:t>&lt;div class="card"&gt;</a:t>
            </a:r>
            <a:endParaRPr b="0" lang="pt-BR" sz="1300" spc="-1" strike="noStrike">
              <a:latin typeface="Arial"/>
            </a:endParaRPr>
          </a:p>
          <a:p>
            <a:r>
              <a:rPr b="0" lang="pt-BR" sz="1300" spc="-1" strike="noStrike">
                <a:latin typeface="Arial"/>
              </a:rPr>
              <a:t>                </a:t>
            </a:r>
            <a:r>
              <a:rPr b="0" lang="pt-BR" sz="1300" spc="-1" strike="noStrike">
                <a:latin typeface="Arial"/>
              </a:rPr>
              <a:t>&lt;div class="card-image"&gt;</a:t>
            </a:r>
            <a:endParaRPr b="0" lang="pt-BR" sz="1300" spc="-1" strike="noStrike">
              <a:latin typeface="Arial"/>
            </a:endParaRPr>
          </a:p>
          <a:p>
            <a:r>
              <a:rPr b="0" lang="pt-BR" sz="1300" spc="-1" strike="noStrike">
                <a:latin typeface="Arial"/>
              </a:rPr>
              <a:t>                    </a:t>
            </a:r>
            <a:r>
              <a:rPr b="0" lang="pt-BR" sz="1300" spc="-1" strike="noStrike">
                <a:latin typeface="Arial"/>
              </a:rPr>
              <a:t>&lt;img src="https://galeri13.uludagsozluk.com/678/bulut_1023204.jpg"&gt;</a:t>
            </a:r>
            <a:endParaRPr b="0" lang="pt-BR" sz="1300" spc="-1" strike="noStrike">
              <a:latin typeface="Arial"/>
            </a:endParaRPr>
          </a:p>
          <a:p>
            <a:r>
              <a:rPr b="0" lang="pt-BR" sz="1300" spc="-1" strike="noStrike">
                <a:latin typeface="Arial"/>
              </a:rPr>
              <a:t>                    </a:t>
            </a:r>
            <a:r>
              <a:rPr b="0" lang="pt-BR" sz="1300" spc="-1" strike="noStrike">
                <a:latin typeface="Arial"/>
              </a:rPr>
              <a:t>&lt;span class="card-title"&gt;Card Title&lt;/span&gt;</a:t>
            </a:r>
            <a:endParaRPr b="0" lang="pt-BR" sz="1300" spc="-1" strike="noStrike">
              <a:latin typeface="Arial"/>
            </a:endParaRPr>
          </a:p>
          <a:p>
            <a:r>
              <a:rPr b="0" lang="pt-BR" sz="1300" spc="-1" strike="noStrike">
                <a:latin typeface="Arial"/>
              </a:rPr>
              <a:t>                    </a:t>
            </a:r>
            <a:r>
              <a:rPr b="0" lang="pt-BR" sz="1300" spc="-1" strike="noStrike">
                <a:latin typeface="Arial"/>
              </a:rPr>
              <a:t>&lt;a class="btn-floating halfway-fab waves-effect waves-light red"&gt;&lt;i class="material-icons"&gt;add&lt;/i&gt;&lt;/a&gt;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 class="card-content"&gt;</a:t>
            </a:r>
            <a:endParaRPr b="0" lang="pt-BR" sz="1300" spc="-1" strike="noStrike">
              <a:latin typeface="Arial"/>
            </a:endParaRPr>
          </a:p>
          <a:p>
            <a:r>
              <a:rPr b="0" lang="pt-BR" sz="1300" spc="-1" strike="noStrike">
                <a:latin typeface="Arial"/>
              </a:rPr>
              <a:t>                    </a:t>
            </a:r>
            <a:r>
              <a:rPr b="0" lang="pt-BR" sz="1300" spc="-1" strike="noStrike">
                <a:latin typeface="Arial"/>
              </a:rPr>
              <a:t>&lt;p&gt;I am a very simple card. I am good at containing small bits of information. I am convenient because I require little markup to use effectively.&lt;/p&gt;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    </a:t>
            </a:r>
            <a:r>
              <a:rPr b="0" lang="pt-BR" sz="1300" spc="-1" strike="noStrike">
                <a:latin typeface="Arial"/>
              </a:rPr>
              <a:t>&lt;/div&gt;</a:t>
            </a:r>
            <a:endParaRPr b="0" lang="pt-BR" sz="1300" spc="-1" strike="noStrike">
              <a:latin typeface="Arial"/>
            </a:endParaRPr>
          </a:p>
          <a:p>
            <a:r>
              <a:rPr b="0" lang="pt-BR" sz="1300" spc="-1" strike="noStrike">
                <a:latin typeface="Arial"/>
              </a:rPr>
              <a:t>&lt;/div</a:t>
            </a:r>
            <a:endParaRPr b="0" lang="pt-BR" sz="1300" spc="-1" strike="noStrike">
              <a:latin typeface="Arial"/>
            </a:endParaRPr>
          </a:p>
          <a:p>
            <a:endParaRPr b="0" lang="pt-BR" sz="13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68360" y="-272520"/>
            <a:ext cx="9071640" cy="1189440"/>
          </a:xfrm>
          <a:prstGeom prst="rect">
            <a:avLst/>
          </a:prstGeom>
          <a:noFill/>
          <a:ln w="0">
            <a:noFill/>
          </a:ln>
        </p:spPr>
        <p:txBody>
          <a:bodyPr lIns="0" rIns="0" tIns="0" bIns="0" anchor="ctr">
            <a:noAutofit/>
          </a:bodyPr>
          <a:p>
            <a:pPr algn="ctr">
              <a:buNone/>
            </a:pPr>
            <a:br/>
            <a:r>
              <a:rPr b="0" lang="pt-BR" sz="2800" spc="-1" strike="noStrike">
                <a:latin typeface="Arial"/>
              </a:rPr>
              <a:t>Framework Materialize – Forms</a:t>
            </a:r>
            <a:br/>
            <a:endParaRPr b="0" lang="pt-BR" sz="2800" spc="-1" strike="noStrike">
              <a:latin typeface="Arial"/>
            </a:endParaRPr>
          </a:p>
        </p:txBody>
      </p:sp>
      <p:sp>
        <p:nvSpPr>
          <p:cNvPr id="78" name=""/>
          <p:cNvSpPr txBox="1"/>
          <p:nvPr/>
        </p:nvSpPr>
        <p:spPr>
          <a:xfrm>
            <a:off x="900000" y="916920"/>
            <a:ext cx="8889120" cy="11430000"/>
          </a:xfrm>
          <a:prstGeom prst="rect">
            <a:avLst/>
          </a:prstGeom>
          <a:noFill/>
          <a:ln w="0">
            <a:noFill/>
          </a:ln>
        </p:spPr>
        <p:txBody>
          <a:bodyPr lIns="90000" rIns="90000" tIns="45000" bIns="45000" anchor="t">
            <a:noAutofit/>
          </a:bodyPr>
          <a:p>
            <a:r>
              <a:rPr b="0" lang="pt-BR" sz="1300" spc="-1" strike="noStrike">
                <a:latin typeface="Arial"/>
              </a:rPr>
              <a:t>5. Existem muitos recursos e  diferentes tipos de elementos de formulários.</a:t>
            </a:r>
            <a:endParaRPr b="0" lang="pt-BR" sz="1300" spc="-1" strike="noStrike">
              <a:latin typeface="Arial"/>
            </a:endParaRPr>
          </a:p>
          <a:p>
            <a:endParaRPr b="0" lang="pt-BR" sz="1300" spc="-1" strike="noStrike">
              <a:latin typeface="Arial"/>
            </a:endParaRPr>
          </a:p>
          <a:p>
            <a:r>
              <a:rPr b="0" lang="pt-BR" sz="1300" spc="-1" strike="noStrike">
                <a:latin typeface="Arial"/>
              </a:rPr>
              <a:t>Caixa de seleção e botões de rádio.</a:t>
            </a:r>
            <a:endParaRPr b="0" lang="pt-BR" sz="1300" spc="-1" strike="noStrike">
              <a:latin typeface="Arial"/>
            </a:endParaRPr>
          </a:p>
          <a:p>
            <a:endParaRPr b="0" lang="pt-BR" sz="1300" spc="-1" strike="noStrike">
              <a:latin typeface="Arial"/>
            </a:endParaRPr>
          </a:p>
          <a:p>
            <a:endParaRPr b="0" lang="pt-BR" sz="1300" spc="-1" strike="noStrike">
              <a:latin typeface="Arial"/>
            </a:endParaRPr>
          </a:p>
          <a:p>
            <a:r>
              <a:rPr b="0" lang="pt-BR" sz="1050" spc="-1" strike="noStrike">
                <a:latin typeface="Arial"/>
              </a:rPr>
              <a:t>&lt;form action="#"&gt;</a:t>
            </a:r>
            <a:endParaRPr b="0" lang="pt-BR" sz="1050" spc="-1" strike="noStrike">
              <a:latin typeface="Arial"/>
            </a:endParaRPr>
          </a:p>
          <a:p>
            <a:r>
              <a:rPr b="0" lang="pt-BR" sz="1050" spc="-1" strike="noStrike">
                <a:latin typeface="Arial"/>
              </a:rPr>
              <a:t>    </a:t>
            </a:r>
            <a:r>
              <a:rPr b="0" lang="pt-BR" sz="1050" spc="-1" strike="noStrike">
                <a:latin typeface="Arial"/>
              </a:rPr>
              <a:t>&lt;!--   Checkbox --&gt;</a:t>
            </a:r>
            <a:endParaRPr b="0" lang="pt-BR" sz="1050" spc="-1" strike="noStrike">
              <a:latin typeface="Arial"/>
            </a:endParaRPr>
          </a:p>
          <a:p>
            <a:r>
              <a:rPr b="0" lang="pt-BR" sz="1050" spc="-1" strike="noStrike">
                <a:latin typeface="Arial"/>
              </a:rPr>
              <a:t>    </a:t>
            </a:r>
            <a:r>
              <a:rPr b="0" lang="pt-BR" sz="1050" spc="-1" strike="noStrike">
                <a:latin typeface="Arial"/>
              </a:rPr>
              <a:t>&lt;div class="custom-checkbox"&gt;</a:t>
            </a:r>
            <a:endParaRPr b="0" lang="pt-BR" sz="1050" spc="-1" strike="noStrike">
              <a:latin typeface="Arial"/>
            </a:endParaRPr>
          </a:p>
          <a:p>
            <a:r>
              <a:rPr b="0" lang="pt-BR" sz="1050" spc="-1" strike="noStrike">
                <a:latin typeface="Arial"/>
              </a:rPr>
              <a:t>        </a:t>
            </a:r>
            <a:r>
              <a:rPr b="0" lang="pt-BR" sz="1050" spc="-1" strike="noStrike">
                <a:latin typeface="Arial"/>
              </a:rPr>
              <a:t>&lt;h4&gt;Checkbox&lt;/h4&gt;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type="checkbox" /&gt;</a:t>
            </a:r>
            <a:endParaRPr b="0" lang="pt-BR" sz="1050" spc="-1" strike="noStrike">
              <a:latin typeface="Arial"/>
            </a:endParaRPr>
          </a:p>
          <a:p>
            <a:r>
              <a:rPr b="0" lang="pt-BR" sz="1050" spc="-1" strike="noStrike">
                <a:latin typeface="Arial"/>
              </a:rPr>
              <a:t>                </a:t>
            </a:r>
            <a:r>
              <a:rPr b="0" lang="pt-BR" sz="1050" spc="-1" strike="noStrike">
                <a:latin typeface="Arial"/>
              </a:rPr>
              <a:t>&lt;span&gt;Red&lt;/span&gt;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type="checkbox"checked="checked" /&gt;</a:t>
            </a:r>
            <a:endParaRPr b="0" lang="pt-BR" sz="1050" spc="-1" strike="noStrike">
              <a:latin typeface="Arial"/>
            </a:endParaRPr>
          </a:p>
          <a:p>
            <a:r>
              <a:rPr b="0" lang="pt-BR" sz="1050" spc="-1" strike="noStrike">
                <a:latin typeface="Arial"/>
              </a:rPr>
              <a:t>                </a:t>
            </a:r>
            <a:r>
              <a:rPr b="0" lang="pt-BR" sz="1050" spc="-1" strike="noStrike">
                <a:latin typeface="Arial"/>
              </a:rPr>
              <a:t>&lt;span&gt;Yellow&lt;/span&gt;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type="checkbox"class="filled-in" checked="checked" /&gt;</a:t>
            </a:r>
            <a:endParaRPr b="0" lang="pt-BR" sz="1050" spc="-1" strike="noStrike">
              <a:latin typeface="Arial"/>
            </a:endParaRPr>
          </a:p>
          <a:p>
            <a:r>
              <a:rPr b="0" lang="pt-BR" sz="1050" spc="-1" strike="noStrike">
                <a:latin typeface="Arial"/>
              </a:rPr>
              <a:t>                </a:t>
            </a:r>
            <a:r>
              <a:rPr b="0" lang="pt-BR" sz="1050" spc="-1" strike="noStrike">
                <a:latin typeface="Arial"/>
              </a:rPr>
              <a:t>&lt;span&gt;Filled in&lt;/span&gt;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id="indeterminate-checkbox"type="checkbox" /&gt;</a:t>
            </a:r>
            <a:endParaRPr b="0" lang="pt-BR" sz="1050" spc="-1" strike="noStrike">
              <a:latin typeface="Arial"/>
            </a:endParaRPr>
          </a:p>
          <a:p>
            <a:r>
              <a:rPr b="0" lang="pt-BR" sz="1050" spc="-1" strike="noStrike">
                <a:latin typeface="Arial"/>
              </a:rPr>
              <a:t>                </a:t>
            </a:r>
            <a:r>
              <a:rPr b="0" lang="pt-BR" sz="1050" spc="-1" strike="noStrike">
                <a:latin typeface="Arial"/>
              </a:rPr>
              <a:t>&lt;span&gt;Indeterminate Style&lt;/span&gt;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type="checkbox"checked="checked" disabled="disabled" /&gt;</a:t>
            </a:r>
            <a:endParaRPr b="0" lang="pt-BR" sz="1050" spc="-1" strike="noStrike">
              <a:latin typeface="Arial"/>
            </a:endParaRPr>
          </a:p>
          <a:p>
            <a:r>
              <a:rPr b="0" lang="pt-BR" sz="1050" spc="-1" strike="noStrike">
                <a:latin typeface="Arial"/>
              </a:rPr>
              <a:t>                </a:t>
            </a:r>
            <a:r>
              <a:rPr b="0" lang="pt-BR" sz="1050" spc="-1" strike="noStrike">
                <a:latin typeface="Arial"/>
              </a:rPr>
              <a:t>&lt;span&gt;Green&lt;/span&gt;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type="checkbox" disabled="disabled" /&gt;</a:t>
            </a:r>
            <a:endParaRPr b="0" lang="pt-BR" sz="1050" spc="-1" strike="noStrike">
              <a:latin typeface="Arial"/>
            </a:endParaRPr>
          </a:p>
          <a:p>
            <a:r>
              <a:rPr b="0" lang="pt-BR" sz="1050" spc="-1" strike="noStrike">
                <a:latin typeface="Arial"/>
              </a:rPr>
              <a:t>                </a:t>
            </a:r>
            <a:r>
              <a:rPr b="0" lang="pt-BR" sz="1050" spc="-1" strike="noStrike">
                <a:latin typeface="Arial"/>
              </a:rPr>
              <a:t>&lt;span&gt;Brown&lt;/span&gt;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300" spc="-1" strike="noStrike">
                <a:latin typeface="Arial"/>
              </a:rPr>
              <a:t>    </a:t>
            </a:r>
            <a:endParaRPr b="0" lang="pt-BR" sz="1300" spc="-1" strike="noStrike">
              <a:latin typeface="Arial"/>
            </a:endParaRPr>
          </a:p>
          <a:p>
            <a:r>
              <a:rPr b="0" lang="pt-BR" sz="1050" spc="-1" strike="noStrike">
                <a:latin typeface="Arial"/>
              </a:rPr>
              <a:t>    </a:t>
            </a:r>
            <a:r>
              <a:rPr b="0" lang="pt-BR" sz="1050" spc="-1" strike="noStrike">
                <a:latin typeface="Arial"/>
              </a:rPr>
              <a:t>&lt;!--   Radio buttons --&gt;</a:t>
            </a:r>
            <a:endParaRPr b="0" lang="pt-BR" sz="1050" spc="-1" strike="noStrike">
              <a:latin typeface="Arial"/>
            </a:endParaRPr>
          </a:p>
          <a:p>
            <a:r>
              <a:rPr b="0" lang="pt-BR" sz="1050" spc="-1" strike="noStrike">
                <a:latin typeface="Arial"/>
              </a:rPr>
              <a:t>    </a:t>
            </a:r>
            <a:r>
              <a:rPr b="0" lang="pt-BR" sz="1050" spc="-1" strike="noStrike">
                <a:latin typeface="Arial"/>
              </a:rPr>
              <a:t>&lt;div class="custom-radio"&gt;</a:t>
            </a:r>
            <a:endParaRPr b="0" lang="pt-BR" sz="1050" spc="-1" strike="noStrike">
              <a:latin typeface="Arial"/>
            </a:endParaRPr>
          </a:p>
          <a:p>
            <a:r>
              <a:rPr b="0" lang="pt-BR" sz="1050" spc="-1" strike="noStrike">
                <a:latin typeface="Arial"/>
              </a:rPr>
              <a:t>        </a:t>
            </a:r>
            <a:r>
              <a:rPr b="0" lang="pt-BR" sz="1050" spc="-1" strike="noStrike">
                <a:latin typeface="Arial"/>
              </a:rPr>
              <a:t>&lt;h4&gt;Radio Buttons&lt;/h4&gt;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name="group1" type="radio" checked /&gt;</a:t>
            </a:r>
            <a:endParaRPr b="0" lang="pt-BR" sz="1050" spc="-1" strike="noStrike">
              <a:latin typeface="Arial"/>
            </a:endParaRPr>
          </a:p>
          <a:p>
            <a:r>
              <a:rPr b="0" lang="pt-BR" sz="1050" spc="-1" strike="noStrike">
                <a:latin typeface="Arial"/>
              </a:rPr>
              <a:t>                </a:t>
            </a:r>
            <a:r>
              <a:rPr b="0" lang="pt-BR" sz="1050" spc="-1" strike="noStrike">
                <a:latin typeface="Arial"/>
              </a:rPr>
              <a:t>&lt;span&gt;Red&lt;/span&gt;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name="group1" type="radio" /&gt;</a:t>
            </a:r>
            <a:endParaRPr b="0" lang="pt-BR" sz="1050" spc="-1" strike="noStrike">
              <a:latin typeface="Arial"/>
            </a:endParaRPr>
          </a:p>
          <a:p>
            <a:r>
              <a:rPr b="0" lang="pt-BR" sz="1050" spc="-1" strike="noStrike">
                <a:latin typeface="Arial"/>
              </a:rPr>
              <a:t>                </a:t>
            </a:r>
            <a:r>
              <a:rPr b="0" lang="pt-BR" sz="1050" spc="-1" strike="noStrike">
                <a:latin typeface="Arial"/>
              </a:rPr>
              <a:t>&lt;span&gt;Yellow&lt;/span&gt;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class="with-gap" name="group1" type="radio" /&gt;</a:t>
            </a:r>
            <a:endParaRPr b="0" lang="pt-BR" sz="1050" spc="-1" strike="noStrike">
              <a:latin typeface="Arial"/>
            </a:endParaRPr>
          </a:p>
          <a:p>
            <a:r>
              <a:rPr b="0" lang="pt-BR" sz="1050" spc="-1" strike="noStrike">
                <a:latin typeface="Arial"/>
              </a:rPr>
              <a:t>                </a:t>
            </a:r>
            <a:r>
              <a:rPr b="0" lang="pt-BR" sz="1050" spc="-1" strike="noStrike">
                <a:latin typeface="Arial"/>
              </a:rPr>
              <a:t>&lt;span&gt;Green&lt;/span&gt;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30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&lt;input name="group1" type="radio" disabled="disabled"/&gt;</a:t>
            </a:r>
            <a:endParaRPr b="0" lang="pt-BR" sz="1050" spc="-1" strike="noStrike">
              <a:latin typeface="Arial"/>
            </a:endParaRPr>
          </a:p>
          <a:p>
            <a:r>
              <a:rPr b="0" lang="pt-BR" sz="1050" spc="-1" strike="noStrike">
                <a:latin typeface="Arial"/>
              </a:rPr>
              <a:t>                </a:t>
            </a:r>
            <a:r>
              <a:rPr b="0" lang="pt-BR" sz="1050" spc="-1" strike="noStrike">
                <a:latin typeface="Arial"/>
              </a:rPr>
              <a:t>&lt;span&gt;Brown&lt;/span&gt;</a:t>
            </a:r>
            <a:endParaRPr b="0" lang="pt-BR" sz="1050" spc="-1" strike="noStrike">
              <a:latin typeface="Arial"/>
            </a:endParaRPr>
          </a:p>
          <a:p>
            <a:r>
              <a:rPr b="0" lang="pt-BR" sz="1050" spc="-1" strike="noStrike">
                <a:latin typeface="Arial"/>
              </a:rPr>
              <a:t>            </a:t>
            </a:r>
            <a:r>
              <a:rPr b="0" lang="pt-BR" sz="1050" spc="-1" strike="noStrike">
                <a:latin typeface="Arial"/>
              </a:rPr>
              <a:t>&lt;/label&gt;</a:t>
            </a:r>
            <a:endParaRPr b="0" lang="pt-BR" sz="1050" spc="-1" strike="noStrike">
              <a:latin typeface="Arial"/>
            </a:endParaRPr>
          </a:p>
          <a:p>
            <a:r>
              <a:rPr b="0" lang="pt-BR" sz="1050" spc="-1" strike="noStrike">
                <a:latin typeface="Arial"/>
              </a:rPr>
              <a:t>        </a:t>
            </a:r>
            <a:r>
              <a:rPr b="0" lang="pt-BR" sz="1050" spc="-1" strike="noStrike">
                <a:latin typeface="Arial"/>
              </a:rPr>
              <a:t>&lt;/p&gt;</a:t>
            </a:r>
            <a:endParaRPr b="0" lang="pt-BR" sz="1050" spc="-1" strike="noStrike">
              <a:latin typeface="Arial"/>
            </a:endParaRPr>
          </a:p>
          <a:p>
            <a:r>
              <a:rPr b="0" lang="pt-BR" sz="1050" spc="-1" strike="noStrike">
                <a:latin typeface="Arial"/>
              </a:rPr>
              <a:t>    </a:t>
            </a:r>
            <a:r>
              <a:rPr b="0" lang="pt-BR" sz="1050" spc="-1" strike="noStrike">
                <a:latin typeface="Arial"/>
              </a:rPr>
              <a:t>&lt;/div&gt;</a:t>
            </a:r>
            <a:endParaRPr b="0" lang="pt-BR" sz="1050" spc="-1" strike="noStrike">
              <a:latin typeface="Arial"/>
            </a:endParaRPr>
          </a:p>
          <a:p>
            <a:r>
              <a:rPr b="0" lang="pt-BR" sz="1050" spc="-1" strike="noStrike">
                <a:latin typeface="Arial"/>
              </a:rPr>
              <a:t>&lt;/form&gt;</a:t>
            </a:r>
            <a:endParaRPr b="0" lang="pt-BR" sz="10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Frameworks Front-End</a:t>
            </a:r>
            <a:br/>
            <a:endParaRPr b="0" lang="pt-BR" sz="4400" spc="-1" strike="noStrike">
              <a:latin typeface="Arial"/>
            </a:endParaRPr>
          </a:p>
        </p:txBody>
      </p:sp>
      <p:sp>
        <p:nvSpPr>
          <p:cNvPr id="4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os frameworks impulsionam o desenvolvimento de uma aplicação Web, contribuindo na criação de interfaces e na maneira em que os dados são exibidos</a:t>
            </a:r>
            <a:endParaRPr b="0" lang="pt-BR" sz="3200" spc="-1" strike="noStrike">
              <a:latin typeface="Arial"/>
            </a:endParaRPr>
          </a:p>
          <a:p>
            <a:pPr marL="432000" indent="-324000">
              <a:spcBef>
                <a:spcPts val="1417"/>
              </a:spcBef>
              <a:buClr>
                <a:srgbClr val="000000"/>
              </a:buClr>
              <a:buSzPct val="45000"/>
              <a:buFont typeface="Wingdings" charset="2"/>
              <a:buChar char=""/>
            </a:pP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Referencias</a:t>
            </a:r>
            <a:br/>
            <a:endParaRPr b="0" lang="pt-BR" sz="4400" spc="-1" strike="noStrike">
              <a:latin typeface="Arial"/>
            </a:endParaRPr>
          </a:p>
        </p:txBody>
      </p:sp>
      <p:sp>
        <p:nvSpPr>
          <p:cNvPr id="80" name=""/>
          <p:cNvSpPr txBox="1"/>
          <p:nvPr/>
        </p:nvSpPr>
        <p:spPr>
          <a:xfrm>
            <a:off x="614520" y="1440000"/>
            <a:ext cx="8745480" cy="2138040"/>
          </a:xfrm>
          <a:prstGeom prst="rect">
            <a:avLst/>
          </a:prstGeom>
          <a:noFill/>
          <a:ln w="0">
            <a:noFill/>
          </a:ln>
        </p:spPr>
        <p:txBody>
          <a:bodyPr lIns="90000" rIns="90000" tIns="45000" bIns="45000" anchor="t">
            <a:noAutofit/>
          </a:bodyPr>
          <a:p>
            <a:r>
              <a:rPr b="0" lang="pt-BR" sz="1800" spc="-1" strike="noStrike">
                <a:latin typeface="Arial"/>
              </a:rPr>
              <a:t>SCUDERO, Erick. Os 6 frameworks front-end mais amados no mundo (segundo o</a:t>
            </a:r>
            <a:endParaRPr b="0" lang="pt-BR" sz="1800" spc="-1" strike="noStrike">
              <a:latin typeface="Arial"/>
            </a:endParaRPr>
          </a:p>
          <a:p>
            <a:r>
              <a:rPr b="0" lang="pt-BR" sz="1800" spc="-1" strike="noStrike">
                <a:latin typeface="Arial"/>
              </a:rPr>
              <a:t>GitHub). [S. l.], Disponível em: </a:t>
            </a:r>
            <a:r>
              <a:rPr b="0" lang="pt-BR" sz="1800" spc="-1" strike="noStrike">
                <a:latin typeface="Arial"/>
                <a:hlinkClick r:id="rId1"/>
              </a:rPr>
              <a:t>https://becode.com.br/frameworks-front-endmais-amados-segundo-github/</a:t>
            </a:r>
            <a:endParaRPr b="0" lang="pt-BR" sz="1800" spc="-1" strike="noStrike">
              <a:latin typeface="Arial"/>
            </a:endParaRPr>
          </a:p>
          <a:p>
            <a:endParaRPr b="0" lang="pt-BR" sz="1800" spc="-1" strike="noStrike">
              <a:latin typeface="Arial"/>
            </a:endParaRPr>
          </a:p>
          <a:p>
            <a:endParaRPr b="0" lang="pt-BR" sz="1800" spc="-1" strike="noStrike">
              <a:latin typeface="Arial"/>
            </a:endParaRPr>
          </a:p>
          <a:p>
            <a:r>
              <a:rPr b="0" lang="pt-BR" sz="1800" spc="-1" strike="noStrike">
                <a:latin typeface="Arial"/>
              </a:rPr>
              <a:t>MATERIALIZE. . Disponível em: </a:t>
            </a:r>
            <a:r>
              <a:rPr b="0" lang="pt-BR" sz="1800" spc="-1" strike="noStrike">
                <a:latin typeface="Arial"/>
                <a:hlinkClick r:id="rId2"/>
              </a:rPr>
              <a:t>https://materializecss.com</a:t>
            </a:r>
            <a:endParaRPr b="0" lang="pt-BR" sz="1800" spc="-1" strike="noStrike">
              <a:latin typeface="Arial"/>
            </a:endParaRPr>
          </a:p>
          <a:p>
            <a:r>
              <a:rPr b="0" lang="pt-BR" sz="1800" spc="-1" strike="noStrike">
                <a:latin typeface="Arial"/>
              </a:rPr>
              <a:t> </a:t>
            </a:r>
            <a:endParaRPr b="0" lang="pt-BR" sz="1800" spc="-1" strike="noStrike">
              <a:latin typeface="Arial"/>
            </a:endParaRPr>
          </a:p>
          <a:p>
            <a:endParaRPr b="0" lang="pt-BR"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Frameworks Front-End</a:t>
            </a:r>
            <a:br/>
            <a:endParaRPr b="0" lang="pt-BR" sz="4400" spc="-1" strike="noStrike">
              <a:latin typeface="Arial"/>
            </a:endParaRPr>
          </a:p>
        </p:txBody>
      </p:sp>
      <p:sp>
        <p:nvSpPr>
          <p:cNvPr id="4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Uma empresa suíça chamada KeyCDN, fez um levantamento e segundo dados adquiridos pela empresa através do site GitHub e o sistema de estrelas que o GitHub utiliza, descobriu quais frameworks front-end mais utilizados atualmente (SCUDERO, 2018)</a:t>
            </a:r>
            <a:endParaRPr b="0" lang="pt-BR" sz="3200" spc="-1" strike="noStrike">
              <a:latin typeface="Arial"/>
            </a:endParaRPr>
          </a:p>
          <a:p>
            <a:pPr marL="432000" indent="-324000">
              <a:spcBef>
                <a:spcPts val="1417"/>
              </a:spcBef>
              <a:buClr>
                <a:srgbClr val="000000"/>
              </a:buClr>
              <a:buSzPct val="45000"/>
              <a:buFont typeface="Wingdings" charset="2"/>
              <a:buChar char=""/>
            </a:pP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Frameworks Front-End</a:t>
            </a:r>
            <a:br/>
            <a:endParaRPr b="0" lang="pt-BR" sz="4400" spc="-1" strike="noStrike">
              <a:latin typeface="Arial"/>
            </a:endParaRPr>
          </a:p>
        </p:txBody>
      </p:sp>
      <p:sp>
        <p:nvSpPr>
          <p:cNvPr id="4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9000"/>
          </a:bodyPr>
          <a:p>
            <a:pPr marL="432000" indent="-324000">
              <a:spcBef>
                <a:spcPts val="1417"/>
              </a:spcBef>
              <a:buClr>
                <a:srgbClr val="000000"/>
              </a:buClr>
              <a:buSzPct val="45000"/>
              <a:buFont typeface="Wingdings" charset="2"/>
              <a:buChar char=""/>
            </a:pPr>
            <a:r>
              <a:rPr b="0" lang="pt-BR" sz="3200" spc="-1" strike="noStrike">
                <a:latin typeface="Arial"/>
              </a:rPr>
              <a:t>Em suma, o sistema de estrelas do GitHub refere-se a um dos meios de classificação mais importantes relacionado a código, logo, quanto mais estrelas um repositório possui, mais popular e importante ele é.</a:t>
            </a:r>
            <a:endParaRPr b="0" lang="pt-BR" sz="3200" spc="-1" strike="noStrike">
              <a:latin typeface="Arial"/>
            </a:endParaRPr>
          </a:p>
          <a:p>
            <a:pPr marL="432000" indent="-324000">
              <a:spcBef>
                <a:spcPts val="1417"/>
              </a:spcBef>
              <a:buClr>
                <a:srgbClr val="000000"/>
              </a:buClr>
              <a:buSzPct val="45000"/>
              <a:buFont typeface="Wingdings" charset="2"/>
              <a:buChar char=""/>
            </a:pPr>
            <a:r>
              <a:rPr b="0" lang="pt-BR" sz="3200" spc="-1" strike="noStrike">
                <a:latin typeface="Arial"/>
              </a:rPr>
              <a:t>Segundo a pesquisa, partindo do mais popular para o menos, o ranking apresenta os seguintes frameworks</a:t>
            </a: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Frameworks Front-End</a:t>
            </a:r>
            <a:br/>
            <a:endParaRPr b="0" lang="pt-BR" sz="4400" spc="-1" strike="noStrike">
              <a:latin typeface="Arial"/>
            </a:endParaRPr>
          </a:p>
        </p:txBody>
      </p:sp>
      <p:sp>
        <p:nvSpPr>
          <p:cNvPr id="49" name="PlaceHolder 2"/>
          <p:cNvSpPr>
            <a:spLocks noGrp="1"/>
          </p:cNvSpPr>
          <p:nvPr>
            <p:ph/>
          </p:nvPr>
        </p:nvSpPr>
        <p:spPr>
          <a:xfrm>
            <a:off x="468360" y="1326600"/>
            <a:ext cx="9071640" cy="3288240"/>
          </a:xfrm>
          <a:prstGeom prst="rect">
            <a:avLst/>
          </a:prstGeom>
          <a:noFill/>
          <a:ln w="0">
            <a:noFill/>
          </a:ln>
        </p:spPr>
        <p:txBody>
          <a:bodyPr lIns="0" rIns="0" tIns="0" bIns="0" anchor="t">
            <a:normAutofit fontScale="88000"/>
          </a:bodyPr>
          <a:p>
            <a:pPr marL="432000" indent="-324000">
              <a:spcBef>
                <a:spcPts val="1417"/>
              </a:spcBef>
              <a:buClr>
                <a:srgbClr val="000000"/>
              </a:buClr>
              <a:buSzPct val="45000"/>
              <a:buFont typeface="Wingdings" charset="2"/>
              <a:buChar char=""/>
            </a:pPr>
            <a:r>
              <a:rPr b="0" lang="pt-BR" sz="3200" spc="-1" strike="noStrike">
                <a:latin typeface="Arial"/>
              </a:rPr>
              <a:t>Segundo a pesquisa, partindo do mais popular para o menos, o ranking apresenta os seguintes frameworks:</a:t>
            </a:r>
            <a:endParaRPr b="0" lang="pt-BR" sz="32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Bootstrap</a:t>
            </a:r>
            <a:endParaRPr b="0" lang="pt-BR" sz="24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 </a:t>
            </a:r>
            <a:r>
              <a:rPr b="0" lang="pt-BR" sz="2400" spc="-1" strike="noStrike">
                <a:latin typeface="Arial"/>
              </a:rPr>
              <a:t>Foundation</a:t>
            </a:r>
            <a:endParaRPr b="0" lang="pt-BR" sz="24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 </a:t>
            </a:r>
            <a:r>
              <a:rPr b="0" lang="pt-BR" sz="2400" spc="-1" strike="noStrike">
                <a:latin typeface="Arial"/>
              </a:rPr>
              <a:t>Materialize</a:t>
            </a:r>
            <a:endParaRPr b="0" lang="pt-BR" sz="24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 </a:t>
            </a:r>
            <a:r>
              <a:rPr b="0" lang="pt-BR" sz="2400" spc="-1" strike="noStrike">
                <a:latin typeface="Arial"/>
              </a:rPr>
              <a:t>Semantic UI</a:t>
            </a:r>
            <a:endParaRPr b="0" lang="pt-BR" sz="24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 </a:t>
            </a:r>
            <a:r>
              <a:rPr b="0" lang="pt-BR" sz="2400" spc="-1" strike="noStrike">
                <a:latin typeface="Arial"/>
              </a:rPr>
              <a:t>Material UI</a:t>
            </a:r>
            <a:endParaRPr b="0" lang="pt-BR" sz="24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 </a:t>
            </a:r>
            <a:r>
              <a:rPr b="0" lang="pt-BR" sz="2400" spc="-1" strike="noStrike">
                <a:latin typeface="Arial"/>
              </a:rPr>
              <a:t>Pure</a:t>
            </a:r>
            <a:endParaRPr b="0" lang="pt-BR" sz="2400" spc="-1" strike="noStrike">
              <a:latin typeface="Arial"/>
            </a:endParaRPr>
          </a:p>
          <a:p>
            <a:pPr lvl="2" marL="1296000" indent="-288000">
              <a:spcBef>
                <a:spcPts val="850"/>
              </a:spcBef>
              <a:buClr>
                <a:srgbClr val="000000"/>
              </a:buClr>
              <a:buSzPct val="45000"/>
              <a:buFont typeface="Wingdings" charset="2"/>
              <a:buChar char=""/>
            </a:pPr>
            <a:endParaRPr b="0" lang="pt-BR"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 Materialize</a:t>
            </a:r>
            <a:br/>
            <a:endParaRPr b="0" lang="pt-BR" sz="4400" spc="-1" strike="noStrike">
              <a:latin typeface="Arial"/>
            </a:endParaRPr>
          </a:p>
        </p:txBody>
      </p:sp>
      <p:sp>
        <p:nvSpPr>
          <p:cNvPr id="51" name="PlaceHolder 2"/>
          <p:cNvSpPr>
            <a:spLocks noGrp="1"/>
          </p:cNvSpPr>
          <p:nvPr>
            <p:ph/>
          </p:nvPr>
        </p:nvSpPr>
        <p:spPr>
          <a:xfrm>
            <a:off x="468360" y="1326600"/>
            <a:ext cx="9071640" cy="328824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pt-BR" sz="3200" spc="-1" strike="noStrike">
                <a:latin typeface="Arial"/>
              </a:rPr>
              <a:t>Materialize é um framework front-end que faz uso do Material Design como inspiração para cores, ícones e formatos. O framework é inspirado no Material Design por este ser uma linguagem-conceito visual desenvolvida pela Google que tem como objetivo maior reduzir conceitos clássicos de linguagem de design e práticas que rendam melhor experiência de uso do usuário (MATERIAL DESIGN, 2018, apud HRUBA, 2018). </a:t>
            </a:r>
            <a:endParaRPr b="0" lang="pt-BR" sz="3200" spc="-1" strike="noStrike">
              <a:latin typeface="Arial"/>
            </a:endParaRPr>
          </a:p>
          <a:p>
            <a:pPr lvl="2" marL="1296000" indent="-288000">
              <a:spcBef>
                <a:spcPts val="850"/>
              </a:spcBef>
              <a:buClr>
                <a:srgbClr val="000000"/>
              </a:buClr>
              <a:buSzPct val="45000"/>
              <a:buFont typeface="Wingdings" charset="2"/>
              <a:buChar char=""/>
            </a:pP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 Materialize</a:t>
            </a:r>
            <a:br/>
            <a:endParaRPr b="0" lang="pt-BR" sz="4400" spc="-1" strike="noStrike">
              <a:latin typeface="Arial"/>
            </a:endParaRPr>
          </a:p>
        </p:txBody>
      </p:sp>
      <p:sp>
        <p:nvSpPr>
          <p:cNvPr id="53" name="PlaceHolder 2"/>
          <p:cNvSpPr>
            <a:spLocks noGrp="1"/>
          </p:cNvSpPr>
          <p:nvPr>
            <p:ph/>
          </p:nvPr>
        </p:nvSpPr>
        <p:spPr>
          <a:xfrm>
            <a:off x="46836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Ele surgiu através de um projeto desenvolvido pela Google e é inspirado no Material Design (design utilizado no sistema operacional para smartphones Android desde a versão 5.0). Depois, este design acabou virando padrão para todos os serviços Google.  </a:t>
            </a:r>
            <a:endParaRPr b="0" lang="pt-BR" sz="3200" spc="-1" strike="noStrike">
              <a:latin typeface="Arial"/>
            </a:endParaRPr>
          </a:p>
          <a:p>
            <a:pPr lvl="2" marL="1296000" indent="-288000">
              <a:spcBef>
                <a:spcPts val="850"/>
              </a:spcBef>
              <a:buClr>
                <a:srgbClr val="000000"/>
              </a:buClr>
              <a:buSzPct val="45000"/>
              <a:buFont typeface="Wingdings" charset="2"/>
              <a:buChar char=""/>
            </a:pPr>
            <a:endParaRPr b="0" lang="pt-BR"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br/>
            <a:endParaRPr b="0" lang="pt-BR" sz="4400" spc="-1" strike="noStrike">
              <a:latin typeface="Arial"/>
            </a:endParaRPr>
          </a:p>
        </p:txBody>
      </p:sp>
      <p:pic>
        <p:nvPicPr>
          <p:cNvPr id="55" name="" descr=""/>
          <p:cNvPicPr/>
          <p:nvPr/>
        </p:nvPicPr>
        <p:blipFill>
          <a:blip r:embed="rId1"/>
          <a:stretch/>
        </p:blipFill>
        <p:spPr>
          <a:xfrm>
            <a:off x="540000" y="1080000"/>
            <a:ext cx="9216000" cy="270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38320"/>
            <a:ext cx="9071640" cy="1875240"/>
          </a:xfrm>
          <a:prstGeom prst="rect">
            <a:avLst/>
          </a:prstGeom>
          <a:noFill/>
          <a:ln w="0">
            <a:noFill/>
          </a:ln>
        </p:spPr>
        <p:txBody>
          <a:bodyPr lIns="0" rIns="0" tIns="0" bIns="0" anchor="ctr">
            <a:noAutofit/>
          </a:bodyPr>
          <a:p>
            <a:pPr algn="ctr">
              <a:buNone/>
            </a:pPr>
            <a:br/>
            <a:r>
              <a:rPr b="0" lang="pt-BR" sz="4400" spc="-1" strike="noStrike">
                <a:latin typeface="Arial"/>
              </a:rPr>
              <a:t>Framework Materialize</a:t>
            </a:r>
            <a:br/>
            <a:endParaRPr b="0" lang="pt-BR" sz="4400" spc="-1" strike="noStrike">
              <a:latin typeface="Arial"/>
            </a:endParaRPr>
          </a:p>
        </p:txBody>
      </p:sp>
      <p:sp>
        <p:nvSpPr>
          <p:cNvPr id="57" name="PlaceHolder 2"/>
          <p:cNvSpPr>
            <a:spLocks noGrp="1"/>
          </p:cNvSpPr>
          <p:nvPr>
            <p:ph/>
          </p:nvPr>
        </p:nvSpPr>
        <p:spPr>
          <a:xfrm>
            <a:off x="468360" y="1326600"/>
            <a:ext cx="9071640" cy="3288240"/>
          </a:xfrm>
          <a:prstGeom prst="rect">
            <a:avLst/>
          </a:prstGeom>
          <a:noFill/>
          <a:ln w="0">
            <a:noFill/>
          </a:ln>
        </p:spPr>
        <p:txBody>
          <a:bodyPr lIns="0" rIns="0" tIns="0" bIns="0" anchor="t">
            <a:normAutofit fontScale="90000"/>
          </a:bodyPr>
          <a:p>
            <a:pPr marL="432000" indent="-324000">
              <a:spcBef>
                <a:spcPts val="1417"/>
              </a:spcBef>
              <a:buClr>
                <a:srgbClr val="000000"/>
              </a:buClr>
              <a:buSzPct val="45000"/>
              <a:buFont typeface="Wingdings" charset="2"/>
              <a:buChar char=""/>
            </a:pPr>
            <a:r>
              <a:rPr b="0" lang="pt-BR" sz="3200" spc="-1" strike="noStrike">
                <a:latin typeface="Arial"/>
              </a:rPr>
              <a:t>O framework assim como outros já citados foi desenvolvido com a iniciativa de acelerar o desenvolvimento de web sites e aplicações Web, oferecendo componentes estilizados personalizáveis, com recursos que permitem o design responsivo de forma ágil e eficiente, visando também proporcionar uma experiência de qualidade aos usuários. </a:t>
            </a:r>
            <a:endParaRPr b="0" lang="pt-BR" sz="3200" spc="-1" strike="noStrike">
              <a:latin typeface="Arial"/>
            </a:endParaRPr>
          </a:p>
          <a:p>
            <a:pPr lvl="2" marL="1296000" indent="-288000">
              <a:spcBef>
                <a:spcPts val="850"/>
              </a:spcBef>
              <a:buClr>
                <a:srgbClr val="000000"/>
              </a:buClr>
              <a:buSzPct val="45000"/>
              <a:buFont typeface="Wingdings" charset="2"/>
              <a:buChar char=""/>
            </a:pPr>
            <a:endParaRPr b="0" lang="pt-BR"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TotalTime>
  <Application>LibreOffice/7.2.5.2$Windows_X86_64 LibreOffice_project/499f9727c189e6ef3471021d6132d4c694f357e5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2024-10-31T13:47:43Z</dcterms:created>
  <dc:creator/>
  <dc:description/>
  <dc:language>pt-BR</dc:language>
  <cp:lastModifiedBy/>
  <dcterms:modified xsi:type="dcterms:W3CDTF">2024-10-31T15:51:39Z</dcterms:modified>
  <cp:revision>6</cp:revision>
  <dc:subject/>
  <dc:title/>
</cp:coreProperties>
</file>