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71" r:id="rId11"/>
    <p:sldId id="267" r:id="rId12"/>
    <p:sldId id="279" r:id="rId13"/>
    <p:sldId id="282" r:id="rId14"/>
    <p:sldId id="283" r:id="rId15"/>
    <p:sldId id="284" r:id="rId16"/>
    <p:sldId id="285" r:id="rId17"/>
    <p:sldId id="269" r:id="rId18"/>
    <p:sldId id="270" r:id="rId19"/>
    <p:sldId id="272" r:id="rId20"/>
    <p:sldId id="273" r:id="rId21"/>
    <p:sldId id="286" r:id="rId22"/>
    <p:sldId id="287" r:id="rId23"/>
    <p:sldId id="288" r:id="rId24"/>
    <p:sldId id="290" r:id="rId25"/>
    <p:sldId id="289" r:id="rId26"/>
    <p:sldId id="277" r:id="rId27"/>
    <p:sldId id="274" r:id="rId28"/>
    <p:sldId id="275" r:id="rId29"/>
    <p:sldId id="276" r:id="rId30"/>
    <p:sldId id="27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6782" y="657301"/>
            <a:ext cx="8195106" cy="1223017"/>
          </a:xfrm>
        </p:spPr>
        <p:txBody>
          <a:bodyPr/>
          <a:lstStyle/>
          <a:p>
            <a:r>
              <a:rPr lang="en-US" sz="37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Universidad de Pinar Del Río “</a:t>
            </a:r>
            <a:r>
              <a:rPr lang="en-US" sz="37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Hermanos</a:t>
            </a:r>
            <a:r>
              <a:rPr lang="en-US" sz="37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7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Saíz</a:t>
            </a:r>
            <a:r>
              <a:rPr lang="en-US" sz="37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Montes de </a:t>
            </a:r>
            <a:r>
              <a:rPr lang="en-US" sz="37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Oca</a:t>
            </a:r>
            <a:r>
              <a:rPr lang="en-US" sz="37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”</a:t>
            </a:r>
            <a:endParaRPr lang="es-ES" sz="37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36782" y="2700313"/>
            <a:ext cx="8825658" cy="86142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EJERCICIO DOCENTE EN OPCIÓN A LA CATEGORÍA DOCENTE DE PROFESOR INSTRUCTOR</a:t>
            </a:r>
            <a:endParaRPr lang="es-E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36782" y="3992451"/>
            <a:ext cx="6400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 smtClean="0">
                <a:solidFill>
                  <a:srgbClr val="FFFF00"/>
                </a:solidFill>
              </a:rPr>
              <a:t>Ing</a:t>
            </a:r>
            <a:r>
              <a:rPr lang="en-US" sz="2900" dirty="0" smtClean="0">
                <a:solidFill>
                  <a:srgbClr val="FFFF00"/>
                </a:solidFill>
              </a:rPr>
              <a:t>. Luis Manuel </a:t>
            </a:r>
            <a:r>
              <a:rPr lang="en-US" sz="2900" dirty="0" err="1" smtClean="0">
                <a:solidFill>
                  <a:srgbClr val="FFFF00"/>
                </a:solidFill>
              </a:rPr>
              <a:t>Díaz</a:t>
            </a:r>
            <a:r>
              <a:rPr lang="en-US" sz="2900" dirty="0" smtClean="0">
                <a:solidFill>
                  <a:srgbClr val="FFFF00"/>
                </a:solidFill>
              </a:rPr>
              <a:t> </a:t>
            </a:r>
            <a:r>
              <a:rPr lang="en-US" sz="2900" dirty="0" err="1" smtClean="0">
                <a:solidFill>
                  <a:srgbClr val="FFFF00"/>
                </a:solidFill>
              </a:rPr>
              <a:t>Barón</a:t>
            </a:r>
            <a:endParaRPr lang="es-ES" sz="2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Pila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2148905"/>
            <a:ext cx="9257711" cy="28623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Listar los métodos que debe contener la estructura Pila.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Cantidad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insertados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ush() –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un element en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top() –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Devolver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el tope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pop() –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Sacar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el tope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Pila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1386905"/>
            <a:ext cx="9257711" cy="378565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Explicar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implementación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estructura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un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arreglo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Escribir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código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Java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método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traceando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comportamiento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gráficamente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mostrando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sentido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vertical.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Debatir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los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mismo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vez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terminada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explicación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través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preguntas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 los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estudiantes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Explicar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implemantación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estructura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Enlazada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usando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los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métodos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misma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previamente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estudiados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ambas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implementaciones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ventajas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desventajas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8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Pila</a:t>
            </a:r>
            <a:endParaRPr lang="es-MX" sz="2800" dirty="0"/>
          </a:p>
        </p:txBody>
      </p:sp>
      <p:sp>
        <p:nvSpPr>
          <p:cNvPr id="2" name="Proceso 1"/>
          <p:cNvSpPr/>
          <p:nvPr/>
        </p:nvSpPr>
        <p:spPr>
          <a:xfrm>
            <a:off x="4422803" y="4095758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ceso 5"/>
          <p:cNvSpPr/>
          <p:nvPr/>
        </p:nvSpPr>
        <p:spPr>
          <a:xfrm>
            <a:off x="4422801" y="2186467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4422802" y="2835776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422803" y="3474353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822831" y="2186467"/>
            <a:ext cx="340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op() – [no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está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definido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0</a:t>
            </a:r>
          </a:p>
          <a:p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822831" y="2835776"/>
            <a:ext cx="463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push(5) -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insertar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Pila</a:t>
            </a:r>
            <a:endParaRPr lang="es-MX" sz="2800" dirty="0"/>
          </a:p>
        </p:txBody>
      </p:sp>
      <p:sp>
        <p:nvSpPr>
          <p:cNvPr id="2" name="Proceso 1"/>
          <p:cNvSpPr/>
          <p:nvPr/>
        </p:nvSpPr>
        <p:spPr>
          <a:xfrm>
            <a:off x="4422803" y="4095758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Proceso 5"/>
          <p:cNvSpPr/>
          <p:nvPr/>
        </p:nvSpPr>
        <p:spPr>
          <a:xfrm>
            <a:off x="4422801" y="2186467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4422802" y="2835776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422803" y="3474353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822831" y="2186467"/>
            <a:ext cx="340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op() – 5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1</a:t>
            </a:r>
          </a:p>
          <a:p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822831" y="2835776"/>
            <a:ext cx="46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push(7) -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insertar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Pila</a:t>
            </a:r>
            <a:endParaRPr lang="es-MX" sz="2800" dirty="0"/>
          </a:p>
        </p:txBody>
      </p:sp>
      <p:sp>
        <p:nvSpPr>
          <p:cNvPr id="2" name="Proceso 1"/>
          <p:cNvSpPr/>
          <p:nvPr/>
        </p:nvSpPr>
        <p:spPr>
          <a:xfrm>
            <a:off x="4422803" y="4095758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Proceso 5"/>
          <p:cNvSpPr/>
          <p:nvPr/>
        </p:nvSpPr>
        <p:spPr>
          <a:xfrm>
            <a:off x="4422801" y="2186467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4422802" y="2835776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422803" y="3474353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822831" y="2186467"/>
            <a:ext cx="340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top() – 7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2</a:t>
            </a:r>
          </a:p>
          <a:p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822831" y="2835776"/>
            <a:ext cx="42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push(3) –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insertar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3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Pila</a:t>
            </a:r>
            <a:endParaRPr lang="es-MX" sz="2800" dirty="0"/>
          </a:p>
        </p:txBody>
      </p:sp>
      <p:sp>
        <p:nvSpPr>
          <p:cNvPr id="2" name="Proceso 1"/>
          <p:cNvSpPr/>
          <p:nvPr/>
        </p:nvSpPr>
        <p:spPr>
          <a:xfrm>
            <a:off x="4422803" y="4095758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Proceso 5"/>
          <p:cNvSpPr/>
          <p:nvPr/>
        </p:nvSpPr>
        <p:spPr>
          <a:xfrm>
            <a:off x="4422801" y="2186467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4422802" y="2835776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422803" y="3474353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822831" y="2186467"/>
            <a:ext cx="340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op() – 3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3</a:t>
            </a:r>
          </a:p>
          <a:p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822831" y="2835776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pop() –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eliminar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que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está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el tope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Pila</a:t>
            </a:r>
            <a:endParaRPr lang="es-MX" sz="2800" dirty="0"/>
          </a:p>
        </p:txBody>
      </p:sp>
      <p:sp>
        <p:nvSpPr>
          <p:cNvPr id="2" name="Proceso 1"/>
          <p:cNvSpPr/>
          <p:nvPr/>
        </p:nvSpPr>
        <p:spPr>
          <a:xfrm>
            <a:off x="4422803" y="4095758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Proceso 5"/>
          <p:cNvSpPr/>
          <p:nvPr/>
        </p:nvSpPr>
        <p:spPr>
          <a:xfrm>
            <a:off x="4422801" y="2186467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4422802" y="2835776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422803" y="3474353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822831" y="2186467"/>
            <a:ext cx="340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op() – 7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3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6815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1386905"/>
            <a:ext cx="9257711" cy="132343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Introducir el concepto de mecanismo </a:t>
            </a:r>
            <a:r>
              <a:rPr lang="es-E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F.I.F.O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First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 </a:t>
            </a:r>
            <a:r>
              <a:rPr lang="es-ES" sz="20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First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Out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el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primero en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entrar es el primero en salir. Las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Colas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usan este mecanismo de funcionamiento, los elementos son almacenados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 un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orden y devueltos en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ese mismo orden.</a:t>
            </a:r>
            <a:endParaRPr lang="es-E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88575" y="2893091"/>
            <a:ext cx="9257711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Mostrar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 analogía con una cola de personas esperando un servicio, por ejemplo el ómnibus. El primero en marcar será el primero en entrar a el vehículo.</a:t>
            </a:r>
            <a:endParaRPr lang="es-E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3183225" y="3947391"/>
            <a:ext cx="2895601" cy="2079922"/>
            <a:chOff x="1001" y="2879"/>
            <a:chExt cx="636" cy="666"/>
          </a:xfrm>
        </p:grpSpPr>
        <p:sp>
          <p:nvSpPr>
            <p:cNvPr id="8" name="Freeform 101"/>
            <p:cNvSpPr>
              <a:spLocks/>
            </p:cNvSpPr>
            <p:nvPr/>
          </p:nvSpPr>
          <p:spPr bwMode="auto">
            <a:xfrm>
              <a:off x="1035" y="3475"/>
              <a:ext cx="91" cy="52"/>
            </a:xfrm>
            <a:custGeom>
              <a:avLst/>
              <a:gdLst>
                <a:gd name="T0" fmla="*/ 0 w 91"/>
                <a:gd name="T1" fmla="*/ 9 h 52"/>
                <a:gd name="T2" fmla="*/ 0 w 91"/>
                <a:gd name="T3" fmla="*/ 35 h 52"/>
                <a:gd name="T4" fmla="*/ 0 w 91"/>
                <a:gd name="T5" fmla="*/ 44 h 52"/>
                <a:gd name="T6" fmla="*/ 11 w 91"/>
                <a:gd name="T7" fmla="*/ 52 h 52"/>
                <a:gd name="T8" fmla="*/ 28 w 91"/>
                <a:gd name="T9" fmla="*/ 52 h 52"/>
                <a:gd name="T10" fmla="*/ 45 w 91"/>
                <a:gd name="T11" fmla="*/ 52 h 52"/>
                <a:gd name="T12" fmla="*/ 45 w 91"/>
                <a:gd name="T13" fmla="*/ 44 h 52"/>
                <a:gd name="T14" fmla="*/ 62 w 91"/>
                <a:gd name="T15" fmla="*/ 44 h 52"/>
                <a:gd name="T16" fmla="*/ 74 w 91"/>
                <a:gd name="T17" fmla="*/ 44 h 52"/>
                <a:gd name="T18" fmla="*/ 91 w 91"/>
                <a:gd name="T19" fmla="*/ 44 h 52"/>
                <a:gd name="T20" fmla="*/ 91 w 91"/>
                <a:gd name="T21" fmla="*/ 35 h 52"/>
                <a:gd name="T22" fmla="*/ 91 w 91"/>
                <a:gd name="T23" fmla="*/ 18 h 52"/>
                <a:gd name="T24" fmla="*/ 79 w 91"/>
                <a:gd name="T25" fmla="*/ 18 h 52"/>
                <a:gd name="T26" fmla="*/ 68 w 91"/>
                <a:gd name="T27" fmla="*/ 9 h 52"/>
                <a:gd name="T28" fmla="*/ 62 w 91"/>
                <a:gd name="T29" fmla="*/ 0 h 52"/>
                <a:gd name="T30" fmla="*/ 51 w 91"/>
                <a:gd name="T31" fmla="*/ 9 h 52"/>
                <a:gd name="T32" fmla="*/ 34 w 91"/>
                <a:gd name="T33" fmla="*/ 0 h 52"/>
                <a:gd name="T34" fmla="*/ 28 w 91"/>
                <a:gd name="T35" fmla="*/ 9 h 52"/>
                <a:gd name="T36" fmla="*/ 11 w 91"/>
                <a:gd name="T37" fmla="*/ 9 h 52"/>
                <a:gd name="T38" fmla="*/ 0 w 91"/>
                <a:gd name="T39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52">
                  <a:moveTo>
                    <a:pt x="0" y="9"/>
                  </a:moveTo>
                  <a:lnTo>
                    <a:pt x="0" y="35"/>
                  </a:lnTo>
                  <a:lnTo>
                    <a:pt x="0" y="44"/>
                  </a:lnTo>
                  <a:lnTo>
                    <a:pt x="11" y="52"/>
                  </a:lnTo>
                  <a:lnTo>
                    <a:pt x="28" y="52"/>
                  </a:lnTo>
                  <a:lnTo>
                    <a:pt x="45" y="52"/>
                  </a:lnTo>
                  <a:lnTo>
                    <a:pt x="45" y="44"/>
                  </a:lnTo>
                  <a:lnTo>
                    <a:pt x="62" y="44"/>
                  </a:lnTo>
                  <a:lnTo>
                    <a:pt x="74" y="44"/>
                  </a:lnTo>
                  <a:lnTo>
                    <a:pt x="91" y="44"/>
                  </a:lnTo>
                  <a:lnTo>
                    <a:pt x="91" y="35"/>
                  </a:lnTo>
                  <a:lnTo>
                    <a:pt x="91" y="18"/>
                  </a:lnTo>
                  <a:lnTo>
                    <a:pt x="79" y="18"/>
                  </a:lnTo>
                  <a:lnTo>
                    <a:pt x="68" y="9"/>
                  </a:lnTo>
                  <a:lnTo>
                    <a:pt x="62" y="0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28" y="9"/>
                  </a:lnTo>
                  <a:lnTo>
                    <a:pt x="1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Oval 102"/>
            <p:cNvSpPr>
              <a:spLocks noChangeArrowheads="1"/>
            </p:cNvSpPr>
            <p:nvPr/>
          </p:nvSpPr>
          <p:spPr bwMode="auto">
            <a:xfrm>
              <a:off x="1038" y="3496"/>
              <a:ext cx="5" cy="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Oval 103"/>
            <p:cNvSpPr>
              <a:spLocks noChangeArrowheads="1"/>
            </p:cNvSpPr>
            <p:nvPr/>
          </p:nvSpPr>
          <p:spPr bwMode="auto">
            <a:xfrm>
              <a:off x="1077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Freeform 104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11 w 17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105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06"/>
            <p:cNvSpPr>
              <a:spLocks/>
            </p:cNvSpPr>
            <p:nvPr/>
          </p:nvSpPr>
          <p:spPr bwMode="auto">
            <a:xfrm>
              <a:off x="1023" y="3259"/>
              <a:ext cx="80" cy="225"/>
            </a:xfrm>
            <a:custGeom>
              <a:avLst/>
              <a:gdLst>
                <a:gd name="T0" fmla="*/ 6 w 80"/>
                <a:gd name="T1" fmla="*/ 0 h 225"/>
                <a:gd name="T2" fmla="*/ 0 w 80"/>
                <a:gd name="T3" fmla="*/ 35 h 225"/>
                <a:gd name="T4" fmla="*/ 6 w 80"/>
                <a:gd name="T5" fmla="*/ 69 h 225"/>
                <a:gd name="T6" fmla="*/ 6 w 80"/>
                <a:gd name="T7" fmla="*/ 165 h 225"/>
                <a:gd name="T8" fmla="*/ 6 w 80"/>
                <a:gd name="T9" fmla="*/ 216 h 225"/>
                <a:gd name="T10" fmla="*/ 17 w 80"/>
                <a:gd name="T11" fmla="*/ 225 h 225"/>
                <a:gd name="T12" fmla="*/ 23 w 80"/>
                <a:gd name="T13" fmla="*/ 225 h 225"/>
                <a:gd name="T14" fmla="*/ 40 w 80"/>
                <a:gd name="T15" fmla="*/ 225 h 225"/>
                <a:gd name="T16" fmla="*/ 46 w 80"/>
                <a:gd name="T17" fmla="*/ 216 h 225"/>
                <a:gd name="T18" fmla="*/ 69 w 80"/>
                <a:gd name="T19" fmla="*/ 225 h 225"/>
                <a:gd name="T20" fmla="*/ 74 w 80"/>
                <a:gd name="T21" fmla="*/ 225 h 225"/>
                <a:gd name="T22" fmla="*/ 80 w 80"/>
                <a:gd name="T23" fmla="*/ 216 h 225"/>
                <a:gd name="T24" fmla="*/ 80 w 80"/>
                <a:gd name="T25" fmla="*/ 156 h 225"/>
                <a:gd name="T26" fmla="*/ 80 w 80"/>
                <a:gd name="T27" fmla="*/ 121 h 225"/>
                <a:gd name="T28" fmla="*/ 74 w 80"/>
                <a:gd name="T29" fmla="*/ 0 h 225"/>
                <a:gd name="T30" fmla="*/ 69 w 80"/>
                <a:gd name="T31" fmla="*/ 9 h 225"/>
                <a:gd name="T32" fmla="*/ 46 w 80"/>
                <a:gd name="T33" fmla="*/ 18 h 225"/>
                <a:gd name="T34" fmla="*/ 23 w 80"/>
                <a:gd name="T35" fmla="*/ 18 h 225"/>
                <a:gd name="T36" fmla="*/ 6 w 80"/>
                <a:gd name="T3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225">
                  <a:moveTo>
                    <a:pt x="6" y="0"/>
                  </a:moveTo>
                  <a:lnTo>
                    <a:pt x="0" y="35"/>
                  </a:lnTo>
                  <a:lnTo>
                    <a:pt x="6" y="69"/>
                  </a:lnTo>
                  <a:lnTo>
                    <a:pt x="6" y="165"/>
                  </a:lnTo>
                  <a:lnTo>
                    <a:pt x="6" y="216"/>
                  </a:lnTo>
                  <a:lnTo>
                    <a:pt x="17" y="225"/>
                  </a:lnTo>
                  <a:lnTo>
                    <a:pt x="23" y="225"/>
                  </a:lnTo>
                  <a:lnTo>
                    <a:pt x="40" y="225"/>
                  </a:lnTo>
                  <a:lnTo>
                    <a:pt x="46" y="216"/>
                  </a:lnTo>
                  <a:lnTo>
                    <a:pt x="69" y="225"/>
                  </a:lnTo>
                  <a:lnTo>
                    <a:pt x="74" y="225"/>
                  </a:lnTo>
                  <a:lnTo>
                    <a:pt x="80" y="216"/>
                  </a:lnTo>
                  <a:lnTo>
                    <a:pt x="80" y="156"/>
                  </a:lnTo>
                  <a:lnTo>
                    <a:pt x="80" y="121"/>
                  </a:lnTo>
                  <a:lnTo>
                    <a:pt x="74" y="0"/>
                  </a:lnTo>
                  <a:lnTo>
                    <a:pt x="69" y="9"/>
                  </a:lnTo>
                  <a:lnTo>
                    <a:pt x="46" y="18"/>
                  </a:lnTo>
                  <a:lnTo>
                    <a:pt x="23" y="18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07"/>
            <p:cNvSpPr>
              <a:spLocks/>
            </p:cNvSpPr>
            <p:nvPr/>
          </p:nvSpPr>
          <p:spPr bwMode="auto">
            <a:xfrm>
              <a:off x="1069" y="3337"/>
              <a:ext cx="5" cy="138"/>
            </a:xfrm>
            <a:custGeom>
              <a:avLst/>
              <a:gdLst>
                <a:gd name="T0" fmla="*/ 0 w 5"/>
                <a:gd name="T1" fmla="*/ 138 h 138"/>
                <a:gd name="T2" fmla="*/ 5 w 5"/>
                <a:gd name="T3" fmla="*/ 52 h 138"/>
                <a:gd name="T4" fmla="*/ 5 w 5"/>
                <a:gd name="T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38">
                  <a:moveTo>
                    <a:pt x="0" y="138"/>
                  </a:moveTo>
                  <a:lnTo>
                    <a:pt x="5" y="52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08"/>
            <p:cNvSpPr>
              <a:spLocks/>
            </p:cNvSpPr>
            <p:nvPr/>
          </p:nvSpPr>
          <p:spPr bwMode="auto">
            <a:xfrm>
              <a:off x="1035" y="3026"/>
              <a:ext cx="45" cy="78"/>
            </a:xfrm>
            <a:custGeom>
              <a:avLst/>
              <a:gdLst>
                <a:gd name="T0" fmla="*/ 5 w 45"/>
                <a:gd name="T1" fmla="*/ 26 h 78"/>
                <a:gd name="T2" fmla="*/ 0 w 45"/>
                <a:gd name="T3" fmla="*/ 26 h 78"/>
                <a:gd name="T4" fmla="*/ 0 w 45"/>
                <a:gd name="T5" fmla="*/ 34 h 78"/>
                <a:gd name="T6" fmla="*/ 0 w 45"/>
                <a:gd name="T7" fmla="*/ 43 h 78"/>
                <a:gd name="T8" fmla="*/ 5 w 45"/>
                <a:gd name="T9" fmla="*/ 43 h 78"/>
                <a:gd name="T10" fmla="*/ 11 w 45"/>
                <a:gd name="T11" fmla="*/ 60 h 78"/>
                <a:gd name="T12" fmla="*/ 22 w 45"/>
                <a:gd name="T13" fmla="*/ 78 h 78"/>
                <a:gd name="T14" fmla="*/ 39 w 45"/>
                <a:gd name="T15" fmla="*/ 78 h 78"/>
                <a:gd name="T16" fmla="*/ 45 w 45"/>
                <a:gd name="T17" fmla="*/ 60 h 78"/>
                <a:gd name="T18" fmla="*/ 45 w 45"/>
                <a:gd name="T19" fmla="*/ 52 h 78"/>
                <a:gd name="T20" fmla="*/ 45 w 45"/>
                <a:gd name="T21" fmla="*/ 17 h 78"/>
                <a:gd name="T22" fmla="*/ 39 w 45"/>
                <a:gd name="T23" fmla="*/ 0 h 78"/>
                <a:gd name="T24" fmla="*/ 17 w 45"/>
                <a:gd name="T25" fmla="*/ 17 h 78"/>
                <a:gd name="T26" fmla="*/ 5 w 45"/>
                <a:gd name="T27" fmla="*/ 8 h 78"/>
                <a:gd name="T28" fmla="*/ 5 w 45"/>
                <a:gd name="T2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78">
                  <a:moveTo>
                    <a:pt x="5" y="26"/>
                  </a:moveTo>
                  <a:lnTo>
                    <a:pt x="0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11" y="60"/>
                  </a:lnTo>
                  <a:lnTo>
                    <a:pt x="22" y="78"/>
                  </a:lnTo>
                  <a:lnTo>
                    <a:pt x="39" y="78"/>
                  </a:lnTo>
                  <a:lnTo>
                    <a:pt x="45" y="60"/>
                  </a:lnTo>
                  <a:lnTo>
                    <a:pt x="45" y="52"/>
                  </a:lnTo>
                  <a:lnTo>
                    <a:pt x="45" y="17"/>
                  </a:lnTo>
                  <a:lnTo>
                    <a:pt x="39" y="0"/>
                  </a:lnTo>
                  <a:lnTo>
                    <a:pt x="17" y="17"/>
                  </a:lnTo>
                  <a:lnTo>
                    <a:pt x="5" y="8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09"/>
            <p:cNvSpPr>
              <a:spLocks/>
            </p:cNvSpPr>
            <p:nvPr/>
          </p:nvSpPr>
          <p:spPr bwMode="auto">
            <a:xfrm>
              <a:off x="1023" y="3000"/>
              <a:ext cx="63" cy="69"/>
            </a:xfrm>
            <a:custGeom>
              <a:avLst/>
              <a:gdLst>
                <a:gd name="T0" fmla="*/ 57 w 63"/>
                <a:gd name="T1" fmla="*/ 43 h 69"/>
                <a:gd name="T2" fmla="*/ 63 w 63"/>
                <a:gd name="T3" fmla="*/ 34 h 69"/>
                <a:gd name="T4" fmla="*/ 63 w 63"/>
                <a:gd name="T5" fmla="*/ 17 h 69"/>
                <a:gd name="T6" fmla="*/ 57 w 63"/>
                <a:gd name="T7" fmla="*/ 8 h 69"/>
                <a:gd name="T8" fmla="*/ 46 w 63"/>
                <a:gd name="T9" fmla="*/ 0 h 69"/>
                <a:gd name="T10" fmla="*/ 29 w 63"/>
                <a:gd name="T11" fmla="*/ 0 h 69"/>
                <a:gd name="T12" fmla="*/ 17 w 63"/>
                <a:gd name="T13" fmla="*/ 0 h 69"/>
                <a:gd name="T14" fmla="*/ 12 w 63"/>
                <a:gd name="T15" fmla="*/ 8 h 69"/>
                <a:gd name="T16" fmla="*/ 6 w 63"/>
                <a:gd name="T17" fmla="*/ 0 h 69"/>
                <a:gd name="T18" fmla="*/ 12 w 63"/>
                <a:gd name="T19" fmla="*/ 8 h 69"/>
                <a:gd name="T20" fmla="*/ 6 w 63"/>
                <a:gd name="T21" fmla="*/ 8 h 69"/>
                <a:gd name="T22" fmla="*/ 6 w 63"/>
                <a:gd name="T23" fmla="*/ 8 h 69"/>
                <a:gd name="T24" fmla="*/ 0 w 63"/>
                <a:gd name="T25" fmla="*/ 17 h 69"/>
                <a:gd name="T26" fmla="*/ 0 w 63"/>
                <a:gd name="T27" fmla="*/ 43 h 69"/>
                <a:gd name="T28" fmla="*/ 12 w 63"/>
                <a:gd name="T29" fmla="*/ 69 h 69"/>
                <a:gd name="T30" fmla="*/ 12 w 63"/>
                <a:gd name="T31" fmla="*/ 60 h 69"/>
                <a:gd name="T32" fmla="*/ 12 w 63"/>
                <a:gd name="T33" fmla="*/ 52 h 69"/>
                <a:gd name="T34" fmla="*/ 17 w 63"/>
                <a:gd name="T35" fmla="*/ 52 h 69"/>
                <a:gd name="T36" fmla="*/ 17 w 63"/>
                <a:gd name="T37" fmla="*/ 34 h 69"/>
                <a:gd name="T38" fmla="*/ 29 w 63"/>
                <a:gd name="T39" fmla="*/ 43 h 69"/>
                <a:gd name="T40" fmla="*/ 51 w 63"/>
                <a:gd name="T41" fmla="*/ 26 h 69"/>
                <a:gd name="T42" fmla="*/ 57 w 63"/>
                <a:gd name="T43" fmla="*/ 4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9">
                  <a:moveTo>
                    <a:pt x="57" y="43"/>
                  </a:moveTo>
                  <a:lnTo>
                    <a:pt x="63" y="34"/>
                  </a:lnTo>
                  <a:lnTo>
                    <a:pt x="63" y="17"/>
                  </a:lnTo>
                  <a:lnTo>
                    <a:pt x="57" y="8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8"/>
                  </a:lnTo>
                  <a:lnTo>
                    <a:pt x="6" y="0"/>
                  </a:lnTo>
                  <a:lnTo>
                    <a:pt x="1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0" y="17"/>
                  </a:lnTo>
                  <a:lnTo>
                    <a:pt x="0" y="43"/>
                  </a:lnTo>
                  <a:lnTo>
                    <a:pt x="12" y="69"/>
                  </a:lnTo>
                  <a:lnTo>
                    <a:pt x="12" y="60"/>
                  </a:lnTo>
                  <a:lnTo>
                    <a:pt x="12" y="52"/>
                  </a:lnTo>
                  <a:lnTo>
                    <a:pt x="17" y="52"/>
                  </a:lnTo>
                  <a:lnTo>
                    <a:pt x="17" y="34"/>
                  </a:lnTo>
                  <a:lnTo>
                    <a:pt x="29" y="43"/>
                  </a:lnTo>
                  <a:lnTo>
                    <a:pt x="51" y="26"/>
                  </a:lnTo>
                  <a:lnTo>
                    <a:pt x="57" y="4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10"/>
            <p:cNvSpPr>
              <a:spLocks/>
            </p:cNvSpPr>
            <p:nvPr/>
          </p:nvSpPr>
          <p:spPr bwMode="auto">
            <a:xfrm>
              <a:off x="1040" y="3069"/>
              <a:ext cx="34" cy="52"/>
            </a:xfrm>
            <a:custGeom>
              <a:avLst/>
              <a:gdLst>
                <a:gd name="T0" fmla="*/ 0 w 34"/>
                <a:gd name="T1" fmla="*/ 0 h 52"/>
                <a:gd name="T2" fmla="*/ 0 w 34"/>
                <a:gd name="T3" fmla="*/ 35 h 52"/>
                <a:gd name="T4" fmla="*/ 12 w 34"/>
                <a:gd name="T5" fmla="*/ 43 h 52"/>
                <a:gd name="T6" fmla="*/ 23 w 34"/>
                <a:gd name="T7" fmla="*/ 52 h 52"/>
                <a:gd name="T8" fmla="*/ 29 w 34"/>
                <a:gd name="T9" fmla="*/ 43 h 52"/>
                <a:gd name="T10" fmla="*/ 34 w 34"/>
                <a:gd name="T11" fmla="*/ 35 h 52"/>
                <a:gd name="T12" fmla="*/ 29 w 34"/>
                <a:gd name="T13" fmla="*/ 35 h 52"/>
                <a:gd name="T14" fmla="*/ 17 w 34"/>
                <a:gd name="T15" fmla="*/ 35 h 52"/>
                <a:gd name="T16" fmla="*/ 6 w 34"/>
                <a:gd name="T17" fmla="*/ 17 h 52"/>
                <a:gd name="T18" fmla="*/ 0 w 34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2">
                  <a:moveTo>
                    <a:pt x="0" y="0"/>
                  </a:moveTo>
                  <a:lnTo>
                    <a:pt x="0" y="35"/>
                  </a:lnTo>
                  <a:lnTo>
                    <a:pt x="12" y="43"/>
                  </a:lnTo>
                  <a:lnTo>
                    <a:pt x="23" y="52"/>
                  </a:lnTo>
                  <a:lnTo>
                    <a:pt x="29" y="43"/>
                  </a:lnTo>
                  <a:lnTo>
                    <a:pt x="34" y="35"/>
                  </a:lnTo>
                  <a:lnTo>
                    <a:pt x="29" y="35"/>
                  </a:lnTo>
                  <a:lnTo>
                    <a:pt x="17" y="35"/>
                  </a:lnTo>
                  <a:lnTo>
                    <a:pt x="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11"/>
            <p:cNvSpPr>
              <a:spLocks/>
            </p:cNvSpPr>
            <p:nvPr/>
          </p:nvSpPr>
          <p:spPr bwMode="auto">
            <a:xfrm>
              <a:off x="1001" y="3104"/>
              <a:ext cx="113" cy="173"/>
            </a:xfrm>
            <a:custGeom>
              <a:avLst/>
              <a:gdLst>
                <a:gd name="T0" fmla="*/ 39 w 113"/>
                <a:gd name="T1" fmla="*/ 0 h 173"/>
                <a:gd name="T2" fmla="*/ 22 w 113"/>
                <a:gd name="T3" fmla="*/ 8 h 173"/>
                <a:gd name="T4" fmla="*/ 11 w 113"/>
                <a:gd name="T5" fmla="*/ 25 h 173"/>
                <a:gd name="T6" fmla="*/ 0 w 113"/>
                <a:gd name="T7" fmla="*/ 60 h 173"/>
                <a:gd name="T8" fmla="*/ 0 w 113"/>
                <a:gd name="T9" fmla="*/ 103 h 173"/>
                <a:gd name="T10" fmla="*/ 11 w 113"/>
                <a:gd name="T11" fmla="*/ 112 h 173"/>
                <a:gd name="T12" fmla="*/ 22 w 113"/>
                <a:gd name="T13" fmla="*/ 103 h 173"/>
                <a:gd name="T14" fmla="*/ 22 w 113"/>
                <a:gd name="T15" fmla="*/ 86 h 173"/>
                <a:gd name="T16" fmla="*/ 22 w 113"/>
                <a:gd name="T17" fmla="*/ 155 h 173"/>
                <a:gd name="T18" fmla="*/ 45 w 113"/>
                <a:gd name="T19" fmla="*/ 173 h 173"/>
                <a:gd name="T20" fmla="*/ 68 w 113"/>
                <a:gd name="T21" fmla="*/ 173 h 173"/>
                <a:gd name="T22" fmla="*/ 91 w 113"/>
                <a:gd name="T23" fmla="*/ 173 h 173"/>
                <a:gd name="T24" fmla="*/ 102 w 113"/>
                <a:gd name="T25" fmla="*/ 155 h 173"/>
                <a:gd name="T26" fmla="*/ 96 w 113"/>
                <a:gd name="T27" fmla="*/ 86 h 173"/>
                <a:gd name="T28" fmla="*/ 108 w 113"/>
                <a:gd name="T29" fmla="*/ 95 h 173"/>
                <a:gd name="T30" fmla="*/ 113 w 113"/>
                <a:gd name="T31" fmla="*/ 86 h 173"/>
                <a:gd name="T32" fmla="*/ 108 w 113"/>
                <a:gd name="T33" fmla="*/ 43 h 173"/>
                <a:gd name="T34" fmla="*/ 96 w 113"/>
                <a:gd name="T35" fmla="*/ 17 h 173"/>
                <a:gd name="T36" fmla="*/ 85 w 113"/>
                <a:gd name="T37" fmla="*/ 0 h 173"/>
                <a:gd name="T38" fmla="*/ 68 w 113"/>
                <a:gd name="T39" fmla="*/ 0 h 173"/>
                <a:gd name="T40" fmla="*/ 68 w 113"/>
                <a:gd name="T41" fmla="*/ 8 h 173"/>
                <a:gd name="T42" fmla="*/ 62 w 113"/>
                <a:gd name="T43" fmla="*/ 17 h 173"/>
                <a:gd name="T44" fmla="*/ 51 w 113"/>
                <a:gd name="T45" fmla="*/ 8 h 173"/>
                <a:gd name="T46" fmla="*/ 39 w 113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" h="173">
                  <a:moveTo>
                    <a:pt x="39" y="0"/>
                  </a:moveTo>
                  <a:lnTo>
                    <a:pt x="22" y="8"/>
                  </a:lnTo>
                  <a:lnTo>
                    <a:pt x="11" y="25"/>
                  </a:lnTo>
                  <a:lnTo>
                    <a:pt x="0" y="60"/>
                  </a:lnTo>
                  <a:lnTo>
                    <a:pt x="0" y="103"/>
                  </a:lnTo>
                  <a:lnTo>
                    <a:pt x="11" y="112"/>
                  </a:lnTo>
                  <a:lnTo>
                    <a:pt x="22" y="103"/>
                  </a:lnTo>
                  <a:lnTo>
                    <a:pt x="22" y="86"/>
                  </a:lnTo>
                  <a:lnTo>
                    <a:pt x="22" y="155"/>
                  </a:lnTo>
                  <a:lnTo>
                    <a:pt x="45" y="173"/>
                  </a:lnTo>
                  <a:lnTo>
                    <a:pt x="68" y="173"/>
                  </a:lnTo>
                  <a:lnTo>
                    <a:pt x="91" y="173"/>
                  </a:lnTo>
                  <a:lnTo>
                    <a:pt x="102" y="155"/>
                  </a:lnTo>
                  <a:lnTo>
                    <a:pt x="96" y="86"/>
                  </a:lnTo>
                  <a:lnTo>
                    <a:pt x="108" y="95"/>
                  </a:lnTo>
                  <a:lnTo>
                    <a:pt x="113" y="86"/>
                  </a:lnTo>
                  <a:lnTo>
                    <a:pt x="108" y="43"/>
                  </a:lnTo>
                  <a:lnTo>
                    <a:pt x="96" y="17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8"/>
                  </a:lnTo>
                  <a:lnTo>
                    <a:pt x="62" y="17"/>
                  </a:lnTo>
                  <a:lnTo>
                    <a:pt x="51" y="8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Line 112"/>
            <p:cNvSpPr>
              <a:spLocks noChangeShapeType="1"/>
            </p:cNvSpPr>
            <p:nvPr/>
          </p:nvSpPr>
          <p:spPr bwMode="auto">
            <a:xfrm flipV="1">
              <a:off x="1097" y="3173"/>
              <a:ext cx="1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13"/>
            <p:cNvSpPr>
              <a:spLocks/>
            </p:cNvSpPr>
            <p:nvPr/>
          </p:nvSpPr>
          <p:spPr bwMode="auto">
            <a:xfrm>
              <a:off x="1001" y="3207"/>
              <a:ext cx="34" cy="95"/>
            </a:xfrm>
            <a:custGeom>
              <a:avLst/>
              <a:gdLst>
                <a:gd name="T0" fmla="*/ 22 w 34"/>
                <a:gd name="T1" fmla="*/ 0 h 95"/>
                <a:gd name="T2" fmla="*/ 22 w 34"/>
                <a:gd name="T3" fmla="*/ 35 h 95"/>
                <a:gd name="T4" fmla="*/ 34 w 34"/>
                <a:gd name="T5" fmla="*/ 78 h 95"/>
                <a:gd name="T6" fmla="*/ 28 w 34"/>
                <a:gd name="T7" fmla="*/ 95 h 95"/>
                <a:gd name="T8" fmla="*/ 5 w 34"/>
                <a:gd name="T9" fmla="*/ 44 h 95"/>
                <a:gd name="T10" fmla="*/ 0 w 34"/>
                <a:gd name="T11" fmla="*/ 0 h 95"/>
                <a:gd name="T12" fmla="*/ 11 w 34"/>
                <a:gd name="T13" fmla="*/ 9 h 95"/>
                <a:gd name="T14" fmla="*/ 22 w 34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95">
                  <a:moveTo>
                    <a:pt x="22" y="0"/>
                  </a:moveTo>
                  <a:lnTo>
                    <a:pt x="22" y="35"/>
                  </a:lnTo>
                  <a:lnTo>
                    <a:pt x="34" y="78"/>
                  </a:lnTo>
                  <a:lnTo>
                    <a:pt x="28" y="95"/>
                  </a:lnTo>
                  <a:lnTo>
                    <a:pt x="5" y="44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14"/>
            <p:cNvSpPr>
              <a:spLocks/>
            </p:cNvSpPr>
            <p:nvPr/>
          </p:nvSpPr>
          <p:spPr bwMode="auto">
            <a:xfrm>
              <a:off x="1097" y="3190"/>
              <a:ext cx="17" cy="95"/>
            </a:xfrm>
            <a:custGeom>
              <a:avLst/>
              <a:gdLst>
                <a:gd name="T0" fmla="*/ 17 w 17"/>
                <a:gd name="T1" fmla="*/ 0 h 95"/>
                <a:gd name="T2" fmla="*/ 17 w 17"/>
                <a:gd name="T3" fmla="*/ 43 h 95"/>
                <a:gd name="T4" fmla="*/ 6 w 17"/>
                <a:gd name="T5" fmla="*/ 95 h 95"/>
                <a:gd name="T6" fmla="*/ 0 w 17"/>
                <a:gd name="T7" fmla="*/ 78 h 95"/>
                <a:gd name="T8" fmla="*/ 6 w 17"/>
                <a:gd name="T9" fmla="*/ 69 h 95"/>
                <a:gd name="T10" fmla="*/ 0 w 17"/>
                <a:gd name="T11" fmla="*/ 0 h 95"/>
                <a:gd name="T12" fmla="*/ 12 w 17"/>
                <a:gd name="T13" fmla="*/ 9 h 95"/>
                <a:gd name="T14" fmla="*/ 17 w 17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5">
                  <a:moveTo>
                    <a:pt x="17" y="0"/>
                  </a:moveTo>
                  <a:lnTo>
                    <a:pt x="17" y="43"/>
                  </a:lnTo>
                  <a:lnTo>
                    <a:pt x="6" y="95"/>
                  </a:lnTo>
                  <a:lnTo>
                    <a:pt x="0" y="78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15"/>
            <p:cNvSpPr>
              <a:spLocks/>
            </p:cNvSpPr>
            <p:nvPr/>
          </p:nvSpPr>
          <p:spPr bwMode="auto">
            <a:xfrm>
              <a:off x="1222" y="3475"/>
              <a:ext cx="119" cy="70"/>
            </a:xfrm>
            <a:custGeom>
              <a:avLst/>
              <a:gdLst>
                <a:gd name="T0" fmla="*/ 6 w 119"/>
                <a:gd name="T1" fmla="*/ 18 h 70"/>
                <a:gd name="T2" fmla="*/ 0 w 119"/>
                <a:gd name="T3" fmla="*/ 44 h 70"/>
                <a:gd name="T4" fmla="*/ 0 w 119"/>
                <a:gd name="T5" fmla="*/ 52 h 70"/>
                <a:gd name="T6" fmla="*/ 17 w 119"/>
                <a:gd name="T7" fmla="*/ 61 h 70"/>
                <a:gd name="T8" fmla="*/ 34 w 119"/>
                <a:gd name="T9" fmla="*/ 70 h 70"/>
                <a:gd name="T10" fmla="*/ 57 w 119"/>
                <a:gd name="T11" fmla="*/ 61 h 70"/>
                <a:gd name="T12" fmla="*/ 63 w 119"/>
                <a:gd name="T13" fmla="*/ 52 h 70"/>
                <a:gd name="T14" fmla="*/ 85 w 119"/>
                <a:gd name="T15" fmla="*/ 52 h 70"/>
                <a:gd name="T16" fmla="*/ 91 w 119"/>
                <a:gd name="T17" fmla="*/ 52 h 70"/>
                <a:gd name="T18" fmla="*/ 114 w 119"/>
                <a:gd name="T19" fmla="*/ 52 h 70"/>
                <a:gd name="T20" fmla="*/ 119 w 119"/>
                <a:gd name="T21" fmla="*/ 44 h 70"/>
                <a:gd name="T22" fmla="*/ 114 w 119"/>
                <a:gd name="T23" fmla="*/ 26 h 70"/>
                <a:gd name="T24" fmla="*/ 102 w 119"/>
                <a:gd name="T25" fmla="*/ 18 h 70"/>
                <a:gd name="T26" fmla="*/ 91 w 119"/>
                <a:gd name="T27" fmla="*/ 9 h 70"/>
                <a:gd name="T28" fmla="*/ 80 w 119"/>
                <a:gd name="T29" fmla="*/ 0 h 70"/>
                <a:gd name="T30" fmla="*/ 68 w 119"/>
                <a:gd name="T31" fmla="*/ 9 h 70"/>
                <a:gd name="T32" fmla="*/ 46 w 119"/>
                <a:gd name="T33" fmla="*/ 9 h 70"/>
                <a:gd name="T34" fmla="*/ 34 w 119"/>
                <a:gd name="T35" fmla="*/ 9 h 70"/>
                <a:gd name="T36" fmla="*/ 17 w 119"/>
                <a:gd name="T37" fmla="*/ 18 h 70"/>
                <a:gd name="T38" fmla="*/ 6 w 119"/>
                <a:gd name="T39" fmla="*/ 1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0">
                  <a:moveTo>
                    <a:pt x="6" y="18"/>
                  </a:moveTo>
                  <a:lnTo>
                    <a:pt x="0" y="44"/>
                  </a:lnTo>
                  <a:lnTo>
                    <a:pt x="0" y="52"/>
                  </a:lnTo>
                  <a:lnTo>
                    <a:pt x="17" y="61"/>
                  </a:lnTo>
                  <a:lnTo>
                    <a:pt x="34" y="70"/>
                  </a:lnTo>
                  <a:lnTo>
                    <a:pt x="57" y="61"/>
                  </a:lnTo>
                  <a:lnTo>
                    <a:pt x="63" y="52"/>
                  </a:lnTo>
                  <a:lnTo>
                    <a:pt x="85" y="52"/>
                  </a:lnTo>
                  <a:lnTo>
                    <a:pt x="91" y="52"/>
                  </a:lnTo>
                  <a:lnTo>
                    <a:pt x="114" y="52"/>
                  </a:lnTo>
                  <a:lnTo>
                    <a:pt x="119" y="44"/>
                  </a:lnTo>
                  <a:lnTo>
                    <a:pt x="114" y="26"/>
                  </a:lnTo>
                  <a:lnTo>
                    <a:pt x="102" y="18"/>
                  </a:lnTo>
                  <a:lnTo>
                    <a:pt x="91" y="9"/>
                  </a:lnTo>
                  <a:lnTo>
                    <a:pt x="80" y="0"/>
                  </a:lnTo>
                  <a:lnTo>
                    <a:pt x="68" y="9"/>
                  </a:lnTo>
                  <a:lnTo>
                    <a:pt x="46" y="9"/>
                  </a:lnTo>
                  <a:lnTo>
                    <a:pt x="34" y="9"/>
                  </a:lnTo>
                  <a:lnTo>
                    <a:pt x="17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Oval 116"/>
            <p:cNvSpPr>
              <a:spLocks noChangeArrowheads="1"/>
            </p:cNvSpPr>
            <p:nvPr/>
          </p:nvSpPr>
          <p:spPr bwMode="auto">
            <a:xfrm>
              <a:off x="1228" y="3493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Oval 117"/>
            <p:cNvSpPr>
              <a:spLocks noChangeArrowheads="1"/>
            </p:cNvSpPr>
            <p:nvPr/>
          </p:nvSpPr>
          <p:spPr bwMode="auto">
            <a:xfrm>
              <a:off x="1276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17 w 17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119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20"/>
            <p:cNvSpPr>
              <a:spLocks/>
            </p:cNvSpPr>
            <p:nvPr/>
          </p:nvSpPr>
          <p:spPr bwMode="auto">
            <a:xfrm>
              <a:off x="1211" y="3207"/>
              <a:ext cx="102" cy="286"/>
            </a:xfrm>
            <a:custGeom>
              <a:avLst/>
              <a:gdLst>
                <a:gd name="T0" fmla="*/ 5 w 102"/>
                <a:gd name="T1" fmla="*/ 0 h 286"/>
                <a:gd name="T2" fmla="*/ 0 w 102"/>
                <a:gd name="T3" fmla="*/ 44 h 286"/>
                <a:gd name="T4" fmla="*/ 5 w 102"/>
                <a:gd name="T5" fmla="*/ 87 h 286"/>
                <a:gd name="T6" fmla="*/ 11 w 102"/>
                <a:gd name="T7" fmla="*/ 199 h 286"/>
                <a:gd name="T8" fmla="*/ 11 w 102"/>
                <a:gd name="T9" fmla="*/ 268 h 286"/>
                <a:gd name="T10" fmla="*/ 17 w 102"/>
                <a:gd name="T11" fmla="*/ 286 h 286"/>
                <a:gd name="T12" fmla="*/ 28 w 102"/>
                <a:gd name="T13" fmla="*/ 286 h 286"/>
                <a:gd name="T14" fmla="*/ 51 w 102"/>
                <a:gd name="T15" fmla="*/ 277 h 286"/>
                <a:gd name="T16" fmla="*/ 57 w 102"/>
                <a:gd name="T17" fmla="*/ 268 h 286"/>
                <a:gd name="T18" fmla="*/ 79 w 102"/>
                <a:gd name="T19" fmla="*/ 277 h 286"/>
                <a:gd name="T20" fmla="*/ 91 w 102"/>
                <a:gd name="T21" fmla="*/ 277 h 286"/>
                <a:gd name="T22" fmla="*/ 96 w 102"/>
                <a:gd name="T23" fmla="*/ 260 h 286"/>
                <a:gd name="T24" fmla="*/ 102 w 102"/>
                <a:gd name="T25" fmla="*/ 191 h 286"/>
                <a:gd name="T26" fmla="*/ 102 w 102"/>
                <a:gd name="T27" fmla="*/ 147 h 286"/>
                <a:gd name="T28" fmla="*/ 96 w 102"/>
                <a:gd name="T29" fmla="*/ 0 h 286"/>
                <a:gd name="T30" fmla="*/ 85 w 102"/>
                <a:gd name="T31" fmla="*/ 9 h 286"/>
                <a:gd name="T32" fmla="*/ 57 w 102"/>
                <a:gd name="T33" fmla="*/ 18 h 286"/>
                <a:gd name="T34" fmla="*/ 28 w 102"/>
                <a:gd name="T35" fmla="*/ 18 h 286"/>
                <a:gd name="T36" fmla="*/ 5 w 102"/>
                <a:gd name="T3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286">
                  <a:moveTo>
                    <a:pt x="5" y="0"/>
                  </a:moveTo>
                  <a:lnTo>
                    <a:pt x="0" y="44"/>
                  </a:lnTo>
                  <a:lnTo>
                    <a:pt x="5" y="87"/>
                  </a:lnTo>
                  <a:lnTo>
                    <a:pt x="11" y="199"/>
                  </a:lnTo>
                  <a:lnTo>
                    <a:pt x="11" y="268"/>
                  </a:lnTo>
                  <a:lnTo>
                    <a:pt x="17" y="286"/>
                  </a:lnTo>
                  <a:lnTo>
                    <a:pt x="28" y="286"/>
                  </a:lnTo>
                  <a:lnTo>
                    <a:pt x="51" y="277"/>
                  </a:lnTo>
                  <a:lnTo>
                    <a:pt x="57" y="268"/>
                  </a:lnTo>
                  <a:lnTo>
                    <a:pt x="79" y="277"/>
                  </a:lnTo>
                  <a:lnTo>
                    <a:pt x="91" y="277"/>
                  </a:lnTo>
                  <a:lnTo>
                    <a:pt x="96" y="260"/>
                  </a:lnTo>
                  <a:lnTo>
                    <a:pt x="102" y="191"/>
                  </a:lnTo>
                  <a:lnTo>
                    <a:pt x="102" y="147"/>
                  </a:lnTo>
                  <a:lnTo>
                    <a:pt x="96" y="0"/>
                  </a:lnTo>
                  <a:lnTo>
                    <a:pt x="85" y="9"/>
                  </a:lnTo>
                  <a:lnTo>
                    <a:pt x="57" y="18"/>
                  </a:lnTo>
                  <a:lnTo>
                    <a:pt x="28" y="18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21"/>
            <p:cNvSpPr>
              <a:spLocks/>
            </p:cNvSpPr>
            <p:nvPr/>
          </p:nvSpPr>
          <p:spPr bwMode="auto">
            <a:xfrm>
              <a:off x="1268" y="3294"/>
              <a:ext cx="5" cy="181"/>
            </a:xfrm>
            <a:custGeom>
              <a:avLst/>
              <a:gdLst>
                <a:gd name="T0" fmla="*/ 0 w 5"/>
                <a:gd name="T1" fmla="*/ 181 h 181"/>
                <a:gd name="T2" fmla="*/ 5 w 5"/>
                <a:gd name="T3" fmla="*/ 69 h 181"/>
                <a:gd name="T4" fmla="*/ 5 w 5"/>
                <a:gd name="T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1">
                  <a:moveTo>
                    <a:pt x="0" y="181"/>
                  </a:moveTo>
                  <a:lnTo>
                    <a:pt x="5" y="6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22"/>
            <p:cNvSpPr>
              <a:spLocks/>
            </p:cNvSpPr>
            <p:nvPr/>
          </p:nvSpPr>
          <p:spPr bwMode="auto">
            <a:xfrm>
              <a:off x="1222" y="2905"/>
              <a:ext cx="63" cy="103"/>
            </a:xfrm>
            <a:custGeom>
              <a:avLst/>
              <a:gdLst>
                <a:gd name="T0" fmla="*/ 11 w 63"/>
                <a:gd name="T1" fmla="*/ 43 h 103"/>
                <a:gd name="T2" fmla="*/ 6 w 63"/>
                <a:gd name="T3" fmla="*/ 43 h 103"/>
                <a:gd name="T4" fmla="*/ 0 w 63"/>
                <a:gd name="T5" fmla="*/ 52 h 103"/>
                <a:gd name="T6" fmla="*/ 0 w 63"/>
                <a:gd name="T7" fmla="*/ 60 h 103"/>
                <a:gd name="T8" fmla="*/ 11 w 63"/>
                <a:gd name="T9" fmla="*/ 69 h 103"/>
                <a:gd name="T10" fmla="*/ 17 w 63"/>
                <a:gd name="T11" fmla="*/ 86 h 103"/>
                <a:gd name="T12" fmla="*/ 34 w 63"/>
                <a:gd name="T13" fmla="*/ 103 h 103"/>
                <a:gd name="T14" fmla="*/ 51 w 63"/>
                <a:gd name="T15" fmla="*/ 103 h 103"/>
                <a:gd name="T16" fmla="*/ 57 w 63"/>
                <a:gd name="T17" fmla="*/ 86 h 103"/>
                <a:gd name="T18" fmla="*/ 63 w 63"/>
                <a:gd name="T19" fmla="*/ 69 h 103"/>
                <a:gd name="T20" fmla="*/ 63 w 63"/>
                <a:gd name="T21" fmla="*/ 34 h 103"/>
                <a:gd name="T22" fmla="*/ 57 w 63"/>
                <a:gd name="T23" fmla="*/ 0 h 103"/>
                <a:gd name="T24" fmla="*/ 23 w 63"/>
                <a:gd name="T25" fmla="*/ 26 h 103"/>
                <a:gd name="T26" fmla="*/ 11 w 63"/>
                <a:gd name="T27" fmla="*/ 26 h 103"/>
                <a:gd name="T28" fmla="*/ 11 w 63"/>
                <a:gd name="T29" fmla="*/ 4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03">
                  <a:moveTo>
                    <a:pt x="11" y="43"/>
                  </a:moveTo>
                  <a:lnTo>
                    <a:pt x="6" y="43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11" y="69"/>
                  </a:lnTo>
                  <a:lnTo>
                    <a:pt x="17" y="86"/>
                  </a:lnTo>
                  <a:lnTo>
                    <a:pt x="34" y="103"/>
                  </a:lnTo>
                  <a:lnTo>
                    <a:pt x="51" y="103"/>
                  </a:lnTo>
                  <a:lnTo>
                    <a:pt x="57" y="86"/>
                  </a:lnTo>
                  <a:lnTo>
                    <a:pt x="63" y="69"/>
                  </a:lnTo>
                  <a:lnTo>
                    <a:pt x="63" y="34"/>
                  </a:lnTo>
                  <a:lnTo>
                    <a:pt x="57" y="0"/>
                  </a:lnTo>
                  <a:lnTo>
                    <a:pt x="23" y="26"/>
                  </a:lnTo>
                  <a:lnTo>
                    <a:pt x="11" y="26"/>
                  </a:lnTo>
                  <a:lnTo>
                    <a:pt x="11" y="43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123"/>
            <p:cNvSpPr>
              <a:spLocks/>
            </p:cNvSpPr>
            <p:nvPr/>
          </p:nvSpPr>
          <p:spPr bwMode="auto">
            <a:xfrm>
              <a:off x="1211" y="2879"/>
              <a:ext cx="79" cy="86"/>
            </a:xfrm>
            <a:custGeom>
              <a:avLst/>
              <a:gdLst>
                <a:gd name="T0" fmla="*/ 74 w 79"/>
                <a:gd name="T1" fmla="*/ 60 h 86"/>
                <a:gd name="T2" fmla="*/ 74 w 79"/>
                <a:gd name="T3" fmla="*/ 43 h 86"/>
                <a:gd name="T4" fmla="*/ 79 w 79"/>
                <a:gd name="T5" fmla="*/ 26 h 86"/>
                <a:gd name="T6" fmla="*/ 68 w 79"/>
                <a:gd name="T7" fmla="*/ 8 h 86"/>
                <a:gd name="T8" fmla="*/ 57 w 79"/>
                <a:gd name="T9" fmla="*/ 0 h 86"/>
                <a:gd name="T10" fmla="*/ 34 w 79"/>
                <a:gd name="T11" fmla="*/ 0 h 86"/>
                <a:gd name="T12" fmla="*/ 17 w 79"/>
                <a:gd name="T13" fmla="*/ 0 h 86"/>
                <a:gd name="T14" fmla="*/ 11 w 79"/>
                <a:gd name="T15" fmla="*/ 8 h 86"/>
                <a:gd name="T16" fmla="*/ 5 w 79"/>
                <a:gd name="T17" fmla="*/ 0 h 86"/>
                <a:gd name="T18" fmla="*/ 11 w 79"/>
                <a:gd name="T19" fmla="*/ 8 h 86"/>
                <a:gd name="T20" fmla="*/ 5 w 79"/>
                <a:gd name="T21" fmla="*/ 8 h 86"/>
                <a:gd name="T22" fmla="*/ 11 w 79"/>
                <a:gd name="T23" fmla="*/ 17 h 86"/>
                <a:gd name="T24" fmla="*/ 0 w 79"/>
                <a:gd name="T25" fmla="*/ 26 h 86"/>
                <a:gd name="T26" fmla="*/ 0 w 79"/>
                <a:gd name="T27" fmla="*/ 60 h 86"/>
                <a:gd name="T28" fmla="*/ 11 w 79"/>
                <a:gd name="T29" fmla="*/ 86 h 86"/>
                <a:gd name="T30" fmla="*/ 11 w 79"/>
                <a:gd name="T31" fmla="*/ 78 h 86"/>
                <a:gd name="T32" fmla="*/ 17 w 79"/>
                <a:gd name="T33" fmla="*/ 69 h 86"/>
                <a:gd name="T34" fmla="*/ 22 w 79"/>
                <a:gd name="T35" fmla="*/ 69 h 86"/>
                <a:gd name="T36" fmla="*/ 22 w 79"/>
                <a:gd name="T37" fmla="*/ 52 h 86"/>
                <a:gd name="T38" fmla="*/ 34 w 79"/>
                <a:gd name="T39" fmla="*/ 52 h 86"/>
                <a:gd name="T40" fmla="*/ 68 w 79"/>
                <a:gd name="T41" fmla="*/ 26 h 86"/>
                <a:gd name="T42" fmla="*/ 74 w 79"/>
                <a:gd name="T43" fmla="*/ 6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86">
                  <a:moveTo>
                    <a:pt x="74" y="60"/>
                  </a:moveTo>
                  <a:lnTo>
                    <a:pt x="74" y="43"/>
                  </a:lnTo>
                  <a:lnTo>
                    <a:pt x="79" y="26"/>
                  </a:lnTo>
                  <a:lnTo>
                    <a:pt x="68" y="8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11" y="8"/>
                  </a:lnTo>
                  <a:lnTo>
                    <a:pt x="5" y="0"/>
                  </a:lnTo>
                  <a:lnTo>
                    <a:pt x="11" y="8"/>
                  </a:lnTo>
                  <a:lnTo>
                    <a:pt x="5" y="8"/>
                  </a:lnTo>
                  <a:lnTo>
                    <a:pt x="11" y="17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11" y="86"/>
                  </a:lnTo>
                  <a:lnTo>
                    <a:pt x="11" y="78"/>
                  </a:lnTo>
                  <a:lnTo>
                    <a:pt x="17" y="69"/>
                  </a:lnTo>
                  <a:lnTo>
                    <a:pt x="22" y="69"/>
                  </a:lnTo>
                  <a:lnTo>
                    <a:pt x="22" y="52"/>
                  </a:lnTo>
                  <a:lnTo>
                    <a:pt x="34" y="52"/>
                  </a:lnTo>
                  <a:lnTo>
                    <a:pt x="68" y="26"/>
                  </a:lnTo>
                  <a:lnTo>
                    <a:pt x="74" y="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1228" y="2974"/>
              <a:ext cx="45" cy="52"/>
            </a:xfrm>
            <a:custGeom>
              <a:avLst/>
              <a:gdLst>
                <a:gd name="T0" fmla="*/ 5 w 45"/>
                <a:gd name="T1" fmla="*/ 0 h 52"/>
                <a:gd name="T2" fmla="*/ 0 w 45"/>
                <a:gd name="T3" fmla="*/ 34 h 52"/>
                <a:gd name="T4" fmla="*/ 17 w 45"/>
                <a:gd name="T5" fmla="*/ 52 h 52"/>
                <a:gd name="T6" fmla="*/ 28 w 45"/>
                <a:gd name="T7" fmla="*/ 52 h 52"/>
                <a:gd name="T8" fmla="*/ 40 w 45"/>
                <a:gd name="T9" fmla="*/ 43 h 52"/>
                <a:gd name="T10" fmla="*/ 45 w 45"/>
                <a:gd name="T11" fmla="*/ 43 h 52"/>
                <a:gd name="T12" fmla="*/ 40 w 45"/>
                <a:gd name="T13" fmla="*/ 34 h 52"/>
                <a:gd name="T14" fmla="*/ 28 w 45"/>
                <a:gd name="T15" fmla="*/ 34 h 52"/>
                <a:gd name="T16" fmla="*/ 11 w 45"/>
                <a:gd name="T17" fmla="*/ 17 h 52"/>
                <a:gd name="T18" fmla="*/ 5 w 4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2">
                  <a:moveTo>
                    <a:pt x="5" y="0"/>
                  </a:moveTo>
                  <a:lnTo>
                    <a:pt x="0" y="34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40" y="43"/>
                  </a:lnTo>
                  <a:lnTo>
                    <a:pt x="45" y="43"/>
                  </a:lnTo>
                  <a:lnTo>
                    <a:pt x="40" y="34"/>
                  </a:lnTo>
                  <a:lnTo>
                    <a:pt x="28" y="34"/>
                  </a:lnTo>
                  <a:lnTo>
                    <a:pt x="11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25"/>
            <p:cNvSpPr>
              <a:spLocks/>
            </p:cNvSpPr>
            <p:nvPr/>
          </p:nvSpPr>
          <p:spPr bwMode="auto">
            <a:xfrm>
              <a:off x="1182" y="3008"/>
              <a:ext cx="142" cy="217"/>
            </a:xfrm>
            <a:custGeom>
              <a:avLst/>
              <a:gdLst>
                <a:gd name="T0" fmla="*/ 46 w 142"/>
                <a:gd name="T1" fmla="*/ 0 h 217"/>
                <a:gd name="T2" fmla="*/ 29 w 142"/>
                <a:gd name="T3" fmla="*/ 18 h 217"/>
                <a:gd name="T4" fmla="*/ 12 w 142"/>
                <a:gd name="T5" fmla="*/ 35 h 217"/>
                <a:gd name="T6" fmla="*/ 0 w 142"/>
                <a:gd name="T7" fmla="*/ 78 h 217"/>
                <a:gd name="T8" fmla="*/ 0 w 142"/>
                <a:gd name="T9" fmla="*/ 130 h 217"/>
                <a:gd name="T10" fmla="*/ 12 w 142"/>
                <a:gd name="T11" fmla="*/ 139 h 217"/>
                <a:gd name="T12" fmla="*/ 29 w 142"/>
                <a:gd name="T13" fmla="*/ 130 h 217"/>
                <a:gd name="T14" fmla="*/ 29 w 142"/>
                <a:gd name="T15" fmla="*/ 113 h 217"/>
                <a:gd name="T16" fmla="*/ 29 w 142"/>
                <a:gd name="T17" fmla="*/ 199 h 217"/>
                <a:gd name="T18" fmla="*/ 57 w 142"/>
                <a:gd name="T19" fmla="*/ 217 h 217"/>
                <a:gd name="T20" fmla="*/ 86 w 142"/>
                <a:gd name="T21" fmla="*/ 217 h 217"/>
                <a:gd name="T22" fmla="*/ 114 w 142"/>
                <a:gd name="T23" fmla="*/ 217 h 217"/>
                <a:gd name="T24" fmla="*/ 125 w 142"/>
                <a:gd name="T25" fmla="*/ 199 h 217"/>
                <a:gd name="T26" fmla="*/ 120 w 142"/>
                <a:gd name="T27" fmla="*/ 113 h 217"/>
                <a:gd name="T28" fmla="*/ 137 w 142"/>
                <a:gd name="T29" fmla="*/ 113 h 217"/>
                <a:gd name="T30" fmla="*/ 142 w 142"/>
                <a:gd name="T31" fmla="*/ 104 h 217"/>
                <a:gd name="T32" fmla="*/ 137 w 142"/>
                <a:gd name="T33" fmla="*/ 61 h 217"/>
                <a:gd name="T34" fmla="*/ 125 w 142"/>
                <a:gd name="T35" fmla="*/ 18 h 217"/>
                <a:gd name="T36" fmla="*/ 103 w 142"/>
                <a:gd name="T37" fmla="*/ 9 h 217"/>
                <a:gd name="T38" fmla="*/ 86 w 142"/>
                <a:gd name="T39" fmla="*/ 0 h 217"/>
                <a:gd name="T40" fmla="*/ 86 w 142"/>
                <a:gd name="T41" fmla="*/ 9 h 217"/>
                <a:gd name="T42" fmla="*/ 74 w 142"/>
                <a:gd name="T43" fmla="*/ 18 h 217"/>
                <a:gd name="T44" fmla="*/ 63 w 142"/>
                <a:gd name="T45" fmla="*/ 18 h 217"/>
                <a:gd name="T46" fmla="*/ 46 w 142"/>
                <a:gd name="T4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2" h="217">
                  <a:moveTo>
                    <a:pt x="46" y="0"/>
                  </a:moveTo>
                  <a:lnTo>
                    <a:pt x="29" y="18"/>
                  </a:lnTo>
                  <a:lnTo>
                    <a:pt x="12" y="35"/>
                  </a:lnTo>
                  <a:lnTo>
                    <a:pt x="0" y="78"/>
                  </a:lnTo>
                  <a:lnTo>
                    <a:pt x="0" y="130"/>
                  </a:lnTo>
                  <a:lnTo>
                    <a:pt x="12" y="139"/>
                  </a:lnTo>
                  <a:lnTo>
                    <a:pt x="29" y="130"/>
                  </a:lnTo>
                  <a:lnTo>
                    <a:pt x="29" y="113"/>
                  </a:lnTo>
                  <a:lnTo>
                    <a:pt x="29" y="199"/>
                  </a:lnTo>
                  <a:lnTo>
                    <a:pt x="57" y="217"/>
                  </a:lnTo>
                  <a:lnTo>
                    <a:pt x="86" y="217"/>
                  </a:lnTo>
                  <a:lnTo>
                    <a:pt x="114" y="217"/>
                  </a:lnTo>
                  <a:lnTo>
                    <a:pt x="125" y="199"/>
                  </a:lnTo>
                  <a:lnTo>
                    <a:pt x="120" y="113"/>
                  </a:lnTo>
                  <a:lnTo>
                    <a:pt x="137" y="113"/>
                  </a:lnTo>
                  <a:lnTo>
                    <a:pt x="142" y="104"/>
                  </a:lnTo>
                  <a:lnTo>
                    <a:pt x="137" y="61"/>
                  </a:lnTo>
                  <a:lnTo>
                    <a:pt x="125" y="18"/>
                  </a:lnTo>
                  <a:lnTo>
                    <a:pt x="103" y="9"/>
                  </a:lnTo>
                  <a:lnTo>
                    <a:pt x="86" y="0"/>
                  </a:lnTo>
                  <a:lnTo>
                    <a:pt x="86" y="9"/>
                  </a:lnTo>
                  <a:lnTo>
                    <a:pt x="74" y="18"/>
                  </a:lnTo>
                  <a:lnTo>
                    <a:pt x="63" y="18"/>
                  </a:lnTo>
                  <a:lnTo>
                    <a:pt x="4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Line 126"/>
            <p:cNvSpPr>
              <a:spLocks noChangeShapeType="1"/>
            </p:cNvSpPr>
            <p:nvPr/>
          </p:nvSpPr>
          <p:spPr bwMode="auto">
            <a:xfrm flipV="1">
              <a:off x="1302" y="3095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127"/>
            <p:cNvSpPr>
              <a:spLocks/>
            </p:cNvSpPr>
            <p:nvPr/>
          </p:nvSpPr>
          <p:spPr bwMode="auto">
            <a:xfrm>
              <a:off x="1182" y="3138"/>
              <a:ext cx="46" cy="113"/>
            </a:xfrm>
            <a:custGeom>
              <a:avLst/>
              <a:gdLst>
                <a:gd name="T0" fmla="*/ 23 w 46"/>
                <a:gd name="T1" fmla="*/ 0 h 113"/>
                <a:gd name="T2" fmla="*/ 29 w 46"/>
                <a:gd name="T3" fmla="*/ 52 h 113"/>
                <a:gd name="T4" fmla="*/ 46 w 46"/>
                <a:gd name="T5" fmla="*/ 95 h 113"/>
                <a:gd name="T6" fmla="*/ 40 w 46"/>
                <a:gd name="T7" fmla="*/ 113 h 113"/>
                <a:gd name="T8" fmla="*/ 6 w 46"/>
                <a:gd name="T9" fmla="*/ 52 h 113"/>
                <a:gd name="T10" fmla="*/ 0 w 46"/>
                <a:gd name="T11" fmla="*/ 0 h 113"/>
                <a:gd name="T12" fmla="*/ 12 w 46"/>
                <a:gd name="T13" fmla="*/ 9 h 113"/>
                <a:gd name="T14" fmla="*/ 23 w 46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13">
                  <a:moveTo>
                    <a:pt x="23" y="0"/>
                  </a:moveTo>
                  <a:lnTo>
                    <a:pt x="29" y="52"/>
                  </a:lnTo>
                  <a:lnTo>
                    <a:pt x="46" y="95"/>
                  </a:lnTo>
                  <a:lnTo>
                    <a:pt x="40" y="113"/>
                  </a:lnTo>
                  <a:lnTo>
                    <a:pt x="6" y="52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128"/>
            <p:cNvSpPr>
              <a:spLocks/>
            </p:cNvSpPr>
            <p:nvPr/>
          </p:nvSpPr>
          <p:spPr bwMode="auto">
            <a:xfrm>
              <a:off x="1302" y="3121"/>
              <a:ext cx="22" cy="121"/>
            </a:xfrm>
            <a:custGeom>
              <a:avLst/>
              <a:gdLst>
                <a:gd name="T0" fmla="*/ 22 w 22"/>
                <a:gd name="T1" fmla="*/ 0 h 121"/>
                <a:gd name="T2" fmla="*/ 22 w 22"/>
                <a:gd name="T3" fmla="*/ 43 h 121"/>
                <a:gd name="T4" fmla="*/ 5 w 22"/>
                <a:gd name="T5" fmla="*/ 121 h 121"/>
                <a:gd name="T6" fmla="*/ 5 w 22"/>
                <a:gd name="T7" fmla="*/ 95 h 121"/>
                <a:gd name="T8" fmla="*/ 5 w 22"/>
                <a:gd name="T9" fmla="*/ 86 h 121"/>
                <a:gd name="T10" fmla="*/ 0 w 22"/>
                <a:gd name="T11" fmla="*/ 0 h 121"/>
                <a:gd name="T12" fmla="*/ 17 w 22"/>
                <a:gd name="T13" fmla="*/ 0 h 121"/>
                <a:gd name="T14" fmla="*/ 22 w 22"/>
                <a:gd name="T1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1">
                  <a:moveTo>
                    <a:pt x="22" y="0"/>
                  </a:moveTo>
                  <a:lnTo>
                    <a:pt x="22" y="43"/>
                  </a:lnTo>
                  <a:lnTo>
                    <a:pt x="5" y="121"/>
                  </a:lnTo>
                  <a:lnTo>
                    <a:pt x="5" y="95"/>
                  </a:lnTo>
                  <a:lnTo>
                    <a:pt x="5" y="8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129"/>
            <p:cNvSpPr>
              <a:spLocks/>
            </p:cNvSpPr>
            <p:nvPr/>
          </p:nvSpPr>
          <p:spPr bwMode="auto">
            <a:xfrm>
              <a:off x="1421" y="3501"/>
              <a:ext cx="68" cy="44"/>
            </a:xfrm>
            <a:custGeom>
              <a:avLst/>
              <a:gdLst>
                <a:gd name="T0" fmla="*/ 0 w 68"/>
                <a:gd name="T1" fmla="*/ 9 h 44"/>
                <a:gd name="T2" fmla="*/ 0 w 68"/>
                <a:gd name="T3" fmla="*/ 26 h 44"/>
                <a:gd name="T4" fmla="*/ 0 w 68"/>
                <a:gd name="T5" fmla="*/ 35 h 44"/>
                <a:gd name="T6" fmla="*/ 11 w 68"/>
                <a:gd name="T7" fmla="*/ 35 h 44"/>
                <a:gd name="T8" fmla="*/ 17 w 68"/>
                <a:gd name="T9" fmla="*/ 44 h 44"/>
                <a:gd name="T10" fmla="*/ 34 w 68"/>
                <a:gd name="T11" fmla="*/ 35 h 44"/>
                <a:gd name="T12" fmla="*/ 34 w 68"/>
                <a:gd name="T13" fmla="*/ 26 h 44"/>
                <a:gd name="T14" fmla="*/ 51 w 68"/>
                <a:gd name="T15" fmla="*/ 35 h 44"/>
                <a:gd name="T16" fmla="*/ 57 w 68"/>
                <a:gd name="T17" fmla="*/ 35 h 44"/>
                <a:gd name="T18" fmla="*/ 68 w 68"/>
                <a:gd name="T19" fmla="*/ 35 h 44"/>
                <a:gd name="T20" fmla="*/ 68 w 68"/>
                <a:gd name="T21" fmla="*/ 26 h 44"/>
                <a:gd name="T22" fmla="*/ 68 w 68"/>
                <a:gd name="T23" fmla="*/ 18 h 44"/>
                <a:gd name="T24" fmla="*/ 62 w 68"/>
                <a:gd name="T25" fmla="*/ 9 h 44"/>
                <a:gd name="T26" fmla="*/ 51 w 68"/>
                <a:gd name="T27" fmla="*/ 9 h 44"/>
                <a:gd name="T28" fmla="*/ 45 w 68"/>
                <a:gd name="T29" fmla="*/ 0 h 44"/>
                <a:gd name="T30" fmla="*/ 40 w 68"/>
                <a:gd name="T31" fmla="*/ 9 h 44"/>
                <a:gd name="T32" fmla="*/ 23 w 68"/>
                <a:gd name="T33" fmla="*/ 0 h 44"/>
                <a:gd name="T34" fmla="*/ 17 w 68"/>
                <a:gd name="T35" fmla="*/ 9 h 44"/>
                <a:gd name="T36" fmla="*/ 5 w 68"/>
                <a:gd name="T37" fmla="*/ 9 h 44"/>
                <a:gd name="T38" fmla="*/ 0 w 68"/>
                <a:gd name="T3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44">
                  <a:moveTo>
                    <a:pt x="0" y="9"/>
                  </a:moveTo>
                  <a:lnTo>
                    <a:pt x="0" y="2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7" y="44"/>
                  </a:lnTo>
                  <a:lnTo>
                    <a:pt x="34" y="35"/>
                  </a:lnTo>
                  <a:lnTo>
                    <a:pt x="34" y="26"/>
                  </a:lnTo>
                  <a:lnTo>
                    <a:pt x="51" y="35"/>
                  </a:lnTo>
                  <a:lnTo>
                    <a:pt x="57" y="35"/>
                  </a:lnTo>
                  <a:lnTo>
                    <a:pt x="68" y="35"/>
                  </a:lnTo>
                  <a:lnTo>
                    <a:pt x="68" y="26"/>
                  </a:lnTo>
                  <a:lnTo>
                    <a:pt x="68" y="18"/>
                  </a:lnTo>
                  <a:lnTo>
                    <a:pt x="62" y="9"/>
                  </a:lnTo>
                  <a:lnTo>
                    <a:pt x="51" y="9"/>
                  </a:lnTo>
                  <a:lnTo>
                    <a:pt x="45" y="0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7" y="9"/>
                  </a:lnTo>
                  <a:lnTo>
                    <a:pt x="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Oval 130"/>
            <p:cNvSpPr>
              <a:spLocks noChangeArrowheads="1"/>
            </p:cNvSpPr>
            <p:nvPr/>
          </p:nvSpPr>
          <p:spPr bwMode="auto">
            <a:xfrm>
              <a:off x="1421" y="3510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Oval 131"/>
            <p:cNvSpPr>
              <a:spLocks noChangeArrowheads="1"/>
            </p:cNvSpPr>
            <p:nvPr/>
          </p:nvSpPr>
          <p:spPr bwMode="auto">
            <a:xfrm>
              <a:off x="1452" y="3513"/>
              <a:ext cx="0" cy="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132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133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134"/>
            <p:cNvSpPr>
              <a:spLocks/>
            </p:cNvSpPr>
            <p:nvPr/>
          </p:nvSpPr>
          <p:spPr bwMode="auto">
            <a:xfrm>
              <a:off x="1415" y="3346"/>
              <a:ext cx="57" cy="164"/>
            </a:xfrm>
            <a:custGeom>
              <a:avLst/>
              <a:gdLst>
                <a:gd name="T0" fmla="*/ 0 w 57"/>
                <a:gd name="T1" fmla="*/ 0 h 164"/>
                <a:gd name="T2" fmla="*/ 0 w 57"/>
                <a:gd name="T3" fmla="*/ 17 h 164"/>
                <a:gd name="T4" fmla="*/ 0 w 57"/>
                <a:gd name="T5" fmla="*/ 43 h 164"/>
                <a:gd name="T6" fmla="*/ 0 w 57"/>
                <a:gd name="T7" fmla="*/ 112 h 164"/>
                <a:gd name="T8" fmla="*/ 0 w 57"/>
                <a:gd name="T9" fmla="*/ 155 h 164"/>
                <a:gd name="T10" fmla="*/ 6 w 57"/>
                <a:gd name="T11" fmla="*/ 164 h 164"/>
                <a:gd name="T12" fmla="*/ 17 w 57"/>
                <a:gd name="T13" fmla="*/ 164 h 164"/>
                <a:gd name="T14" fmla="*/ 29 w 57"/>
                <a:gd name="T15" fmla="*/ 164 h 164"/>
                <a:gd name="T16" fmla="*/ 34 w 57"/>
                <a:gd name="T17" fmla="*/ 155 h 164"/>
                <a:gd name="T18" fmla="*/ 46 w 57"/>
                <a:gd name="T19" fmla="*/ 164 h 164"/>
                <a:gd name="T20" fmla="*/ 51 w 57"/>
                <a:gd name="T21" fmla="*/ 164 h 164"/>
                <a:gd name="T22" fmla="*/ 57 w 57"/>
                <a:gd name="T23" fmla="*/ 155 h 164"/>
                <a:gd name="T24" fmla="*/ 57 w 57"/>
                <a:gd name="T25" fmla="*/ 103 h 164"/>
                <a:gd name="T26" fmla="*/ 57 w 57"/>
                <a:gd name="T27" fmla="*/ 86 h 164"/>
                <a:gd name="T28" fmla="*/ 51 w 57"/>
                <a:gd name="T29" fmla="*/ 0 h 164"/>
                <a:gd name="T30" fmla="*/ 51 w 57"/>
                <a:gd name="T31" fmla="*/ 0 h 164"/>
                <a:gd name="T32" fmla="*/ 34 w 57"/>
                <a:gd name="T33" fmla="*/ 8 h 164"/>
                <a:gd name="T34" fmla="*/ 17 w 57"/>
                <a:gd name="T35" fmla="*/ 8 h 164"/>
                <a:gd name="T36" fmla="*/ 0 w 57"/>
                <a:gd name="T3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64">
                  <a:moveTo>
                    <a:pt x="0" y="0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0" y="112"/>
                  </a:lnTo>
                  <a:lnTo>
                    <a:pt x="0" y="155"/>
                  </a:lnTo>
                  <a:lnTo>
                    <a:pt x="6" y="164"/>
                  </a:lnTo>
                  <a:lnTo>
                    <a:pt x="17" y="164"/>
                  </a:lnTo>
                  <a:lnTo>
                    <a:pt x="29" y="164"/>
                  </a:lnTo>
                  <a:lnTo>
                    <a:pt x="34" y="155"/>
                  </a:lnTo>
                  <a:lnTo>
                    <a:pt x="46" y="164"/>
                  </a:lnTo>
                  <a:lnTo>
                    <a:pt x="51" y="164"/>
                  </a:lnTo>
                  <a:lnTo>
                    <a:pt x="57" y="155"/>
                  </a:lnTo>
                  <a:lnTo>
                    <a:pt x="57" y="103"/>
                  </a:lnTo>
                  <a:lnTo>
                    <a:pt x="57" y="86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4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135"/>
            <p:cNvSpPr>
              <a:spLocks/>
            </p:cNvSpPr>
            <p:nvPr/>
          </p:nvSpPr>
          <p:spPr bwMode="auto">
            <a:xfrm>
              <a:off x="1449" y="3398"/>
              <a:ext cx="1" cy="103"/>
            </a:xfrm>
            <a:custGeom>
              <a:avLst/>
              <a:gdLst>
                <a:gd name="T0" fmla="*/ 103 h 103"/>
                <a:gd name="T1" fmla="*/ 34 h 103"/>
                <a:gd name="T2" fmla="*/ 0 h 10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3">
                  <a:moveTo>
                    <a:pt x="0" y="103"/>
                  </a:move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136"/>
            <p:cNvSpPr>
              <a:spLocks/>
            </p:cNvSpPr>
            <p:nvPr/>
          </p:nvSpPr>
          <p:spPr bwMode="auto">
            <a:xfrm>
              <a:off x="1421" y="3164"/>
              <a:ext cx="34" cy="61"/>
            </a:xfrm>
            <a:custGeom>
              <a:avLst/>
              <a:gdLst>
                <a:gd name="T0" fmla="*/ 5 w 34"/>
                <a:gd name="T1" fmla="*/ 26 h 61"/>
                <a:gd name="T2" fmla="*/ 0 w 34"/>
                <a:gd name="T3" fmla="*/ 17 h 61"/>
                <a:gd name="T4" fmla="*/ 0 w 34"/>
                <a:gd name="T5" fmla="*/ 26 h 61"/>
                <a:gd name="T6" fmla="*/ 0 w 34"/>
                <a:gd name="T7" fmla="*/ 35 h 61"/>
                <a:gd name="T8" fmla="*/ 5 w 34"/>
                <a:gd name="T9" fmla="*/ 35 h 61"/>
                <a:gd name="T10" fmla="*/ 5 w 34"/>
                <a:gd name="T11" fmla="*/ 52 h 61"/>
                <a:gd name="T12" fmla="*/ 17 w 34"/>
                <a:gd name="T13" fmla="*/ 61 h 61"/>
                <a:gd name="T14" fmla="*/ 28 w 34"/>
                <a:gd name="T15" fmla="*/ 52 h 61"/>
                <a:gd name="T16" fmla="*/ 34 w 34"/>
                <a:gd name="T17" fmla="*/ 52 h 61"/>
                <a:gd name="T18" fmla="*/ 34 w 34"/>
                <a:gd name="T19" fmla="*/ 35 h 61"/>
                <a:gd name="T20" fmla="*/ 34 w 34"/>
                <a:gd name="T21" fmla="*/ 17 h 61"/>
                <a:gd name="T22" fmla="*/ 28 w 34"/>
                <a:gd name="T23" fmla="*/ 0 h 61"/>
                <a:gd name="T24" fmla="*/ 11 w 34"/>
                <a:gd name="T25" fmla="*/ 9 h 61"/>
                <a:gd name="T26" fmla="*/ 5 w 34"/>
                <a:gd name="T27" fmla="*/ 9 h 61"/>
                <a:gd name="T28" fmla="*/ 5 w 34"/>
                <a:gd name="T29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1">
                  <a:moveTo>
                    <a:pt x="5" y="26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17" y="61"/>
                  </a:lnTo>
                  <a:lnTo>
                    <a:pt x="28" y="52"/>
                  </a:lnTo>
                  <a:lnTo>
                    <a:pt x="34" y="52"/>
                  </a:lnTo>
                  <a:lnTo>
                    <a:pt x="34" y="35"/>
                  </a:lnTo>
                  <a:lnTo>
                    <a:pt x="34" y="17"/>
                  </a:lnTo>
                  <a:lnTo>
                    <a:pt x="28" y="0"/>
                  </a:lnTo>
                  <a:lnTo>
                    <a:pt x="11" y="9"/>
                  </a:lnTo>
                  <a:lnTo>
                    <a:pt x="5" y="9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137"/>
            <p:cNvSpPr>
              <a:spLocks/>
            </p:cNvSpPr>
            <p:nvPr/>
          </p:nvSpPr>
          <p:spPr bwMode="auto">
            <a:xfrm>
              <a:off x="1409" y="3138"/>
              <a:ext cx="52" cy="61"/>
            </a:xfrm>
            <a:custGeom>
              <a:avLst/>
              <a:gdLst>
                <a:gd name="T0" fmla="*/ 46 w 52"/>
                <a:gd name="T1" fmla="*/ 43 h 61"/>
                <a:gd name="T2" fmla="*/ 46 w 52"/>
                <a:gd name="T3" fmla="*/ 35 h 61"/>
                <a:gd name="T4" fmla="*/ 52 w 52"/>
                <a:gd name="T5" fmla="*/ 17 h 61"/>
                <a:gd name="T6" fmla="*/ 46 w 52"/>
                <a:gd name="T7" fmla="*/ 9 h 61"/>
                <a:gd name="T8" fmla="*/ 40 w 52"/>
                <a:gd name="T9" fmla="*/ 9 h 61"/>
                <a:gd name="T10" fmla="*/ 23 w 52"/>
                <a:gd name="T11" fmla="*/ 0 h 61"/>
                <a:gd name="T12" fmla="*/ 12 w 52"/>
                <a:gd name="T13" fmla="*/ 9 h 61"/>
                <a:gd name="T14" fmla="*/ 12 w 52"/>
                <a:gd name="T15" fmla="*/ 9 h 61"/>
                <a:gd name="T16" fmla="*/ 6 w 52"/>
                <a:gd name="T17" fmla="*/ 9 h 61"/>
                <a:gd name="T18" fmla="*/ 12 w 52"/>
                <a:gd name="T19" fmla="*/ 9 h 61"/>
                <a:gd name="T20" fmla="*/ 6 w 52"/>
                <a:gd name="T21" fmla="*/ 9 h 61"/>
                <a:gd name="T22" fmla="*/ 6 w 52"/>
                <a:gd name="T23" fmla="*/ 17 h 61"/>
                <a:gd name="T24" fmla="*/ 6 w 52"/>
                <a:gd name="T25" fmla="*/ 17 h 61"/>
                <a:gd name="T26" fmla="*/ 0 w 52"/>
                <a:gd name="T27" fmla="*/ 43 h 61"/>
                <a:gd name="T28" fmla="*/ 12 w 52"/>
                <a:gd name="T29" fmla="*/ 61 h 61"/>
                <a:gd name="T30" fmla="*/ 12 w 52"/>
                <a:gd name="T31" fmla="*/ 52 h 61"/>
                <a:gd name="T32" fmla="*/ 12 w 52"/>
                <a:gd name="T33" fmla="*/ 43 h 61"/>
                <a:gd name="T34" fmla="*/ 17 w 52"/>
                <a:gd name="T35" fmla="*/ 52 h 61"/>
                <a:gd name="T36" fmla="*/ 17 w 52"/>
                <a:gd name="T37" fmla="*/ 35 h 61"/>
                <a:gd name="T38" fmla="*/ 23 w 52"/>
                <a:gd name="T39" fmla="*/ 35 h 61"/>
                <a:gd name="T40" fmla="*/ 40 w 52"/>
                <a:gd name="T41" fmla="*/ 26 h 61"/>
                <a:gd name="T42" fmla="*/ 46 w 52"/>
                <a:gd name="T43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1">
                  <a:moveTo>
                    <a:pt x="46" y="43"/>
                  </a:moveTo>
                  <a:lnTo>
                    <a:pt x="46" y="35"/>
                  </a:lnTo>
                  <a:lnTo>
                    <a:pt x="52" y="17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0" y="43"/>
                  </a:lnTo>
                  <a:lnTo>
                    <a:pt x="12" y="61"/>
                  </a:lnTo>
                  <a:lnTo>
                    <a:pt x="12" y="52"/>
                  </a:lnTo>
                  <a:lnTo>
                    <a:pt x="12" y="43"/>
                  </a:lnTo>
                  <a:lnTo>
                    <a:pt x="17" y="52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40" y="26"/>
                  </a:lnTo>
                  <a:lnTo>
                    <a:pt x="46" y="4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138"/>
            <p:cNvSpPr>
              <a:spLocks/>
            </p:cNvSpPr>
            <p:nvPr/>
          </p:nvSpPr>
          <p:spPr bwMode="auto">
            <a:xfrm>
              <a:off x="1426" y="3199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0 w 23"/>
                <a:gd name="T3" fmla="*/ 26 h 34"/>
                <a:gd name="T4" fmla="*/ 6 w 23"/>
                <a:gd name="T5" fmla="*/ 34 h 34"/>
                <a:gd name="T6" fmla="*/ 12 w 23"/>
                <a:gd name="T7" fmla="*/ 34 h 34"/>
                <a:gd name="T8" fmla="*/ 18 w 23"/>
                <a:gd name="T9" fmla="*/ 34 h 34"/>
                <a:gd name="T10" fmla="*/ 23 w 23"/>
                <a:gd name="T11" fmla="*/ 26 h 34"/>
                <a:gd name="T12" fmla="*/ 23 w 23"/>
                <a:gd name="T13" fmla="*/ 17 h 34"/>
                <a:gd name="T14" fmla="*/ 12 w 23"/>
                <a:gd name="T15" fmla="*/ 26 h 34"/>
                <a:gd name="T16" fmla="*/ 0 w 23"/>
                <a:gd name="T17" fmla="*/ 17 h 34"/>
                <a:gd name="T18" fmla="*/ 0 w 2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4">
                  <a:moveTo>
                    <a:pt x="0" y="0"/>
                  </a:moveTo>
                  <a:lnTo>
                    <a:pt x="0" y="26"/>
                  </a:lnTo>
                  <a:lnTo>
                    <a:pt x="6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3" y="26"/>
                  </a:lnTo>
                  <a:lnTo>
                    <a:pt x="23" y="17"/>
                  </a:lnTo>
                  <a:lnTo>
                    <a:pt x="12" y="26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139"/>
            <p:cNvSpPr>
              <a:spLocks/>
            </p:cNvSpPr>
            <p:nvPr/>
          </p:nvSpPr>
          <p:spPr bwMode="auto">
            <a:xfrm>
              <a:off x="1392" y="3216"/>
              <a:ext cx="86" cy="138"/>
            </a:xfrm>
            <a:custGeom>
              <a:avLst/>
              <a:gdLst>
                <a:gd name="T0" fmla="*/ 34 w 86"/>
                <a:gd name="T1" fmla="*/ 9 h 138"/>
                <a:gd name="T2" fmla="*/ 17 w 86"/>
                <a:gd name="T3" fmla="*/ 17 h 138"/>
                <a:gd name="T4" fmla="*/ 12 w 86"/>
                <a:gd name="T5" fmla="*/ 26 h 138"/>
                <a:gd name="T6" fmla="*/ 6 w 86"/>
                <a:gd name="T7" fmla="*/ 52 h 138"/>
                <a:gd name="T8" fmla="*/ 0 w 86"/>
                <a:gd name="T9" fmla="*/ 78 h 138"/>
                <a:gd name="T10" fmla="*/ 12 w 86"/>
                <a:gd name="T11" fmla="*/ 86 h 138"/>
                <a:gd name="T12" fmla="*/ 17 w 86"/>
                <a:gd name="T13" fmla="*/ 86 h 138"/>
                <a:gd name="T14" fmla="*/ 23 w 86"/>
                <a:gd name="T15" fmla="*/ 69 h 138"/>
                <a:gd name="T16" fmla="*/ 23 w 86"/>
                <a:gd name="T17" fmla="*/ 130 h 138"/>
                <a:gd name="T18" fmla="*/ 40 w 86"/>
                <a:gd name="T19" fmla="*/ 138 h 138"/>
                <a:gd name="T20" fmla="*/ 57 w 86"/>
                <a:gd name="T21" fmla="*/ 138 h 138"/>
                <a:gd name="T22" fmla="*/ 74 w 86"/>
                <a:gd name="T23" fmla="*/ 130 h 138"/>
                <a:gd name="T24" fmla="*/ 80 w 86"/>
                <a:gd name="T25" fmla="*/ 130 h 138"/>
                <a:gd name="T26" fmla="*/ 74 w 86"/>
                <a:gd name="T27" fmla="*/ 78 h 138"/>
                <a:gd name="T28" fmla="*/ 86 w 86"/>
                <a:gd name="T29" fmla="*/ 78 h 138"/>
                <a:gd name="T30" fmla="*/ 86 w 86"/>
                <a:gd name="T31" fmla="*/ 69 h 138"/>
                <a:gd name="T32" fmla="*/ 86 w 86"/>
                <a:gd name="T33" fmla="*/ 43 h 138"/>
                <a:gd name="T34" fmla="*/ 74 w 86"/>
                <a:gd name="T35" fmla="*/ 17 h 138"/>
                <a:gd name="T36" fmla="*/ 63 w 86"/>
                <a:gd name="T37" fmla="*/ 9 h 138"/>
                <a:gd name="T38" fmla="*/ 57 w 86"/>
                <a:gd name="T39" fmla="*/ 0 h 138"/>
                <a:gd name="T40" fmla="*/ 52 w 86"/>
                <a:gd name="T41" fmla="*/ 17 h 138"/>
                <a:gd name="T42" fmla="*/ 46 w 86"/>
                <a:gd name="T43" fmla="*/ 17 h 138"/>
                <a:gd name="T44" fmla="*/ 40 w 86"/>
                <a:gd name="T45" fmla="*/ 17 h 138"/>
                <a:gd name="T46" fmla="*/ 34 w 86"/>
                <a:gd name="T47" fmla="*/ 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138">
                  <a:moveTo>
                    <a:pt x="34" y="9"/>
                  </a:moveTo>
                  <a:lnTo>
                    <a:pt x="17" y="17"/>
                  </a:lnTo>
                  <a:lnTo>
                    <a:pt x="12" y="26"/>
                  </a:lnTo>
                  <a:lnTo>
                    <a:pt x="6" y="52"/>
                  </a:lnTo>
                  <a:lnTo>
                    <a:pt x="0" y="78"/>
                  </a:lnTo>
                  <a:lnTo>
                    <a:pt x="12" y="86"/>
                  </a:lnTo>
                  <a:lnTo>
                    <a:pt x="17" y="86"/>
                  </a:lnTo>
                  <a:lnTo>
                    <a:pt x="23" y="69"/>
                  </a:lnTo>
                  <a:lnTo>
                    <a:pt x="23" y="130"/>
                  </a:lnTo>
                  <a:lnTo>
                    <a:pt x="40" y="138"/>
                  </a:lnTo>
                  <a:lnTo>
                    <a:pt x="57" y="138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74" y="78"/>
                  </a:lnTo>
                  <a:lnTo>
                    <a:pt x="86" y="78"/>
                  </a:lnTo>
                  <a:lnTo>
                    <a:pt x="86" y="69"/>
                  </a:lnTo>
                  <a:lnTo>
                    <a:pt x="86" y="43"/>
                  </a:lnTo>
                  <a:lnTo>
                    <a:pt x="74" y="17"/>
                  </a:lnTo>
                  <a:lnTo>
                    <a:pt x="63" y="9"/>
                  </a:lnTo>
                  <a:lnTo>
                    <a:pt x="57" y="0"/>
                  </a:lnTo>
                  <a:lnTo>
                    <a:pt x="52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4" y="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140"/>
            <p:cNvSpPr>
              <a:spLocks noChangeShapeType="1"/>
            </p:cNvSpPr>
            <p:nvPr/>
          </p:nvSpPr>
          <p:spPr bwMode="auto">
            <a:xfrm flipV="1">
              <a:off x="1466" y="3268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141"/>
            <p:cNvSpPr>
              <a:spLocks/>
            </p:cNvSpPr>
            <p:nvPr/>
          </p:nvSpPr>
          <p:spPr bwMode="auto">
            <a:xfrm>
              <a:off x="1398" y="3302"/>
              <a:ext cx="23" cy="70"/>
            </a:xfrm>
            <a:custGeom>
              <a:avLst/>
              <a:gdLst>
                <a:gd name="T0" fmla="*/ 11 w 23"/>
                <a:gd name="T1" fmla="*/ 0 h 70"/>
                <a:gd name="T2" fmla="*/ 11 w 23"/>
                <a:gd name="T3" fmla="*/ 26 h 70"/>
                <a:gd name="T4" fmla="*/ 23 w 23"/>
                <a:gd name="T5" fmla="*/ 52 h 70"/>
                <a:gd name="T6" fmla="*/ 17 w 23"/>
                <a:gd name="T7" fmla="*/ 70 h 70"/>
                <a:gd name="T8" fmla="*/ 0 w 23"/>
                <a:gd name="T9" fmla="*/ 26 h 70"/>
                <a:gd name="T10" fmla="*/ 0 w 23"/>
                <a:gd name="T11" fmla="*/ 0 h 70"/>
                <a:gd name="T12" fmla="*/ 6 w 23"/>
                <a:gd name="T13" fmla="*/ 0 h 70"/>
                <a:gd name="T14" fmla="*/ 11 w 23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70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7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142"/>
            <p:cNvSpPr>
              <a:spLocks/>
            </p:cNvSpPr>
            <p:nvPr/>
          </p:nvSpPr>
          <p:spPr bwMode="auto">
            <a:xfrm>
              <a:off x="1466" y="3285"/>
              <a:ext cx="12" cy="78"/>
            </a:xfrm>
            <a:custGeom>
              <a:avLst/>
              <a:gdLst>
                <a:gd name="T0" fmla="*/ 12 w 12"/>
                <a:gd name="T1" fmla="*/ 0 h 78"/>
                <a:gd name="T2" fmla="*/ 12 w 12"/>
                <a:gd name="T3" fmla="*/ 35 h 78"/>
                <a:gd name="T4" fmla="*/ 6 w 12"/>
                <a:gd name="T5" fmla="*/ 78 h 78"/>
                <a:gd name="T6" fmla="*/ 0 w 12"/>
                <a:gd name="T7" fmla="*/ 61 h 78"/>
                <a:gd name="T8" fmla="*/ 6 w 12"/>
                <a:gd name="T9" fmla="*/ 61 h 78"/>
                <a:gd name="T10" fmla="*/ 0 w 12"/>
                <a:gd name="T11" fmla="*/ 9 h 78"/>
                <a:gd name="T12" fmla="*/ 12 w 12"/>
                <a:gd name="T13" fmla="*/ 9 h 78"/>
                <a:gd name="T14" fmla="*/ 12 w 12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8">
                  <a:moveTo>
                    <a:pt x="12" y="0"/>
                  </a:moveTo>
                  <a:lnTo>
                    <a:pt x="12" y="35"/>
                  </a:lnTo>
                  <a:lnTo>
                    <a:pt x="6" y="78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143"/>
            <p:cNvSpPr>
              <a:spLocks/>
            </p:cNvSpPr>
            <p:nvPr/>
          </p:nvSpPr>
          <p:spPr bwMode="auto">
            <a:xfrm>
              <a:off x="1574" y="3510"/>
              <a:ext cx="63" cy="35"/>
            </a:xfrm>
            <a:custGeom>
              <a:avLst/>
              <a:gdLst>
                <a:gd name="T0" fmla="*/ 6 w 63"/>
                <a:gd name="T1" fmla="*/ 9 h 35"/>
                <a:gd name="T2" fmla="*/ 0 w 63"/>
                <a:gd name="T3" fmla="*/ 17 h 35"/>
                <a:gd name="T4" fmla="*/ 0 w 63"/>
                <a:gd name="T5" fmla="*/ 26 h 35"/>
                <a:gd name="T6" fmla="*/ 11 w 63"/>
                <a:gd name="T7" fmla="*/ 26 h 35"/>
                <a:gd name="T8" fmla="*/ 17 w 63"/>
                <a:gd name="T9" fmla="*/ 35 h 35"/>
                <a:gd name="T10" fmla="*/ 28 w 63"/>
                <a:gd name="T11" fmla="*/ 26 h 35"/>
                <a:gd name="T12" fmla="*/ 34 w 63"/>
                <a:gd name="T13" fmla="*/ 26 h 35"/>
                <a:gd name="T14" fmla="*/ 40 w 63"/>
                <a:gd name="T15" fmla="*/ 26 h 35"/>
                <a:gd name="T16" fmla="*/ 46 w 63"/>
                <a:gd name="T17" fmla="*/ 26 h 35"/>
                <a:gd name="T18" fmla="*/ 57 w 63"/>
                <a:gd name="T19" fmla="*/ 26 h 35"/>
                <a:gd name="T20" fmla="*/ 63 w 63"/>
                <a:gd name="T21" fmla="*/ 17 h 35"/>
                <a:gd name="T22" fmla="*/ 57 w 63"/>
                <a:gd name="T23" fmla="*/ 9 h 35"/>
                <a:gd name="T24" fmla="*/ 51 w 63"/>
                <a:gd name="T25" fmla="*/ 9 h 35"/>
                <a:gd name="T26" fmla="*/ 46 w 63"/>
                <a:gd name="T27" fmla="*/ 0 h 35"/>
                <a:gd name="T28" fmla="*/ 40 w 63"/>
                <a:gd name="T29" fmla="*/ 0 h 35"/>
                <a:gd name="T30" fmla="*/ 34 w 63"/>
                <a:gd name="T31" fmla="*/ 0 h 35"/>
                <a:gd name="T32" fmla="*/ 23 w 63"/>
                <a:gd name="T33" fmla="*/ 0 h 35"/>
                <a:gd name="T34" fmla="*/ 17 w 63"/>
                <a:gd name="T35" fmla="*/ 0 h 35"/>
                <a:gd name="T36" fmla="*/ 11 w 63"/>
                <a:gd name="T37" fmla="*/ 9 h 35"/>
                <a:gd name="T38" fmla="*/ 6 w 63"/>
                <a:gd name="T3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35">
                  <a:moveTo>
                    <a:pt x="6" y="9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7" y="26"/>
                  </a:lnTo>
                  <a:lnTo>
                    <a:pt x="63" y="17"/>
                  </a:lnTo>
                  <a:lnTo>
                    <a:pt x="57" y="9"/>
                  </a:lnTo>
                  <a:lnTo>
                    <a:pt x="51" y="9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144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145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146"/>
            <p:cNvSpPr>
              <a:spLocks/>
            </p:cNvSpPr>
            <p:nvPr/>
          </p:nvSpPr>
          <p:spPr bwMode="auto">
            <a:xfrm>
              <a:off x="1568" y="3372"/>
              <a:ext cx="52" cy="147"/>
            </a:xfrm>
            <a:custGeom>
              <a:avLst/>
              <a:gdLst>
                <a:gd name="T0" fmla="*/ 0 w 52"/>
                <a:gd name="T1" fmla="*/ 0 h 147"/>
                <a:gd name="T2" fmla="*/ 0 w 52"/>
                <a:gd name="T3" fmla="*/ 26 h 147"/>
                <a:gd name="T4" fmla="*/ 6 w 52"/>
                <a:gd name="T5" fmla="*/ 43 h 147"/>
                <a:gd name="T6" fmla="*/ 6 w 52"/>
                <a:gd name="T7" fmla="*/ 103 h 147"/>
                <a:gd name="T8" fmla="*/ 6 w 52"/>
                <a:gd name="T9" fmla="*/ 138 h 147"/>
                <a:gd name="T10" fmla="*/ 12 w 52"/>
                <a:gd name="T11" fmla="*/ 147 h 147"/>
                <a:gd name="T12" fmla="*/ 17 w 52"/>
                <a:gd name="T13" fmla="*/ 147 h 147"/>
                <a:gd name="T14" fmla="*/ 23 w 52"/>
                <a:gd name="T15" fmla="*/ 138 h 147"/>
                <a:gd name="T16" fmla="*/ 29 w 52"/>
                <a:gd name="T17" fmla="*/ 138 h 147"/>
                <a:gd name="T18" fmla="*/ 40 w 52"/>
                <a:gd name="T19" fmla="*/ 147 h 147"/>
                <a:gd name="T20" fmla="*/ 46 w 52"/>
                <a:gd name="T21" fmla="*/ 138 h 147"/>
                <a:gd name="T22" fmla="*/ 52 w 52"/>
                <a:gd name="T23" fmla="*/ 129 h 147"/>
                <a:gd name="T24" fmla="*/ 52 w 52"/>
                <a:gd name="T25" fmla="*/ 95 h 147"/>
                <a:gd name="T26" fmla="*/ 52 w 52"/>
                <a:gd name="T27" fmla="*/ 77 h 147"/>
                <a:gd name="T28" fmla="*/ 46 w 52"/>
                <a:gd name="T29" fmla="*/ 0 h 147"/>
                <a:gd name="T30" fmla="*/ 46 w 52"/>
                <a:gd name="T31" fmla="*/ 8 h 147"/>
                <a:gd name="T32" fmla="*/ 29 w 52"/>
                <a:gd name="T33" fmla="*/ 8 h 147"/>
                <a:gd name="T34" fmla="*/ 17 w 52"/>
                <a:gd name="T35" fmla="*/ 8 h 147"/>
                <a:gd name="T36" fmla="*/ 0 w 52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47">
                  <a:moveTo>
                    <a:pt x="0" y="0"/>
                  </a:moveTo>
                  <a:lnTo>
                    <a:pt x="0" y="26"/>
                  </a:lnTo>
                  <a:lnTo>
                    <a:pt x="6" y="43"/>
                  </a:lnTo>
                  <a:lnTo>
                    <a:pt x="6" y="103"/>
                  </a:lnTo>
                  <a:lnTo>
                    <a:pt x="6" y="138"/>
                  </a:lnTo>
                  <a:lnTo>
                    <a:pt x="12" y="147"/>
                  </a:lnTo>
                  <a:lnTo>
                    <a:pt x="17" y="147"/>
                  </a:lnTo>
                  <a:lnTo>
                    <a:pt x="23" y="138"/>
                  </a:lnTo>
                  <a:lnTo>
                    <a:pt x="29" y="138"/>
                  </a:lnTo>
                  <a:lnTo>
                    <a:pt x="40" y="147"/>
                  </a:lnTo>
                  <a:lnTo>
                    <a:pt x="46" y="138"/>
                  </a:lnTo>
                  <a:lnTo>
                    <a:pt x="52" y="129"/>
                  </a:lnTo>
                  <a:lnTo>
                    <a:pt x="52" y="95"/>
                  </a:lnTo>
                  <a:lnTo>
                    <a:pt x="52" y="77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29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147"/>
            <p:cNvSpPr>
              <a:spLocks/>
            </p:cNvSpPr>
            <p:nvPr/>
          </p:nvSpPr>
          <p:spPr bwMode="auto">
            <a:xfrm>
              <a:off x="1597" y="3415"/>
              <a:ext cx="5" cy="95"/>
            </a:xfrm>
            <a:custGeom>
              <a:avLst/>
              <a:gdLst>
                <a:gd name="T0" fmla="*/ 0 w 5"/>
                <a:gd name="T1" fmla="*/ 95 h 95"/>
                <a:gd name="T2" fmla="*/ 5 w 5"/>
                <a:gd name="T3" fmla="*/ 34 h 95"/>
                <a:gd name="T4" fmla="*/ 5 w 5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5">
                  <a:moveTo>
                    <a:pt x="0" y="95"/>
                  </a:moveTo>
                  <a:lnTo>
                    <a:pt x="5" y="34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148"/>
            <p:cNvSpPr>
              <a:spLocks/>
            </p:cNvSpPr>
            <p:nvPr/>
          </p:nvSpPr>
          <p:spPr bwMode="auto">
            <a:xfrm>
              <a:off x="1574" y="3225"/>
              <a:ext cx="28" cy="52"/>
            </a:xfrm>
            <a:custGeom>
              <a:avLst/>
              <a:gdLst>
                <a:gd name="T0" fmla="*/ 6 w 28"/>
                <a:gd name="T1" fmla="*/ 17 h 52"/>
                <a:gd name="T2" fmla="*/ 6 w 28"/>
                <a:gd name="T3" fmla="*/ 17 h 52"/>
                <a:gd name="T4" fmla="*/ 0 w 28"/>
                <a:gd name="T5" fmla="*/ 26 h 52"/>
                <a:gd name="T6" fmla="*/ 0 w 28"/>
                <a:gd name="T7" fmla="*/ 26 h 52"/>
                <a:gd name="T8" fmla="*/ 6 w 28"/>
                <a:gd name="T9" fmla="*/ 34 h 52"/>
                <a:gd name="T10" fmla="*/ 6 w 28"/>
                <a:gd name="T11" fmla="*/ 43 h 52"/>
                <a:gd name="T12" fmla="*/ 17 w 28"/>
                <a:gd name="T13" fmla="*/ 52 h 52"/>
                <a:gd name="T14" fmla="*/ 28 w 28"/>
                <a:gd name="T15" fmla="*/ 52 h 52"/>
                <a:gd name="T16" fmla="*/ 28 w 28"/>
                <a:gd name="T17" fmla="*/ 43 h 52"/>
                <a:gd name="T18" fmla="*/ 28 w 28"/>
                <a:gd name="T19" fmla="*/ 34 h 52"/>
                <a:gd name="T20" fmla="*/ 28 w 28"/>
                <a:gd name="T21" fmla="*/ 17 h 52"/>
                <a:gd name="T22" fmla="*/ 28 w 28"/>
                <a:gd name="T23" fmla="*/ 0 h 52"/>
                <a:gd name="T24" fmla="*/ 11 w 28"/>
                <a:gd name="T25" fmla="*/ 8 h 52"/>
                <a:gd name="T26" fmla="*/ 6 w 28"/>
                <a:gd name="T27" fmla="*/ 8 h 52"/>
                <a:gd name="T28" fmla="*/ 6 w 28"/>
                <a:gd name="T29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52">
                  <a:moveTo>
                    <a:pt x="6" y="17"/>
                  </a:moveTo>
                  <a:lnTo>
                    <a:pt x="6" y="1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6" y="43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28" y="43"/>
                  </a:lnTo>
                  <a:lnTo>
                    <a:pt x="28" y="34"/>
                  </a:lnTo>
                  <a:lnTo>
                    <a:pt x="28" y="17"/>
                  </a:lnTo>
                  <a:lnTo>
                    <a:pt x="28" y="0"/>
                  </a:lnTo>
                  <a:lnTo>
                    <a:pt x="11" y="8"/>
                  </a:lnTo>
                  <a:lnTo>
                    <a:pt x="6" y="8"/>
                  </a:lnTo>
                  <a:lnTo>
                    <a:pt x="6" y="1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Freeform 149"/>
            <p:cNvSpPr>
              <a:spLocks/>
            </p:cNvSpPr>
            <p:nvPr/>
          </p:nvSpPr>
          <p:spPr bwMode="auto">
            <a:xfrm>
              <a:off x="1568" y="3207"/>
              <a:ext cx="40" cy="44"/>
            </a:xfrm>
            <a:custGeom>
              <a:avLst/>
              <a:gdLst>
                <a:gd name="T0" fmla="*/ 34 w 40"/>
                <a:gd name="T1" fmla="*/ 35 h 44"/>
                <a:gd name="T2" fmla="*/ 40 w 40"/>
                <a:gd name="T3" fmla="*/ 26 h 44"/>
                <a:gd name="T4" fmla="*/ 40 w 40"/>
                <a:gd name="T5" fmla="*/ 18 h 44"/>
                <a:gd name="T6" fmla="*/ 34 w 40"/>
                <a:gd name="T7" fmla="*/ 9 h 44"/>
                <a:gd name="T8" fmla="*/ 29 w 40"/>
                <a:gd name="T9" fmla="*/ 0 h 44"/>
                <a:gd name="T10" fmla="*/ 17 w 40"/>
                <a:gd name="T11" fmla="*/ 0 h 44"/>
                <a:gd name="T12" fmla="*/ 12 w 40"/>
                <a:gd name="T13" fmla="*/ 0 h 44"/>
                <a:gd name="T14" fmla="*/ 6 w 40"/>
                <a:gd name="T15" fmla="*/ 9 h 44"/>
                <a:gd name="T16" fmla="*/ 6 w 40"/>
                <a:gd name="T17" fmla="*/ 0 h 44"/>
                <a:gd name="T18" fmla="*/ 6 w 40"/>
                <a:gd name="T19" fmla="*/ 9 h 44"/>
                <a:gd name="T20" fmla="*/ 0 w 40"/>
                <a:gd name="T21" fmla="*/ 9 h 44"/>
                <a:gd name="T22" fmla="*/ 6 w 40"/>
                <a:gd name="T23" fmla="*/ 9 h 44"/>
                <a:gd name="T24" fmla="*/ 0 w 40"/>
                <a:gd name="T25" fmla="*/ 18 h 44"/>
                <a:gd name="T26" fmla="*/ 0 w 40"/>
                <a:gd name="T27" fmla="*/ 35 h 44"/>
                <a:gd name="T28" fmla="*/ 6 w 40"/>
                <a:gd name="T29" fmla="*/ 44 h 44"/>
                <a:gd name="T30" fmla="*/ 6 w 40"/>
                <a:gd name="T31" fmla="*/ 44 h 44"/>
                <a:gd name="T32" fmla="*/ 12 w 40"/>
                <a:gd name="T33" fmla="*/ 35 h 44"/>
                <a:gd name="T34" fmla="*/ 12 w 40"/>
                <a:gd name="T35" fmla="*/ 35 h 44"/>
                <a:gd name="T36" fmla="*/ 12 w 40"/>
                <a:gd name="T37" fmla="*/ 26 h 44"/>
                <a:gd name="T38" fmla="*/ 17 w 40"/>
                <a:gd name="T39" fmla="*/ 26 h 44"/>
                <a:gd name="T40" fmla="*/ 34 w 40"/>
                <a:gd name="T41" fmla="*/ 18 h 44"/>
                <a:gd name="T42" fmla="*/ 34 w 40"/>
                <a:gd name="T43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44">
                  <a:moveTo>
                    <a:pt x="34" y="35"/>
                  </a:moveTo>
                  <a:lnTo>
                    <a:pt x="40" y="26"/>
                  </a:lnTo>
                  <a:lnTo>
                    <a:pt x="40" y="18"/>
                  </a:lnTo>
                  <a:lnTo>
                    <a:pt x="34" y="9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9"/>
                  </a:lnTo>
                  <a:lnTo>
                    <a:pt x="6" y="0"/>
                  </a:lnTo>
                  <a:lnTo>
                    <a:pt x="6" y="9"/>
                  </a:lnTo>
                  <a:lnTo>
                    <a:pt x="0" y="9"/>
                  </a:lnTo>
                  <a:lnTo>
                    <a:pt x="6" y="9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34" y="18"/>
                  </a:lnTo>
                  <a:lnTo>
                    <a:pt x="34" y="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150"/>
            <p:cNvSpPr>
              <a:spLocks/>
            </p:cNvSpPr>
            <p:nvPr/>
          </p:nvSpPr>
          <p:spPr bwMode="auto">
            <a:xfrm>
              <a:off x="1580" y="3259"/>
              <a:ext cx="17" cy="26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8 h 26"/>
                <a:gd name="T4" fmla="*/ 5 w 17"/>
                <a:gd name="T5" fmla="*/ 26 h 26"/>
                <a:gd name="T6" fmla="*/ 11 w 17"/>
                <a:gd name="T7" fmla="*/ 26 h 26"/>
                <a:gd name="T8" fmla="*/ 17 w 17"/>
                <a:gd name="T9" fmla="*/ 26 h 26"/>
                <a:gd name="T10" fmla="*/ 17 w 17"/>
                <a:gd name="T11" fmla="*/ 18 h 26"/>
                <a:gd name="T12" fmla="*/ 17 w 17"/>
                <a:gd name="T13" fmla="*/ 18 h 26"/>
                <a:gd name="T14" fmla="*/ 11 w 17"/>
                <a:gd name="T15" fmla="*/ 18 h 26"/>
                <a:gd name="T16" fmla="*/ 0 w 17"/>
                <a:gd name="T17" fmla="*/ 9 h 26"/>
                <a:gd name="T18" fmla="*/ 0 w 1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6">
                  <a:moveTo>
                    <a:pt x="0" y="0"/>
                  </a:moveTo>
                  <a:lnTo>
                    <a:pt x="0" y="18"/>
                  </a:lnTo>
                  <a:lnTo>
                    <a:pt x="5" y="26"/>
                  </a:lnTo>
                  <a:lnTo>
                    <a:pt x="11" y="26"/>
                  </a:lnTo>
                  <a:lnTo>
                    <a:pt x="17" y="2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151"/>
            <p:cNvSpPr>
              <a:spLocks/>
            </p:cNvSpPr>
            <p:nvPr/>
          </p:nvSpPr>
          <p:spPr bwMode="auto">
            <a:xfrm>
              <a:off x="1557" y="3277"/>
              <a:ext cx="68" cy="103"/>
            </a:xfrm>
            <a:custGeom>
              <a:avLst/>
              <a:gdLst>
                <a:gd name="T0" fmla="*/ 23 w 68"/>
                <a:gd name="T1" fmla="*/ 0 h 103"/>
                <a:gd name="T2" fmla="*/ 11 w 68"/>
                <a:gd name="T3" fmla="*/ 8 h 103"/>
                <a:gd name="T4" fmla="*/ 6 w 68"/>
                <a:gd name="T5" fmla="*/ 17 h 103"/>
                <a:gd name="T6" fmla="*/ 0 w 68"/>
                <a:gd name="T7" fmla="*/ 34 h 103"/>
                <a:gd name="T8" fmla="*/ 0 w 68"/>
                <a:gd name="T9" fmla="*/ 60 h 103"/>
                <a:gd name="T10" fmla="*/ 6 w 68"/>
                <a:gd name="T11" fmla="*/ 69 h 103"/>
                <a:gd name="T12" fmla="*/ 11 w 68"/>
                <a:gd name="T13" fmla="*/ 60 h 103"/>
                <a:gd name="T14" fmla="*/ 11 w 68"/>
                <a:gd name="T15" fmla="*/ 51 h 103"/>
                <a:gd name="T16" fmla="*/ 11 w 68"/>
                <a:gd name="T17" fmla="*/ 95 h 103"/>
                <a:gd name="T18" fmla="*/ 28 w 68"/>
                <a:gd name="T19" fmla="*/ 103 h 103"/>
                <a:gd name="T20" fmla="*/ 40 w 68"/>
                <a:gd name="T21" fmla="*/ 103 h 103"/>
                <a:gd name="T22" fmla="*/ 57 w 68"/>
                <a:gd name="T23" fmla="*/ 103 h 103"/>
                <a:gd name="T24" fmla="*/ 63 w 68"/>
                <a:gd name="T25" fmla="*/ 95 h 103"/>
                <a:gd name="T26" fmla="*/ 57 w 68"/>
                <a:gd name="T27" fmla="*/ 51 h 103"/>
                <a:gd name="T28" fmla="*/ 63 w 68"/>
                <a:gd name="T29" fmla="*/ 51 h 103"/>
                <a:gd name="T30" fmla="*/ 68 w 68"/>
                <a:gd name="T31" fmla="*/ 51 h 103"/>
                <a:gd name="T32" fmla="*/ 68 w 68"/>
                <a:gd name="T33" fmla="*/ 25 h 103"/>
                <a:gd name="T34" fmla="*/ 57 w 68"/>
                <a:gd name="T35" fmla="*/ 8 h 103"/>
                <a:gd name="T36" fmla="*/ 51 w 68"/>
                <a:gd name="T37" fmla="*/ 0 h 103"/>
                <a:gd name="T38" fmla="*/ 40 w 68"/>
                <a:gd name="T39" fmla="*/ 0 h 103"/>
                <a:gd name="T40" fmla="*/ 40 w 68"/>
                <a:gd name="T41" fmla="*/ 8 h 103"/>
                <a:gd name="T42" fmla="*/ 34 w 68"/>
                <a:gd name="T43" fmla="*/ 8 h 103"/>
                <a:gd name="T44" fmla="*/ 28 w 68"/>
                <a:gd name="T45" fmla="*/ 8 h 103"/>
                <a:gd name="T46" fmla="*/ 23 w 68"/>
                <a:gd name="T4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8" h="103">
                  <a:moveTo>
                    <a:pt x="23" y="0"/>
                  </a:moveTo>
                  <a:lnTo>
                    <a:pt x="11" y="8"/>
                  </a:lnTo>
                  <a:lnTo>
                    <a:pt x="6" y="17"/>
                  </a:lnTo>
                  <a:lnTo>
                    <a:pt x="0" y="34"/>
                  </a:lnTo>
                  <a:lnTo>
                    <a:pt x="0" y="60"/>
                  </a:lnTo>
                  <a:lnTo>
                    <a:pt x="6" y="69"/>
                  </a:lnTo>
                  <a:lnTo>
                    <a:pt x="11" y="60"/>
                  </a:lnTo>
                  <a:lnTo>
                    <a:pt x="11" y="51"/>
                  </a:lnTo>
                  <a:lnTo>
                    <a:pt x="11" y="95"/>
                  </a:lnTo>
                  <a:lnTo>
                    <a:pt x="28" y="103"/>
                  </a:lnTo>
                  <a:lnTo>
                    <a:pt x="40" y="103"/>
                  </a:lnTo>
                  <a:lnTo>
                    <a:pt x="57" y="103"/>
                  </a:lnTo>
                  <a:lnTo>
                    <a:pt x="63" y="95"/>
                  </a:lnTo>
                  <a:lnTo>
                    <a:pt x="57" y="51"/>
                  </a:lnTo>
                  <a:lnTo>
                    <a:pt x="63" y="51"/>
                  </a:lnTo>
                  <a:lnTo>
                    <a:pt x="68" y="51"/>
                  </a:lnTo>
                  <a:lnTo>
                    <a:pt x="68" y="25"/>
                  </a:lnTo>
                  <a:lnTo>
                    <a:pt x="57" y="8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8" y="8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152"/>
            <p:cNvSpPr>
              <a:spLocks noChangeShapeType="1"/>
            </p:cNvSpPr>
            <p:nvPr/>
          </p:nvSpPr>
          <p:spPr bwMode="auto">
            <a:xfrm flipV="1">
              <a:off x="1614" y="3320"/>
              <a:ext cx="1" cy="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153"/>
            <p:cNvSpPr>
              <a:spLocks/>
            </p:cNvSpPr>
            <p:nvPr/>
          </p:nvSpPr>
          <p:spPr bwMode="auto">
            <a:xfrm>
              <a:off x="1557" y="3337"/>
              <a:ext cx="23" cy="61"/>
            </a:xfrm>
            <a:custGeom>
              <a:avLst/>
              <a:gdLst>
                <a:gd name="T0" fmla="*/ 11 w 23"/>
                <a:gd name="T1" fmla="*/ 0 h 61"/>
                <a:gd name="T2" fmla="*/ 11 w 23"/>
                <a:gd name="T3" fmla="*/ 26 h 61"/>
                <a:gd name="T4" fmla="*/ 23 w 23"/>
                <a:gd name="T5" fmla="*/ 52 h 61"/>
                <a:gd name="T6" fmla="*/ 17 w 23"/>
                <a:gd name="T7" fmla="*/ 61 h 61"/>
                <a:gd name="T8" fmla="*/ 0 w 23"/>
                <a:gd name="T9" fmla="*/ 26 h 61"/>
                <a:gd name="T10" fmla="*/ 0 w 23"/>
                <a:gd name="T11" fmla="*/ 0 h 61"/>
                <a:gd name="T12" fmla="*/ 6 w 23"/>
                <a:gd name="T13" fmla="*/ 9 h 61"/>
                <a:gd name="T14" fmla="*/ 11 w 23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61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6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154"/>
            <p:cNvSpPr>
              <a:spLocks/>
            </p:cNvSpPr>
            <p:nvPr/>
          </p:nvSpPr>
          <p:spPr bwMode="auto">
            <a:xfrm>
              <a:off x="1614" y="3328"/>
              <a:ext cx="11" cy="61"/>
            </a:xfrm>
            <a:custGeom>
              <a:avLst/>
              <a:gdLst>
                <a:gd name="T0" fmla="*/ 11 w 11"/>
                <a:gd name="T1" fmla="*/ 0 h 61"/>
                <a:gd name="T2" fmla="*/ 11 w 11"/>
                <a:gd name="T3" fmla="*/ 26 h 61"/>
                <a:gd name="T4" fmla="*/ 0 w 11"/>
                <a:gd name="T5" fmla="*/ 61 h 61"/>
                <a:gd name="T6" fmla="*/ 0 w 11"/>
                <a:gd name="T7" fmla="*/ 52 h 61"/>
                <a:gd name="T8" fmla="*/ 6 w 11"/>
                <a:gd name="T9" fmla="*/ 44 h 61"/>
                <a:gd name="T10" fmla="*/ 0 w 11"/>
                <a:gd name="T11" fmla="*/ 0 h 61"/>
                <a:gd name="T12" fmla="*/ 6 w 11"/>
                <a:gd name="T13" fmla="*/ 0 h 61"/>
                <a:gd name="T14" fmla="*/ 11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11" y="0"/>
                  </a:moveTo>
                  <a:lnTo>
                    <a:pt x="11" y="26"/>
                  </a:lnTo>
                  <a:lnTo>
                    <a:pt x="0" y="61"/>
                  </a:lnTo>
                  <a:lnTo>
                    <a:pt x="0" y="52"/>
                  </a:lnTo>
                  <a:lnTo>
                    <a:pt x="6" y="4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2" name="Group 100"/>
          <p:cNvGrpSpPr>
            <a:grpSpLocks/>
          </p:cNvGrpSpPr>
          <p:nvPr/>
        </p:nvGrpSpPr>
        <p:grpSpPr bwMode="auto">
          <a:xfrm>
            <a:off x="6527326" y="3962232"/>
            <a:ext cx="2895601" cy="2079922"/>
            <a:chOff x="1001" y="2879"/>
            <a:chExt cx="636" cy="666"/>
          </a:xfrm>
        </p:grpSpPr>
        <p:sp>
          <p:nvSpPr>
            <p:cNvPr id="63" name="Freeform 101"/>
            <p:cNvSpPr>
              <a:spLocks/>
            </p:cNvSpPr>
            <p:nvPr/>
          </p:nvSpPr>
          <p:spPr bwMode="auto">
            <a:xfrm>
              <a:off x="1035" y="3475"/>
              <a:ext cx="91" cy="52"/>
            </a:xfrm>
            <a:custGeom>
              <a:avLst/>
              <a:gdLst>
                <a:gd name="T0" fmla="*/ 0 w 91"/>
                <a:gd name="T1" fmla="*/ 9 h 52"/>
                <a:gd name="T2" fmla="*/ 0 w 91"/>
                <a:gd name="T3" fmla="*/ 35 h 52"/>
                <a:gd name="T4" fmla="*/ 0 w 91"/>
                <a:gd name="T5" fmla="*/ 44 h 52"/>
                <a:gd name="T6" fmla="*/ 11 w 91"/>
                <a:gd name="T7" fmla="*/ 52 h 52"/>
                <a:gd name="T8" fmla="*/ 28 w 91"/>
                <a:gd name="T9" fmla="*/ 52 h 52"/>
                <a:gd name="T10" fmla="*/ 45 w 91"/>
                <a:gd name="T11" fmla="*/ 52 h 52"/>
                <a:gd name="T12" fmla="*/ 45 w 91"/>
                <a:gd name="T13" fmla="*/ 44 h 52"/>
                <a:gd name="T14" fmla="*/ 62 w 91"/>
                <a:gd name="T15" fmla="*/ 44 h 52"/>
                <a:gd name="T16" fmla="*/ 74 w 91"/>
                <a:gd name="T17" fmla="*/ 44 h 52"/>
                <a:gd name="T18" fmla="*/ 91 w 91"/>
                <a:gd name="T19" fmla="*/ 44 h 52"/>
                <a:gd name="T20" fmla="*/ 91 w 91"/>
                <a:gd name="T21" fmla="*/ 35 h 52"/>
                <a:gd name="T22" fmla="*/ 91 w 91"/>
                <a:gd name="T23" fmla="*/ 18 h 52"/>
                <a:gd name="T24" fmla="*/ 79 w 91"/>
                <a:gd name="T25" fmla="*/ 18 h 52"/>
                <a:gd name="T26" fmla="*/ 68 w 91"/>
                <a:gd name="T27" fmla="*/ 9 h 52"/>
                <a:gd name="T28" fmla="*/ 62 w 91"/>
                <a:gd name="T29" fmla="*/ 0 h 52"/>
                <a:gd name="T30" fmla="*/ 51 w 91"/>
                <a:gd name="T31" fmla="*/ 9 h 52"/>
                <a:gd name="T32" fmla="*/ 34 w 91"/>
                <a:gd name="T33" fmla="*/ 0 h 52"/>
                <a:gd name="T34" fmla="*/ 28 w 91"/>
                <a:gd name="T35" fmla="*/ 9 h 52"/>
                <a:gd name="T36" fmla="*/ 11 w 91"/>
                <a:gd name="T37" fmla="*/ 9 h 52"/>
                <a:gd name="T38" fmla="*/ 0 w 91"/>
                <a:gd name="T39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52">
                  <a:moveTo>
                    <a:pt x="0" y="9"/>
                  </a:moveTo>
                  <a:lnTo>
                    <a:pt x="0" y="35"/>
                  </a:lnTo>
                  <a:lnTo>
                    <a:pt x="0" y="44"/>
                  </a:lnTo>
                  <a:lnTo>
                    <a:pt x="11" y="52"/>
                  </a:lnTo>
                  <a:lnTo>
                    <a:pt x="28" y="52"/>
                  </a:lnTo>
                  <a:lnTo>
                    <a:pt x="45" y="52"/>
                  </a:lnTo>
                  <a:lnTo>
                    <a:pt x="45" y="44"/>
                  </a:lnTo>
                  <a:lnTo>
                    <a:pt x="62" y="44"/>
                  </a:lnTo>
                  <a:lnTo>
                    <a:pt x="74" y="44"/>
                  </a:lnTo>
                  <a:lnTo>
                    <a:pt x="91" y="44"/>
                  </a:lnTo>
                  <a:lnTo>
                    <a:pt x="91" y="35"/>
                  </a:lnTo>
                  <a:lnTo>
                    <a:pt x="91" y="18"/>
                  </a:lnTo>
                  <a:lnTo>
                    <a:pt x="79" y="18"/>
                  </a:lnTo>
                  <a:lnTo>
                    <a:pt x="68" y="9"/>
                  </a:lnTo>
                  <a:lnTo>
                    <a:pt x="62" y="0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28" y="9"/>
                  </a:lnTo>
                  <a:lnTo>
                    <a:pt x="1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Oval 102"/>
            <p:cNvSpPr>
              <a:spLocks noChangeArrowheads="1"/>
            </p:cNvSpPr>
            <p:nvPr/>
          </p:nvSpPr>
          <p:spPr bwMode="auto">
            <a:xfrm>
              <a:off x="1038" y="3496"/>
              <a:ext cx="5" cy="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Oval 103"/>
            <p:cNvSpPr>
              <a:spLocks noChangeArrowheads="1"/>
            </p:cNvSpPr>
            <p:nvPr/>
          </p:nvSpPr>
          <p:spPr bwMode="auto">
            <a:xfrm>
              <a:off x="1077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104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11 w 17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105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106"/>
            <p:cNvSpPr>
              <a:spLocks/>
            </p:cNvSpPr>
            <p:nvPr/>
          </p:nvSpPr>
          <p:spPr bwMode="auto">
            <a:xfrm>
              <a:off x="1023" y="3259"/>
              <a:ext cx="80" cy="225"/>
            </a:xfrm>
            <a:custGeom>
              <a:avLst/>
              <a:gdLst>
                <a:gd name="T0" fmla="*/ 6 w 80"/>
                <a:gd name="T1" fmla="*/ 0 h 225"/>
                <a:gd name="T2" fmla="*/ 0 w 80"/>
                <a:gd name="T3" fmla="*/ 35 h 225"/>
                <a:gd name="T4" fmla="*/ 6 w 80"/>
                <a:gd name="T5" fmla="*/ 69 h 225"/>
                <a:gd name="T6" fmla="*/ 6 w 80"/>
                <a:gd name="T7" fmla="*/ 165 h 225"/>
                <a:gd name="T8" fmla="*/ 6 w 80"/>
                <a:gd name="T9" fmla="*/ 216 h 225"/>
                <a:gd name="T10" fmla="*/ 17 w 80"/>
                <a:gd name="T11" fmla="*/ 225 h 225"/>
                <a:gd name="T12" fmla="*/ 23 w 80"/>
                <a:gd name="T13" fmla="*/ 225 h 225"/>
                <a:gd name="T14" fmla="*/ 40 w 80"/>
                <a:gd name="T15" fmla="*/ 225 h 225"/>
                <a:gd name="T16" fmla="*/ 46 w 80"/>
                <a:gd name="T17" fmla="*/ 216 h 225"/>
                <a:gd name="T18" fmla="*/ 69 w 80"/>
                <a:gd name="T19" fmla="*/ 225 h 225"/>
                <a:gd name="T20" fmla="*/ 74 w 80"/>
                <a:gd name="T21" fmla="*/ 225 h 225"/>
                <a:gd name="T22" fmla="*/ 80 w 80"/>
                <a:gd name="T23" fmla="*/ 216 h 225"/>
                <a:gd name="T24" fmla="*/ 80 w 80"/>
                <a:gd name="T25" fmla="*/ 156 h 225"/>
                <a:gd name="T26" fmla="*/ 80 w 80"/>
                <a:gd name="T27" fmla="*/ 121 h 225"/>
                <a:gd name="T28" fmla="*/ 74 w 80"/>
                <a:gd name="T29" fmla="*/ 0 h 225"/>
                <a:gd name="T30" fmla="*/ 69 w 80"/>
                <a:gd name="T31" fmla="*/ 9 h 225"/>
                <a:gd name="T32" fmla="*/ 46 w 80"/>
                <a:gd name="T33" fmla="*/ 18 h 225"/>
                <a:gd name="T34" fmla="*/ 23 w 80"/>
                <a:gd name="T35" fmla="*/ 18 h 225"/>
                <a:gd name="T36" fmla="*/ 6 w 80"/>
                <a:gd name="T3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225">
                  <a:moveTo>
                    <a:pt x="6" y="0"/>
                  </a:moveTo>
                  <a:lnTo>
                    <a:pt x="0" y="35"/>
                  </a:lnTo>
                  <a:lnTo>
                    <a:pt x="6" y="69"/>
                  </a:lnTo>
                  <a:lnTo>
                    <a:pt x="6" y="165"/>
                  </a:lnTo>
                  <a:lnTo>
                    <a:pt x="6" y="216"/>
                  </a:lnTo>
                  <a:lnTo>
                    <a:pt x="17" y="225"/>
                  </a:lnTo>
                  <a:lnTo>
                    <a:pt x="23" y="225"/>
                  </a:lnTo>
                  <a:lnTo>
                    <a:pt x="40" y="225"/>
                  </a:lnTo>
                  <a:lnTo>
                    <a:pt x="46" y="216"/>
                  </a:lnTo>
                  <a:lnTo>
                    <a:pt x="69" y="225"/>
                  </a:lnTo>
                  <a:lnTo>
                    <a:pt x="74" y="225"/>
                  </a:lnTo>
                  <a:lnTo>
                    <a:pt x="80" y="216"/>
                  </a:lnTo>
                  <a:lnTo>
                    <a:pt x="80" y="156"/>
                  </a:lnTo>
                  <a:lnTo>
                    <a:pt x="80" y="121"/>
                  </a:lnTo>
                  <a:lnTo>
                    <a:pt x="74" y="0"/>
                  </a:lnTo>
                  <a:lnTo>
                    <a:pt x="69" y="9"/>
                  </a:lnTo>
                  <a:lnTo>
                    <a:pt x="46" y="18"/>
                  </a:lnTo>
                  <a:lnTo>
                    <a:pt x="23" y="18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107"/>
            <p:cNvSpPr>
              <a:spLocks/>
            </p:cNvSpPr>
            <p:nvPr/>
          </p:nvSpPr>
          <p:spPr bwMode="auto">
            <a:xfrm>
              <a:off x="1069" y="3337"/>
              <a:ext cx="5" cy="138"/>
            </a:xfrm>
            <a:custGeom>
              <a:avLst/>
              <a:gdLst>
                <a:gd name="T0" fmla="*/ 0 w 5"/>
                <a:gd name="T1" fmla="*/ 138 h 138"/>
                <a:gd name="T2" fmla="*/ 5 w 5"/>
                <a:gd name="T3" fmla="*/ 52 h 138"/>
                <a:gd name="T4" fmla="*/ 5 w 5"/>
                <a:gd name="T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38">
                  <a:moveTo>
                    <a:pt x="0" y="138"/>
                  </a:moveTo>
                  <a:lnTo>
                    <a:pt x="5" y="52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108"/>
            <p:cNvSpPr>
              <a:spLocks/>
            </p:cNvSpPr>
            <p:nvPr/>
          </p:nvSpPr>
          <p:spPr bwMode="auto">
            <a:xfrm>
              <a:off x="1035" y="3026"/>
              <a:ext cx="45" cy="78"/>
            </a:xfrm>
            <a:custGeom>
              <a:avLst/>
              <a:gdLst>
                <a:gd name="T0" fmla="*/ 5 w 45"/>
                <a:gd name="T1" fmla="*/ 26 h 78"/>
                <a:gd name="T2" fmla="*/ 0 w 45"/>
                <a:gd name="T3" fmla="*/ 26 h 78"/>
                <a:gd name="T4" fmla="*/ 0 w 45"/>
                <a:gd name="T5" fmla="*/ 34 h 78"/>
                <a:gd name="T6" fmla="*/ 0 w 45"/>
                <a:gd name="T7" fmla="*/ 43 h 78"/>
                <a:gd name="T8" fmla="*/ 5 w 45"/>
                <a:gd name="T9" fmla="*/ 43 h 78"/>
                <a:gd name="T10" fmla="*/ 11 w 45"/>
                <a:gd name="T11" fmla="*/ 60 h 78"/>
                <a:gd name="T12" fmla="*/ 22 w 45"/>
                <a:gd name="T13" fmla="*/ 78 h 78"/>
                <a:gd name="T14" fmla="*/ 39 w 45"/>
                <a:gd name="T15" fmla="*/ 78 h 78"/>
                <a:gd name="T16" fmla="*/ 45 w 45"/>
                <a:gd name="T17" fmla="*/ 60 h 78"/>
                <a:gd name="T18" fmla="*/ 45 w 45"/>
                <a:gd name="T19" fmla="*/ 52 h 78"/>
                <a:gd name="T20" fmla="*/ 45 w 45"/>
                <a:gd name="T21" fmla="*/ 17 h 78"/>
                <a:gd name="T22" fmla="*/ 39 w 45"/>
                <a:gd name="T23" fmla="*/ 0 h 78"/>
                <a:gd name="T24" fmla="*/ 17 w 45"/>
                <a:gd name="T25" fmla="*/ 17 h 78"/>
                <a:gd name="T26" fmla="*/ 5 w 45"/>
                <a:gd name="T27" fmla="*/ 8 h 78"/>
                <a:gd name="T28" fmla="*/ 5 w 45"/>
                <a:gd name="T2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78">
                  <a:moveTo>
                    <a:pt x="5" y="26"/>
                  </a:moveTo>
                  <a:lnTo>
                    <a:pt x="0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11" y="60"/>
                  </a:lnTo>
                  <a:lnTo>
                    <a:pt x="22" y="78"/>
                  </a:lnTo>
                  <a:lnTo>
                    <a:pt x="39" y="78"/>
                  </a:lnTo>
                  <a:lnTo>
                    <a:pt x="45" y="60"/>
                  </a:lnTo>
                  <a:lnTo>
                    <a:pt x="45" y="52"/>
                  </a:lnTo>
                  <a:lnTo>
                    <a:pt x="45" y="17"/>
                  </a:lnTo>
                  <a:lnTo>
                    <a:pt x="39" y="0"/>
                  </a:lnTo>
                  <a:lnTo>
                    <a:pt x="17" y="17"/>
                  </a:lnTo>
                  <a:lnTo>
                    <a:pt x="5" y="8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Freeform 109"/>
            <p:cNvSpPr>
              <a:spLocks/>
            </p:cNvSpPr>
            <p:nvPr/>
          </p:nvSpPr>
          <p:spPr bwMode="auto">
            <a:xfrm>
              <a:off x="1023" y="3000"/>
              <a:ext cx="63" cy="69"/>
            </a:xfrm>
            <a:custGeom>
              <a:avLst/>
              <a:gdLst>
                <a:gd name="T0" fmla="*/ 57 w 63"/>
                <a:gd name="T1" fmla="*/ 43 h 69"/>
                <a:gd name="T2" fmla="*/ 63 w 63"/>
                <a:gd name="T3" fmla="*/ 34 h 69"/>
                <a:gd name="T4" fmla="*/ 63 w 63"/>
                <a:gd name="T5" fmla="*/ 17 h 69"/>
                <a:gd name="T6" fmla="*/ 57 w 63"/>
                <a:gd name="T7" fmla="*/ 8 h 69"/>
                <a:gd name="T8" fmla="*/ 46 w 63"/>
                <a:gd name="T9" fmla="*/ 0 h 69"/>
                <a:gd name="T10" fmla="*/ 29 w 63"/>
                <a:gd name="T11" fmla="*/ 0 h 69"/>
                <a:gd name="T12" fmla="*/ 17 w 63"/>
                <a:gd name="T13" fmla="*/ 0 h 69"/>
                <a:gd name="T14" fmla="*/ 12 w 63"/>
                <a:gd name="T15" fmla="*/ 8 h 69"/>
                <a:gd name="T16" fmla="*/ 6 w 63"/>
                <a:gd name="T17" fmla="*/ 0 h 69"/>
                <a:gd name="T18" fmla="*/ 12 w 63"/>
                <a:gd name="T19" fmla="*/ 8 h 69"/>
                <a:gd name="T20" fmla="*/ 6 w 63"/>
                <a:gd name="T21" fmla="*/ 8 h 69"/>
                <a:gd name="T22" fmla="*/ 6 w 63"/>
                <a:gd name="T23" fmla="*/ 8 h 69"/>
                <a:gd name="T24" fmla="*/ 0 w 63"/>
                <a:gd name="T25" fmla="*/ 17 h 69"/>
                <a:gd name="T26" fmla="*/ 0 w 63"/>
                <a:gd name="T27" fmla="*/ 43 h 69"/>
                <a:gd name="T28" fmla="*/ 12 w 63"/>
                <a:gd name="T29" fmla="*/ 69 h 69"/>
                <a:gd name="T30" fmla="*/ 12 w 63"/>
                <a:gd name="T31" fmla="*/ 60 h 69"/>
                <a:gd name="T32" fmla="*/ 12 w 63"/>
                <a:gd name="T33" fmla="*/ 52 h 69"/>
                <a:gd name="T34" fmla="*/ 17 w 63"/>
                <a:gd name="T35" fmla="*/ 52 h 69"/>
                <a:gd name="T36" fmla="*/ 17 w 63"/>
                <a:gd name="T37" fmla="*/ 34 h 69"/>
                <a:gd name="T38" fmla="*/ 29 w 63"/>
                <a:gd name="T39" fmla="*/ 43 h 69"/>
                <a:gd name="T40" fmla="*/ 51 w 63"/>
                <a:gd name="T41" fmla="*/ 26 h 69"/>
                <a:gd name="T42" fmla="*/ 57 w 63"/>
                <a:gd name="T43" fmla="*/ 4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9">
                  <a:moveTo>
                    <a:pt x="57" y="43"/>
                  </a:moveTo>
                  <a:lnTo>
                    <a:pt x="63" y="34"/>
                  </a:lnTo>
                  <a:lnTo>
                    <a:pt x="63" y="17"/>
                  </a:lnTo>
                  <a:lnTo>
                    <a:pt x="57" y="8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8"/>
                  </a:lnTo>
                  <a:lnTo>
                    <a:pt x="6" y="0"/>
                  </a:lnTo>
                  <a:lnTo>
                    <a:pt x="1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0" y="17"/>
                  </a:lnTo>
                  <a:lnTo>
                    <a:pt x="0" y="43"/>
                  </a:lnTo>
                  <a:lnTo>
                    <a:pt x="12" y="69"/>
                  </a:lnTo>
                  <a:lnTo>
                    <a:pt x="12" y="60"/>
                  </a:lnTo>
                  <a:lnTo>
                    <a:pt x="12" y="52"/>
                  </a:lnTo>
                  <a:lnTo>
                    <a:pt x="17" y="52"/>
                  </a:lnTo>
                  <a:lnTo>
                    <a:pt x="17" y="34"/>
                  </a:lnTo>
                  <a:lnTo>
                    <a:pt x="29" y="43"/>
                  </a:lnTo>
                  <a:lnTo>
                    <a:pt x="51" y="26"/>
                  </a:lnTo>
                  <a:lnTo>
                    <a:pt x="57" y="4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110"/>
            <p:cNvSpPr>
              <a:spLocks/>
            </p:cNvSpPr>
            <p:nvPr/>
          </p:nvSpPr>
          <p:spPr bwMode="auto">
            <a:xfrm>
              <a:off x="1040" y="3069"/>
              <a:ext cx="34" cy="52"/>
            </a:xfrm>
            <a:custGeom>
              <a:avLst/>
              <a:gdLst>
                <a:gd name="T0" fmla="*/ 0 w 34"/>
                <a:gd name="T1" fmla="*/ 0 h 52"/>
                <a:gd name="T2" fmla="*/ 0 w 34"/>
                <a:gd name="T3" fmla="*/ 35 h 52"/>
                <a:gd name="T4" fmla="*/ 12 w 34"/>
                <a:gd name="T5" fmla="*/ 43 h 52"/>
                <a:gd name="T6" fmla="*/ 23 w 34"/>
                <a:gd name="T7" fmla="*/ 52 h 52"/>
                <a:gd name="T8" fmla="*/ 29 w 34"/>
                <a:gd name="T9" fmla="*/ 43 h 52"/>
                <a:gd name="T10" fmla="*/ 34 w 34"/>
                <a:gd name="T11" fmla="*/ 35 h 52"/>
                <a:gd name="T12" fmla="*/ 29 w 34"/>
                <a:gd name="T13" fmla="*/ 35 h 52"/>
                <a:gd name="T14" fmla="*/ 17 w 34"/>
                <a:gd name="T15" fmla="*/ 35 h 52"/>
                <a:gd name="T16" fmla="*/ 6 w 34"/>
                <a:gd name="T17" fmla="*/ 17 h 52"/>
                <a:gd name="T18" fmla="*/ 0 w 34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2">
                  <a:moveTo>
                    <a:pt x="0" y="0"/>
                  </a:moveTo>
                  <a:lnTo>
                    <a:pt x="0" y="35"/>
                  </a:lnTo>
                  <a:lnTo>
                    <a:pt x="12" y="43"/>
                  </a:lnTo>
                  <a:lnTo>
                    <a:pt x="23" y="52"/>
                  </a:lnTo>
                  <a:lnTo>
                    <a:pt x="29" y="43"/>
                  </a:lnTo>
                  <a:lnTo>
                    <a:pt x="34" y="35"/>
                  </a:lnTo>
                  <a:lnTo>
                    <a:pt x="29" y="35"/>
                  </a:lnTo>
                  <a:lnTo>
                    <a:pt x="17" y="35"/>
                  </a:lnTo>
                  <a:lnTo>
                    <a:pt x="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111"/>
            <p:cNvSpPr>
              <a:spLocks/>
            </p:cNvSpPr>
            <p:nvPr/>
          </p:nvSpPr>
          <p:spPr bwMode="auto">
            <a:xfrm>
              <a:off x="1001" y="3104"/>
              <a:ext cx="113" cy="173"/>
            </a:xfrm>
            <a:custGeom>
              <a:avLst/>
              <a:gdLst>
                <a:gd name="T0" fmla="*/ 39 w 113"/>
                <a:gd name="T1" fmla="*/ 0 h 173"/>
                <a:gd name="T2" fmla="*/ 22 w 113"/>
                <a:gd name="T3" fmla="*/ 8 h 173"/>
                <a:gd name="T4" fmla="*/ 11 w 113"/>
                <a:gd name="T5" fmla="*/ 25 h 173"/>
                <a:gd name="T6" fmla="*/ 0 w 113"/>
                <a:gd name="T7" fmla="*/ 60 h 173"/>
                <a:gd name="T8" fmla="*/ 0 w 113"/>
                <a:gd name="T9" fmla="*/ 103 h 173"/>
                <a:gd name="T10" fmla="*/ 11 w 113"/>
                <a:gd name="T11" fmla="*/ 112 h 173"/>
                <a:gd name="T12" fmla="*/ 22 w 113"/>
                <a:gd name="T13" fmla="*/ 103 h 173"/>
                <a:gd name="T14" fmla="*/ 22 w 113"/>
                <a:gd name="T15" fmla="*/ 86 h 173"/>
                <a:gd name="T16" fmla="*/ 22 w 113"/>
                <a:gd name="T17" fmla="*/ 155 h 173"/>
                <a:gd name="T18" fmla="*/ 45 w 113"/>
                <a:gd name="T19" fmla="*/ 173 h 173"/>
                <a:gd name="T20" fmla="*/ 68 w 113"/>
                <a:gd name="T21" fmla="*/ 173 h 173"/>
                <a:gd name="T22" fmla="*/ 91 w 113"/>
                <a:gd name="T23" fmla="*/ 173 h 173"/>
                <a:gd name="T24" fmla="*/ 102 w 113"/>
                <a:gd name="T25" fmla="*/ 155 h 173"/>
                <a:gd name="T26" fmla="*/ 96 w 113"/>
                <a:gd name="T27" fmla="*/ 86 h 173"/>
                <a:gd name="T28" fmla="*/ 108 w 113"/>
                <a:gd name="T29" fmla="*/ 95 h 173"/>
                <a:gd name="T30" fmla="*/ 113 w 113"/>
                <a:gd name="T31" fmla="*/ 86 h 173"/>
                <a:gd name="T32" fmla="*/ 108 w 113"/>
                <a:gd name="T33" fmla="*/ 43 h 173"/>
                <a:gd name="T34" fmla="*/ 96 w 113"/>
                <a:gd name="T35" fmla="*/ 17 h 173"/>
                <a:gd name="T36" fmla="*/ 85 w 113"/>
                <a:gd name="T37" fmla="*/ 0 h 173"/>
                <a:gd name="T38" fmla="*/ 68 w 113"/>
                <a:gd name="T39" fmla="*/ 0 h 173"/>
                <a:gd name="T40" fmla="*/ 68 w 113"/>
                <a:gd name="T41" fmla="*/ 8 h 173"/>
                <a:gd name="T42" fmla="*/ 62 w 113"/>
                <a:gd name="T43" fmla="*/ 17 h 173"/>
                <a:gd name="T44" fmla="*/ 51 w 113"/>
                <a:gd name="T45" fmla="*/ 8 h 173"/>
                <a:gd name="T46" fmla="*/ 39 w 113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" h="173">
                  <a:moveTo>
                    <a:pt x="39" y="0"/>
                  </a:moveTo>
                  <a:lnTo>
                    <a:pt x="22" y="8"/>
                  </a:lnTo>
                  <a:lnTo>
                    <a:pt x="11" y="25"/>
                  </a:lnTo>
                  <a:lnTo>
                    <a:pt x="0" y="60"/>
                  </a:lnTo>
                  <a:lnTo>
                    <a:pt x="0" y="103"/>
                  </a:lnTo>
                  <a:lnTo>
                    <a:pt x="11" y="112"/>
                  </a:lnTo>
                  <a:lnTo>
                    <a:pt x="22" y="103"/>
                  </a:lnTo>
                  <a:lnTo>
                    <a:pt x="22" y="86"/>
                  </a:lnTo>
                  <a:lnTo>
                    <a:pt x="22" y="155"/>
                  </a:lnTo>
                  <a:lnTo>
                    <a:pt x="45" y="173"/>
                  </a:lnTo>
                  <a:lnTo>
                    <a:pt x="68" y="173"/>
                  </a:lnTo>
                  <a:lnTo>
                    <a:pt x="91" y="173"/>
                  </a:lnTo>
                  <a:lnTo>
                    <a:pt x="102" y="155"/>
                  </a:lnTo>
                  <a:lnTo>
                    <a:pt x="96" y="86"/>
                  </a:lnTo>
                  <a:lnTo>
                    <a:pt x="108" y="95"/>
                  </a:lnTo>
                  <a:lnTo>
                    <a:pt x="113" y="86"/>
                  </a:lnTo>
                  <a:lnTo>
                    <a:pt x="108" y="43"/>
                  </a:lnTo>
                  <a:lnTo>
                    <a:pt x="96" y="17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8"/>
                  </a:lnTo>
                  <a:lnTo>
                    <a:pt x="62" y="17"/>
                  </a:lnTo>
                  <a:lnTo>
                    <a:pt x="51" y="8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Line 112"/>
            <p:cNvSpPr>
              <a:spLocks noChangeShapeType="1"/>
            </p:cNvSpPr>
            <p:nvPr/>
          </p:nvSpPr>
          <p:spPr bwMode="auto">
            <a:xfrm flipV="1">
              <a:off x="1097" y="3173"/>
              <a:ext cx="1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113"/>
            <p:cNvSpPr>
              <a:spLocks/>
            </p:cNvSpPr>
            <p:nvPr/>
          </p:nvSpPr>
          <p:spPr bwMode="auto">
            <a:xfrm>
              <a:off x="1001" y="3207"/>
              <a:ext cx="34" cy="95"/>
            </a:xfrm>
            <a:custGeom>
              <a:avLst/>
              <a:gdLst>
                <a:gd name="T0" fmla="*/ 22 w 34"/>
                <a:gd name="T1" fmla="*/ 0 h 95"/>
                <a:gd name="T2" fmla="*/ 22 w 34"/>
                <a:gd name="T3" fmla="*/ 35 h 95"/>
                <a:gd name="T4" fmla="*/ 34 w 34"/>
                <a:gd name="T5" fmla="*/ 78 h 95"/>
                <a:gd name="T6" fmla="*/ 28 w 34"/>
                <a:gd name="T7" fmla="*/ 95 h 95"/>
                <a:gd name="T8" fmla="*/ 5 w 34"/>
                <a:gd name="T9" fmla="*/ 44 h 95"/>
                <a:gd name="T10" fmla="*/ 0 w 34"/>
                <a:gd name="T11" fmla="*/ 0 h 95"/>
                <a:gd name="T12" fmla="*/ 11 w 34"/>
                <a:gd name="T13" fmla="*/ 9 h 95"/>
                <a:gd name="T14" fmla="*/ 22 w 34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95">
                  <a:moveTo>
                    <a:pt x="22" y="0"/>
                  </a:moveTo>
                  <a:lnTo>
                    <a:pt x="22" y="35"/>
                  </a:lnTo>
                  <a:lnTo>
                    <a:pt x="34" y="78"/>
                  </a:lnTo>
                  <a:lnTo>
                    <a:pt x="28" y="95"/>
                  </a:lnTo>
                  <a:lnTo>
                    <a:pt x="5" y="44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Freeform 114"/>
            <p:cNvSpPr>
              <a:spLocks/>
            </p:cNvSpPr>
            <p:nvPr/>
          </p:nvSpPr>
          <p:spPr bwMode="auto">
            <a:xfrm>
              <a:off x="1097" y="3190"/>
              <a:ext cx="17" cy="95"/>
            </a:xfrm>
            <a:custGeom>
              <a:avLst/>
              <a:gdLst>
                <a:gd name="T0" fmla="*/ 17 w 17"/>
                <a:gd name="T1" fmla="*/ 0 h 95"/>
                <a:gd name="T2" fmla="*/ 17 w 17"/>
                <a:gd name="T3" fmla="*/ 43 h 95"/>
                <a:gd name="T4" fmla="*/ 6 w 17"/>
                <a:gd name="T5" fmla="*/ 95 h 95"/>
                <a:gd name="T6" fmla="*/ 0 w 17"/>
                <a:gd name="T7" fmla="*/ 78 h 95"/>
                <a:gd name="T8" fmla="*/ 6 w 17"/>
                <a:gd name="T9" fmla="*/ 69 h 95"/>
                <a:gd name="T10" fmla="*/ 0 w 17"/>
                <a:gd name="T11" fmla="*/ 0 h 95"/>
                <a:gd name="T12" fmla="*/ 12 w 17"/>
                <a:gd name="T13" fmla="*/ 9 h 95"/>
                <a:gd name="T14" fmla="*/ 17 w 17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5">
                  <a:moveTo>
                    <a:pt x="17" y="0"/>
                  </a:moveTo>
                  <a:lnTo>
                    <a:pt x="17" y="43"/>
                  </a:lnTo>
                  <a:lnTo>
                    <a:pt x="6" y="95"/>
                  </a:lnTo>
                  <a:lnTo>
                    <a:pt x="0" y="78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115"/>
            <p:cNvSpPr>
              <a:spLocks/>
            </p:cNvSpPr>
            <p:nvPr/>
          </p:nvSpPr>
          <p:spPr bwMode="auto">
            <a:xfrm>
              <a:off x="1222" y="3475"/>
              <a:ext cx="119" cy="70"/>
            </a:xfrm>
            <a:custGeom>
              <a:avLst/>
              <a:gdLst>
                <a:gd name="T0" fmla="*/ 6 w 119"/>
                <a:gd name="T1" fmla="*/ 18 h 70"/>
                <a:gd name="T2" fmla="*/ 0 w 119"/>
                <a:gd name="T3" fmla="*/ 44 h 70"/>
                <a:gd name="T4" fmla="*/ 0 w 119"/>
                <a:gd name="T5" fmla="*/ 52 h 70"/>
                <a:gd name="T6" fmla="*/ 17 w 119"/>
                <a:gd name="T7" fmla="*/ 61 h 70"/>
                <a:gd name="T8" fmla="*/ 34 w 119"/>
                <a:gd name="T9" fmla="*/ 70 h 70"/>
                <a:gd name="T10" fmla="*/ 57 w 119"/>
                <a:gd name="T11" fmla="*/ 61 h 70"/>
                <a:gd name="T12" fmla="*/ 63 w 119"/>
                <a:gd name="T13" fmla="*/ 52 h 70"/>
                <a:gd name="T14" fmla="*/ 85 w 119"/>
                <a:gd name="T15" fmla="*/ 52 h 70"/>
                <a:gd name="T16" fmla="*/ 91 w 119"/>
                <a:gd name="T17" fmla="*/ 52 h 70"/>
                <a:gd name="T18" fmla="*/ 114 w 119"/>
                <a:gd name="T19" fmla="*/ 52 h 70"/>
                <a:gd name="T20" fmla="*/ 119 w 119"/>
                <a:gd name="T21" fmla="*/ 44 h 70"/>
                <a:gd name="T22" fmla="*/ 114 w 119"/>
                <a:gd name="T23" fmla="*/ 26 h 70"/>
                <a:gd name="T24" fmla="*/ 102 w 119"/>
                <a:gd name="T25" fmla="*/ 18 h 70"/>
                <a:gd name="T26" fmla="*/ 91 w 119"/>
                <a:gd name="T27" fmla="*/ 9 h 70"/>
                <a:gd name="T28" fmla="*/ 80 w 119"/>
                <a:gd name="T29" fmla="*/ 0 h 70"/>
                <a:gd name="T30" fmla="*/ 68 w 119"/>
                <a:gd name="T31" fmla="*/ 9 h 70"/>
                <a:gd name="T32" fmla="*/ 46 w 119"/>
                <a:gd name="T33" fmla="*/ 9 h 70"/>
                <a:gd name="T34" fmla="*/ 34 w 119"/>
                <a:gd name="T35" fmla="*/ 9 h 70"/>
                <a:gd name="T36" fmla="*/ 17 w 119"/>
                <a:gd name="T37" fmla="*/ 18 h 70"/>
                <a:gd name="T38" fmla="*/ 6 w 119"/>
                <a:gd name="T39" fmla="*/ 1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0">
                  <a:moveTo>
                    <a:pt x="6" y="18"/>
                  </a:moveTo>
                  <a:lnTo>
                    <a:pt x="0" y="44"/>
                  </a:lnTo>
                  <a:lnTo>
                    <a:pt x="0" y="52"/>
                  </a:lnTo>
                  <a:lnTo>
                    <a:pt x="17" y="61"/>
                  </a:lnTo>
                  <a:lnTo>
                    <a:pt x="34" y="70"/>
                  </a:lnTo>
                  <a:lnTo>
                    <a:pt x="57" y="61"/>
                  </a:lnTo>
                  <a:lnTo>
                    <a:pt x="63" y="52"/>
                  </a:lnTo>
                  <a:lnTo>
                    <a:pt x="85" y="52"/>
                  </a:lnTo>
                  <a:lnTo>
                    <a:pt x="91" y="52"/>
                  </a:lnTo>
                  <a:lnTo>
                    <a:pt x="114" y="52"/>
                  </a:lnTo>
                  <a:lnTo>
                    <a:pt x="119" y="44"/>
                  </a:lnTo>
                  <a:lnTo>
                    <a:pt x="114" y="26"/>
                  </a:lnTo>
                  <a:lnTo>
                    <a:pt x="102" y="18"/>
                  </a:lnTo>
                  <a:lnTo>
                    <a:pt x="91" y="9"/>
                  </a:lnTo>
                  <a:lnTo>
                    <a:pt x="80" y="0"/>
                  </a:lnTo>
                  <a:lnTo>
                    <a:pt x="68" y="9"/>
                  </a:lnTo>
                  <a:lnTo>
                    <a:pt x="46" y="9"/>
                  </a:lnTo>
                  <a:lnTo>
                    <a:pt x="34" y="9"/>
                  </a:lnTo>
                  <a:lnTo>
                    <a:pt x="17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Oval 116"/>
            <p:cNvSpPr>
              <a:spLocks noChangeArrowheads="1"/>
            </p:cNvSpPr>
            <p:nvPr/>
          </p:nvSpPr>
          <p:spPr bwMode="auto">
            <a:xfrm>
              <a:off x="1228" y="3493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Oval 117"/>
            <p:cNvSpPr>
              <a:spLocks noChangeArrowheads="1"/>
            </p:cNvSpPr>
            <p:nvPr/>
          </p:nvSpPr>
          <p:spPr bwMode="auto">
            <a:xfrm>
              <a:off x="1276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Freeform 118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17 w 17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Freeform 119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Freeform 120"/>
            <p:cNvSpPr>
              <a:spLocks/>
            </p:cNvSpPr>
            <p:nvPr/>
          </p:nvSpPr>
          <p:spPr bwMode="auto">
            <a:xfrm>
              <a:off x="1211" y="3207"/>
              <a:ext cx="102" cy="286"/>
            </a:xfrm>
            <a:custGeom>
              <a:avLst/>
              <a:gdLst>
                <a:gd name="T0" fmla="*/ 5 w 102"/>
                <a:gd name="T1" fmla="*/ 0 h 286"/>
                <a:gd name="T2" fmla="*/ 0 w 102"/>
                <a:gd name="T3" fmla="*/ 44 h 286"/>
                <a:gd name="T4" fmla="*/ 5 w 102"/>
                <a:gd name="T5" fmla="*/ 87 h 286"/>
                <a:gd name="T6" fmla="*/ 11 w 102"/>
                <a:gd name="T7" fmla="*/ 199 h 286"/>
                <a:gd name="T8" fmla="*/ 11 w 102"/>
                <a:gd name="T9" fmla="*/ 268 h 286"/>
                <a:gd name="T10" fmla="*/ 17 w 102"/>
                <a:gd name="T11" fmla="*/ 286 h 286"/>
                <a:gd name="T12" fmla="*/ 28 w 102"/>
                <a:gd name="T13" fmla="*/ 286 h 286"/>
                <a:gd name="T14" fmla="*/ 51 w 102"/>
                <a:gd name="T15" fmla="*/ 277 h 286"/>
                <a:gd name="T16" fmla="*/ 57 w 102"/>
                <a:gd name="T17" fmla="*/ 268 h 286"/>
                <a:gd name="T18" fmla="*/ 79 w 102"/>
                <a:gd name="T19" fmla="*/ 277 h 286"/>
                <a:gd name="T20" fmla="*/ 91 w 102"/>
                <a:gd name="T21" fmla="*/ 277 h 286"/>
                <a:gd name="T22" fmla="*/ 96 w 102"/>
                <a:gd name="T23" fmla="*/ 260 h 286"/>
                <a:gd name="T24" fmla="*/ 102 w 102"/>
                <a:gd name="T25" fmla="*/ 191 h 286"/>
                <a:gd name="T26" fmla="*/ 102 w 102"/>
                <a:gd name="T27" fmla="*/ 147 h 286"/>
                <a:gd name="T28" fmla="*/ 96 w 102"/>
                <a:gd name="T29" fmla="*/ 0 h 286"/>
                <a:gd name="T30" fmla="*/ 85 w 102"/>
                <a:gd name="T31" fmla="*/ 9 h 286"/>
                <a:gd name="T32" fmla="*/ 57 w 102"/>
                <a:gd name="T33" fmla="*/ 18 h 286"/>
                <a:gd name="T34" fmla="*/ 28 w 102"/>
                <a:gd name="T35" fmla="*/ 18 h 286"/>
                <a:gd name="T36" fmla="*/ 5 w 102"/>
                <a:gd name="T3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286">
                  <a:moveTo>
                    <a:pt x="5" y="0"/>
                  </a:moveTo>
                  <a:lnTo>
                    <a:pt x="0" y="44"/>
                  </a:lnTo>
                  <a:lnTo>
                    <a:pt x="5" y="87"/>
                  </a:lnTo>
                  <a:lnTo>
                    <a:pt x="11" y="199"/>
                  </a:lnTo>
                  <a:lnTo>
                    <a:pt x="11" y="268"/>
                  </a:lnTo>
                  <a:lnTo>
                    <a:pt x="17" y="286"/>
                  </a:lnTo>
                  <a:lnTo>
                    <a:pt x="28" y="286"/>
                  </a:lnTo>
                  <a:lnTo>
                    <a:pt x="51" y="277"/>
                  </a:lnTo>
                  <a:lnTo>
                    <a:pt x="57" y="268"/>
                  </a:lnTo>
                  <a:lnTo>
                    <a:pt x="79" y="277"/>
                  </a:lnTo>
                  <a:lnTo>
                    <a:pt x="91" y="277"/>
                  </a:lnTo>
                  <a:lnTo>
                    <a:pt x="96" y="260"/>
                  </a:lnTo>
                  <a:lnTo>
                    <a:pt x="102" y="191"/>
                  </a:lnTo>
                  <a:lnTo>
                    <a:pt x="102" y="147"/>
                  </a:lnTo>
                  <a:lnTo>
                    <a:pt x="96" y="0"/>
                  </a:lnTo>
                  <a:lnTo>
                    <a:pt x="85" y="9"/>
                  </a:lnTo>
                  <a:lnTo>
                    <a:pt x="57" y="18"/>
                  </a:lnTo>
                  <a:lnTo>
                    <a:pt x="28" y="18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Freeform 121"/>
            <p:cNvSpPr>
              <a:spLocks/>
            </p:cNvSpPr>
            <p:nvPr/>
          </p:nvSpPr>
          <p:spPr bwMode="auto">
            <a:xfrm>
              <a:off x="1268" y="3294"/>
              <a:ext cx="5" cy="181"/>
            </a:xfrm>
            <a:custGeom>
              <a:avLst/>
              <a:gdLst>
                <a:gd name="T0" fmla="*/ 0 w 5"/>
                <a:gd name="T1" fmla="*/ 181 h 181"/>
                <a:gd name="T2" fmla="*/ 5 w 5"/>
                <a:gd name="T3" fmla="*/ 69 h 181"/>
                <a:gd name="T4" fmla="*/ 5 w 5"/>
                <a:gd name="T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1">
                  <a:moveTo>
                    <a:pt x="0" y="181"/>
                  </a:moveTo>
                  <a:lnTo>
                    <a:pt x="5" y="6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122"/>
            <p:cNvSpPr>
              <a:spLocks/>
            </p:cNvSpPr>
            <p:nvPr/>
          </p:nvSpPr>
          <p:spPr bwMode="auto">
            <a:xfrm>
              <a:off x="1222" y="2905"/>
              <a:ext cx="63" cy="103"/>
            </a:xfrm>
            <a:custGeom>
              <a:avLst/>
              <a:gdLst>
                <a:gd name="T0" fmla="*/ 11 w 63"/>
                <a:gd name="T1" fmla="*/ 43 h 103"/>
                <a:gd name="T2" fmla="*/ 6 w 63"/>
                <a:gd name="T3" fmla="*/ 43 h 103"/>
                <a:gd name="T4" fmla="*/ 0 w 63"/>
                <a:gd name="T5" fmla="*/ 52 h 103"/>
                <a:gd name="T6" fmla="*/ 0 w 63"/>
                <a:gd name="T7" fmla="*/ 60 h 103"/>
                <a:gd name="T8" fmla="*/ 11 w 63"/>
                <a:gd name="T9" fmla="*/ 69 h 103"/>
                <a:gd name="T10" fmla="*/ 17 w 63"/>
                <a:gd name="T11" fmla="*/ 86 h 103"/>
                <a:gd name="T12" fmla="*/ 34 w 63"/>
                <a:gd name="T13" fmla="*/ 103 h 103"/>
                <a:gd name="T14" fmla="*/ 51 w 63"/>
                <a:gd name="T15" fmla="*/ 103 h 103"/>
                <a:gd name="T16" fmla="*/ 57 w 63"/>
                <a:gd name="T17" fmla="*/ 86 h 103"/>
                <a:gd name="T18" fmla="*/ 63 w 63"/>
                <a:gd name="T19" fmla="*/ 69 h 103"/>
                <a:gd name="T20" fmla="*/ 63 w 63"/>
                <a:gd name="T21" fmla="*/ 34 h 103"/>
                <a:gd name="T22" fmla="*/ 57 w 63"/>
                <a:gd name="T23" fmla="*/ 0 h 103"/>
                <a:gd name="T24" fmla="*/ 23 w 63"/>
                <a:gd name="T25" fmla="*/ 26 h 103"/>
                <a:gd name="T26" fmla="*/ 11 w 63"/>
                <a:gd name="T27" fmla="*/ 26 h 103"/>
                <a:gd name="T28" fmla="*/ 11 w 63"/>
                <a:gd name="T29" fmla="*/ 4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03">
                  <a:moveTo>
                    <a:pt x="11" y="43"/>
                  </a:moveTo>
                  <a:lnTo>
                    <a:pt x="6" y="43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11" y="69"/>
                  </a:lnTo>
                  <a:lnTo>
                    <a:pt x="17" y="86"/>
                  </a:lnTo>
                  <a:lnTo>
                    <a:pt x="34" y="103"/>
                  </a:lnTo>
                  <a:lnTo>
                    <a:pt x="51" y="103"/>
                  </a:lnTo>
                  <a:lnTo>
                    <a:pt x="57" y="86"/>
                  </a:lnTo>
                  <a:lnTo>
                    <a:pt x="63" y="69"/>
                  </a:lnTo>
                  <a:lnTo>
                    <a:pt x="63" y="34"/>
                  </a:lnTo>
                  <a:lnTo>
                    <a:pt x="57" y="0"/>
                  </a:lnTo>
                  <a:lnTo>
                    <a:pt x="23" y="26"/>
                  </a:lnTo>
                  <a:lnTo>
                    <a:pt x="11" y="26"/>
                  </a:lnTo>
                  <a:lnTo>
                    <a:pt x="11" y="43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Freeform 123"/>
            <p:cNvSpPr>
              <a:spLocks/>
            </p:cNvSpPr>
            <p:nvPr/>
          </p:nvSpPr>
          <p:spPr bwMode="auto">
            <a:xfrm>
              <a:off x="1211" y="2879"/>
              <a:ext cx="79" cy="86"/>
            </a:xfrm>
            <a:custGeom>
              <a:avLst/>
              <a:gdLst>
                <a:gd name="T0" fmla="*/ 74 w 79"/>
                <a:gd name="T1" fmla="*/ 60 h 86"/>
                <a:gd name="T2" fmla="*/ 74 w 79"/>
                <a:gd name="T3" fmla="*/ 43 h 86"/>
                <a:gd name="T4" fmla="*/ 79 w 79"/>
                <a:gd name="T5" fmla="*/ 26 h 86"/>
                <a:gd name="T6" fmla="*/ 68 w 79"/>
                <a:gd name="T7" fmla="*/ 8 h 86"/>
                <a:gd name="T8" fmla="*/ 57 w 79"/>
                <a:gd name="T9" fmla="*/ 0 h 86"/>
                <a:gd name="T10" fmla="*/ 34 w 79"/>
                <a:gd name="T11" fmla="*/ 0 h 86"/>
                <a:gd name="T12" fmla="*/ 17 w 79"/>
                <a:gd name="T13" fmla="*/ 0 h 86"/>
                <a:gd name="T14" fmla="*/ 11 w 79"/>
                <a:gd name="T15" fmla="*/ 8 h 86"/>
                <a:gd name="T16" fmla="*/ 5 w 79"/>
                <a:gd name="T17" fmla="*/ 0 h 86"/>
                <a:gd name="T18" fmla="*/ 11 w 79"/>
                <a:gd name="T19" fmla="*/ 8 h 86"/>
                <a:gd name="T20" fmla="*/ 5 w 79"/>
                <a:gd name="T21" fmla="*/ 8 h 86"/>
                <a:gd name="T22" fmla="*/ 11 w 79"/>
                <a:gd name="T23" fmla="*/ 17 h 86"/>
                <a:gd name="T24" fmla="*/ 0 w 79"/>
                <a:gd name="T25" fmla="*/ 26 h 86"/>
                <a:gd name="T26" fmla="*/ 0 w 79"/>
                <a:gd name="T27" fmla="*/ 60 h 86"/>
                <a:gd name="T28" fmla="*/ 11 w 79"/>
                <a:gd name="T29" fmla="*/ 86 h 86"/>
                <a:gd name="T30" fmla="*/ 11 w 79"/>
                <a:gd name="T31" fmla="*/ 78 h 86"/>
                <a:gd name="T32" fmla="*/ 17 w 79"/>
                <a:gd name="T33" fmla="*/ 69 h 86"/>
                <a:gd name="T34" fmla="*/ 22 w 79"/>
                <a:gd name="T35" fmla="*/ 69 h 86"/>
                <a:gd name="T36" fmla="*/ 22 w 79"/>
                <a:gd name="T37" fmla="*/ 52 h 86"/>
                <a:gd name="T38" fmla="*/ 34 w 79"/>
                <a:gd name="T39" fmla="*/ 52 h 86"/>
                <a:gd name="T40" fmla="*/ 68 w 79"/>
                <a:gd name="T41" fmla="*/ 26 h 86"/>
                <a:gd name="T42" fmla="*/ 74 w 79"/>
                <a:gd name="T43" fmla="*/ 6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86">
                  <a:moveTo>
                    <a:pt x="74" y="60"/>
                  </a:moveTo>
                  <a:lnTo>
                    <a:pt x="74" y="43"/>
                  </a:lnTo>
                  <a:lnTo>
                    <a:pt x="79" y="26"/>
                  </a:lnTo>
                  <a:lnTo>
                    <a:pt x="68" y="8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11" y="8"/>
                  </a:lnTo>
                  <a:lnTo>
                    <a:pt x="5" y="0"/>
                  </a:lnTo>
                  <a:lnTo>
                    <a:pt x="11" y="8"/>
                  </a:lnTo>
                  <a:lnTo>
                    <a:pt x="5" y="8"/>
                  </a:lnTo>
                  <a:lnTo>
                    <a:pt x="11" y="17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11" y="86"/>
                  </a:lnTo>
                  <a:lnTo>
                    <a:pt x="11" y="78"/>
                  </a:lnTo>
                  <a:lnTo>
                    <a:pt x="17" y="69"/>
                  </a:lnTo>
                  <a:lnTo>
                    <a:pt x="22" y="69"/>
                  </a:lnTo>
                  <a:lnTo>
                    <a:pt x="22" y="52"/>
                  </a:lnTo>
                  <a:lnTo>
                    <a:pt x="34" y="52"/>
                  </a:lnTo>
                  <a:lnTo>
                    <a:pt x="68" y="26"/>
                  </a:lnTo>
                  <a:lnTo>
                    <a:pt x="74" y="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Freeform 124"/>
            <p:cNvSpPr>
              <a:spLocks/>
            </p:cNvSpPr>
            <p:nvPr/>
          </p:nvSpPr>
          <p:spPr bwMode="auto">
            <a:xfrm>
              <a:off x="1228" y="2974"/>
              <a:ext cx="45" cy="52"/>
            </a:xfrm>
            <a:custGeom>
              <a:avLst/>
              <a:gdLst>
                <a:gd name="T0" fmla="*/ 5 w 45"/>
                <a:gd name="T1" fmla="*/ 0 h 52"/>
                <a:gd name="T2" fmla="*/ 0 w 45"/>
                <a:gd name="T3" fmla="*/ 34 h 52"/>
                <a:gd name="T4" fmla="*/ 17 w 45"/>
                <a:gd name="T5" fmla="*/ 52 h 52"/>
                <a:gd name="T6" fmla="*/ 28 w 45"/>
                <a:gd name="T7" fmla="*/ 52 h 52"/>
                <a:gd name="T8" fmla="*/ 40 w 45"/>
                <a:gd name="T9" fmla="*/ 43 h 52"/>
                <a:gd name="T10" fmla="*/ 45 w 45"/>
                <a:gd name="T11" fmla="*/ 43 h 52"/>
                <a:gd name="T12" fmla="*/ 40 w 45"/>
                <a:gd name="T13" fmla="*/ 34 h 52"/>
                <a:gd name="T14" fmla="*/ 28 w 45"/>
                <a:gd name="T15" fmla="*/ 34 h 52"/>
                <a:gd name="T16" fmla="*/ 11 w 45"/>
                <a:gd name="T17" fmla="*/ 17 h 52"/>
                <a:gd name="T18" fmla="*/ 5 w 4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2">
                  <a:moveTo>
                    <a:pt x="5" y="0"/>
                  </a:moveTo>
                  <a:lnTo>
                    <a:pt x="0" y="34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40" y="43"/>
                  </a:lnTo>
                  <a:lnTo>
                    <a:pt x="45" y="43"/>
                  </a:lnTo>
                  <a:lnTo>
                    <a:pt x="40" y="34"/>
                  </a:lnTo>
                  <a:lnTo>
                    <a:pt x="28" y="34"/>
                  </a:lnTo>
                  <a:lnTo>
                    <a:pt x="11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125"/>
            <p:cNvSpPr>
              <a:spLocks/>
            </p:cNvSpPr>
            <p:nvPr/>
          </p:nvSpPr>
          <p:spPr bwMode="auto">
            <a:xfrm>
              <a:off x="1182" y="3008"/>
              <a:ext cx="142" cy="217"/>
            </a:xfrm>
            <a:custGeom>
              <a:avLst/>
              <a:gdLst>
                <a:gd name="T0" fmla="*/ 46 w 142"/>
                <a:gd name="T1" fmla="*/ 0 h 217"/>
                <a:gd name="T2" fmla="*/ 29 w 142"/>
                <a:gd name="T3" fmla="*/ 18 h 217"/>
                <a:gd name="T4" fmla="*/ 12 w 142"/>
                <a:gd name="T5" fmla="*/ 35 h 217"/>
                <a:gd name="T6" fmla="*/ 0 w 142"/>
                <a:gd name="T7" fmla="*/ 78 h 217"/>
                <a:gd name="T8" fmla="*/ 0 w 142"/>
                <a:gd name="T9" fmla="*/ 130 h 217"/>
                <a:gd name="T10" fmla="*/ 12 w 142"/>
                <a:gd name="T11" fmla="*/ 139 h 217"/>
                <a:gd name="T12" fmla="*/ 29 w 142"/>
                <a:gd name="T13" fmla="*/ 130 h 217"/>
                <a:gd name="T14" fmla="*/ 29 w 142"/>
                <a:gd name="T15" fmla="*/ 113 h 217"/>
                <a:gd name="T16" fmla="*/ 29 w 142"/>
                <a:gd name="T17" fmla="*/ 199 h 217"/>
                <a:gd name="T18" fmla="*/ 57 w 142"/>
                <a:gd name="T19" fmla="*/ 217 h 217"/>
                <a:gd name="T20" fmla="*/ 86 w 142"/>
                <a:gd name="T21" fmla="*/ 217 h 217"/>
                <a:gd name="T22" fmla="*/ 114 w 142"/>
                <a:gd name="T23" fmla="*/ 217 h 217"/>
                <a:gd name="T24" fmla="*/ 125 w 142"/>
                <a:gd name="T25" fmla="*/ 199 h 217"/>
                <a:gd name="T26" fmla="*/ 120 w 142"/>
                <a:gd name="T27" fmla="*/ 113 h 217"/>
                <a:gd name="T28" fmla="*/ 137 w 142"/>
                <a:gd name="T29" fmla="*/ 113 h 217"/>
                <a:gd name="T30" fmla="*/ 142 w 142"/>
                <a:gd name="T31" fmla="*/ 104 h 217"/>
                <a:gd name="T32" fmla="*/ 137 w 142"/>
                <a:gd name="T33" fmla="*/ 61 h 217"/>
                <a:gd name="T34" fmla="*/ 125 w 142"/>
                <a:gd name="T35" fmla="*/ 18 h 217"/>
                <a:gd name="T36" fmla="*/ 103 w 142"/>
                <a:gd name="T37" fmla="*/ 9 h 217"/>
                <a:gd name="T38" fmla="*/ 86 w 142"/>
                <a:gd name="T39" fmla="*/ 0 h 217"/>
                <a:gd name="T40" fmla="*/ 86 w 142"/>
                <a:gd name="T41" fmla="*/ 9 h 217"/>
                <a:gd name="T42" fmla="*/ 74 w 142"/>
                <a:gd name="T43" fmla="*/ 18 h 217"/>
                <a:gd name="T44" fmla="*/ 63 w 142"/>
                <a:gd name="T45" fmla="*/ 18 h 217"/>
                <a:gd name="T46" fmla="*/ 46 w 142"/>
                <a:gd name="T4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2" h="217">
                  <a:moveTo>
                    <a:pt x="46" y="0"/>
                  </a:moveTo>
                  <a:lnTo>
                    <a:pt x="29" y="18"/>
                  </a:lnTo>
                  <a:lnTo>
                    <a:pt x="12" y="35"/>
                  </a:lnTo>
                  <a:lnTo>
                    <a:pt x="0" y="78"/>
                  </a:lnTo>
                  <a:lnTo>
                    <a:pt x="0" y="130"/>
                  </a:lnTo>
                  <a:lnTo>
                    <a:pt x="12" y="139"/>
                  </a:lnTo>
                  <a:lnTo>
                    <a:pt x="29" y="130"/>
                  </a:lnTo>
                  <a:lnTo>
                    <a:pt x="29" y="113"/>
                  </a:lnTo>
                  <a:lnTo>
                    <a:pt x="29" y="199"/>
                  </a:lnTo>
                  <a:lnTo>
                    <a:pt x="57" y="217"/>
                  </a:lnTo>
                  <a:lnTo>
                    <a:pt x="86" y="217"/>
                  </a:lnTo>
                  <a:lnTo>
                    <a:pt x="114" y="217"/>
                  </a:lnTo>
                  <a:lnTo>
                    <a:pt x="125" y="199"/>
                  </a:lnTo>
                  <a:lnTo>
                    <a:pt x="120" y="113"/>
                  </a:lnTo>
                  <a:lnTo>
                    <a:pt x="137" y="113"/>
                  </a:lnTo>
                  <a:lnTo>
                    <a:pt x="142" y="104"/>
                  </a:lnTo>
                  <a:lnTo>
                    <a:pt x="137" y="61"/>
                  </a:lnTo>
                  <a:lnTo>
                    <a:pt x="125" y="18"/>
                  </a:lnTo>
                  <a:lnTo>
                    <a:pt x="103" y="9"/>
                  </a:lnTo>
                  <a:lnTo>
                    <a:pt x="86" y="0"/>
                  </a:lnTo>
                  <a:lnTo>
                    <a:pt x="86" y="9"/>
                  </a:lnTo>
                  <a:lnTo>
                    <a:pt x="74" y="18"/>
                  </a:lnTo>
                  <a:lnTo>
                    <a:pt x="63" y="18"/>
                  </a:lnTo>
                  <a:lnTo>
                    <a:pt x="4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Line 126"/>
            <p:cNvSpPr>
              <a:spLocks noChangeShapeType="1"/>
            </p:cNvSpPr>
            <p:nvPr/>
          </p:nvSpPr>
          <p:spPr bwMode="auto">
            <a:xfrm flipV="1">
              <a:off x="1302" y="3095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1182" y="3138"/>
              <a:ext cx="46" cy="113"/>
            </a:xfrm>
            <a:custGeom>
              <a:avLst/>
              <a:gdLst>
                <a:gd name="T0" fmla="*/ 23 w 46"/>
                <a:gd name="T1" fmla="*/ 0 h 113"/>
                <a:gd name="T2" fmla="*/ 29 w 46"/>
                <a:gd name="T3" fmla="*/ 52 h 113"/>
                <a:gd name="T4" fmla="*/ 46 w 46"/>
                <a:gd name="T5" fmla="*/ 95 h 113"/>
                <a:gd name="T6" fmla="*/ 40 w 46"/>
                <a:gd name="T7" fmla="*/ 113 h 113"/>
                <a:gd name="T8" fmla="*/ 6 w 46"/>
                <a:gd name="T9" fmla="*/ 52 h 113"/>
                <a:gd name="T10" fmla="*/ 0 w 46"/>
                <a:gd name="T11" fmla="*/ 0 h 113"/>
                <a:gd name="T12" fmla="*/ 12 w 46"/>
                <a:gd name="T13" fmla="*/ 9 h 113"/>
                <a:gd name="T14" fmla="*/ 23 w 46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13">
                  <a:moveTo>
                    <a:pt x="23" y="0"/>
                  </a:moveTo>
                  <a:lnTo>
                    <a:pt x="29" y="52"/>
                  </a:lnTo>
                  <a:lnTo>
                    <a:pt x="46" y="95"/>
                  </a:lnTo>
                  <a:lnTo>
                    <a:pt x="40" y="113"/>
                  </a:lnTo>
                  <a:lnTo>
                    <a:pt x="6" y="52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Freeform 128"/>
            <p:cNvSpPr>
              <a:spLocks/>
            </p:cNvSpPr>
            <p:nvPr/>
          </p:nvSpPr>
          <p:spPr bwMode="auto">
            <a:xfrm>
              <a:off x="1302" y="3121"/>
              <a:ext cx="22" cy="121"/>
            </a:xfrm>
            <a:custGeom>
              <a:avLst/>
              <a:gdLst>
                <a:gd name="T0" fmla="*/ 22 w 22"/>
                <a:gd name="T1" fmla="*/ 0 h 121"/>
                <a:gd name="T2" fmla="*/ 22 w 22"/>
                <a:gd name="T3" fmla="*/ 43 h 121"/>
                <a:gd name="T4" fmla="*/ 5 w 22"/>
                <a:gd name="T5" fmla="*/ 121 h 121"/>
                <a:gd name="T6" fmla="*/ 5 w 22"/>
                <a:gd name="T7" fmla="*/ 95 h 121"/>
                <a:gd name="T8" fmla="*/ 5 w 22"/>
                <a:gd name="T9" fmla="*/ 86 h 121"/>
                <a:gd name="T10" fmla="*/ 0 w 22"/>
                <a:gd name="T11" fmla="*/ 0 h 121"/>
                <a:gd name="T12" fmla="*/ 17 w 22"/>
                <a:gd name="T13" fmla="*/ 0 h 121"/>
                <a:gd name="T14" fmla="*/ 22 w 22"/>
                <a:gd name="T1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1">
                  <a:moveTo>
                    <a:pt x="22" y="0"/>
                  </a:moveTo>
                  <a:lnTo>
                    <a:pt x="22" y="43"/>
                  </a:lnTo>
                  <a:lnTo>
                    <a:pt x="5" y="121"/>
                  </a:lnTo>
                  <a:lnTo>
                    <a:pt x="5" y="95"/>
                  </a:lnTo>
                  <a:lnTo>
                    <a:pt x="5" y="8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Freeform 129"/>
            <p:cNvSpPr>
              <a:spLocks/>
            </p:cNvSpPr>
            <p:nvPr/>
          </p:nvSpPr>
          <p:spPr bwMode="auto">
            <a:xfrm>
              <a:off x="1421" y="3501"/>
              <a:ext cx="68" cy="44"/>
            </a:xfrm>
            <a:custGeom>
              <a:avLst/>
              <a:gdLst>
                <a:gd name="T0" fmla="*/ 0 w 68"/>
                <a:gd name="T1" fmla="*/ 9 h 44"/>
                <a:gd name="T2" fmla="*/ 0 w 68"/>
                <a:gd name="T3" fmla="*/ 26 h 44"/>
                <a:gd name="T4" fmla="*/ 0 w 68"/>
                <a:gd name="T5" fmla="*/ 35 h 44"/>
                <a:gd name="T6" fmla="*/ 11 w 68"/>
                <a:gd name="T7" fmla="*/ 35 h 44"/>
                <a:gd name="T8" fmla="*/ 17 w 68"/>
                <a:gd name="T9" fmla="*/ 44 h 44"/>
                <a:gd name="T10" fmla="*/ 34 w 68"/>
                <a:gd name="T11" fmla="*/ 35 h 44"/>
                <a:gd name="T12" fmla="*/ 34 w 68"/>
                <a:gd name="T13" fmla="*/ 26 h 44"/>
                <a:gd name="T14" fmla="*/ 51 w 68"/>
                <a:gd name="T15" fmla="*/ 35 h 44"/>
                <a:gd name="T16" fmla="*/ 57 w 68"/>
                <a:gd name="T17" fmla="*/ 35 h 44"/>
                <a:gd name="T18" fmla="*/ 68 w 68"/>
                <a:gd name="T19" fmla="*/ 35 h 44"/>
                <a:gd name="T20" fmla="*/ 68 w 68"/>
                <a:gd name="T21" fmla="*/ 26 h 44"/>
                <a:gd name="T22" fmla="*/ 68 w 68"/>
                <a:gd name="T23" fmla="*/ 18 h 44"/>
                <a:gd name="T24" fmla="*/ 62 w 68"/>
                <a:gd name="T25" fmla="*/ 9 h 44"/>
                <a:gd name="T26" fmla="*/ 51 w 68"/>
                <a:gd name="T27" fmla="*/ 9 h 44"/>
                <a:gd name="T28" fmla="*/ 45 w 68"/>
                <a:gd name="T29" fmla="*/ 0 h 44"/>
                <a:gd name="T30" fmla="*/ 40 w 68"/>
                <a:gd name="T31" fmla="*/ 9 h 44"/>
                <a:gd name="T32" fmla="*/ 23 w 68"/>
                <a:gd name="T33" fmla="*/ 0 h 44"/>
                <a:gd name="T34" fmla="*/ 17 w 68"/>
                <a:gd name="T35" fmla="*/ 9 h 44"/>
                <a:gd name="T36" fmla="*/ 5 w 68"/>
                <a:gd name="T37" fmla="*/ 9 h 44"/>
                <a:gd name="T38" fmla="*/ 0 w 68"/>
                <a:gd name="T3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44">
                  <a:moveTo>
                    <a:pt x="0" y="9"/>
                  </a:moveTo>
                  <a:lnTo>
                    <a:pt x="0" y="2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7" y="44"/>
                  </a:lnTo>
                  <a:lnTo>
                    <a:pt x="34" y="35"/>
                  </a:lnTo>
                  <a:lnTo>
                    <a:pt x="34" y="26"/>
                  </a:lnTo>
                  <a:lnTo>
                    <a:pt x="51" y="35"/>
                  </a:lnTo>
                  <a:lnTo>
                    <a:pt x="57" y="35"/>
                  </a:lnTo>
                  <a:lnTo>
                    <a:pt x="68" y="35"/>
                  </a:lnTo>
                  <a:lnTo>
                    <a:pt x="68" y="26"/>
                  </a:lnTo>
                  <a:lnTo>
                    <a:pt x="68" y="18"/>
                  </a:lnTo>
                  <a:lnTo>
                    <a:pt x="62" y="9"/>
                  </a:lnTo>
                  <a:lnTo>
                    <a:pt x="51" y="9"/>
                  </a:lnTo>
                  <a:lnTo>
                    <a:pt x="45" y="0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7" y="9"/>
                  </a:lnTo>
                  <a:lnTo>
                    <a:pt x="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Oval 130"/>
            <p:cNvSpPr>
              <a:spLocks noChangeArrowheads="1"/>
            </p:cNvSpPr>
            <p:nvPr/>
          </p:nvSpPr>
          <p:spPr bwMode="auto">
            <a:xfrm>
              <a:off x="1421" y="3510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Oval 131"/>
            <p:cNvSpPr>
              <a:spLocks noChangeArrowheads="1"/>
            </p:cNvSpPr>
            <p:nvPr/>
          </p:nvSpPr>
          <p:spPr bwMode="auto">
            <a:xfrm>
              <a:off x="1452" y="3513"/>
              <a:ext cx="0" cy="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132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133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Freeform 134"/>
            <p:cNvSpPr>
              <a:spLocks/>
            </p:cNvSpPr>
            <p:nvPr/>
          </p:nvSpPr>
          <p:spPr bwMode="auto">
            <a:xfrm>
              <a:off x="1415" y="3346"/>
              <a:ext cx="57" cy="164"/>
            </a:xfrm>
            <a:custGeom>
              <a:avLst/>
              <a:gdLst>
                <a:gd name="T0" fmla="*/ 0 w 57"/>
                <a:gd name="T1" fmla="*/ 0 h 164"/>
                <a:gd name="T2" fmla="*/ 0 w 57"/>
                <a:gd name="T3" fmla="*/ 17 h 164"/>
                <a:gd name="T4" fmla="*/ 0 w 57"/>
                <a:gd name="T5" fmla="*/ 43 h 164"/>
                <a:gd name="T6" fmla="*/ 0 w 57"/>
                <a:gd name="T7" fmla="*/ 112 h 164"/>
                <a:gd name="T8" fmla="*/ 0 w 57"/>
                <a:gd name="T9" fmla="*/ 155 h 164"/>
                <a:gd name="T10" fmla="*/ 6 w 57"/>
                <a:gd name="T11" fmla="*/ 164 h 164"/>
                <a:gd name="T12" fmla="*/ 17 w 57"/>
                <a:gd name="T13" fmla="*/ 164 h 164"/>
                <a:gd name="T14" fmla="*/ 29 w 57"/>
                <a:gd name="T15" fmla="*/ 164 h 164"/>
                <a:gd name="T16" fmla="*/ 34 w 57"/>
                <a:gd name="T17" fmla="*/ 155 h 164"/>
                <a:gd name="T18" fmla="*/ 46 w 57"/>
                <a:gd name="T19" fmla="*/ 164 h 164"/>
                <a:gd name="T20" fmla="*/ 51 w 57"/>
                <a:gd name="T21" fmla="*/ 164 h 164"/>
                <a:gd name="T22" fmla="*/ 57 w 57"/>
                <a:gd name="T23" fmla="*/ 155 h 164"/>
                <a:gd name="T24" fmla="*/ 57 w 57"/>
                <a:gd name="T25" fmla="*/ 103 h 164"/>
                <a:gd name="T26" fmla="*/ 57 w 57"/>
                <a:gd name="T27" fmla="*/ 86 h 164"/>
                <a:gd name="T28" fmla="*/ 51 w 57"/>
                <a:gd name="T29" fmla="*/ 0 h 164"/>
                <a:gd name="T30" fmla="*/ 51 w 57"/>
                <a:gd name="T31" fmla="*/ 0 h 164"/>
                <a:gd name="T32" fmla="*/ 34 w 57"/>
                <a:gd name="T33" fmla="*/ 8 h 164"/>
                <a:gd name="T34" fmla="*/ 17 w 57"/>
                <a:gd name="T35" fmla="*/ 8 h 164"/>
                <a:gd name="T36" fmla="*/ 0 w 57"/>
                <a:gd name="T3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64">
                  <a:moveTo>
                    <a:pt x="0" y="0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0" y="112"/>
                  </a:lnTo>
                  <a:lnTo>
                    <a:pt x="0" y="155"/>
                  </a:lnTo>
                  <a:lnTo>
                    <a:pt x="6" y="164"/>
                  </a:lnTo>
                  <a:lnTo>
                    <a:pt x="17" y="164"/>
                  </a:lnTo>
                  <a:lnTo>
                    <a:pt x="29" y="164"/>
                  </a:lnTo>
                  <a:lnTo>
                    <a:pt x="34" y="155"/>
                  </a:lnTo>
                  <a:lnTo>
                    <a:pt x="46" y="164"/>
                  </a:lnTo>
                  <a:lnTo>
                    <a:pt x="51" y="164"/>
                  </a:lnTo>
                  <a:lnTo>
                    <a:pt x="57" y="155"/>
                  </a:lnTo>
                  <a:lnTo>
                    <a:pt x="57" y="103"/>
                  </a:lnTo>
                  <a:lnTo>
                    <a:pt x="57" y="86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4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135"/>
            <p:cNvSpPr>
              <a:spLocks/>
            </p:cNvSpPr>
            <p:nvPr/>
          </p:nvSpPr>
          <p:spPr bwMode="auto">
            <a:xfrm>
              <a:off x="1449" y="3398"/>
              <a:ext cx="1" cy="103"/>
            </a:xfrm>
            <a:custGeom>
              <a:avLst/>
              <a:gdLst>
                <a:gd name="T0" fmla="*/ 103 h 103"/>
                <a:gd name="T1" fmla="*/ 34 h 103"/>
                <a:gd name="T2" fmla="*/ 0 h 10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3">
                  <a:moveTo>
                    <a:pt x="0" y="103"/>
                  </a:move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8" name="Freeform 136"/>
            <p:cNvSpPr>
              <a:spLocks/>
            </p:cNvSpPr>
            <p:nvPr/>
          </p:nvSpPr>
          <p:spPr bwMode="auto">
            <a:xfrm>
              <a:off x="1421" y="3164"/>
              <a:ext cx="34" cy="61"/>
            </a:xfrm>
            <a:custGeom>
              <a:avLst/>
              <a:gdLst>
                <a:gd name="T0" fmla="*/ 5 w 34"/>
                <a:gd name="T1" fmla="*/ 26 h 61"/>
                <a:gd name="T2" fmla="*/ 0 w 34"/>
                <a:gd name="T3" fmla="*/ 17 h 61"/>
                <a:gd name="T4" fmla="*/ 0 w 34"/>
                <a:gd name="T5" fmla="*/ 26 h 61"/>
                <a:gd name="T6" fmla="*/ 0 w 34"/>
                <a:gd name="T7" fmla="*/ 35 h 61"/>
                <a:gd name="T8" fmla="*/ 5 w 34"/>
                <a:gd name="T9" fmla="*/ 35 h 61"/>
                <a:gd name="T10" fmla="*/ 5 w 34"/>
                <a:gd name="T11" fmla="*/ 52 h 61"/>
                <a:gd name="T12" fmla="*/ 17 w 34"/>
                <a:gd name="T13" fmla="*/ 61 h 61"/>
                <a:gd name="T14" fmla="*/ 28 w 34"/>
                <a:gd name="T15" fmla="*/ 52 h 61"/>
                <a:gd name="T16" fmla="*/ 34 w 34"/>
                <a:gd name="T17" fmla="*/ 52 h 61"/>
                <a:gd name="T18" fmla="*/ 34 w 34"/>
                <a:gd name="T19" fmla="*/ 35 h 61"/>
                <a:gd name="T20" fmla="*/ 34 w 34"/>
                <a:gd name="T21" fmla="*/ 17 h 61"/>
                <a:gd name="T22" fmla="*/ 28 w 34"/>
                <a:gd name="T23" fmla="*/ 0 h 61"/>
                <a:gd name="T24" fmla="*/ 11 w 34"/>
                <a:gd name="T25" fmla="*/ 9 h 61"/>
                <a:gd name="T26" fmla="*/ 5 w 34"/>
                <a:gd name="T27" fmla="*/ 9 h 61"/>
                <a:gd name="T28" fmla="*/ 5 w 34"/>
                <a:gd name="T29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1">
                  <a:moveTo>
                    <a:pt x="5" y="26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17" y="61"/>
                  </a:lnTo>
                  <a:lnTo>
                    <a:pt x="28" y="52"/>
                  </a:lnTo>
                  <a:lnTo>
                    <a:pt x="34" y="52"/>
                  </a:lnTo>
                  <a:lnTo>
                    <a:pt x="34" y="35"/>
                  </a:lnTo>
                  <a:lnTo>
                    <a:pt x="34" y="17"/>
                  </a:lnTo>
                  <a:lnTo>
                    <a:pt x="28" y="0"/>
                  </a:lnTo>
                  <a:lnTo>
                    <a:pt x="11" y="9"/>
                  </a:lnTo>
                  <a:lnTo>
                    <a:pt x="5" y="9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9" name="Freeform 137"/>
            <p:cNvSpPr>
              <a:spLocks/>
            </p:cNvSpPr>
            <p:nvPr/>
          </p:nvSpPr>
          <p:spPr bwMode="auto">
            <a:xfrm>
              <a:off x="1409" y="3138"/>
              <a:ext cx="52" cy="61"/>
            </a:xfrm>
            <a:custGeom>
              <a:avLst/>
              <a:gdLst>
                <a:gd name="T0" fmla="*/ 46 w 52"/>
                <a:gd name="T1" fmla="*/ 43 h 61"/>
                <a:gd name="T2" fmla="*/ 46 w 52"/>
                <a:gd name="T3" fmla="*/ 35 h 61"/>
                <a:gd name="T4" fmla="*/ 52 w 52"/>
                <a:gd name="T5" fmla="*/ 17 h 61"/>
                <a:gd name="T6" fmla="*/ 46 w 52"/>
                <a:gd name="T7" fmla="*/ 9 h 61"/>
                <a:gd name="T8" fmla="*/ 40 w 52"/>
                <a:gd name="T9" fmla="*/ 9 h 61"/>
                <a:gd name="T10" fmla="*/ 23 w 52"/>
                <a:gd name="T11" fmla="*/ 0 h 61"/>
                <a:gd name="T12" fmla="*/ 12 w 52"/>
                <a:gd name="T13" fmla="*/ 9 h 61"/>
                <a:gd name="T14" fmla="*/ 12 w 52"/>
                <a:gd name="T15" fmla="*/ 9 h 61"/>
                <a:gd name="T16" fmla="*/ 6 w 52"/>
                <a:gd name="T17" fmla="*/ 9 h 61"/>
                <a:gd name="T18" fmla="*/ 12 w 52"/>
                <a:gd name="T19" fmla="*/ 9 h 61"/>
                <a:gd name="T20" fmla="*/ 6 w 52"/>
                <a:gd name="T21" fmla="*/ 9 h 61"/>
                <a:gd name="T22" fmla="*/ 6 w 52"/>
                <a:gd name="T23" fmla="*/ 17 h 61"/>
                <a:gd name="T24" fmla="*/ 6 w 52"/>
                <a:gd name="T25" fmla="*/ 17 h 61"/>
                <a:gd name="T26" fmla="*/ 0 w 52"/>
                <a:gd name="T27" fmla="*/ 43 h 61"/>
                <a:gd name="T28" fmla="*/ 12 w 52"/>
                <a:gd name="T29" fmla="*/ 61 h 61"/>
                <a:gd name="T30" fmla="*/ 12 w 52"/>
                <a:gd name="T31" fmla="*/ 52 h 61"/>
                <a:gd name="T32" fmla="*/ 12 w 52"/>
                <a:gd name="T33" fmla="*/ 43 h 61"/>
                <a:gd name="T34" fmla="*/ 17 w 52"/>
                <a:gd name="T35" fmla="*/ 52 h 61"/>
                <a:gd name="T36" fmla="*/ 17 w 52"/>
                <a:gd name="T37" fmla="*/ 35 h 61"/>
                <a:gd name="T38" fmla="*/ 23 w 52"/>
                <a:gd name="T39" fmla="*/ 35 h 61"/>
                <a:gd name="T40" fmla="*/ 40 w 52"/>
                <a:gd name="T41" fmla="*/ 26 h 61"/>
                <a:gd name="T42" fmla="*/ 46 w 52"/>
                <a:gd name="T43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1">
                  <a:moveTo>
                    <a:pt x="46" y="43"/>
                  </a:moveTo>
                  <a:lnTo>
                    <a:pt x="46" y="35"/>
                  </a:lnTo>
                  <a:lnTo>
                    <a:pt x="52" y="17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0" y="43"/>
                  </a:lnTo>
                  <a:lnTo>
                    <a:pt x="12" y="61"/>
                  </a:lnTo>
                  <a:lnTo>
                    <a:pt x="12" y="52"/>
                  </a:lnTo>
                  <a:lnTo>
                    <a:pt x="12" y="43"/>
                  </a:lnTo>
                  <a:lnTo>
                    <a:pt x="17" y="52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40" y="26"/>
                  </a:lnTo>
                  <a:lnTo>
                    <a:pt x="46" y="4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138"/>
            <p:cNvSpPr>
              <a:spLocks/>
            </p:cNvSpPr>
            <p:nvPr/>
          </p:nvSpPr>
          <p:spPr bwMode="auto">
            <a:xfrm>
              <a:off x="1426" y="3199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0 w 23"/>
                <a:gd name="T3" fmla="*/ 26 h 34"/>
                <a:gd name="T4" fmla="*/ 6 w 23"/>
                <a:gd name="T5" fmla="*/ 34 h 34"/>
                <a:gd name="T6" fmla="*/ 12 w 23"/>
                <a:gd name="T7" fmla="*/ 34 h 34"/>
                <a:gd name="T8" fmla="*/ 18 w 23"/>
                <a:gd name="T9" fmla="*/ 34 h 34"/>
                <a:gd name="T10" fmla="*/ 23 w 23"/>
                <a:gd name="T11" fmla="*/ 26 h 34"/>
                <a:gd name="T12" fmla="*/ 23 w 23"/>
                <a:gd name="T13" fmla="*/ 17 h 34"/>
                <a:gd name="T14" fmla="*/ 12 w 23"/>
                <a:gd name="T15" fmla="*/ 26 h 34"/>
                <a:gd name="T16" fmla="*/ 0 w 23"/>
                <a:gd name="T17" fmla="*/ 17 h 34"/>
                <a:gd name="T18" fmla="*/ 0 w 2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4">
                  <a:moveTo>
                    <a:pt x="0" y="0"/>
                  </a:moveTo>
                  <a:lnTo>
                    <a:pt x="0" y="26"/>
                  </a:lnTo>
                  <a:lnTo>
                    <a:pt x="6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3" y="26"/>
                  </a:lnTo>
                  <a:lnTo>
                    <a:pt x="23" y="17"/>
                  </a:lnTo>
                  <a:lnTo>
                    <a:pt x="12" y="26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1" name="Freeform 139"/>
            <p:cNvSpPr>
              <a:spLocks/>
            </p:cNvSpPr>
            <p:nvPr/>
          </p:nvSpPr>
          <p:spPr bwMode="auto">
            <a:xfrm>
              <a:off x="1392" y="3216"/>
              <a:ext cx="86" cy="138"/>
            </a:xfrm>
            <a:custGeom>
              <a:avLst/>
              <a:gdLst>
                <a:gd name="T0" fmla="*/ 34 w 86"/>
                <a:gd name="T1" fmla="*/ 9 h 138"/>
                <a:gd name="T2" fmla="*/ 17 w 86"/>
                <a:gd name="T3" fmla="*/ 17 h 138"/>
                <a:gd name="T4" fmla="*/ 12 w 86"/>
                <a:gd name="T5" fmla="*/ 26 h 138"/>
                <a:gd name="T6" fmla="*/ 6 w 86"/>
                <a:gd name="T7" fmla="*/ 52 h 138"/>
                <a:gd name="T8" fmla="*/ 0 w 86"/>
                <a:gd name="T9" fmla="*/ 78 h 138"/>
                <a:gd name="T10" fmla="*/ 12 w 86"/>
                <a:gd name="T11" fmla="*/ 86 h 138"/>
                <a:gd name="T12" fmla="*/ 17 w 86"/>
                <a:gd name="T13" fmla="*/ 86 h 138"/>
                <a:gd name="T14" fmla="*/ 23 w 86"/>
                <a:gd name="T15" fmla="*/ 69 h 138"/>
                <a:gd name="T16" fmla="*/ 23 w 86"/>
                <a:gd name="T17" fmla="*/ 130 h 138"/>
                <a:gd name="T18" fmla="*/ 40 w 86"/>
                <a:gd name="T19" fmla="*/ 138 h 138"/>
                <a:gd name="T20" fmla="*/ 57 w 86"/>
                <a:gd name="T21" fmla="*/ 138 h 138"/>
                <a:gd name="T22" fmla="*/ 74 w 86"/>
                <a:gd name="T23" fmla="*/ 130 h 138"/>
                <a:gd name="T24" fmla="*/ 80 w 86"/>
                <a:gd name="T25" fmla="*/ 130 h 138"/>
                <a:gd name="T26" fmla="*/ 74 w 86"/>
                <a:gd name="T27" fmla="*/ 78 h 138"/>
                <a:gd name="T28" fmla="*/ 86 w 86"/>
                <a:gd name="T29" fmla="*/ 78 h 138"/>
                <a:gd name="T30" fmla="*/ 86 w 86"/>
                <a:gd name="T31" fmla="*/ 69 h 138"/>
                <a:gd name="T32" fmla="*/ 86 w 86"/>
                <a:gd name="T33" fmla="*/ 43 h 138"/>
                <a:gd name="T34" fmla="*/ 74 w 86"/>
                <a:gd name="T35" fmla="*/ 17 h 138"/>
                <a:gd name="T36" fmla="*/ 63 w 86"/>
                <a:gd name="T37" fmla="*/ 9 h 138"/>
                <a:gd name="T38" fmla="*/ 57 w 86"/>
                <a:gd name="T39" fmla="*/ 0 h 138"/>
                <a:gd name="T40" fmla="*/ 52 w 86"/>
                <a:gd name="T41" fmla="*/ 17 h 138"/>
                <a:gd name="T42" fmla="*/ 46 w 86"/>
                <a:gd name="T43" fmla="*/ 17 h 138"/>
                <a:gd name="T44" fmla="*/ 40 w 86"/>
                <a:gd name="T45" fmla="*/ 17 h 138"/>
                <a:gd name="T46" fmla="*/ 34 w 86"/>
                <a:gd name="T47" fmla="*/ 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138">
                  <a:moveTo>
                    <a:pt x="34" y="9"/>
                  </a:moveTo>
                  <a:lnTo>
                    <a:pt x="17" y="17"/>
                  </a:lnTo>
                  <a:lnTo>
                    <a:pt x="12" y="26"/>
                  </a:lnTo>
                  <a:lnTo>
                    <a:pt x="6" y="52"/>
                  </a:lnTo>
                  <a:lnTo>
                    <a:pt x="0" y="78"/>
                  </a:lnTo>
                  <a:lnTo>
                    <a:pt x="12" y="86"/>
                  </a:lnTo>
                  <a:lnTo>
                    <a:pt x="17" y="86"/>
                  </a:lnTo>
                  <a:lnTo>
                    <a:pt x="23" y="69"/>
                  </a:lnTo>
                  <a:lnTo>
                    <a:pt x="23" y="130"/>
                  </a:lnTo>
                  <a:lnTo>
                    <a:pt x="40" y="138"/>
                  </a:lnTo>
                  <a:lnTo>
                    <a:pt x="57" y="138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74" y="78"/>
                  </a:lnTo>
                  <a:lnTo>
                    <a:pt x="86" y="78"/>
                  </a:lnTo>
                  <a:lnTo>
                    <a:pt x="86" y="69"/>
                  </a:lnTo>
                  <a:lnTo>
                    <a:pt x="86" y="43"/>
                  </a:lnTo>
                  <a:lnTo>
                    <a:pt x="74" y="17"/>
                  </a:lnTo>
                  <a:lnTo>
                    <a:pt x="63" y="9"/>
                  </a:lnTo>
                  <a:lnTo>
                    <a:pt x="57" y="0"/>
                  </a:lnTo>
                  <a:lnTo>
                    <a:pt x="52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4" y="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" name="Line 140"/>
            <p:cNvSpPr>
              <a:spLocks noChangeShapeType="1"/>
            </p:cNvSpPr>
            <p:nvPr/>
          </p:nvSpPr>
          <p:spPr bwMode="auto">
            <a:xfrm flipV="1">
              <a:off x="1466" y="3268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1398" y="3302"/>
              <a:ext cx="23" cy="70"/>
            </a:xfrm>
            <a:custGeom>
              <a:avLst/>
              <a:gdLst>
                <a:gd name="T0" fmla="*/ 11 w 23"/>
                <a:gd name="T1" fmla="*/ 0 h 70"/>
                <a:gd name="T2" fmla="*/ 11 w 23"/>
                <a:gd name="T3" fmla="*/ 26 h 70"/>
                <a:gd name="T4" fmla="*/ 23 w 23"/>
                <a:gd name="T5" fmla="*/ 52 h 70"/>
                <a:gd name="T6" fmla="*/ 17 w 23"/>
                <a:gd name="T7" fmla="*/ 70 h 70"/>
                <a:gd name="T8" fmla="*/ 0 w 23"/>
                <a:gd name="T9" fmla="*/ 26 h 70"/>
                <a:gd name="T10" fmla="*/ 0 w 23"/>
                <a:gd name="T11" fmla="*/ 0 h 70"/>
                <a:gd name="T12" fmla="*/ 6 w 23"/>
                <a:gd name="T13" fmla="*/ 0 h 70"/>
                <a:gd name="T14" fmla="*/ 11 w 23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70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7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142"/>
            <p:cNvSpPr>
              <a:spLocks/>
            </p:cNvSpPr>
            <p:nvPr/>
          </p:nvSpPr>
          <p:spPr bwMode="auto">
            <a:xfrm>
              <a:off x="1466" y="3285"/>
              <a:ext cx="12" cy="78"/>
            </a:xfrm>
            <a:custGeom>
              <a:avLst/>
              <a:gdLst>
                <a:gd name="T0" fmla="*/ 12 w 12"/>
                <a:gd name="T1" fmla="*/ 0 h 78"/>
                <a:gd name="T2" fmla="*/ 12 w 12"/>
                <a:gd name="T3" fmla="*/ 35 h 78"/>
                <a:gd name="T4" fmla="*/ 6 w 12"/>
                <a:gd name="T5" fmla="*/ 78 h 78"/>
                <a:gd name="T6" fmla="*/ 0 w 12"/>
                <a:gd name="T7" fmla="*/ 61 h 78"/>
                <a:gd name="T8" fmla="*/ 6 w 12"/>
                <a:gd name="T9" fmla="*/ 61 h 78"/>
                <a:gd name="T10" fmla="*/ 0 w 12"/>
                <a:gd name="T11" fmla="*/ 9 h 78"/>
                <a:gd name="T12" fmla="*/ 12 w 12"/>
                <a:gd name="T13" fmla="*/ 9 h 78"/>
                <a:gd name="T14" fmla="*/ 12 w 12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8">
                  <a:moveTo>
                    <a:pt x="12" y="0"/>
                  </a:moveTo>
                  <a:lnTo>
                    <a:pt x="12" y="35"/>
                  </a:lnTo>
                  <a:lnTo>
                    <a:pt x="6" y="78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Freeform 143"/>
            <p:cNvSpPr>
              <a:spLocks/>
            </p:cNvSpPr>
            <p:nvPr/>
          </p:nvSpPr>
          <p:spPr bwMode="auto">
            <a:xfrm>
              <a:off x="1574" y="3510"/>
              <a:ext cx="63" cy="35"/>
            </a:xfrm>
            <a:custGeom>
              <a:avLst/>
              <a:gdLst>
                <a:gd name="T0" fmla="*/ 6 w 63"/>
                <a:gd name="T1" fmla="*/ 9 h 35"/>
                <a:gd name="T2" fmla="*/ 0 w 63"/>
                <a:gd name="T3" fmla="*/ 17 h 35"/>
                <a:gd name="T4" fmla="*/ 0 w 63"/>
                <a:gd name="T5" fmla="*/ 26 h 35"/>
                <a:gd name="T6" fmla="*/ 11 w 63"/>
                <a:gd name="T7" fmla="*/ 26 h 35"/>
                <a:gd name="T8" fmla="*/ 17 w 63"/>
                <a:gd name="T9" fmla="*/ 35 h 35"/>
                <a:gd name="T10" fmla="*/ 28 w 63"/>
                <a:gd name="T11" fmla="*/ 26 h 35"/>
                <a:gd name="T12" fmla="*/ 34 w 63"/>
                <a:gd name="T13" fmla="*/ 26 h 35"/>
                <a:gd name="T14" fmla="*/ 40 w 63"/>
                <a:gd name="T15" fmla="*/ 26 h 35"/>
                <a:gd name="T16" fmla="*/ 46 w 63"/>
                <a:gd name="T17" fmla="*/ 26 h 35"/>
                <a:gd name="T18" fmla="*/ 57 w 63"/>
                <a:gd name="T19" fmla="*/ 26 h 35"/>
                <a:gd name="T20" fmla="*/ 63 w 63"/>
                <a:gd name="T21" fmla="*/ 17 h 35"/>
                <a:gd name="T22" fmla="*/ 57 w 63"/>
                <a:gd name="T23" fmla="*/ 9 h 35"/>
                <a:gd name="T24" fmla="*/ 51 w 63"/>
                <a:gd name="T25" fmla="*/ 9 h 35"/>
                <a:gd name="T26" fmla="*/ 46 w 63"/>
                <a:gd name="T27" fmla="*/ 0 h 35"/>
                <a:gd name="T28" fmla="*/ 40 w 63"/>
                <a:gd name="T29" fmla="*/ 0 h 35"/>
                <a:gd name="T30" fmla="*/ 34 w 63"/>
                <a:gd name="T31" fmla="*/ 0 h 35"/>
                <a:gd name="T32" fmla="*/ 23 w 63"/>
                <a:gd name="T33" fmla="*/ 0 h 35"/>
                <a:gd name="T34" fmla="*/ 17 w 63"/>
                <a:gd name="T35" fmla="*/ 0 h 35"/>
                <a:gd name="T36" fmla="*/ 11 w 63"/>
                <a:gd name="T37" fmla="*/ 9 h 35"/>
                <a:gd name="T38" fmla="*/ 6 w 63"/>
                <a:gd name="T3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35">
                  <a:moveTo>
                    <a:pt x="6" y="9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7" y="26"/>
                  </a:lnTo>
                  <a:lnTo>
                    <a:pt x="63" y="17"/>
                  </a:lnTo>
                  <a:lnTo>
                    <a:pt x="57" y="9"/>
                  </a:lnTo>
                  <a:lnTo>
                    <a:pt x="51" y="9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Freeform 144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145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Freeform 146"/>
            <p:cNvSpPr>
              <a:spLocks/>
            </p:cNvSpPr>
            <p:nvPr/>
          </p:nvSpPr>
          <p:spPr bwMode="auto">
            <a:xfrm>
              <a:off x="1568" y="3372"/>
              <a:ext cx="52" cy="147"/>
            </a:xfrm>
            <a:custGeom>
              <a:avLst/>
              <a:gdLst>
                <a:gd name="T0" fmla="*/ 0 w 52"/>
                <a:gd name="T1" fmla="*/ 0 h 147"/>
                <a:gd name="T2" fmla="*/ 0 w 52"/>
                <a:gd name="T3" fmla="*/ 26 h 147"/>
                <a:gd name="T4" fmla="*/ 6 w 52"/>
                <a:gd name="T5" fmla="*/ 43 h 147"/>
                <a:gd name="T6" fmla="*/ 6 w 52"/>
                <a:gd name="T7" fmla="*/ 103 h 147"/>
                <a:gd name="T8" fmla="*/ 6 w 52"/>
                <a:gd name="T9" fmla="*/ 138 h 147"/>
                <a:gd name="T10" fmla="*/ 12 w 52"/>
                <a:gd name="T11" fmla="*/ 147 h 147"/>
                <a:gd name="T12" fmla="*/ 17 w 52"/>
                <a:gd name="T13" fmla="*/ 147 h 147"/>
                <a:gd name="T14" fmla="*/ 23 w 52"/>
                <a:gd name="T15" fmla="*/ 138 h 147"/>
                <a:gd name="T16" fmla="*/ 29 w 52"/>
                <a:gd name="T17" fmla="*/ 138 h 147"/>
                <a:gd name="T18" fmla="*/ 40 w 52"/>
                <a:gd name="T19" fmla="*/ 147 h 147"/>
                <a:gd name="T20" fmla="*/ 46 w 52"/>
                <a:gd name="T21" fmla="*/ 138 h 147"/>
                <a:gd name="T22" fmla="*/ 52 w 52"/>
                <a:gd name="T23" fmla="*/ 129 h 147"/>
                <a:gd name="T24" fmla="*/ 52 w 52"/>
                <a:gd name="T25" fmla="*/ 95 h 147"/>
                <a:gd name="T26" fmla="*/ 52 w 52"/>
                <a:gd name="T27" fmla="*/ 77 h 147"/>
                <a:gd name="T28" fmla="*/ 46 w 52"/>
                <a:gd name="T29" fmla="*/ 0 h 147"/>
                <a:gd name="T30" fmla="*/ 46 w 52"/>
                <a:gd name="T31" fmla="*/ 8 h 147"/>
                <a:gd name="T32" fmla="*/ 29 w 52"/>
                <a:gd name="T33" fmla="*/ 8 h 147"/>
                <a:gd name="T34" fmla="*/ 17 w 52"/>
                <a:gd name="T35" fmla="*/ 8 h 147"/>
                <a:gd name="T36" fmla="*/ 0 w 52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47">
                  <a:moveTo>
                    <a:pt x="0" y="0"/>
                  </a:moveTo>
                  <a:lnTo>
                    <a:pt x="0" y="26"/>
                  </a:lnTo>
                  <a:lnTo>
                    <a:pt x="6" y="43"/>
                  </a:lnTo>
                  <a:lnTo>
                    <a:pt x="6" y="103"/>
                  </a:lnTo>
                  <a:lnTo>
                    <a:pt x="6" y="138"/>
                  </a:lnTo>
                  <a:lnTo>
                    <a:pt x="12" y="147"/>
                  </a:lnTo>
                  <a:lnTo>
                    <a:pt x="17" y="147"/>
                  </a:lnTo>
                  <a:lnTo>
                    <a:pt x="23" y="138"/>
                  </a:lnTo>
                  <a:lnTo>
                    <a:pt x="29" y="138"/>
                  </a:lnTo>
                  <a:lnTo>
                    <a:pt x="40" y="147"/>
                  </a:lnTo>
                  <a:lnTo>
                    <a:pt x="46" y="138"/>
                  </a:lnTo>
                  <a:lnTo>
                    <a:pt x="52" y="129"/>
                  </a:lnTo>
                  <a:lnTo>
                    <a:pt x="52" y="95"/>
                  </a:lnTo>
                  <a:lnTo>
                    <a:pt x="52" y="77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29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9" name="Freeform 147"/>
            <p:cNvSpPr>
              <a:spLocks/>
            </p:cNvSpPr>
            <p:nvPr/>
          </p:nvSpPr>
          <p:spPr bwMode="auto">
            <a:xfrm>
              <a:off x="1597" y="3415"/>
              <a:ext cx="5" cy="95"/>
            </a:xfrm>
            <a:custGeom>
              <a:avLst/>
              <a:gdLst>
                <a:gd name="T0" fmla="*/ 0 w 5"/>
                <a:gd name="T1" fmla="*/ 95 h 95"/>
                <a:gd name="T2" fmla="*/ 5 w 5"/>
                <a:gd name="T3" fmla="*/ 34 h 95"/>
                <a:gd name="T4" fmla="*/ 5 w 5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5">
                  <a:moveTo>
                    <a:pt x="0" y="95"/>
                  </a:moveTo>
                  <a:lnTo>
                    <a:pt x="5" y="34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Freeform 148"/>
            <p:cNvSpPr>
              <a:spLocks/>
            </p:cNvSpPr>
            <p:nvPr/>
          </p:nvSpPr>
          <p:spPr bwMode="auto">
            <a:xfrm>
              <a:off x="1574" y="3225"/>
              <a:ext cx="28" cy="52"/>
            </a:xfrm>
            <a:custGeom>
              <a:avLst/>
              <a:gdLst>
                <a:gd name="T0" fmla="*/ 6 w 28"/>
                <a:gd name="T1" fmla="*/ 17 h 52"/>
                <a:gd name="T2" fmla="*/ 6 w 28"/>
                <a:gd name="T3" fmla="*/ 17 h 52"/>
                <a:gd name="T4" fmla="*/ 0 w 28"/>
                <a:gd name="T5" fmla="*/ 26 h 52"/>
                <a:gd name="T6" fmla="*/ 0 w 28"/>
                <a:gd name="T7" fmla="*/ 26 h 52"/>
                <a:gd name="T8" fmla="*/ 6 w 28"/>
                <a:gd name="T9" fmla="*/ 34 h 52"/>
                <a:gd name="T10" fmla="*/ 6 w 28"/>
                <a:gd name="T11" fmla="*/ 43 h 52"/>
                <a:gd name="T12" fmla="*/ 17 w 28"/>
                <a:gd name="T13" fmla="*/ 52 h 52"/>
                <a:gd name="T14" fmla="*/ 28 w 28"/>
                <a:gd name="T15" fmla="*/ 52 h 52"/>
                <a:gd name="T16" fmla="*/ 28 w 28"/>
                <a:gd name="T17" fmla="*/ 43 h 52"/>
                <a:gd name="T18" fmla="*/ 28 w 28"/>
                <a:gd name="T19" fmla="*/ 34 h 52"/>
                <a:gd name="T20" fmla="*/ 28 w 28"/>
                <a:gd name="T21" fmla="*/ 17 h 52"/>
                <a:gd name="T22" fmla="*/ 28 w 28"/>
                <a:gd name="T23" fmla="*/ 0 h 52"/>
                <a:gd name="T24" fmla="*/ 11 w 28"/>
                <a:gd name="T25" fmla="*/ 8 h 52"/>
                <a:gd name="T26" fmla="*/ 6 w 28"/>
                <a:gd name="T27" fmla="*/ 8 h 52"/>
                <a:gd name="T28" fmla="*/ 6 w 28"/>
                <a:gd name="T29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52">
                  <a:moveTo>
                    <a:pt x="6" y="17"/>
                  </a:moveTo>
                  <a:lnTo>
                    <a:pt x="6" y="1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6" y="43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28" y="43"/>
                  </a:lnTo>
                  <a:lnTo>
                    <a:pt x="28" y="34"/>
                  </a:lnTo>
                  <a:lnTo>
                    <a:pt x="28" y="17"/>
                  </a:lnTo>
                  <a:lnTo>
                    <a:pt x="28" y="0"/>
                  </a:lnTo>
                  <a:lnTo>
                    <a:pt x="11" y="8"/>
                  </a:lnTo>
                  <a:lnTo>
                    <a:pt x="6" y="8"/>
                  </a:lnTo>
                  <a:lnTo>
                    <a:pt x="6" y="1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149"/>
            <p:cNvSpPr>
              <a:spLocks/>
            </p:cNvSpPr>
            <p:nvPr/>
          </p:nvSpPr>
          <p:spPr bwMode="auto">
            <a:xfrm>
              <a:off x="1568" y="3207"/>
              <a:ext cx="40" cy="44"/>
            </a:xfrm>
            <a:custGeom>
              <a:avLst/>
              <a:gdLst>
                <a:gd name="T0" fmla="*/ 34 w 40"/>
                <a:gd name="T1" fmla="*/ 35 h 44"/>
                <a:gd name="T2" fmla="*/ 40 w 40"/>
                <a:gd name="T3" fmla="*/ 26 h 44"/>
                <a:gd name="T4" fmla="*/ 40 w 40"/>
                <a:gd name="T5" fmla="*/ 18 h 44"/>
                <a:gd name="T6" fmla="*/ 34 w 40"/>
                <a:gd name="T7" fmla="*/ 9 h 44"/>
                <a:gd name="T8" fmla="*/ 29 w 40"/>
                <a:gd name="T9" fmla="*/ 0 h 44"/>
                <a:gd name="T10" fmla="*/ 17 w 40"/>
                <a:gd name="T11" fmla="*/ 0 h 44"/>
                <a:gd name="T12" fmla="*/ 12 w 40"/>
                <a:gd name="T13" fmla="*/ 0 h 44"/>
                <a:gd name="T14" fmla="*/ 6 w 40"/>
                <a:gd name="T15" fmla="*/ 9 h 44"/>
                <a:gd name="T16" fmla="*/ 6 w 40"/>
                <a:gd name="T17" fmla="*/ 0 h 44"/>
                <a:gd name="T18" fmla="*/ 6 w 40"/>
                <a:gd name="T19" fmla="*/ 9 h 44"/>
                <a:gd name="T20" fmla="*/ 0 w 40"/>
                <a:gd name="T21" fmla="*/ 9 h 44"/>
                <a:gd name="T22" fmla="*/ 6 w 40"/>
                <a:gd name="T23" fmla="*/ 9 h 44"/>
                <a:gd name="T24" fmla="*/ 0 w 40"/>
                <a:gd name="T25" fmla="*/ 18 h 44"/>
                <a:gd name="T26" fmla="*/ 0 w 40"/>
                <a:gd name="T27" fmla="*/ 35 h 44"/>
                <a:gd name="T28" fmla="*/ 6 w 40"/>
                <a:gd name="T29" fmla="*/ 44 h 44"/>
                <a:gd name="T30" fmla="*/ 6 w 40"/>
                <a:gd name="T31" fmla="*/ 44 h 44"/>
                <a:gd name="T32" fmla="*/ 12 w 40"/>
                <a:gd name="T33" fmla="*/ 35 h 44"/>
                <a:gd name="T34" fmla="*/ 12 w 40"/>
                <a:gd name="T35" fmla="*/ 35 h 44"/>
                <a:gd name="T36" fmla="*/ 12 w 40"/>
                <a:gd name="T37" fmla="*/ 26 h 44"/>
                <a:gd name="T38" fmla="*/ 17 w 40"/>
                <a:gd name="T39" fmla="*/ 26 h 44"/>
                <a:gd name="T40" fmla="*/ 34 w 40"/>
                <a:gd name="T41" fmla="*/ 18 h 44"/>
                <a:gd name="T42" fmla="*/ 34 w 40"/>
                <a:gd name="T43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44">
                  <a:moveTo>
                    <a:pt x="34" y="35"/>
                  </a:moveTo>
                  <a:lnTo>
                    <a:pt x="40" y="26"/>
                  </a:lnTo>
                  <a:lnTo>
                    <a:pt x="40" y="18"/>
                  </a:lnTo>
                  <a:lnTo>
                    <a:pt x="34" y="9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9"/>
                  </a:lnTo>
                  <a:lnTo>
                    <a:pt x="6" y="0"/>
                  </a:lnTo>
                  <a:lnTo>
                    <a:pt x="6" y="9"/>
                  </a:lnTo>
                  <a:lnTo>
                    <a:pt x="0" y="9"/>
                  </a:lnTo>
                  <a:lnTo>
                    <a:pt x="6" y="9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34" y="18"/>
                  </a:lnTo>
                  <a:lnTo>
                    <a:pt x="34" y="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Freeform 150"/>
            <p:cNvSpPr>
              <a:spLocks/>
            </p:cNvSpPr>
            <p:nvPr/>
          </p:nvSpPr>
          <p:spPr bwMode="auto">
            <a:xfrm>
              <a:off x="1580" y="3259"/>
              <a:ext cx="17" cy="26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8 h 26"/>
                <a:gd name="T4" fmla="*/ 5 w 17"/>
                <a:gd name="T5" fmla="*/ 26 h 26"/>
                <a:gd name="T6" fmla="*/ 11 w 17"/>
                <a:gd name="T7" fmla="*/ 26 h 26"/>
                <a:gd name="T8" fmla="*/ 17 w 17"/>
                <a:gd name="T9" fmla="*/ 26 h 26"/>
                <a:gd name="T10" fmla="*/ 17 w 17"/>
                <a:gd name="T11" fmla="*/ 18 h 26"/>
                <a:gd name="T12" fmla="*/ 17 w 17"/>
                <a:gd name="T13" fmla="*/ 18 h 26"/>
                <a:gd name="T14" fmla="*/ 11 w 17"/>
                <a:gd name="T15" fmla="*/ 18 h 26"/>
                <a:gd name="T16" fmla="*/ 0 w 17"/>
                <a:gd name="T17" fmla="*/ 9 h 26"/>
                <a:gd name="T18" fmla="*/ 0 w 1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6">
                  <a:moveTo>
                    <a:pt x="0" y="0"/>
                  </a:moveTo>
                  <a:lnTo>
                    <a:pt x="0" y="18"/>
                  </a:lnTo>
                  <a:lnTo>
                    <a:pt x="5" y="26"/>
                  </a:lnTo>
                  <a:lnTo>
                    <a:pt x="11" y="26"/>
                  </a:lnTo>
                  <a:lnTo>
                    <a:pt x="17" y="2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Freeform 151"/>
            <p:cNvSpPr>
              <a:spLocks/>
            </p:cNvSpPr>
            <p:nvPr/>
          </p:nvSpPr>
          <p:spPr bwMode="auto">
            <a:xfrm>
              <a:off x="1557" y="3277"/>
              <a:ext cx="68" cy="103"/>
            </a:xfrm>
            <a:custGeom>
              <a:avLst/>
              <a:gdLst>
                <a:gd name="T0" fmla="*/ 23 w 68"/>
                <a:gd name="T1" fmla="*/ 0 h 103"/>
                <a:gd name="T2" fmla="*/ 11 w 68"/>
                <a:gd name="T3" fmla="*/ 8 h 103"/>
                <a:gd name="T4" fmla="*/ 6 w 68"/>
                <a:gd name="T5" fmla="*/ 17 h 103"/>
                <a:gd name="T6" fmla="*/ 0 w 68"/>
                <a:gd name="T7" fmla="*/ 34 h 103"/>
                <a:gd name="T8" fmla="*/ 0 w 68"/>
                <a:gd name="T9" fmla="*/ 60 h 103"/>
                <a:gd name="T10" fmla="*/ 6 w 68"/>
                <a:gd name="T11" fmla="*/ 69 h 103"/>
                <a:gd name="T12" fmla="*/ 11 w 68"/>
                <a:gd name="T13" fmla="*/ 60 h 103"/>
                <a:gd name="T14" fmla="*/ 11 w 68"/>
                <a:gd name="T15" fmla="*/ 51 h 103"/>
                <a:gd name="T16" fmla="*/ 11 w 68"/>
                <a:gd name="T17" fmla="*/ 95 h 103"/>
                <a:gd name="T18" fmla="*/ 28 w 68"/>
                <a:gd name="T19" fmla="*/ 103 h 103"/>
                <a:gd name="T20" fmla="*/ 40 w 68"/>
                <a:gd name="T21" fmla="*/ 103 h 103"/>
                <a:gd name="T22" fmla="*/ 57 w 68"/>
                <a:gd name="T23" fmla="*/ 103 h 103"/>
                <a:gd name="T24" fmla="*/ 63 w 68"/>
                <a:gd name="T25" fmla="*/ 95 h 103"/>
                <a:gd name="T26" fmla="*/ 57 w 68"/>
                <a:gd name="T27" fmla="*/ 51 h 103"/>
                <a:gd name="T28" fmla="*/ 63 w 68"/>
                <a:gd name="T29" fmla="*/ 51 h 103"/>
                <a:gd name="T30" fmla="*/ 68 w 68"/>
                <a:gd name="T31" fmla="*/ 51 h 103"/>
                <a:gd name="T32" fmla="*/ 68 w 68"/>
                <a:gd name="T33" fmla="*/ 25 h 103"/>
                <a:gd name="T34" fmla="*/ 57 w 68"/>
                <a:gd name="T35" fmla="*/ 8 h 103"/>
                <a:gd name="T36" fmla="*/ 51 w 68"/>
                <a:gd name="T37" fmla="*/ 0 h 103"/>
                <a:gd name="T38" fmla="*/ 40 w 68"/>
                <a:gd name="T39" fmla="*/ 0 h 103"/>
                <a:gd name="T40" fmla="*/ 40 w 68"/>
                <a:gd name="T41" fmla="*/ 8 h 103"/>
                <a:gd name="T42" fmla="*/ 34 w 68"/>
                <a:gd name="T43" fmla="*/ 8 h 103"/>
                <a:gd name="T44" fmla="*/ 28 w 68"/>
                <a:gd name="T45" fmla="*/ 8 h 103"/>
                <a:gd name="T46" fmla="*/ 23 w 68"/>
                <a:gd name="T4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8" h="103">
                  <a:moveTo>
                    <a:pt x="23" y="0"/>
                  </a:moveTo>
                  <a:lnTo>
                    <a:pt x="11" y="8"/>
                  </a:lnTo>
                  <a:lnTo>
                    <a:pt x="6" y="17"/>
                  </a:lnTo>
                  <a:lnTo>
                    <a:pt x="0" y="34"/>
                  </a:lnTo>
                  <a:lnTo>
                    <a:pt x="0" y="60"/>
                  </a:lnTo>
                  <a:lnTo>
                    <a:pt x="6" y="69"/>
                  </a:lnTo>
                  <a:lnTo>
                    <a:pt x="11" y="60"/>
                  </a:lnTo>
                  <a:lnTo>
                    <a:pt x="11" y="51"/>
                  </a:lnTo>
                  <a:lnTo>
                    <a:pt x="11" y="95"/>
                  </a:lnTo>
                  <a:lnTo>
                    <a:pt x="28" y="103"/>
                  </a:lnTo>
                  <a:lnTo>
                    <a:pt x="40" y="103"/>
                  </a:lnTo>
                  <a:lnTo>
                    <a:pt x="57" y="103"/>
                  </a:lnTo>
                  <a:lnTo>
                    <a:pt x="63" y="95"/>
                  </a:lnTo>
                  <a:lnTo>
                    <a:pt x="57" y="51"/>
                  </a:lnTo>
                  <a:lnTo>
                    <a:pt x="63" y="51"/>
                  </a:lnTo>
                  <a:lnTo>
                    <a:pt x="68" y="51"/>
                  </a:lnTo>
                  <a:lnTo>
                    <a:pt x="68" y="25"/>
                  </a:lnTo>
                  <a:lnTo>
                    <a:pt x="57" y="8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8" y="8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Line 152"/>
            <p:cNvSpPr>
              <a:spLocks noChangeShapeType="1"/>
            </p:cNvSpPr>
            <p:nvPr/>
          </p:nvSpPr>
          <p:spPr bwMode="auto">
            <a:xfrm flipV="1">
              <a:off x="1614" y="3320"/>
              <a:ext cx="1" cy="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Freeform 153"/>
            <p:cNvSpPr>
              <a:spLocks/>
            </p:cNvSpPr>
            <p:nvPr/>
          </p:nvSpPr>
          <p:spPr bwMode="auto">
            <a:xfrm>
              <a:off x="1557" y="3337"/>
              <a:ext cx="23" cy="61"/>
            </a:xfrm>
            <a:custGeom>
              <a:avLst/>
              <a:gdLst>
                <a:gd name="T0" fmla="*/ 11 w 23"/>
                <a:gd name="T1" fmla="*/ 0 h 61"/>
                <a:gd name="T2" fmla="*/ 11 w 23"/>
                <a:gd name="T3" fmla="*/ 26 h 61"/>
                <a:gd name="T4" fmla="*/ 23 w 23"/>
                <a:gd name="T5" fmla="*/ 52 h 61"/>
                <a:gd name="T6" fmla="*/ 17 w 23"/>
                <a:gd name="T7" fmla="*/ 61 h 61"/>
                <a:gd name="T8" fmla="*/ 0 w 23"/>
                <a:gd name="T9" fmla="*/ 26 h 61"/>
                <a:gd name="T10" fmla="*/ 0 w 23"/>
                <a:gd name="T11" fmla="*/ 0 h 61"/>
                <a:gd name="T12" fmla="*/ 6 w 23"/>
                <a:gd name="T13" fmla="*/ 9 h 61"/>
                <a:gd name="T14" fmla="*/ 11 w 23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61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6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Freeform 154"/>
            <p:cNvSpPr>
              <a:spLocks/>
            </p:cNvSpPr>
            <p:nvPr/>
          </p:nvSpPr>
          <p:spPr bwMode="auto">
            <a:xfrm>
              <a:off x="1614" y="3328"/>
              <a:ext cx="11" cy="61"/>
            </a:xfrm>
            <a:custGeom>
              <a:avLst/>
              <a:gdLst>
                <a:gd name="T0" fmla="*/ 11 w 11"/>
                <a:gd name="T1" fmla="*/ 0 h 61"/>
                <a:gd name="T2" fmla="*/ 11 w 11"/>
                <a:gd name="T3" fmla="*/ 26 h 61"/>
                <a:gd name="T4" fmla="*/ 0 w 11"/>
                <a:gd name="T5" fmla="*/ 61 h 61"/>
                <a:gd name="T6" fmla="*/ 0 w 11"/>
                <a:gd name="T7" fmla="*/ 52 h 61"/>
                <a:gd name="T8" fmla="*/ 6 w 11"/>
                <a:gd name="T9" fmla="*/ 44 h 61"/>
                <a:gd name="T10" fmla="*/ 0 w 11"/>
                <a:gd name="T11" fmla="*/ 0 h 61"/>
                <a:gd name="T12" fmla="*/ 6 w 11"/>
                <a:gd name="T13" fmla="*/ 0 h 61"/>
                <a:gd name="T14" fmla="*/ 11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11" y="0"/>
                  </a:moveTo>
                  <a:lnTo>
                    <a:pt x="11" y="26"/>
                  </a:lnTo>
                  <a:lnTo>
                    <a:pt x="0" y="61"/>
                  </a:lnTo>
                  <a:lnTo>
                    <a:pt x="0" y="52"/>
                  </a:lnTo>
                  <a:lnTo>
                    <a:pt x="6" y="4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330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6815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1386905"/>
            <a:ext cx="9257711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Definir los conceptos </a:t>
            </a:r>
            <a:r>
              <a:rPr lang="es-E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frontal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como el primer elemento a ser devuelto / sacado de la cola y </a:t>
            </a:r>
            <a:r>
              <a:rPr lang="es-E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trasero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como el último elemento en ser insertado en la cola.</a:t>
            </a:r>
            <a:endParaRPr lang="es-E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613638" y="4326721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zh-TW">
                <a:ea typeface="PMingLiU" panose="02020500000000000000" pitchFamily="18" charset="-120"/>
              </a:rPr>
              <a:t>          </a:t>
            </a:r>
          </a:p>
        </p:txBody>
      </p:sp>
      <p:sp>
        <p:nvSpPr>
          <p:cNvPr id="118" name="Rectangle 5"/>
          <p:cNvSpPr>
            <a:spLocks noChangeArrowheads="1"/>
          </p:cNvSpPr>
          <p:nvPr/>
        </p:nvSpPr>
        <p:spPr bwMode="auto">
          <a:xfrm>
            <a:off x="3341885" y="3218646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9" name="Rectangle 6"/>
          <p:cNvSpPr>
            <a:spLocks noChangeArrowheads="1"/>
          </p:cNvSpPr>
          <p:nvPr/>
        </p:nvSpPr>
        <p:spPr bwMode="auto">
          <a:xfrm>
            <a:off x="6493273" y="3218646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 dirty="0">
              <a:ea typeface="PMingLiU" panose="02020500000000000000" pitchFamily="18" charset="-120"/>
            </a:endParaRPr>
          </a:p>
          <a:p>
            <a:pPr algn="ctr"/>
            <a:endParaRPr kumimoji="1" lang="zh-TW" altLang="zh-TW" dirty="0">
              <a:ea typeface="PMingLiU" panose="02020500000000000000" pitchFamily="18" charset="-120"/>
            </a:endParaRPr>
          </a:p>
          <a:p>
            <a:pPr algn="ctr"/>
            <a:endParaRPr kumimoji="1" lang="zh-TW" altLang="zh-TW" dirty="0">
              <a:ea typeface="PMingLiU" panose="02020500000000000000" pitchFamily="18" charset="-120"/>
            </a:endParaRPr>
          </a:p>
          <a:p>
            <a:pPr algn="ctr"/>
            <a:r>
              <a:rPr kumimoji="1" lang="en-US" altLang="zh-TW" dirty="0">
                <a:ea typeface="PMingLiU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 dirty="0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121" name="Rectangle 8"/>
          <p:cNvSpPr>
            <a:spLocks noChangeArrowheads="1"/>
          </p:cNvSpPr>
          <p:nvPr/>
        </p:nvSpPr>
        <p:spPr bwMode="auto">
          <a:xfrm>
            <a:off x="9352383" y="3218646"/>
            <a:ext cx="533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 dirty="0">
              <a:ea typeface="PMingLiU" panose="02020500000000000000" pitchFamily="18" charset="-120"/>
            </a:endParaRPr>
          </a:p>
          <a:p>
            <a:pPr algn="ctr"/>
            <a:endParaRPr kumimoji="1" lang="zh-TW" altLang="zh-TW" dirty="0">
              <a:ea typeface="PMingLiU" panose="02020500000000000000" pitchFamily="18" charset="-120"/>
            </a:endParaRPr>
          </a:p>
          <a:p>
            <a:pPr algn="ctr"/>
            <a:r>
              <a:rPr kumimoji="1" lang="en-US" altLang="zh-TW" dirty="0">
                <a:ea typeface="PMingLiU" panose="02020500000000000000" pitchFamily="18" charset="-120"/>
              </a:rPr>
              <a:t>C</a:t>
            </a:r>
          </a:p>
          <a:p>
            <a:pPr algn="ctr"/>
            <a:r>
              <a:rPr kumimoji="1" lang="en-US" altLang="zh-TW" dirty="0">
                <a:ea typeface="PMingLiU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 dirty="0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 flipH="1">
            <a:off x="3824485" y="493314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4027327" y="4717783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ea typeface="PMingLiU" panose="02020500000000000000" pitchFamily="18" charset="-120"/>
              </a:rPr>
              <a:t>Frontal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 flipH="1">
            <a:off x="6975873" y="44743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7" name="Line 20"/>
          <p:cNvSpPr>
            <a:spLocks noChangeShapeType="1"/>
          </p:cNvSpPr>
          <p:nvPr/>
        </p:nvSpPr>
        <p:spPr bwMode="auto">
          <a:xfrm flipH="1">
            <a:off x="9923883" y="417168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1" name="Text Box 24"/>
          <p:cNvSpPr txBox="1">
            <a:spLocks noChangeArrowheads="1"/>
          </p:cNvSpPr>
          <p:nvPr/>
        </p:nvSpPr>
        <p:spPr bwMode="auto">
          <a:xfrm>
            <a:off x="7149961" y="4262326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ea typeface="PMingLiU" panose="02020500000000000000" pitchFamily="18" charset="-120"/>
              </a:rPr>
              <a:t>Frontal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132" name="Text Box 25"/>
          <p:cNvSpPr txBox="1">
            <a:spLocks noChangeArrowheads="1"/>
          </p:cNvSpPr>
          <p:nvPr/>
        </p:nvSpPr>
        <p:spPr bwMode="auto">
          <a:xfrm>
            <a:off x="10137145" y="3984358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ea typeface="PMingLiU" panose="02020500000000000000" pitchFamily="18" charset="-120"/>
              </a:rPr>
              <a:t>Frontal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135" name="Text Box 29"/>
          <p:cNvSpPr txBox="1">
            <a:spLocks noChangeArrowheads="1"/>
          </p:cNvSpPr>
          <p:nvPr/>
        </p:nvSpPr>
        <p:spPr bwMode="auto">
          <a:xfrm>
            <a:off x="3402210" y="4707721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7" name="Text Box 12"/>
          <p:cNvSpPr txBox="1">
            <a:spLocks noChangeArrowheads="1"/>
          </p:cNvSpPr>
          <p:nvPr/>
        </p:nvSpPr>
        <p:spPr bwMode="auto">
          <a:xfrm>
            <a:off x="2122327" y="4717783"/>
            <a:ext cx="968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 err="1" smtClean="0">
                <a:ea typeface="PMingLiU" panose="02020500000000000000" pitchFamily="18" charset="-120"/>
              </a:rPr>
              <a:t>Trasero</a:t>
            </a:r>
            <a:endParaRPr kumimoji="1" lang="en-US" altLang="zh-TW" dirty="0" smtClean="0">
              <a:ea typeface="PMingLiU" panose="02020500000000000000" pitchFamily="18" charset="-120"/>
            </a:endParaRPr>
          </a:p>
        </p:txBody>
      </p:sp>
      <p:sp>
        <p:nvSpPr>
          <p:cNvPr id="138" name="Line 11"/>
          <p:cNvSpPr>
            <a:spLocks noChangeShapeType="1"/>
          </p:cNvSpPr>
          <p:nvPr/>
        </p:nvSpPr>
        <p:spPr bwMode="auto">
          <a:xfrm flipV="1">
            <a:off x="3059311" y="4927600"/>
            <a:ext cx="2738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9" name="Text Box 12"/>
          <p:cNvSpPr txBox="1">
            <a:spLocks noChangeArrowheads="1"/>
          </p:cNvSpPr>
          <p:nvPr/>
        </p:nvSpPr>
        <p:spPr bwMode="auto">
          <a:xfrm>
            <a:off x="5271927" y="4514583"/>
            <a:ext cx="968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 err="1" smtClean="0">
                <a:ea typeface="PMingLiU" panose="02020500000000000000" pitchFamily="18" charset="-120"/>
              </a:rPr>
              <a:t>Trasero</a:t>
            </a:r>
            <a:endParaRPr kumimoji="1" lang="en-US" altLang="zh-TW" dirty="0" smtClean="0">
              <a:ea typeface="PMingLiU" panose="02020500000000000000" pitchFamily="18" charset="-120"/>
            </a:endParaRPr>
          </a:p>
        </p:txBody>
      </p:sp>
      <p:sp>
        <p:nvSpPr>
          <p:cNvPr id="140" name="Line 11"/>
          <p:cNvSpPr>
            <a:spLocks noChangeShapeType="1"/>
          </p:cNvSpPr>
          <p:nvPr/>
        </p:nvSpPr>
        <p:spPr bwMode="auto">
          <a:xfrm flipV="1">
            <a:off x="6208911" y="4724400"/>
            <a:ext cx="2738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8129427" y="4527283"/>
            <a:ext cx="968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 err="1" smtClean="0">
                <a:ea typeface="PMingLiU" panose="02020500000000000000" pitchFamily="18" charset="-120"/>
              </a:rPr>
              <a:t>Trasero</a:t>
            </a:r>
            <a:endParaRPr kumimoji="1" lang="en-US" altLang="zh-TW" dirty="0" smtClean="0">
              <a:ea typeface="PMingLiU" panose="02020500000000000000" pitchFamily="18" charset="-120"/>
            </a:endParaRPr>
          </a:p>
        </p:txBody>
      </p:sp>
      <p:sp>
        <p:nvSpPr>
          <p:cNvPr id="142" name="Line 11"/>
          <p:cNvSpPr>
            <a:spLocks noChangeShapeType="1"/>
          </p:cNvSpPr>
          <p:nvPr/>
        </p:nvSpPr>
        <p:spPr bwMode="auto">
          <a:xfrm flipV="1">
            <a:off x="9066411" y="4737100"/>
            <a:ext cx="2738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6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6815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113976" y="2148905"/>
            <a:ext cx="9257711" cy="28623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Listar los métodos que debe contener la estructura Cola.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Cantidad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insertados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la Cola.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enqueue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 –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Encolar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un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trasero</a:t>
            </a:r>
            <a:r>
              <a:rPr lang="en-U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 final de la Cola.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front() –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Devolver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frontal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Cola.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dequeue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 –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Sacar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frontal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Cola.</a:t>
            </a:r>
          </a:p>
        </p:txBody>
      </p:sp>
    </p:spTree>
    <p:extLst>
      <p:ext uri="{BB962C8B-B14F-4D97-AF65-F5344CB8AC3E}">
        <p14:creationId xmlns:p14="http://schemas.microsoft.com/office/powerpoint/2010/main" val="2088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68491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Localización de la asignatura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2054973"/>
            <a:ext cx="6175601" cy="317067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 eaLnBrk="1" hangingPunct="1">
              <a:lnSpc>
                <a:spcPts val="0"/>
              </a:lnSpc>
              <a:spcBef>
                <a:spcPts val="0"/>
              </a:spcBef>
              <a:spcAft>
                <a:spcPts val="3000"/>
              </a:spcAft>
              <a:defRPr/>
            </a:pPr>
            <a:r>
              <a:rPr lang="es-E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Carrera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Ingeniería en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Informática</a:t>
            </a:r>
          </a:p>
          <a:p>
            <a:pPr eaLnBrk="1" hangingPunct="1">
              <a:lnSpc>
                <a:spcPts val="0"/>
              </a:lnSpc>
              <a:spcBef>
                <a:spcPts val="0"/>
              </a:spcBef>
              <a:spcAft>
                <a:spcPts val="3000"/>
              </a:spcAft>
              <a:defRPr/>
            </a:pP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Disciplina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Ingeniería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Gestión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del Software</a:t>
            </a:r>
            <a:endParaRPr lang="es-E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0"/>
              </a:lnSpc>
              <a:spcBef>
                <a:spcPts val="0"/>
              </a:spcBef>
              <a:spcAft>
                <a:spcPts val="3000"/>
              </a:spcAft>
              <a:defRPr/>
            </a:pPr>
            <a:r>
              <a:rPr lang="es-E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Asignatura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Estructuras de Datos y Algoritmos</a:t>
            </a:r>
          </a:p>
          <a:p>
            <a:pPr eaLnBrk="1" hangingPunct="1">
              <a:lnSpc>
                <a:spcPts val="0"/>
              </a:lnSpc>
              <a:spcBef>
                <a:spcPts val="0"/>
              </a:spcBef>
              <a:spcAft>
                <a:spcPts val="3000"/>
              </a:spcAft>
              <a:defRPr/>
            </a:pP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Tema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I: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Lineales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0"/>
              </a:lnSpc>
              <a:spcBef>
                <a:spcPts val="0"/>
              </a:spcBef>
              <a:spcAft>
                <a:spcPts val="3000"/>
              </a:spcAft>
              <a:defRPr/>
            </a:pP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Actividad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7</a:t>
            </a:r>
            <a:endParaRPr lang="es-E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0"/>
              </a:lnSpc>
              <a:spcBef>
                <a:spcPts val="0"/>
              </a:spcBef>
              <a:spcAft>
                <a:spcPts val="3000"/>
              </a:spcAft>
              <a:defRPr/>
            </a:pPr>
            <a:r>
              <a:rPr lang="es-E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Semestre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1ero</a:t>
            </a:r>
          </a:p>
          <a:p>
            <a:pPr eaLnBrk="1" hangingPunct="1">
              <a:lnSpc>
                <a:spcPts val="0"/>
              </a:lnSpc>
              <a:spcBef>
                <a:spcPts val="0"/>
              </a:spcBef>
              <a:spcAft>
                <a:spcPts val="3000"/>
              </a:spcAft>
              <a:defRPr/>
            </a:pPr>
            <a:r>
              <a:rPr lang="es-E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Año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2do</a:t>
            </a:r>
          </a:p>
          <a:p>
            <a:pPr eaLnBrk="1" hangingPunct="1">
              <a:lnSpc>
                <a:spcPts val="0"/>
              </a:lnSpc>
              <a:spcBef>
                <a:spcPts val="0"/>
              </a:spcBef>
              <a:spcAft>
                <a:spcPts val="3000"/>
              </a:spcAft>
              <a:defRPr/>
            </a:pPr>
            <a:r>
              <a:rPr lang="es-E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Tipo de Clase: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Conferencia</a:t>
            </a:r>
          </a:p>
          <a:p>
            <a:pPr eaLnBrk="1" hangingPunct="1">
              <a:lnSpc>
                <a:spcPts val="0"/>
              </a:lnSpc>
              <a:spcBef>
                <a:spcPts val="0"/>
              </a:spcBef>
              <a:spcAft>
                <a:spcPts val="3000"/>
              </a:spcAft>
              <a:defRPr/>
            </a:pP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Título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: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Pilas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9140"/>
                  </a:solidFill>
                </a:uFill>
              </a:rPr>
              <a:t> y Colas</a:t>
            </a:r>
            <a:endParaRPr lang="es-E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1386905"/>
            <a:ext cx="9257711" cy="409342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Explicar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implementación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estructura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un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arreglo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Escribir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código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Java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método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traceando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comportamiento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gráficamente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mostrando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Cola en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sentido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horizontal.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Debatir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los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mismo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vez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terminada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explicación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través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preguntas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 los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estudiantes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Explicar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implemantación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estructura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Enlazada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usando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los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métodos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misma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previamente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estudiados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ambas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implementaciones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ventajas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desventajas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43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  <a:endParaRPr lang="es-MX" sz="2800" dirty="0"/>
          </a:p>
        </p:txBody>
      </p:sp>
      <p:sp>
        <p:nvSpPr>
          <p:cNvPr id="6" name="Proceso 5"/>
          <p:cNvSpPr/>
          <p:nvPr/>
        </p:nvSpPr>
        <p:spPr>
          <a:xfrm>
            <a:off x="2495527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3678851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862175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Proceso 8"/>
          <p:cNvSpPr/>
          <p:nvPr/>
        </p:nvSpPr>
        <p:spPr>
          <a:xfrm>
            <a:off x="6045499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495527" y="3466627"/>
            <a:ext cx="459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front() – [no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está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definido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0</a:t>
            </a:r>
          </a:p>
          <a:p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(5) –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encola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numero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5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  <a:endParaRPr lang="es-MX" sz="2800" dirty="0"/>
          </a:p>
        </p:txBody>
      </p:sp>
      <p:sp>
        <p:nvSpPr>
          <p:cNvPr id="6" name="Proceso 5"/>
          <p:cNvSpPr/>
          <p:nvPr/>
        </p:nvSpPr>
        <p:spPr>
          <a:xfrm>
            <a:off x="2495527" y="2355279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3678851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862175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Proceso 8"/>
          <p:cNvSpPr/>
          <p:nvPr/>
        </p:nvSpPr>
        <p:spPr>
          <a:xfrm>
            <a:off x="6045499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495527" y="3466627"/>
            <a:ext cx="459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front() – 5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1</a:t>
            </a:r>
          </a:p>
          <a:p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(7) –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encola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numero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7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  <a:endParaRPr lang="es-MX" sz="2800" dirty="0"/>
          </a:p>
        </p:txBody>
      </p:sp>
      <p:sp>
        <p:nvSpPr>
          <p:cNvPr id="6" name="Proceso 5"/>
          <p:cNvSpPr/>
          <p:nvPr/>
        </p:nvSpPr>
        <p:spPr>
          <a:xfrm>
            <a:off x="2495527" y="2355279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3678851" y="2355279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862175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Proceso 8"/>
          <p:cNvSpPr/>
          <p:nvPr/>
        </p:nvSpPr>
        <p:spPr>
          <a:xfrm>
            <a:off x="6045499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495527" y="3466627"/>
            <a:ext cx="459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front() – 5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2</a:t>
            </a:r>
          </a:p>
          <a:p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(3) –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encola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numero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3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  <a:endParaRPr lang="es-MX" sz="2800" dirty="0"/>
          </a:p>
        </p:txBody>
      </p:sp>
      <p:sp>
        <p:nvSpPr>
          <p:cNvPr id="6" name="Proceso 5"/>
          <p:cNvSpPr/>
          <p:nvPr/>
        </p:nvSpPr>
        <p:spPr>
          <a:xfrm>
            <a:off x="2495527" y="2355279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3678851" y="2355279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862175" y="2355279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Proceso 8"/>
          <p:cNvSpPr/>
          <p:nvPr/>
        </p:nvSpPr>
        <p:spPr>
          <a:xfrm>
            <a:off x="6045499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495527" y="3466627"/>
            <a:ext cx="459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front() – 5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2</a:t>
            </a:r>
          </a:p>
          <a:p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dequeue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 –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elimina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el primer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elemento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encolado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  <a:endParaRPr lang="es-MX" sz="2800" dirty="0"/>
          </a:p>
        </p:txBody>
      </p:sp>
      <p:sp>
        <p:nvSpPr>
          <p:cNvPr id="6" name="Proceso 5"/>
          <p:cNvSpPr/>
          <p:nvPr/>
        </p:nvSpPr>
        <p:spPr>
          <a:xfrm>
            <a:off x="2495527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3678851" y="2355279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4862175" y="2355279"/>
            <a:ext cx="1043189" cy="56667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Proceso 8"/>
          <p:cNvSpPr/>
          <p:nvPr/>
        </p:nvSpPr>
        <p:spPr>
          <a:xfrm>
            <a:off x="6045499" y="2355279"/>
            <a:ext cx="1043189" cy="5666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495527" y="3466627"/>
            <a:ext cx="459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front() – 7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size() – 2</a:t>
            </a:r>
          </a:p>
        </p:txBody>
      </p:sp>
    </p:spTree>
    <p:extLst>
      <p:ext uri="{BB962C8B-B14F-4D97-AF65-F5344CB8AC3E}">
        <p14:creationId xmlns:p14="http://schemas.microsoft.com/office/powerpoint/2010/main" val="42495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Cola</a:t>
            </a:r>
            <a:endParaRPr lang="es-MX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88576" y="1386905"/>
            <a:ext cx="9257711" cy="70788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la idea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Colas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arreglos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deben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circulares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para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tener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major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rendimiento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00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Problemas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75876" y="1386905"/>
            <a:ext cx="9257711" cy="409342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Problema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1:</a:t>
            </a:r>
          </a:p>
          <a:p>
            <a:pPr lvl="0"/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Evaluar si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 cadena compuesta por 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paréntesis, bracetes y corchetes están balanceados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Solución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0"/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abiertos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cerrados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no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válido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contraejemplo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([]({()}[())])</a:t>
            </a:r>
          </a:p>
          <a:p>
            <a:pPr lvl="0"/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Explicar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solución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usando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:</a:t>
            </a:r>
          </a:p>
          <a:p>
            <a:pPr lvl="0"/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1 – Si se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encuentra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un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símbolo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apertura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: ({[,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meterlo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dentro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 – Si se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encuentra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un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símbolo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cierre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: )}],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chequear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en el </a:t>
            </a:r>
            <a:r>
              <a:rPr lang="en-US" sz="2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tope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esté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su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correspondiente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 –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Verificar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quede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vacía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al final del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procedimiento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.</a:t>
            </a:r>
          </a:p>
          <a:p>
            <a:pPr lvl="0"/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Problemas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75876" y="1386905"/>
            <a:ext cx="9257711" cy="255454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Problema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2: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 un restaurant se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desea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mantener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un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sistema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recibe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pedidos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 los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ejecuta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mismo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orden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</a:p>
          <a:p>
            <a:pPr lvl="0"/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Solución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0"/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Cola,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vez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entre un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pedido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Nuevo,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encolarlo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cuando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termine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procesar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sacarlo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misma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</a:endParaRPr>
          </a:p>
          <a:p>
            <a:pPr lvl="0"/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Estudio Independiente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75876" y="1386905"/>
            <a:ext cx="9257711" cy="19389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Ejercicio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1:</a:t>
            </a: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los TDA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 Cola,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dos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maneras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vistas en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conferencia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1-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Arreglos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2-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Enlazadas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Nota: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Anécdota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D. Knuth.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75876" y="3531942"/>
            <a:ext cx="9257711" cy="70788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Ejercicio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2:</a:t>
            </a: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un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evaluador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expresiones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aritméticas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75876" y="4490121"/>
            <a:ext cx="9257711" cy="70788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Ejercicio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3:</a:t>
            </a:r>
          </a:p>
          <a:p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Implementar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Cola circular</a:t>
            </a:r>
          </a:p>
        </p:txBody>
      </p:sp>
    </p:spTree>
    <p:extLst>
      <p:ext uri="{BB962C8B-B14F-4D97-AF65-F5344CB8AC3E}">
        <p14:creationId xmlns:p14="http://schemas.microsoft.com/office/powerpoint/2010/main" val="40209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1172793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Problema</a:t>
            </a:r>
            <a:endParaRPr lang="es-MX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88576" y="1878760"/>
            <a:ext cx="9257711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  <a:defRPr/>
            </a:pP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Necesidad que tienen los estudiantes de </a:t>
            </a:r>
            <a:r>
              <a:rPr lang="es-ES_tradnl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conocer 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los </a:t>
            </a:r>
            <a:r>
              <a:rPr lang="es-ES_tradnl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TDA 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 y Cola, </a:t>
            </a:r>
            <a:r>
              <a:rPr lang="es-ES_tradnl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 posteriormente 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utilizarlos </a:t>
            </a:r>
            <a:r>
              <a:rPr lang="es-ES_tradnl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solución de 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problemas prácticos en  el campo de la Ingenier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ía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s-E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8 Rectángulo"/>
          <p:cNvSpPr txBox="1">
            <a:spLocks noChangeArrowheads="1"/>
          </p:cNvSpPr>
          <p:nvPr/>
        </p:nvSpPr>
        <p:spPr bwMode="auto">
          <a:xfrm>
            <a:off x="2088576" y="2884367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Objeto</a:t>
            </a:r>
            <a:endParaRPr lang="es-MX" sz="2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088576" y="3590334"/>
            <a:ext cx="9257711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  <a:defRPr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Estructuras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 los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Algoritmos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ellas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s-E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8 Rectángulo"/>
          <p:cNvSpPr txBox="1">
            <a:spLocks noChangeArrowheads="1"/>
          </p:cNvSpPr>
          <p:nvPr/>
        </p:nvSpPr>
        <p:spPr bwMode="auto">
          <a:xfrm>
            <a:off x="2088576" y="4173191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Objetivo</a:t>
            </a:r>
            <a:endParaRPr lang="es-MX" sz="28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088576" y="4722607"/>
            <a:ext cx="9257711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_tradnl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Mostrar 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los </a:t>
            </a:r>
            <a:r>
              <a:rPr lang="es-ES_tradnl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TDA Pila 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 Cola con </a:t>
            </a:r>
            <a:r>
              <a:rPr lang="es-ES_tradnl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 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fin específico, </a:t>
            </a:r>
            <a:r>
              <a:rPr lang="es-ES_tradnl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sus 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métodos y desarrollar el análisis de solución de problemas particulares a ser resueltos con los mismo.</a:t>
            </a:r>
            <a:endParaRPr lang="es-E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Conclusiones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75876" y="2111299"/>
            <a:ext cx="9257711" cy="255454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 pilas y colas son casos particulares de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listas para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 que las operaciones de inserción y eliminación se utilizan extremos específicos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endParaRPr lang="es-E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las pilas las inserciones y las eliminaciones ocurren por el mismo extremo (orden LIFO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).</a:t>
            </a:r>
          </a:p>
          <a:p>
            <a:pPr lvl="0"/>
            <a:endParaRPr lang="es-E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las colas las inserciones ocurren por un extremo y las eliminaciones por el otro extremo (orden FIFO).</a:t>
            </a:r>
          </a:p>
        </p:txBody>
      </p:sp>
    </p:spTree>
    <p:extLst>
      <p:ext uri="{BB962C8B-B14F-4D97-AF65-F5344CB8AC3E}">
        <p14:creationId xmlns:p14="http://schemas.microsoft.com/office/powerpoint/2010/main" val="7648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Método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1363607"/>
            <a:ext cx="9257711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  <a:defRPr/>
            </a:pP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Método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Expositivo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6" name="8 Rectángulo"/>
          <p:cNvSpPr txBox="1">
            <a:spLocks noChangeArrowheads="1"/>
          </p:cNvSpPr>
          <p:nvPr/>
        </p:nvSpPr>
        <p:spPr bwMode="auto">
          <a:xfrm>
            <a:off x="2088576" y="1958844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Medios de enseñanza</a:t>
            </a:r>
            <a:endParaRPr lang="es-MX" sz="2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88576" y="2664811"/>
            <a:ext cx="9257711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  <a:defRPr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pizarra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computadora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retroproyector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s-E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8 Rectángulo"/>
          <p:cNvSpPr txBox="1">
            <a:spLocks noChangeArrowheads="1"/>
          </p:cNvSpPr>
          <p:nvPr/>
        </p:nvSpPr>
        <p:spPr bwMode="auto">
          <a:xfrm>
            <a:off x="2088576" y="3247668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Bibliografía</a:t>
            </a:r>
            <a:endParaRPr lang="es-MX" sz="28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88576" y="3797084"/>
            <a:ext cx="8897103" cy="255454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_tradnl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Algorithms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  <a:r>
              <a:rPr lang="es-ES_tradnl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Cap</a:t>
            </a:r>
            <a:r>
              <a:rPr lang="es-ES_tradnl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10. página 200 - 204.</a:t>
            </a:r>
            <a:endParaRPr lang="es-ES_tradnl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0"/>
            <a:endParaRPr lang="es-ES" sz="2000" dirty="0" smtClean="0"/>
          </a:p>
          <a:p>
            <a:pPr lvl="0"/>
            <a:r>
              <a:rPr lang="es-E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Weiss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M. A., “Estructura de Datos en Java. Compatible con Java 2”: Cap.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16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Estructuras de datos, algoritmos y programación orientada a objetos. Gregory L. </a:t>
            </a:r>
            <a:r>
              <a:rPr lang="es-E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Heileman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Universidad de Nuevo México, </a:t>
            </a:r>
            <a:r>
              <a:rPr lang="es-E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Cap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1 y 5. </a:t>
            </a:r>
          </a:p>
          <a:p>
            <a:endParaRPr lang="es-E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Introducción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2328807"/>
            <a:ext cx="9257711" cy="19389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  <a:defRPr/>
            </a:pP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modo de introducción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hacer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breve recordatorio de los contenidos más importantes abordados en la conferencia anterior, así como el planteamiento de un problema a ser resuelto mediante el uso de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Pilas y otro por el uso de Colas.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 introducción puede ser realizada mediante una breve exposición o en una sesión de preguntas y respuestas entre el profesor y los estudiantes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2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Introducción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1363607"/>
            <a:ext cx="9257711" cy="170816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 lvl="0">
              <a:spcAft>
                <a:spcPts val="3000"/>
              </a:spcAft>
              <a:defRPr/>
            </a:pP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Pregunta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¿Qué es una estructura de datos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?</a:t>
            </a:r>
          </a:p>
          <a:p>
            <a:pPr lvl="0">
              <a:spcAft>
                <a:spcPts val="3000"/>
              </a:spcAft>
              <a:defRPr/>
            </a:pPr>
            <a:r>
              <a:rPr lang="en-US" sz="20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Respuesta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Una 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estructura de datos es una forma particular de organizar datos en una computadora para que pueda ser utilizado de manera eficiente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s-E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88575" y="3254514"/>
            <a:ext cx="9257711" cy="140038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 lvl="0">
              <a:spcAft>
                <a:spcPts val="3000"/>
              </a:spcAft>
              <a:defRPr/>
            </a:pP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Pregunta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¿Qué es 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 TDA (Tipo De Dato Abstracto)?</a:t>
            </a:r>
          </a:p>
          <a:p>
            <a:pPr lvl="0">
              <a:spcAft>
                <a:spcPts val="3000"/>
              </a:spcAft>
              <a:defRPr/>
            </a:pPr>
            <a:r>
              <a:rPr lang="en-US" sz="20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Respuesta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 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modelo matemático compuesto por una colección de operaciones definidas sobre un conjunto de datos para el modelo.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88575" y="4837644"/>
            <a:ext cx="9257711" cy="10926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 lvl="0">
              <a:spcAft>
                <a:spcPts val="3000"/>
              </a:spcAft>
              <a:defRPr/>
            </a:pP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Pregunta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¿Qué 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TDA hemos estudiado hasta ahora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? 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¿Que 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resuelve?</a:t>
            </a:r>
            <a:endParaRPr lang="es-E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0">
              <a:spcAft>
                <a:spcPts val="3000"/>
              </a:spcAft>
              <a:defRPr/>
            </a:pPr>
            <a:r>
              <a:rPr lang="en-US" sz="20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Respuesta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Lista Lineal y Lista Enlazada</a:t>
            </a:r>
          </a:p>
        </p:txBody>
      </p:sp>
    </p:spTree>
    <p:extLst>
      <p:ext uri="{BB962C8B-B14F-4D97-AF65-F5344CB8AC3E}">
        <p14:creationId xmlns:p14="http://schemas.microsoft.com/office/powerpoint/2010/main" val="18618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Introducción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2767403"/>
            <a:ext cx="9257711" cy="70788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  <a:defRPr/>
            </a:pP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Pregunta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¿Tendrá sentido la existencia de algún TDA dónde el elemento a eliminar sea uno y este está predefinido de antemano</a:t>
            </a:r>
            <a:r>
              <a:rPr lang="es-E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4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Pila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1386905"/>
            <a:ext cx="9257711" cy="132343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Introducir el concepto de mecanismo </a:t>
            </a:r>
            <a:r>
              <a:rPr lang="es-E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L.I.F.O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Last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</a:t>
            </a:r>
            <a:r>
              <a:rPr lang="es-ES" sz="20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First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Out</a:t>
            </a:r>
            <a:r>
              <a:rPr lang="es-E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el último en entrar es el primero en salir. Las Pilas usan este mecanismo de funcionamiento, los elementos son almacenados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 un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orden y devueltos en orden inverso.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88575" y="2893091"/>
            <a:ext cx="9257711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Mostrar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analogías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 una torre de platos que el último en ser fregado, será el primero en ser usado nuevamente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y con una 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torre de libros, donde el último libro consultado será el primero en ser escogido.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83978"/>
              </p:ext>
            </p:extLst>
          </p:nvPr>
        </p:nvGraphicFramePr>
        <p:xfrm>
          <a:off x="5201989" y="4114800"/>
          <a:ext cx="19050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r:id="rId4" imgW="3644900" imgH="3479800" progId="MS_ClipArt_Gallery">
                  <p:embed/>
                </p:oleObj>
              </mc:Choice>
              <mc:Fallback>
                <p:oleObj r:id="rId4" imgW="3644900" imgH="3479800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989" y="4114800"/>
                        <a:ext cx="1905000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5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0" y="474892"/>
            <a:ext cx="1584176" cy="1711575"/>
          </a:xfrm>
          <a:prstGeom prst="rect">
            <a:avLst/>
          </a:prstGeom>
        </p:spPr>
      </p:pic>
      <p:sp>
        <p:nvSpPr>
          <p:cNvPr id="3" name="8 Rectángulo"/>
          <p:cNvSpPr txBox="1">
            <a:spLocks noChangeArrowheads="1"/>
          </p:cNvSpPr>
          <p:nvPr/>
        </p:nvSpPr>
        <p:spPr bwMode="auto">
          <a:xfrm>
            <a:off x="2088576" y="657640"/>
            <a:ext cx="5266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800" b="1" dirty="0" smtClean="0"/>
              <a:t>Desarrollo - Pila</a:t>
            </a:r>
            <a:endParaRPr lang="es-MX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8576" y="1386905"/>
            <a:ext cx="9257711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Definir el concepto de </a:t>
            </a:r>
            <a:r>
              <a:rPr lang="es-E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tope</a:t>
            </a:r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la Pila como último elemento insertado / primer elemento a eliminar. Mostrar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gráficamente </a:t>
            </a:r>
            <a:r>
              <a:rPr lang="es-E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Last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</a:t>
            </a:r>
            <a:r>
              <a:rPr lang="es-E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First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Out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(Último en entrar, primero en salir)</a:t>
            </a:r>
            <a:endParaRPr lang="es-E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86538" y="3850201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zh-TW">
                <a:ea typeface="PMingLiU" panose="02020500000000000000" pitchFamily="18" charset="-120"/>
              </a:rPr>
              <a:t>         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4785" y="2742126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15173" y="2742126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PMingLiU" panose="02020500000000000000" pitchFamily="18" charset="-120"/>
            </a:endParaRPr>
          </a:p>
          <a:p>
            <a:pPr algn="ctr"/>
            <a:endParaRPr kumimoji="1" lang="zh-TW" altLang="zh-TW">
              <a:ea typeface="PMingLiU" panose="02020500000000000000" pitchFamily="18" charset="-120"/>
            </a:endParaRPr>
          </a:p>
          <a:p>
            <a:pPr algn="ctr"/>
            <a:endParaRPr kumimoji="1" lang="zh-TW" altLang="zh-TW">
              <a:ea typeface="PMingLiU" panose="02020500000000000000" pitchFamily="18" charset="-120"/>
            </a:endParaRP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751744" y="2742126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PMingLiU" panose="02020500000000000000" pitchFamily="18" charset="-120"/>
            </a:endParaRP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326483" y="2742126"/>
            <a:ext cx="533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PMingLiU" panose="02020500000000000000" pitchFamily="18" charset="-120"/>
            </a:endParaRPr>
          </a:p>
          <a:p>
            <a:pPr algn="ctr"/>
            <a:endParaRPr kumimoji="1" lang="zh-TW" altLang="zh-TW">
              <a:ea typeface="PMingLiU" panose="02020500000000000000" pitchFamily="18" charset="-120"/>
            </a:endParaRP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9498166" y="2742126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PMingLiU" panose="02020500000000000000" pitchFamily="18" charset="-120"/>
            </a:endParaRP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072902" y="2742126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E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884685" y="44185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087527" y="4228563"/>
            <a:ext cx="740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T</a:t>
            </a:r>
            <a:r>
              <a:rPr kumimoji="1" lang="en-US" altLang="zh-TW" dirty="0" smtClean="0">
                <a:ea typeface="PMingLiU" panose="02020500000000000000" pitchFamily="18" charset="-120"/>
              </a:rPr>
              <a:t>ope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4372373" y="399781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5859883" y="36951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7208944" y="345583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8530102" y="31263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9955366" y="343007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546461" y="3785806"/>
            <a:ext cx="740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T</a:t>
            </a:r>
            <a:r>
              <a:rPr kumimoji="1" lang="en-US" altLang="zh-TW" dirty="0" smtClean="0">
                <a:ea typeface="PMingLiU" panose="02020500000000000000" pitchFamily="18" charset="-120"/>
              </a:rPr>
              <a:t>ope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035045" y="3507838"/>
            <a:ext cx="740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T</a:t>
            </a:r>
            <a:r>
              <a:rPr kumimoji="1" lang="en-US" altLang="zh-TW" dirty="0" smtClean="0">
                <a:ea typeface="PMingLiU" panose="02020500000000000000" pitchFamily="18" charset="-120"/>
              </a:rPr>
              <a:t>ope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358348" y="3256702"/>
            <a:ext cx="740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T</a:t>
            </a:r>
            <a:r>
              <a:rPr kumimoji="1" lang="en-US" altLang="zh-TW" dirty="0" smtClean="0">
                <a:ea typeface="PMingLiU" panose="02020500000000000000" pitchFamily="18" charset="-120"/>
              </a:rPr>
              <a:t>ope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8691311" y="2939023"/>
            <a:ext cx="740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T</a:t>
            </a:r>
            <a:r>
              <a:rPr kumimoji="1" lang="en-US" altLang="zh-TW" dirty="0" smtClean="0">
                <a:ea typeface="PMingLiU" panose="02020500000000000000" pitchFamily="18" charset="-120"/>
              </a:rPr>
              <a:t>ope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2475110" y="4231201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10131599" y="3233092"/>
            <a:ext cx="740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T</a:t>
            </a:r>
            <a:r>
              <a:rPr kumimoji="1" lang="en-US" altLang="zh-TW" dirty="0" smtClean="0">
                <a:ea typeface="PMingLiU" panose="02020500000000000000" pitchFamily="18" charset="-120"/>
              </a:rPr>
              <a:t>ope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76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1606</TotalTime>
  <Words>1451</Words>
  <Application>Microsoft Office PowerPoint</Application>
  <PresentationFormat>Panorámica</PresentationFormat>
  <Paragraphs>227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PMingLiU</vt:lpstr>
      <vt:lpstr>Arial</vt:lpstr>
      <vt:lpstr>Century Gothic</vt:lpstr>
      <vt:lpstr>Trebuchet MS</vt:lpstr>
      <vt:lpstr>Wingdings 3</vt:lpstr>
      <vt:lpstr>Sala de reuniones Ion</vt:lpstr>
      <vt:lpstr>MS_ClipArt_Gallery</vt:lpstr>
      <vt:lpstr>Universidad de Pinar Del Río “Hermanos Saíz Montes de Oca”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Pinar Del Río “Hermanos Saíz Montes de Oca”</dc:title>
  <dc:creator>LUISMO</dc:creator>
  <cp:lastModifiedBy>LUISMO</cp:lastModifiedBy>
  <cp:revision>87</cp:revision>
  <dcterms:created xsi:type="dcterms:W3CDTF">2017-12-11T03:35:56Z</dcterms:created>
  <dcterms:modified xsi:type="dcterms:W3CDTF">2017-12-12T15:25:18Z</dcterms:modified>
</cp:coreProperties>
</file>