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9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2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4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2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3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6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27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1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370A-9A19-4935-8805-0F5676930266}" type="datetimeFigureOut">
              <a:rPr lang="es-ES" smtClean="0"/>
              <a:t>17/12/2017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BB0C-635C-4A3A-A695-22A8F65CB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48640" y="2819400"/>
            <a:ext cx="1109472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210 del 2007 Capítulo II Trabajo Metodológico, Artículos 29-42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90363" y="4800525"/>
            <a:ext cx="54112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/>
              <a:t>Autor</a:t>
            </a:r>
            <a:r>
              <a:rPr lang="en-US" sz="2900" dirty="0" smtClean="0"/>
              <a:t>: </a:t>
            </a:r>
            <a:r>
              <a:rPr lang="en-US" sz="2900" dirty="0" err="1" smtClean="0"/>
              <a:t>Ing</a:t>
            </a:r>
            <a:r>
              <a:rPr lang="en-US" sz="2900" dirty="0" smtClean="0"/>
              <a:t>. Luis Manuel </a:t>
            </a:r>
            <a:r>
              <a:rPr lang="en-US" sz="2900" dirty="0" err="1" smtClean="0"/>
              <a:t>Díaz</a:t>
            </a:r>
            <a:r>
              <a:rPr lang="en-US" sz="2900" dirty="0" smtClean="0"/>
              <a:t> </a:t>
            </a:r>
            <a:r>
              <a:rPr lang="en-US" sz="2900" dirty="0" err="1" smtClean="0"/>
              <a:t>Barón</a:t>
            </a:r>
            <a:endParaRPr lang="es-ES" sz="29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1" y="270993"/>
            <a:ext cx="1424725" cy="14247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13208" y="1715162"/>
            <a:ext cx="79655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Facultad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Ciencias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endParaRPr lang="es-E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35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eliminación de las deficiencias detectadas en el cumplimiento de los</a:t>
            </a:r>
          </a:p>
          <a:p>
            <a:r>
              <a:rPr lang="es-ES" sz="2900" dirty="0" smtClean="0"/>
              <a:t>objetivos generales de la disciplina y la ejecución de acciones para lograr</a:t>
            </a:r>
          </a:p>
          <a:p>
            <a:r>
              <a:rPr lang="es-ES" sz="2900" dirty="0" smtClean="0"/>
              <a:t>el mejoramiento continuo de la calidad del proceso docente educativo.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participación en el diseño de los planes de estudios.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</p:spTree>
    <p:extLst>
      <p:ext uri="{BB962C8B-B14F-4D97-AF65-F5344CB8AC3E}">
        <p14:creationId xmlns:p14="http://schemas.microsoft.com/office/powerpoint/2010/main" val="36975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36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2998792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enfoques coherentes en la integración y sistematización</a:t>
            </a:r>
          </a:p>
          <a:p>
            <a:r>
              <a:rPr lang="es-ES" sz="2900" dirty="0" smtClean="0"/>
              <a:t>de contenidos de diferentes disciplinas o a partir de otras necesidades que</a:t>
            </a:r>
          </a:p>
          <a:p>
            <a:r>
              <a:rPr lang="es-ES" sz="2900" dirty="0" smtClean="0"/>
              <a:t>surjan en el desarrollo del proceso de formación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INTERDISCIPLINARIOS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de </a:t>
            </a:r>
            <a:r>
              <a:rPr lang="en-US" sz="2900" dirty="0" err="1" smtClean="0"/>
              <a:t>diferentes</a:t>
            </a:r>
            <a:r>
              <a:rPr lang="en-US" sz="2900" dirty="0" smtClean="0"/>
              <a:t> </a:t>
            </a:r>
            <a:r>
              <a:rPr lang="en-US" sz="2900" dirty="0" err="1" smtClean="0"/>
              <a:t>disciplinas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4980563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dirty="0" smtClean="0"/>
              <a:t>Se podrán constituir</a:t>
            </a:r>
            <a:r>
              <a:rPr lang="es-ES" sz="2900" dirty="0"/>
              <a:t>, tanto en la sede central como en las sedes </a:t>
            </a:r>
            <a:r>
              <a:rPr lang="es-ES" sz="2900" dirty="0" smtClean="0"/>
              <a:t>universitarias y, </a:t>
            </a:r>
            <a:r>
              <a:rPr lang="en-US" sz="2900" dirty="0" smtClean="0"/>
              <a:t>no </a:t>
            </a:r>
            <a:r>
              <a:rPr lang="en-US" sz="2900" dirty="0" err="1" smtClean="0"/>
              <a:t>tienen</a:t>
            </a:r>
            <a:r>
              <a:rPr lang="en-US" sz="2900" dirty="0" smtClean="0"/>
              <a:t> </a:t>
            </a:r>
            <a:r>
              <a:rPr lang="en-US" sz="2900" dirty="0" err="1" smtClean="0"/>
              <a:t>necesariamente</a:t>
            </a:r>
            <a:r>
              <a:rPr lang="en-US" sz="2900" dirty="0" smtClean="0"/>
              <a:t> </a:t>
            </a:r>
            <a:r>
              <a:rPr lang="en-US" sz="2900" dirty="0" err="1" smtClean="0"/>
              <a:t>carácter</a:t>
            </a:r>
            <a:r>
              <a:rPr lang="en-US" sz="2900" dirty="0" smtClean="0"/>
              <a:t> </a:t>
            </a:r>
            <a:r>
              <a:rPr lang="en-US" sz="2900" dirty="0" err="1" smtClean="0"/>
              <a:t>permanente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5421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37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2998792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 los objetivos generales de la</a:t>
            </a:r>
          </a:p>
          <a:p>
            <a:r>
              <a:rPr lang="es-ES" sz="2900" dirty="0" smtClean="0"/>
              <a:t>asignatura, en estrecho vínculo con los de la disciplina y del año en el cual</a:t>
            </a:r>
          </a:p>
          <a:p>
            <a:r>
              <a:rPr lang="es-ES" sz="2900" dirty="0" smtClean="0"/>
              <a:t>se imparte.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desarrollan</a:t>
            </a:r>
            <a:r>
              <a:rPr lang="en-US" sz="2900" dirty="0" smtClean="0"/>
              <a:t> la </a:t>
            </a:r>
            <a:r>
              <a:rPr lang="en-US" sz="2900" dirty="0" err="1" smtClean="0"/>
              <a:t>asignatura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4980563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Departamento</a:t>
            </a:r>
            <a:r>
              <a:rPr lang="en-US" sz="2900" dirty="0" smtClean="0"/>
              <a:t> al </a:t>
            </a:r>
            <a:r>
              <a:rPr lang="en-US" sz="2900" dirty="0" err="1" smtClean="0"/>
              <a:t>cual</a:t>
            </a:r>
            <a:r>
              <a:rPr lang="en-US" sz="2900" dirty="0" smtClean="0"/>
              <a:t> </a:t>
            </a:r>
            <a:r>
              <a:rPr lang="en-US" sz="2900" dirty="0" err="1" smtClean="0"/>
              <a:t>está</a:t>
            </a:r>
            <a:r>
              <a:rPr lang="en-US" sz="2900" dirty="0" smtClean="0"/>
              <a:t> </a:t>
            </a:r>
            <a:r>
              <a:rPr lang="en-US" sz="2900" dirty="0" err="1" smtClean="0"/>
              <a:t>subordinada</a:t>
            </a:r>
            <a:r>
              <a:rPr lang="en-US" sz="2900" dirty="0" smtClean="0"/>
              <a:t> la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,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27374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38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preparación de la asignatura y el mejor desarrollo del proceso</a:t>
            </a:r>
          </a:p>
          <a:p>
            <a:r>
              <a:rPr lang="es-ES" sz="2900" dirty="0" smtClean="0"/>
              <a:t>docente educativo de la misma, garantizando el cumplimiento de sus</a:t>
            </a:r>
          </a:p>
          <a:p>
            <a:r>
              <a:rPr lang="es-ES" sz="2900" dirty="0" smtClean="0"/>
              <a:t>objetivos generales.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actualización permanente de sus contenidos y su orientación político</a:t>
            </a:r>
          </a:p>
          <a:p>
            <a:r>
              <a:rPr lang="es-ES" sz="2900" dirty="0" smtClean="0"/>
              <a:t>ideológica.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Un enfoque metodológico adecuado para su desarrollo, teniendo en</a:t>
            </a:r>
          </a:p>
          <a:p>
            <a:r>
              <a:rPr lang="es-ES" sz="2900" dirty="0" smtClean="0"/>
              <a:t>cuenta el papel que desempeñan las estrategias curriculares, así como</a:t>
            </a:r>
          </a:p>
          <a:p>
            <a:r>
              <a:rPr lang="es-ES" sz="2900" dirty="0" smtClean="0"/>
              <a:t>los vínculos con otras asignaturas de la propia disciplina y con las</a:t>
            </a:r>
          </a:p>
          <a:p>
            <a:r>
              <a:rPr lang="es-ES" sz="2900" dirty="0" smtClean="0"/>
              <a:t>restantes asignaturas de la carrera.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172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38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El análisis sistemático de los resultados docentes que alcanzan los</a:t>
            </a:r>
          </a:p>
          <a:p>
            <a:r>
              <a:rPr lang="es-ES" sz="2900" dirty="0" smtClean="0"/>
              <a:t>estudiantes.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eliminación de las deficiencias detectadas en el cumplimiento de los</a:t>
            </a:r>
          </a:p>
          <a:p>
            <a:r>
              <a:rPr lang="es-ES" sz="2900" dirty="0" smtClean="0"/>
              <a:t>objetivos generales de la asignatura y la ejecución de acciones para</a:t>
            </a:r>
          </a:p>
          <a:p>
            <a:r>
              <a:rPr lang="es-ES" sz="2900" dirty="0" smtClean="0"/>
              <a:t>lograr el mejoramiento continuo de la calidad de dicho proceso.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40714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39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4337620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 los objetivos del año, propiciando la integración de los aspectos educativos e instructivos con un enfoque interdisciplinario.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AÑO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Profesores que desarrollan las asignaturas del año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Profesores guías de cada grupo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Tutores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Respresentantes</a:t>
            </a:r>
            <a:r>
              <a:rPr lang="en-US" sz="2900" dirty="0" smtClean="0"/>
              <a:t> de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organizaciones</a:t>
            </a:r>
            <a:r>
              <a:rPr lang="en-US" sz="2900" dirty="0" smtClean="0"/>
              <a:t> </a:t>
            </a:r>
            <a:r>
              <a:rPr lang="en-US" sz="2900" dirty="0" err="1" smtClean="0"/>
              <a:t>estudiantiles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6939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concreción de la estrategia educativa de la carrera en ese año,</a:t>
            </a:r>
          </a:p>
          <a:p>
            <a:r>
              <a:rPr lang="es-ES" sz="2900" dirty="0" smtClean="0"/>
              <a:t>propiciando la integración de las clases, el trabajo científico estudiantil y</a:t>
            </a:r>
          </a:p>
          <a:p>
            <a:r>
              <a:rPr lang="es-ES" sz="2900" dirty="0" smtClean="0"/>
              <a:t>las prácticas laborales con las diferentes tareas de impacto social,</a:t>
            </a:r>
          </a:p>
          <a:p>
            <a:r>
              <a:rPr lang="es-ES" sz="2900" dirty="0" smtClean="0"/>
              <a:t>deportivas, y culturales, entre otras, que cumplen los estudiantes; en</a:t>
            </a:r>
          </a:p>
          <a:p>
            <a:r>
              <a:rPr lang="es-ES" sz="2900" dirty="0" smtClean="0"/>
              <a:t>correspondencia con los objetivos educativos e instructivos de ese año.</a:t>
            </a:r>
          </a:p>
          <a:p>
            <a:r>
              <a:rPr lang="es-ES" sz="2900" dirty="0" smtClean="0"/>
              <a:t>Esta estrategia se plasmará en el proyecto educativo para cada uno de</a:t>
            </a:r>
          </a:p>
          <a:p>
            <a:r>
              <a:rPr lang="es-ES" sz="2900" dirty="0" smtClean="0"/>
              <a:t>los grupos que conforman el año.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participación en el proceso de diagnóstico integral y evaluación de los</a:t>
            </a:r>
          </a:p>
          <a:p>
            <a:r>
              <a:rPr lang="es-ES" sz="2900" dirty="0" smtClean="0"/>
              <a:t>integrantes de la brigada o grupo estudiantil.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31499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La conducción y el control sistemático de la marcha del proceso docente</a:t>
            </a:r>
          </a:p>
          <a:p>
            <a:r>
              <a:rPr lang="es-ES" sz="2900" dirty="0" smtClean="0"/>
              <a:t>educativo y del cumplimiento de los proyectos educativos de los grupos</a:t>
            </a:r>
          </a:p>
          <a:p>
            <a:r>
              <a:rPr lang="es-ES" sz="2900" dirty="0" smtClean="0"/>
              <a:t>que conforman el año, desarrollando acciones para eliminar las deficiencias detectadas y proponiendo las medidas que permitan el mejoramiento continuo de la calidad de dicho proceso.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ASIGNATURA</a:t>
            </a:r>
          </a:p>
        </p:txBody>
      </p:sp>
    </p:spTree>
    <p:extLst>
      <p:ext uri="{BB962C8B-B14F-4D97-AF65-F5344CB8AC3E}">
        <p14:creationId xmlns:p14="http://schemas.microsoft.com/office/powerpoint/2010/main" val="5149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45466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39/40</a:t>
            </a:r>
            <a:endParaRPr lang="es-ES" sz="4700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2313" y="1914213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E</a:t>
            </a:r>
            <a:r>
              <a:rPr lang="es-ES" sz="2900" dirty="0" smtClean="0"/>
              <a:t>n las sedes universitarias podrán constituirse colectivos de grupo,</a:t>
            </a:r>
          </a:p>
          <a:p>
            <a:r>
              <a:rPr lang="es-ES" sz="2900" dirty="0" smtClean="0"/>
              <a:t>adecuándolos a las características del proceso docente educativo que allí</a:t>
            </a:r>
          </a:p>
          <a:p>
            <a:r>
              <a:rPr lang="es-ES" sz="2900" dirty="0" smtClean="0"/>
              <a:t>se desarrolla. Sus funciones será similares a las del colectivo de año adecuándolas a las características del modelo de formación.</a:t>
            </a:r>
            <a:endParaRPr lang="es-ES" sz="29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GRUPO</a:t>
            </a:r>
          </a:p>
        </p:txBody>
      </p:sp>
    </p:spTree>
    <p:extLst>
      <p:ext uri="{BB962C8B-B14F-4D97-AF65-F5344CB8AC3E}">
        <p14:creationId xmlns:p14="http://schemas.microsoft.com/office/powerpoint/2010/main" val="21563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4337620"/>
            <a:ext cx="114414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Dirigir esta labor en los colectivos de carrera, de año, de disciplina y de asignatura, según corresponda.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Niveles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Departamento docente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Facultad, filial o unidad docente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Sede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smtClean="0"/>
              <a:t>Centro de </a:t>
            </a:r>
            <a:r>
              <a:rPr lang="en-US" sz="2900" dirty="0" err="1" smtClean="0"/>
              <a:t>educación</a:t>
            </a:r>
            <a:r>
              <a:rPr lang="en-US" sz="2900" dirty="0" smtClean="0"/>
              <a:t> superior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41380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276201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29</a:t>
            </a:r>
            <a:endParaRPr lang="es-ES" sz="47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3" y="1191503"/>
            <a:ext cx="54908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/>
              <a:t>Ó</a:t>
            </a:r>
            <a:r>
              <a:rPr lang="es-ES" sz="2900" b="1" dirty="0" smtClean="0"/>
              <a:t>GICO</a:t>
            </a:r>
            <a:endParaRPr lang="en-US" sz="2900" b="1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515079" y="3019592"/>
            <a:ext cx="312988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INDIVIDUALMENTE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547020" y="2990530"/>
            <a:ext cx="30318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COLECTIVAMENTE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5079" y="4707043"/>
            <a:ext cx="29877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SEDES CENTRALES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547020" y="4592157"/>
            <a:ext cx="36789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SEDES UNIVERSITARIAS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21848" y="2407309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REALIZARÁ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96765" y="3846072"/>
            <a:ext cx="196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 DESARROLLADO</a:t>
            </a:r>
            <a:endParaRPr lang="es-ES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591048" y="2697175"/>
            <a:ext cx="1176510" cy="490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341159" y="2669931"/>
            <a:ext cx="1100650" cy="4459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493766" y="4215404"/>
            <a:ext cx="997370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558739" y="4215404"/>
            <a:ext cx="911084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Propósitos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Dirigir esta labor en los colectivos de carrera, de año, de disciplina y de asignatura, según corresponda.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Trazar estrategias pedagógicas comunes, en correspondencia con su papel y lugar en la estructura del centro de educación superior, dirigidas al perfeccionamiento del proceso docente educativo.</a:t>
            </a:r>
          </a:p>
          <a:p>
            <a:pPr marL="457200" indent="-457200">
              <a:buFontTx/>
              <a:buChar char="-"/>
            </a:pPr>
            <a:r>
              <a:rPr lang="es-ES" sz="2900" dirty="0" smtClean="0"/>
              <a:t>Divulgar las mejores experiencias de los colectivos metodológicos en los claustros para su generalización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17170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Departamento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docente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Es el nivel de dirección que rige el trabajo de los profesores y se ocupa directamente de proyectar un trabajo metodológico que priorice la formación y desarrollo de valores en los estudiantes, desde el contenido de las asignaturas y disciplinas que son de su competencia.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1444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Lógica</a:t>
            </a:r>
            <a:r>
              <a:rPr lang="en-US" sz="2900" b="1" dirty="0" smtClean="0"/>
              <a:t> de </a:t>
            </a:r>
            <a:r>
              <a:rPr lang="en-US" sz="2900" b="1" dirty="0" err="1" smtClean="0"/>
              <a:t>trabajo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metodológico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Se desarrolla atendiendo a los objetivos generales previstos en el modelo del </a:t>
            </a:r>
            <a:r>
              <a:rPr lang="es-ES" sz="2900" i="1" dirty="0" smtClean="0"/>
              <a:t>profesional, </a:t>
            </a:r>
            <a:r>
              <a:rPr lang="es-ES" sz="2900" dirty="0" smtClean="0"/>
              <a:t>en cada colectivo y nivel de </a:t>
            </a:r>
            <a:r>
              <a:rPr lang="es-ES" sz="2900" dirty="0" smtClean="0"/>
              <a:t>dirección.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3445068"/>
            <a:ext cx="1144149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Objetivos</a:t>
            </a:r>
            <a:r>
              <a:rPr lang="en-US" sz="2900" b="1" dirty="0" smtClean="0"/>
              <a:t> a </a:t>
            </a:r>
            <a:r>
              <a:rPr lang="en-US" sz="2900" b="1" dirty="0" err="1" smtClean="0"/>
              <a:t>alcanzar</a:t>
            </a:r>
            <a:r>
              <a:rPr lang="en-US" sz="2900" b="1" dirty="0" smtClean="0"/>
              <a:t>: </a:t>
            </a:r>
          </a:p>
          <a:p>
            <a:r>
              <a:rPr lang="es-ES" sz="2900" dirty="0" smtClean="0"/>
              <a:t>Se parte de los problemas detectados durante el proceso docente </a:t>
            </a:r>
            <a:r>
              <a:rPr lang="es-ES" sz="2900" dirty="0" err="1" smtClean="0"/>
              <a:t>ducativo</a:t>
            </a:r>
            <a:r>
              <a:rPr lang="es-ES" sz="2900" dirty="0" smtClean="0"/>
              <a:t> para establecer los objetivos a alcanzar con el trabajo metodológico. Se concretan en acciones específicas a desarrollar, utilizando las formas y tipos que se establecen en este reglamento u otras que surjan en la dinámica de este trabajo. Las acciones a realizar se plasman en un plan de trabajo metodológico para cada curso </a:t>
            </a:r>
            <a:r>
              <a:rPr lang="es-ES" sz="2900" smtClean="0"/>
              <a:t>académico</a:t>
            </a:r>
            <a:r>
              <a:rPr lang="es-ES" sz="290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37341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42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Plan de </a:t>
            </a:r>
            <a:r>
              <a:rPr lang="en-US" sz="2900" b="1" dirty="0" err="1" smtClean="0"/>
              <a:t>trabajo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metodológico</a:t>
            </a:r>
            <a:r>
              <a:rPr lang="en-US" sz="2900" b="1" dirty="0" smtClean="0"/>
              <a:t>: </a:t>
            </a:r>
            <a:r>
              <a:rPr lang="en-US" sz="2900" dirty="0" smtClean="0"/>
              <a:t>De </a:t>
            </a:r>
            <a:r>
              <a:rPr lang="es-ES" sz="2900" dirty="0" smtClean="0"/>
              <a:t>cada uno de los colectivos y niveles de dirección deben estar elaborados al inicio de cada curso académico y podrán adecuarse para cada período lectivo, en correspondencia con el diagnóstico y los resultados que se vayan alcanzando.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3" y="1275910"/>
            <a:ext cx="7263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METODOLÓGICO EN LA DIRECCIÓN</a:t>
            </a:r>
          </a:p>
        </p:txBody>
      </p:sp>
    </p:spTree>
    <p:extLst>
      <p:ext uri="{BB962C8B-B14F-4D97-AF65-F5344CB8AC3E}">
        <p14:creationId xmlns:p14="http://schemas.microsoft.com/office/powerpoint/2010/main" val="42903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48640" y="2819400"/>
            <a:ext cx="1109472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210 del 2007 Capítulo II Trabajo Metodológico, Artículos 29-42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90363" y="4800525"/>
            <a:ext cx="54112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/>
              <a:t>Autor</a:t>
            </a:r>
            <a:r>
              <a:rPr lang="en-US" sz="2900" dirty="0" smtClean="0"/>
              <a:t>: </a:t>
            </a:r>
            <a:r>
              <a:rPr lang="en-US" sz="2900" dirty="0" err="1" smtClean="0"/>
              <a:t>Ing</a:t>
            </a:r>
            <a:r>
              <a:rPr lang="en-US" sz="2900" dirty="0" smtClean="0"/>
              <a:t>. Luis Manuel </a:t>
            </a:r>
            <a:r>
              <a:rPr lang="en-US" sz="2900" dirty="0" err="1" smtClean="0"/>
              <a:t>Díaz</a:t>
            </a:r>
            <a:r>
              <a:rPr lang="en-US" sz="2900" dirty="0" smtClean="0"/>
              <a:t> </a:t>
            </a:r>
            <a:r>
              <a:rPr lang="en-US" sz="2900" dirty="0" err="1" smtClean="0"/>
              <a:t>Barón</a:t>
            </a:r>
            <a:endParaRPr lang="es-ES" sz="29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1" y="270993"/>
            <a:ext cx="1424725" cy="142472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13208" y="1715162"/>
            <a:ext cx="79655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Facultad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Ciencias</a:t>
            </a:r>
            <a:r>
              <a:rPr lang="en-US" sz="4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endParaRPr lang="es-E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30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748401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 define </a:t>
            </a:r>
            <a:r>
              <a:rPr lang="en-US" sz="2900" dirty="0" err="1" smtClean="0"/>
              <a:t>como</a:t>
            </a:r>
            <a:r>
              <a:rPr lang="en-US" sz="2900" dirty="0" smtClean="0"/>
              <a:t> la </a:t>
            </a:r>
            <a:r>
              <a:rPr lang="en-US" sz="2900" dirty="0" err="1" smtClean="0"/>
              <a:t>autopreparación</a:t>
            </a:r>
            <a:r>
              <a:rPr lang="en-US" sz="2900" dirty="0" smtClean="0"/>
              <a:t> del professor en los </a:t>
            </a:r>
            <a:r>
              <a:rPr lang="en-US" sz="2900" dirty="0" err="1" smtClean="0"/>
              <a:t>aspectos</a:t>
            </a:r>
            <a:r>
              <a:rPr lang="en-US" sz="29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Científico</a:t>
            </a:r>
            <a:r>
              <a:rPr lang="en-US" sz="2900" dirty="0" smtClean="0"/>
              <a:t> </a:t>
            </a:r>
            <a:r>
              <a:rPr lang="en-US" sz="2900" dirty="0" err="1" smtClean="0"/>
              <a:t>Técnico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Didáctico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Filosófico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Político</a:t>
            </a:r>
            <a:r>
              <a:rPr lang="en-US" sz="2900" dirty="0" smtClean="0"/>
              <a:t> </a:t>
            </a:r>
            <a:r>
              <a:rPr lang="en-US" sz="2900" dirty="0" err="1" smtClean="0"/>
              <a:t>Ideológico</a:t>
            </a:r>
            <a:endParaRPr lang="en-US" sz="2900" dirty="0" smtClean="0"/>
          </a:p>
          <a:p>
            <a:pPr marL="285750" indent="-285750">
              <a:buFontTx/>
              <a:buChar char="-"/>
            </a:pPr>
            <a:r>
              <a:rPr lang="en-US" sz="2900" dirty="0" err="1" smtClean="0"/>
              <a:t>Informático</a:t>
            </a:r>
            <a:endParaRPr lang="es-ES" sz="29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72314" y="1275910"/>
            <a:ext cx="63208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 smtClean="0"/>
              <a:t>ÓGICO INDIVIDUAL</a:t>
            </a:r>
            <a:endParaRPr lang="en-US" sz="2900" b="1" dirty="0" smtClean="0"/>
          </a:p>
        </p:txBody>
      </p:sp>
    </p:spTree>
    <p:extLst>
      <p:ext uri="{BB962C8B-B14F-4D97-AF65-F5344CB8AC3E}">
        <p14:creationId xmlns:p14="http://schemas.microsoft.com/office/powerpoint/2010/main" val="4887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31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74840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Se </a:t>
            </a:r>
            <a:r>
              <a:rPr lang="en-US" sz="2900" dirty="0" err="1" smtClean="0"/>
              <a:t>enfoca</a:t>
            </a:r>
            <a:r>
              <a:rPr lang="en-US" sz="2900" dirty="0" smtClean="0"/>
              <a:t> en </a:t>
            </a:r>
            <a:r>
              <a:rPr lang="en-US" sz="2900" dirty="0" err="1" smtClean="0"/>
              <a:t>sistema</a:t>
            </a:r>
            <a:r>
              <a:rPr lang="en-US" sz="2900" dirty="0" smtClean="0"/>
              <a:t>. </a:t>
            </a:r>
            <a:r>
              <a:rPr lang="es-ES" sz="2900" dirty="0" smtClean="0"/>
              <a:t>Se llevará a cabo en cada uno de los niveles organizativos del proceso docente educativo.</a:t>
            </a:r>
            <a:endParaRPr lang="es-ES" sz="2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2314" y="3445068"/>
            <a:ext cx="748401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dirty="0" smtClean="0"/>
              <a:t>Niveles Organizativos Principales: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Carrera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Año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e </a:t>
            </a:r>
            <a:r>
              <a:rPr lang="en-US" sz="2900" dirty="0" err="1" smtClean="0"/>
              <a:t>Interdisciplinarios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TRABAJO METODOL</a:t>
            </a:r>
            <a:r>
              <a:rPr lang="es-ES" sz="2900" b="1" dirty="0" smtClean="0"/>
              <a:t>ÓGICO COLECTIVO</a:t>
            </a:r>
            <a:endParaRPr lang="en-US" sz="2900" b="1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572314" y="5873115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La </a:t>
            </a:r>
            <a:r>
              <a:rPr lang="en-US" sz="2900" dirty="0" err="1" smtClean="0"/>
              <a:t>conducción</a:t>
            </a:r>
            <a:r>
              <a:rPr lang="en-US" sz="2900" dirty="0" smtClean="0"/>
              <a:t> de </a:t>
            </a:r>
            <a:r>
              <a:rPr lang="en-US" sz="2900" dirty="0" err="1" smtClean="0"/>
              <a:t>cada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</a:t>
            </a:r>
            <a:r>
              <a:rPr lang="en-US" sz="2900" dirty="0" err="1" smtClean="0"/>
              <a:t>será</a:t>
            </a:r>
            <a:r>
              <a:rPr lang="en-US" sz="2900" dirty="0" smtClean="0"/>
              <a:t> </a:t>
            </a:r>
            <a:r>
              <a:rPr lang="en-US" sz="2900" dirty="0" err="1" smtClean="0"/>
              <a:t>guiada</a:t>
            </a:r>
            <a:r>
              <a:rPr lang="en-US" sz="2900" dirty="0" smtClean="0"/>
              <a:t> </a:t>
            </a:r>
            <a:r>
              <a:rPr lang="en-US" sz="2900" dirty="0" err="1" smtClean="0"/>
              <a:t>por</a:t>
            </a:r>
            <a:r>
              <a:rPr lang="en-US" sz="2900" dirty="0" smtClean="0"/>
              <a:t> los </a:t>
            </a:r>
            <a:r>
              <a:rPr lang="en-US" sz="2900" dirty="0" err="1" smtClean="0"/>
              <a:t>profesores</a:t>
            </a:r>
            <a:r>
              <a:rPr lang="en-US" sz="2900" dirty="0" smtClean="0"/>
              <a:t> de </a:t>
            </a:r>
            <a:r>
              <a:rPr lang="en-US" sz="2900" dirty="0" err="1" smtClean="0"/>
              <a:t>más</a:t>
            </a:r>
            <a:r>
              <a:rPr lang="en-US" sz="2900" dirty="0" smtClean="0"/>
              <a:t> </a:t>
            </a:r>
            <a:r>
              <a:rPr lang="en-US" sz="2900" dirty="0" err="1" smtClean="0"/>
              <a:t>experiencia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3369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32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4" y="1914213"/>
            <a:ext cx="865609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dirigen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Profesores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dirigen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</a:t>
            </a:r>
            <a:r>
              <a:rPr lang="en-US" sz="2900" dirty="0" err="1" smtClean="0"/>
              <a:t>Año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Coordinadores</a:t>
            </a:r>
            <a:r>
              <a:rPr lang="en-US" sz="2900" dirty="0" smtClean="0"/>
              <a:t> de Carrera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n-US" sz="2900" dirty="0" smtClean="0"/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Representación</a:t>
            </a:r>
            <a:r>
              <a:rPr lang="en-US" sz="2900" dirty="0" smtClean="0"/>
              <a:t> </a:t>
            </a:r>
            <a:r>
              <a:rPr lang="en-US" sz="2900" dirty="0" err="1" smtClean="0"/>
              <a:t>Estudiantil</a:t>
            </a:r>
            <a:endParaRPr lang="es-ES" sz="2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2313" y="4337620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Lograr el cumplimiento con calidad del modelo del profesional, dirigiendo así el trabajo de las disciplinas y los años.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2314" y="5873115"/>
            <a:ext cx="114696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Carrera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Decano</a:t>
            </a:r>
            <a:r>
              <a:rPr lang="en-US" sz="2900" dirty="0" smtClean="0"/>
              <a:t> de la </a:t>
            </a:r>
            <a:r>
              <a:rPr lang="en-US" sz="2900" dirty="0" err="1" smtClean="0"/>
              <a:t>Facultad</a:t>
            </a:r>
            <a:r>
              <a:rPr lang="en-US" sz="2900" dirty="0" smtClean="0"/>
              <a:t>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5475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33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Asegurar el cumplimiento de los objetivos del plan de estudio y, en</a:t>
            </a:r>
          </a:p>
          <a:p>
            <a:r>
              <a:rPr lang="es-ES" sz="2900" dirty="0" smtClean="0"/>
              <a:t>particular, de los objetivos generales de la carrera, proponiendo al</a:t>
            </a:r>
          </a:p>
          <a:p>
            <a:r>
              <a:rPr lang="es-ES" sz="2900" dirty="0" smtClean="0"/>
              <a:t>decano las acciones necesarias para lograr el mejoramiento continuo de</a:t>
            </a:r>
          </a:p>
          <a:p>
            <a:r>
              <a:rPr lang="es-ES" sz="2900" dirty="0" smtClean="0"/>
              <a:t>la calidad del proceso docente educativo de la carrera.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Garantizar el adecuado diseño y aplicación de la estrategia educativa de</a:t>
            </a:r>
          </a:p>
          <a:p>
            <a:r>
              <a:rPr lang="es-ES" sz="2900" dirty="0" smtClean="0"/>
              <a:t>la carrera, tomando como punto de partida el modelo del profesional.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Lograr  un  adecuado  balance  de  las  tareas  curriculares  y</a:t>
            </a:r>
          </a:p>
          <a:p>
            <a:r>
              <a:rPr lang="es-ES" sz="2900" dirty="0" smtClean="0"/>
              <a:t>extracurriculares que cumplen los estudiantes como parte de su</a:t>
            </a:r>
          </a:p>
          <a:p>
            <a:r>
              <a:rPr lang="es-ES" sz="2900" dirty="0" smtClean="0"/>
              <a:t>formación integral.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</p:spTree>
    <p:extLst>
      <p:ext uri="{BB962C8B-B14F-4D97-AF65-F5344CB8AC3E}">
        <p14:creationId xmlns:p14="http://schemas.microsoft.com/office/powerpoint/2010/main" val="2979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33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Participar en el diseño del plan de estudio y adecuarlo a las</a:t>
            </a:r>
          </a:p>
          <a:p>
            <a:r>
              <a:rPr lang="es-ES" sz="2900" dirty="0" smtClean="0"/>
              <a:t>particularidades del centro y del territorio.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Evaluar el desempeño del colectivo en el desarrollo del trabajo</a:t>
            </a:r>
          </a:p>
          <a:p>
            <a:r>
              <a:rPr lang="es-ES" sz="2900" dirty="0" smtClean="0"/>
              <a:t>metodológico de la carrera.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CARRERA</a:t>
            </a:r>
          </a:p>
        </p:txBody>
      </p:sp>
    </p:spTree>
    <p:extLst>
      <p:ext uri="{BB962C8B-B14F-4D97-AF65-F5344CB8AC3E}">
        <p14:creationId xmlns:p14="http://schemas.microsoft.com/office/powerpoint/2010/main" val="14757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34</a:t>
            </a:r>
            <a:endParaRPr lang="es-ES" sz="4700" b="1" u="sng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2313" y="1914213"/>
            <a:ext cx="1097726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Agrupa</a:t>
            </a:r>
            <a:r>
              <a:rPr lang="en-US" sz="2900" b="1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Jefes</a:t>
            </a:r>
            <a:r>
              <a:rPr lang="en-US" sz="2900" dirty="0" smtClean="0"/>
              <a:t> </a:t>
            </a:r>
            <a:r>
              <a:rPr lang="en-US" sz="2900" dirty="0" err="1" smtClean="0"/>
              <a:t>Colectivos</a:t>
            </a:r>
            <a:r>
              <a:rPr lang="en-US" sz="2900" dirty="0" smtClean="0"/>
              <a:t> de </a:t>
            </a:r>
            <a:r>
              <a:rPr lang="en-US" sz="2900" dirty="0" err="1" smtClean="0"/>
              <a:t>Asignatura</a:t>
            </a:r>
            <a:r>
              <a:rPr lang="en-US" sz="2900" dirty="0" smtClean="0"/>
              <a:t> de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</a:t>
            </a:r>
          </a:p>
          <a:p>
            <a:pPr marL="457200" indent="-457200">
              <a:buFontTx/>
              <a:buChar char="-"/>
            </a:pPr>
            <a:r>
              <a:rPr lang="en-US" sz="2900" dirty="0" err="1" smtClean="0"/>
              <a:t>Coordinadores</a:t>
            </a:r>
            <a:r>
              <a:rPr lang="en-US" sz="2900" dirty="0" smtClean="0"/>
              <a:t> de la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endParaRPr lang="es-ES" sz="2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72313" y="3445068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Propósito</a:t>
            </a:r>
            <a:r>
              <a:rPr lang="en-US" sz="2900" b="1" dirty="0" smtClean="0"/>
              <a:t>:</a:t>
            </a:r>
          </a:p>
          <a:p>
            <a:r>
              <a:rPr lang="es-ES" sz="2900" dirty="0"/>
              <a:t>L</a:t>
            </a:r>
            <a:r>
              <a:rPr lang="es-ES" sz="2900" dirty="0" smtClean="0"/>
              <a:t>ograr el cumplimiento con calidad de los objetivos generales de la</a:t>
            </a:r>
          </a:p>
          <a:p>
            <a:r>
              <a:rPr lang="es-ES" sz="2900" dirty="0" smtClean="0"/>
              <a:t>disciplina.</a:t>
            </a:r>
            <a:endParaRPr lang="es-ES" sz="29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72314" y="4980563"/>
            <a:ext cx="114696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 </a:t>
            </a:r>
            <a:r>
              <a:rPr lang="en-US" sz="2900" dirty="0" smtClean="0"/>
              <a:t>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Colectivo</a:t>
            </a:r>
            <a:r>
              <a:rPr lang="en-US" sz="2900" dirty="0" smtClean="0"/>
              <a:t> de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</a:t>
            </a:r>
            <a:r>
              <a:rPr lang="en-US" sz="2900" dirty="0" err="1" smtClean="0"/>
              <a:t>responde</a:t>
            </a:r>
            <a:r>
              <a:rPr lang="en-US" sz="2900" dirty="0" smtClean="0"/>
              <a:t> ante el </a:t>
            </a:r>
            <a:r>
              <a:rPr lang="en-US" sz="2900" dirty="0" err="1" smtClean="0"/>
              <a:t>Jefe</a:t>
            </a:r>
            <a:r>
              <a:rPr lang="en-US" sz="2900" dirty="0" smtClean="0"/>
              <a:t> de </a:t>
            </a:r>
            <a:r>
              <a:rPr lang="en-US" sz="2900" dirty="0" err="1" smtClean="0"/>
              <a:t>Departamento</a:t>
            </a:r>
            <a:r>
              <a:rPr lang="en-US" sz="2900" dirty="0" smtClean="0"/>
              <a:t> al </a:t>
            </a:r>
            <a:r>
              <a:rPr lang="en-US" sz="2900" dirty="0" err="1" smtClean="0"/>
              <a:t>cual</a:t>
            </a:r>
            <a:r>
              <a:rPr lang="en-US" sz="2900" dirty="0" smtClean="0"/>
              <a:t> se </a:t>
            </a:r>
            <a:r>
              <a:rPr lang="en-US" sz="2900" dirty="0" err="1" smtClean="0"/>
              <a:t>subordina</a:t>
            </a:r>
            <a:r>
              <a:rPr lang="en-US" sz="2900" dirty="0" smtClean="0"/>
              <a:t> la </a:t>
            </a:r>
            <a:r>
              <a:rPr lang="en-US" sz="2900" dirty="0" err="1" smtClean="0"/>
              <a:t>disciplina</a:t>
            </a:r>
            <a:r>
              <a:rPr lang="en-US" sz="2900" dirty="0" smtClean="0"/>
              <a:t> </a:t>
            </a:r>
            <a:r>
              <a:rPr lang="en-US" sz="2900" dirty="0" err="1" smtClean="0"/>
              <a:t>tanto</a:t>
            </a:r>
            <a:r>
              <a:rPr lang="en-US" sz="2900" dirty="0" smtClean="0"/>
              <a:t> en la </a:t>
            </a:r>
            <a:r>
              <a:rPr lang="en-US" sz="2900" dirty="0" err="1" smtClean="0"/>
              <a:t>Sede</a:t>
            </a:r>
            <a:r>
              <a:rPr lang="en-US" sz="2900" dirty="0" smtClean="0"/>
              <a:t> Central </a:t>
            </a:r>
            <a:r>
              <a:rPr lang="en-US" sz="2900" dirty="0" err="1" smtClean="0"/>
              <a:t>como</a:t>
            </a:r>
            <a:r>
              <a:rPr lang="en-US" sz="2900" dirty="0" smtClean="0"/>
              <a:t> en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Sedes</a:t>
            </a:r>
            <a:r>
              <a:rPr lang="en-US" sz="2900" dirty="0" smtClean="0"/>
              <a:t> </a:t>
            </a:r>
            <a:r>
              <a:rPr lang="en-US" sz="2900" dirty="0" err="1" smtClean="0"/>
              <a:t>Universitarias</a:t>
            </a:r>
            <a:r>
              <a:rPr lang="en-US" sz="2900" dirty="0" smtClean="0"/>
              <a:t>.</a:t>
            </a:r>
            <a:endParaRPr lang="es-ES" sz="2900" dirty="0"/>
          </a:p>
        </p:txBody>
      </p:sp>
    </p:spTree>
    <p:extLst>
      <p:ext uri="{BB962C8B-B14F-4D97-AF65-F5344CB8AC3E}">
        <p14:creationId xmlns:p14="http://schemas.microsoft.com/office/powerpoint/2010/main" val="1715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92451" y="360608"/>
            <a:ext cx="35545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u="sng" dirty="0" smtClean="0"/>
              <a:t>ARTÍCULO 35</a:t>
            </a:r>
            <a:endParaRPr lang="es-ES" sz="4700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72313" y="1914213"/>
            <a:ext cx="1144149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 smtClean="0"/>
              <a:t>Funciones</a:t>
            </a:r>
            <a:r>
              <a:rPr lang="en-US" sz="2900" b="1" dirty="0" smtClean="0"/>
              <a:t>:</a:t>
            </a:r>
          </a:p>
          <a:p>
            <a:r>
              <a:rPr lang="es-ES" sz="2900" dirty="0" smtClean="0"/>
              <a:t>- El logro del mejor desarrollo del proceso docente educativo de la rama</a:t>
            </a:r>
          </a:p>
          <a:p>
            <a:r>
              <a:rPr lang="es-ES" sz="2900" dirty="0" smtClean="0"/>
              <a:t>del saber a cuyo objeto de estudio responde, garantizando el</a:t>
            </a:r>
          </a:p>
          <a:p>
            <a:r>
              <a:rPr lang="es-ES" sz="2900" dirty="0" smtClean="0"/>
              <a:t>cumplimiento del programa de estudio.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La actualización permanente de los contenidos de la disciplina y su</a:t>
            </a:r>
          </a:p>
          <a:p>
            <a:r>
              <a:rPr lang="es-ES" sz="2900" dirty="0" smtClean="0"/>
              <a:t>orientación político ideológica.</a:t>
            </a:r>
          </a:p>
          <a:p>
            <a:r>
              <a:rPr lang="en-US" sz="2900" dirty="0" smtClean="0"/>
              <a:t>- </a:t>
            </a:r>
            <a:r>
              <a:rPr lang="es-ES" sz="2900" dirty="0" smtClean="0"/>
              <a:t>Un enfoque metodológico adecuado para su desarrollo, teniendo en</a:t>
            </a:r>
          </a:p>
          <a:p>
            <a:r>
              <a:rPr lang="es-ES" sz="2900" dirty="0" smtClean="0"/>
              <a:t>cuenta el papel que desempeñan las estrategias curriculares, los</a:t>
            </a:r>
          </a:p>
          <a:p>
            <a:r>
              <a:rPr lang="es-ES" sz="2900" dirty="0" smtClean="0"/>
              <a:t>vínculos con otras disciplinas y entre sus asignaturas.</a:t>
            </a:r>
            <a:endParaRPr lang="es-ES" sz="2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72314" y="1275910"/>
            <a:ext cx="697470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COLECTIVO DE DISCIPLINA</a:t>
            </a:r>
          </a:p>
        </p:txBody>
      </p:sp>
    </p:spTree>
    <p:extLst>
      <p:ext uri="{BB962C8B-B14F-4D97-AF65-F5344CB8AC3E}">
        <p14:creationId xmlns:p14="http://schemas.microsoft.com/office/powerpoint/2010/main" val="2292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1445</Words>
  <Application>Microsoft Office PowerPoint</Application>
  <PresentationFormat>Panorámica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LUISMO</dc:creator>
  <cp:lastModifiedBy>LUISMO</cp:lastModifiedBy>
  <cp:revision>47</cp:revision>
  <cp:lastPrinted>2017-12-16T17:01:19Z</cp:lastPrinted>
  <dcterms:created xsi:type="dcterms:W3CDTF">2017-12-16T15:21:26Z</dcterms:created>
  <dcterms:modified xsi:type="dcterms:W3CDTF">2017-12-18T04:17:50Z</dcterms:modified>
</cp:coreProperties>
</file>