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2" roundtripDataSignature="AMtx7miyeAZwclGUYmgIYHiKh/5lbgR2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60"/>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72"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6"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 name="Google Shape;3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2" name="Google Shape;13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8" name="Google Shape;13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4" name="Google Shape;14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3" name="Google Shape;19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19</a:t>
            </a:fld>
            <a:endParaRPr sz="12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6" name="Google Shape;20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Client-Side tests</a:t>
            </a:r>
            <a:endParaRPr/>
          </a:p>
          <a:p>
            <a:pPr marL="457200" lvl="1" indent="0" algn="l" rtl="0">
              <a:spcBef>
                <a:spcPts val="0"/>
              </a:spcBef>
              <a:spcAft>
                <a:spcPts val="0"/>
              </a:spcAft>
              <a:buNone/>
            </a:pPr>
            <a:r>
              <a:rPr lang="en-US"/>
              <a:t>As insiders have access to the internet, run applications, and have other capabilities, we test</a:t>
            </a:r>
            <a:endParaRPr/>
          </a:p>
          <a:p>
            <a:pPr marL="0" lvl="0" indent="0" algn="l" rtl="0">
              <a:spcBef>
                <a:spcPts val="360"/>
              </a:spcBef>
              <a:spcAft>
                <a:spcPts val="0"/>
              </a:spcAft>
              <a:buNone/>
            </a:pPr>
            <a:endParaRPr/>
          </a:p>
        </p:txBody>
      </p:sp>
      <p:sp>
        <p:nvSpPr>
          <p:cNvPr id="207" name="Google Shape;207;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3" name="Google Shape;213;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21</a:t>
            </a:fld>
            <a:endParaRPr sz="12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0" name="Google Shape;22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6" name="Google Shape;22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4" name="Google Shape;23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6" name="Google Shape;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2" name="Google Shape;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 name="Google Shape;12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4"/>
        <p:cNvGrpSpPr/>
        <p:nvPr/>
      </p:nvGrpSpPr>
      <p:grpSpPr>
        <a:xfrm>
          <a:off x="0" y="0"/>
          <a:ext cx="0" cy="0"/>
          <a:chOff x="0" y="0"/>
          <a:chExt cx="0" cy="0"/>
        </a:xfrm>
      </p:grpSpPr>
      <p:sp>
        <p:nvSpPr>
          <p:cNvPr id="15" name="Google Shape;15;p68"/>
          <p:cNvSpPr>
            <a:spLocks noGrp="1"/>
          </p:cNvSpPr>
          <p:nvPr>
            <p:ph type="pic" idx="2"/>
          </p:nvPr>
        </p:nvSpPr>
        <p:spPr>
          <a:xfrm>
            <a:off x="-9144" y="0"/>
            <a:ext cx="9153144" cy="5143500"/>
          </a:xfrm>
          <a:prstGeom prst="rect">
            <a:avLst/>
          </a:prstGeom>
          <a:noFill/>
          <a:ln>
            <a:noFill/>
          </a:ln>
        </p:spPr>
        <p:txBody>
          <a:bodyPr spcFirstLastPara="1" wrap="square" lIns="91425" tIns="45700" rIns="91425" bIns="45700" anchor="t" anchorCtr="0">
            <a:noAutofit/>
          </a:bodyPr>
          <a:lstStyle>
            <a:lvl1pPr marR="0" lvl="0" algn="l" rtl="0">
              <a:spcBef>
                <a:spcPts val="48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R="0" lvl="2"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R="0" lvl="4" algn="l" rtl="0">
              <a:spcBef>
                <a:spcPts val="28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 name="Google Shape;16;p68"/>
          <p:cNvSpPr txBox="1">
            <a:spLocks noGrp="1"/>
          </p:cNvSpPr>
          <p:nvPr>
            <p:ph type="body" idx="1"/>
          </p:nvPr>
        </p:nvSpPr>
        <p:spPr>
          <a:xfrm>
            <a:off x="227752" y="1532443"/>
            <a:ext cx="3637261" cy="1811289"/>
          </a:xfrm>
          <a:prstGeom prst="rect">
            <a:avLst/>
          </a:prstGeom>
          <a:noFill/>
          <a:ln>
            <a:noFill/>
          </a:ln>
        </p:spPr>
        <p:txBody>
          <a:bodyPr spcFirstLastPara="1" wrap="square" lIns="0" tIns="0" rIns="0" bIns="0" anchor="ctr" anchorCtr="0">
            <a:normAutofit/>
          </a:bodyPr>
          <a:lstStyle>
            <a:lvl1pPr marL="457200" marR="0" lvl="0" indent="-228600" algn="l" rtl="0">
              <a:spcBef>
                <a:spcPts val="0"/>
              </a:spcBef>
              <a:spcAft>
                <a:spcPts val="0"/>
              </a:spcAft>
              <a:buSzPts val="1400"/>
              <a:buNone/>
              <a:defRPr sz="3000" b="1" i="0" u="none" strike="noStrike" cap="none">
                <a:solidFill>
                  <a:schemeClr val="lt1"/>
                </a:solidFill>
                <a:latin typeface="Arial"/>
                <a:ea typeface="Arial"/>
                <a:cs typeface="Arial"/>
                <a:sym typeface="Arial"/>
              </a:defRPr>
            </a:lvl1pPr>
            <a:lvl2pPr marL="914400" marR="0" lvl="1" indent="-317500" algn="l" rtl="0">
              <a:spcBef>
                <a:spcPts val="28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17500" algn="l" rtl="0">
              <a:spcBef>
                <a:spcPts val="28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spcBef>
                <a:spcPts val="280"/>
              </a:spcBef>
              <a:spcAft>
                <a:spcPts val="0"/>
              </a:spcAft>
              <a:buClr>
                <a:schemeClr val="lt1"/>
              </a:buClr>
              <a:buSzPts val="1400"/>
              <a:buFont typeface="Courier New"/>
              <a:buChar char="o"/>
              <a:defRPr sz="1400" b="0" i="0" u="none" strike="noStrike" cap="none">
                <a:solidFill>
                  <a:schemeClr val="lt1"/>
                </a:solidFill>
                <a:latin typeface="Arial"/>
                <a:ea typeface="Arial"/>
                <a:cs typeface="Arial"/>
                <a:sym typeface="Arial"/>
              </a:defRPr>
            </a:lvl4pPr>
            <a:lvl5pPr marL="2286000" marR="0" lvl="4" indent="-317500" algn="l" rtl="0">
              <a:spcBef>
                <a:spcPts val="280"/>
              </a:spcBef>
              <a:spcAft>
                <a:spcPts val="0"/>
              </a:spcAft>
              <a:buClr>
                <a:schemeClr val="lt1"/>
              </a:buClr>
              <a:buSzPts val="1400"/>
              <a:buFont typeface="Noto Sans Symbols"/>
              <a:buChar char="⮚"/>
              <a:defRPr sz="14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 name="Google Shape;17;p68"/>
          <p:cNvSpPr txBox="1">
            <a:spLocks noGrp="1"/>
          </p:cNvSpPr>
          <p:nvPr>
            <p:ph type="body" idx="3"/>
          </p:nvPr>
        </p:nvSpPr>
        <p:spPr>
          <a:xfrm>
            <a:off x="227012" y="3718898"/>
            <a:ext cx="1783159" cy="36195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000" b="0" i="0" u="none" strike="noStrike" cap="none">
                <a:solidFill>
                  <a:srgbClr val="FFFFFF"/>
                </a:solidFill>
                <a:latin typeface="Arial"/>
                <a:ea typeface="Arial"/>
                <a:cs typeface="Arial"/>
                <a:sym typeface="Arial"/>
              </a:defRPr>
            </a:lvl1pPr>
            <a:lvl2pPr marL="914400" marR="0" lvl="1"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 name="Google Shape;18;p68"/>
          <p:cNvSpPr txBox="1"/>
          <p:nvPr/>
        </p:nvSpPr>
        <p:spPr>
          <a:xfrm>
            <a:off x="3271146" y="4908239"/>
            <a:ext cx="2601707" cy="2673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a:solidFill>
                  <a:schemeClr val="dk1"/>
                </a:solidFill>
                <a:latin typeface="Arial"/>
                <a:ea typeface="Arial"/>
                <a:cs typeface="Arial"/>
                <a:sym typeface="Arial"/>
              </a:rPr>
              <a:t>©2020 NYU Tandon School of Engineering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19"/>
        <p:cNvGrpSpPr/>
        <p:nvPr/>
      </p:nvGrpSpPr>
      <p:grpSpPr>
        <a:xfrm>
          <a:off x="0" y="0"/>
          <a:ext cx="0" cy="0"/>
          <a:chOff x="0" y="0"/>
          <a:chExt cx="0" cy="0"/>
        </a:xfrm>
      </p:grpSpPr>
      <p:sp>
        <p:nvSpPr>
          <p:cNvPr id="20" name="Google Shape;20;p69"/>
          <p:cNvSpPr/>
          <p:nvPr/>
        </p:nvSpPr>
        <p:spPr>
          <a:xfrm>
            <a:off x="-9144" y="852420"/>
            <a:ext cx="4581144" cy="3438659"/>
          </a:xfrm>
          <a:prstGeom prst="rect">
            <a:avLst/>
          </a:prstGeom>
          <a:solidFill>
            <a:srgbClr val="57068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21" name="Google Shape;21;p69"/>
          <p:cNvSpPr txBox="1">
            <a:spLocks noGrp="1"/>
          </p:cNvSpPr>
          <p:nvPr>
            <p:ph type="body" idx="1"/>
          </p:nvPr>
        </p:nvSpPr>
        <p:spPr>
          <a:xfrm>
            <a:off x="227751" y="1429555"/>
            <a:ext cx="3637261" cy="2343956"/>
          </a:xfrm>
          <a:prstGeom prst="rect">
            <a:avLst/>
          </a:prstGeom>
          <a:noFill/>
          <a:ln>
            <a:noFill/>
          </a:ln>
        </p:spPr>
        <p:txBody>
          <a:bodyPr spcFirstLastPara="1" wrap="square" lIns="0" tIns="0" rIns="0" bIns="0" anchor="ctr" anchorCtr="0">
            <a:normAutofit/>
          </a:bodyPr>
          <a:lstStyle>
            <a:lvl1pPr marL="457200" marR="0" lvl="0" indent="-228600" algn="l" rtl="0">
              <a:spcBef>
                <a:spcPts val="0"/>
              </a:spcBef>
              <a:spcAft>
                <a:spcPts val="0"/>
              </a:spcAft>
              <a:buSzPts val="1400"/>
              <a:buNone/>
              <a:defRPr sz="3000" b="1" i="0" u="none" strike="noStrike" cap="none">
                <a:solidFill>
                  <a:schemeClr val="lt1"/>
                </a:solidFill>
                <a:latin typeface="Arial"/>
                <a:ea typeface="Arial"/>
                <a:cs typeface="Arial"/>
                <a:sym typeface="Arial"/>
              </a:defRPr>
            </a:lvl1pPr>
            <a:lvl2pPr marL="914400" marR="0" lvl="1" indent="-317500" algn="l" rtl="0">
              <a:spcBef>
                <a:spcPts val="28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17500" algn="l" rtl="0">
              <a:spcBef>
                <a:spcPts val="28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spcBef>
                <a:spcPts val="280"/>
              </a:spcBef>
              <a:spcAft>
                <a:spcPts val="0"/>
              </a:spcAft>
              <a:buClr>
                <a:schemeClr val="lt1"/>
              </a:buClr>
              <a:buSzPts val="1400"/>
              <a:buFont typeface="Courier New"/>
              <a:buChar char="o"/>
              <a:defRPr sz="1400" b="0" i="0" u="none" strike="noStrike" cap="none">
                <a:solidFill>
                  <a:schemeClr val="lt1"/>
                </a:solidFill>
                <a:latin typeface="Arial"/>
                <a:ea typeface="Arial"/>
                <a:cs typeface="Arial"/>
                <a:sym typeface="Arial"/>
              </a:defRPr>
            </a:lvl4pPr>
            <a:lvl5pPr marL="2286000" marR="0" lvl="4" indent="-317500" algn="l" rtl="0">
              <a:spcBef>
                <a:spcPts val="280"/>
              </a:spcBef>
              <a:spcAft>
                <a:spcPts val="0"/>
              </a:spcAft>
              <a:buClr>
                <a:schemeClr val="lt1"/>
              </a:buClr>
              <a:buSzPts val="1400"/>
              <a:buFont typeface="Noto Sans Symbols"/>
              <a:buChar char="⮚"/>
              <a:defRPr sz="14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Google Shape;22;p69"/>
          <p:cNvSpPr txBox="1"/>
          <p:nvPr/>
        </p:nvSpPr>
        <p:spPr>
          <a:xfrm>
            <a:off x="3271146" y="4908239"/>
            <a:ext cx="2601707" cy="2673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a:solidFill>
                  <a:schemeClr val="dk1"/>
                </a:solidFill>
                <a:latin typeface="Arial"/>
                <a:ea typeface="Arial"/>
                <a:cs typeface="Arial"/>
                <a:sym typeface="Arial"/>
              </a:rPr>
              <a:t>©2020 NYU Tandon School of Engineering</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23"/>
        <p:cNvGrpSpPr/>
        <p:nvPr/>
      </p:nvGrpSpPr>
      <p:grpSpPr>
        <a:xfrm>
          <a:off x="0" y="0"/>
          <a:ext cx="0" cy="0"/>
          <a:chOff x="0" y="0"/>
          <a:chExt cx="0" cy="0"/>
        </a:xfrm>
      </p:grpSpPr>
      <p:sp>
        <p:nvSpPr>
          <p:cNvPr id="24" name="Google Shape;24;p70"/>
          <p:cNvSpPr txBox="1">
            <a:spLocks noGrp="1"/>
          </p:cNvSpPr>
          <p:nvPr>
            <p:ph type="body" idx="1"/>
          </p:nvPr>
        </p:nvSpPr>
        <p:spPr>
          <a:xfrm>
            <a:off x="287381" y="921705"/>
            <a:ext cx="8572840" cy="3688132"/>
          </a:xfrm>
          <a:prstGeom prst="rect">
            <a:avLst/>
          </a:prstGeom>
          <a:noFill/>
          <a:ln>
            <a:noFill/>
          </a:ln>
        </p:spPr>
        <p:txBody>
          <a:bodyPr spcFirstLastPara="1" wrap="square" lIns="0" tIns="0" rIns="0" bIns="0" anchor="t" anchorCtr="0">
            <a:normAutofit/>
          </a:bodyPr>
          <a:lstStyle>
            <a:lvl1pPr marL="457200" marR="0" lvl="0" indent="-355600" algn="l" rtl="0">
              <a:spcBef>
                <a:spcPts val="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1pPr>
            <a:lvl2pPr marL="914400" marR="0" lvl="1"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L="2286000" marR="0" lvl="4" indent="-317500" algn="l" rtl="0">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5" name="Google Shape;25;p70"/>
          <p:cNvSpPr txBox="1">
            <a:spLocks noGrp="1"/>
          </p:cNvSpPr>
          <p:nvPr>
            <p:ph type="body" idx="2"/>
          </p:nvPr>
        </p:nvSpPr>
        <p:spPr>
          <a:xfrm>
            <a:off x="2390053" y="75674"/>
            <a:ext cx="6527400" cy="586477"/>
          </a:xfrm>
          <a:prstGeom prst="rect">
            <a:avLst/>
          </a:prstGeom>
          <a:noFill/>
          <a:ln>
            <a:noFill/>
          </a:ln>
        </p:spPr>
        <p:txBody>
          <a:bodyPr spcFirstLastPara="1" wrap="square" lIns="0" tIns="0" rIns="0" bIns="0" anchor="t" anchorCtr="0">
            <a:noAutofit/>
          </a:bodyPr>
          <a:lstStyle>
            <a:lvl1pPr marL="457200" marR="0" lvl="0" indent="-228600" algn="r" rtl="0">
              <a:spcBef>
                <a:spcPts val="0"/>
              </a:spcBef>
              <a:spcAft>
                <a:spcPts val="0"/>
              </a:spcAft>
              <a:buSzPts val="1400"/>
              <a:buNone/>
              <a:defRPr sz="2000" b="1" i="0" u="none" strike="noStrike" cap="none">
                <a:solidFill>
                  <a:schemeClr val="lt1"/>
                </a:solidFill>
                <a:latin typeface="Arial"/>
                <a:ea typeface="Arial"/>
                <a:cs typeface="Arial"/>
                <a:sym typeface="Arial"/>
              </a:defRPr>
            </a:lvl1pPr>
            <a:lvl2pPr marL="914400" marR="0" lvl="1"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Courier New"/>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Title Content">
  <p:cSld name="Section Title Content">
    <p:spTree>
      <p:nvGrpSpPr>
        <p:cNvPr id="1" name="Shape 26"/>
        <p:cNvGrpSpPr/>
        <p:nvPr/>
      </p:nvGrpSpPr>
      <p:grpSpPr>
        <a:xfrm>
          <a:off x="0" y="0"/>
          <a:ext cx="0" cy="0"/>
          <a:chOff x="0" y="0"/>
          <a:chExt cx="0" cy="0"/>
        </a:xfrm>
      </p:grpSpPr>
      <p:sp>
        <p:nvSpPr>
          <p:cNvPr id="27" name="Google Shape;27;p71"/>
          <p:cNvSpPr/>
          <p:nvPr/>
        </p:nvSpPr>
        <p:spPr>
          <a:xfrm>
            <a:off x="0" y="0"/>
            <a:ext cx="9153525" cy="5157788"/>
          </a:xfrm>
          <a:prstGeom prst="rect">
            <a:avLst/>
          </a:prstGeom>
          <a:solidFill>
            <a:srgbClr val="5706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 name="Google Shape;28;p71"/>
          <p:cNvSpPr txBox="1"/>
          <p:nvPr/>
        </p:nvSpPr>
        <p:spPr>
          <a:xfrm>
            <a:off x="8315325" y="292100"/>
            <a:ext cx="184150"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9" name="Google Shape;29;p71"/>
          <p:cNvPicPr preferRelativeResize="0"/>
          <p:nvPr/>
        </p:nvPicPr>
        <p:blipFill rotWithShape="1">
          <a:blip r:embed="rId2">
            <a:alphaModFix/>
          </a:blip>
          <a:srcRect/>
          <a:stretch/>
        </p:blipFill>
        <p:spPr>
          <a:xfrm>
            <a:off x="4759325" y="238125"/>
            <a:ext cx="1463675" cy="228600"/>
          </a:xfrm>
          <a:prstGeom prst="rect">
            <a:avLst/>
          </a:prstGeom>
          <a:noFill/>
          <a:ln>
            <a:noFill/>
          </a:ln>
        </p:spPr>
      </p:pic>
      <p:sp>
        <p:nvSpPr>
          <p:cNvPr id="30" name="Google Shape;30;p71"/>
          <p:cNvSpPr txBox="1">
            <a:spLocks noGrp="1"/>
          </p:cNvSpPr>
          <p:nvPr>
            <p:ph type="body" idx="1"/>
          </p:nvPr>
        </p:nvSpPr>
        <p:spPr>
          <a:xfrm>
            <a:off x="0" y="0"/>
            <a:ext cx="4480560" cy="5156574"/>
          </a:xfrm>
          <a:prstGeom prst="rect">
            <a:avLst/>
          </a:prstGeom>
          <a:noFill/>
          <a:ln>
            <a:noFill/>
          </a:ln>
        </p:spPr>
        <p:txBody>
          <a:bodyPr spcFirstLastPara="1" wrap="square" lIns="0" tIns="0" rIns="0" bIns="0" anchor="ctr" anchorCtr="0">
            <a:normAutofit/>
          </a:bodyPr>
          <a:lstStyle>
            <a:lvl1pPr marL="457200" marR="0" lvl="0" indent="-228600" algn="ctr" rtl="0">
              <a:spcBef>
                <a:spcPts val="600"/>
              </a:spcBef>
              <a:spcAft>
                <a:spcPts val="0"/>
              </a:spcAft>
              <a:buSzPts val="1400"/>
              <a:buNone/>
              <a:defRPr sz="3000" b="1" i="0" u="none" strike="noStrike" cap="none">
                <a:solidFill>
                  <a:srgbClr val="FFFFFF"/>
                </a:solidFill>
                <a:latin typeface="Arial"/>
                <a:ea typeface="Arial"/>
                <a:cs typeface="Arial"/>
                <a:sym typeface="Arial"/>
              </a:defRPr>
            </a:lvl1pPr>
            <a:lvl2pPr marL="914400" marR="0" lvl="1" indent="-228600" algn="l" rtl="0">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71"/>
          <p:cNvSpPr txBox="1">
            <a:spLocks noGrp="1"/>
          </p:cNvSpPr>
          <p:nvPr>
            <p:ph type="body" idx="2"/>
          </p:nvPr>
        </p:nvSpPr>
        <p:spPr>
          <a:xfrm>
            <a:off x="4997268" y="1583857"/>
            <a:ext cx="3737844" cy="3131018"/>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3000" b="1" i="0" u="none" strike="noStrike" cap="none">
                <a:solidFill>
                  <a:srgbClr val="FFFFFF"/>
                </a:solidFill>
                <a:latin typeface="Arial"/>
                <a:ea typeface="Arial"/>
                <a:cs typeface="Arial"/>
                <a:sym typeface="Arial"/>
              </a:defRPr>
            </a:lvl1pPr>
            <a:lvl2pPr marL="914400" marR="0" lvl="1" indent="-228600" algn="l" rtl="0">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2pPr>
            <a:lvl3pPr marL="1371600" marR="0" lvl="2" indent="-317500" algn="l" rtl="0">
              <a:spcBef>
                <a:spcPts val="280"/>
              </a:spcBef>
              <a:spcAft>
                <a:spcPts val="0"/>
              </a:spcAft>
              <a:buClr>
                <a:srgbClr val="FFFFFF"/>
              </a:buClr>
              <a:buSzPts val="1400"/>
              <a:buFont typeface="Arial"/>
              <a:buChar char="•"/>
              <a:defRPr sz="1400" b="0" i="0" u="none" strike="noStrike" cap="none">
                <a:solidFill>
                  <a:srgbClr val="FFFFFF"/>
                </a:solidFill>
                <a:latin typeface="Arial"/>
                <a:ea typeface="Arial"/>
                <a:cs typeface="Arial"/>
                <a:sym typeface="Arial"/>
              </a:defRPr>
            </a:lvl3pPr>
            <a:lvl4pPr marL="1828800" marR="0" lvl="3" indent="-317500" algn="l" rtl="0">
              <a:spcBef>
                <a:spcPts val="280"/>
              </a:spcBef>
              <a:spcAft>
                <a:spcPts val="0"/>
              </a:spcAft>
              <a:buClr>
                <a:srgbClr val="FFFFFF"/>
              </a:buClr>
              <a:buSzPts val="1400"/>
              <a:buFont typeface="Courier New"/>
              <a:buChar char="o"/>
              <a:defRPr sz="1400" b="0" i="0" u="none" strike="noStrike" cap="none">
                <a:solidFill>
                  <a:srgbClr val="FFFFFF"/>
                </a:solidFill>
                <a:latin typeface="Arial"/>
                <a:ea typeface="Arial"/>
                <a:cs typeface="Arial"/>
                <a:sym typeface="Arial"/>
              </a:defRPr>
            </a:lvl4pPr>
            <a:lvl5pPr marL="2286000" marR="0" lvl="4" indent="-317500" algn="l" rtl="0">
              <a:spcBef>
                <a:spcPts val="280"/>
              </a:spcBef>
              <a:spcAft>
                <a:spcPts val="0"/>
              </a:spcAft>
              <a:buClr>
                <a:srgbClr val="FFFFFF"/>
              </a:buClr>
              <a:buSzPts val="1400"/>
              <a:buFont typeface="Noto Sans Symbols"/>
              <a:buChar char="⮚"/>
              <a:defRPr sz="1400" b="0" i="0" u="none" strike="noStrike" cap="none">
                <a:solidFill>
                  <a:srgbClr val="FFFFFF"/>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2" name="Google Shape;32;p71"/>
          <p:cNvSpPr txBox="1"/>
          <p:nvPr/>
        </p:nvSpPr>
        <p:spPr>
          <a:xfrm>
            <a:off x="5516189" y="4905375"/>
            <a:ext cx="2601707" cy="2673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a:solidFill>
                  <a:schemeClr val="lt1"/>
                </a:solidFill>
                <a:latin typeface="Arial"/>
                <a:ea typeface="Arial"/>
                <a:cs typeface="Arial"/>
                <a:sym typeface="Arial"/>
              </a:rPr>
              <a:t>©2020 NYU Tandon School of Engineering</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33"/>
        <p:cNvGrpSpPr/>
        <p:nvPr/>
      </p:nvGrpSpPr>
      <p:grpSpPr>
        <a:xfrm>
          <a:off x="0" y="0"/>
          <a:ext cx="0" cy="0"/>
          <a:chOff x="0" y="0"/>
          <a:chExt cx="0" cy="0"/>
        </a:xfrm>
      </p:grpSpPr>
      <p:sp>
        <p:nvSpPr>
          <p:cNvPr id="34" name="Google Shape;34;p72"/>
          <p:cNvSpPr txBox="1">
            <a:spLocks noGrp="1"/>
          </p:cNvSpPr>
          <p:nvPr>
            <p:ph type="body" idx="1"/>
          </p:nvPr>
        </p:nvSpPr>
        <p:spPr>
          <a:xfrm>
            <a:off x="501792" y="1583857"/>
            <a:ext cx="3810941" cy="3131018"/>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2000" b="1" i="0" u="none" strike="noStrike" cap="none">
                <a:solidFill>
                  <a:schemeClr val="dk1"/>
                </a:solidFill>
                <a:latin typeface="Arial"/>
                <a:ea typeface="Arial"/>
                <a:cs typeface="Arial"/>
                <a:sym typeface="Arial"/>
              </a:defRPr>
            </a:lvl1pPr>
            <a:lvl2pPr marL="914400" marR="0" lvl="1" indent="-317500" algn="l" rtl="0">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spcBef>
                <a:spcPts val="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L="2286000" marR="0" lvl="4" indent="-317500" algn="l" rtl="0">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5" name="Google Shape;35;p72"/>
          <p:cNvSpPr txBox="1">
            <a:spLocks noGrp="1"/>
          </p:cNvSpPr>
          <p:nvPr>
            <p:ph type="body" idx="2"/>
          </p:nvPr>
        </p:nvSpPr>
        <p:spPr>
          <a:xfrm>
            <a:off x="4672577" y="712598"/>
            <a:ext cx="4480560" cy="4430902"/>
          </a:xfrm>
          <a:prstGeom prst="rect">
            <a:avLst/>
          </a:prstGeom>
          <a:noFill/>
          <a:ln>
            <a:noFill/>
          </a:ln>
        </p:spPr>
        <p:txBody>
          <a:bodyPr spcFirstLastPara="1" wrap="square" lIns="0" tIns="0" rIns="0" bIns="0" anchor="ctr" anchorCtr="0">
            <a:normAutofit/>
          </a:bodyPr>
          <a:lstStyle>
            <a:lvl1pPr marL="457200" marR="0" lvl="0" indent="-228600" algn="ctr" rtl="0">
              <a:spcBef>
                <a:spcPts val="600"/>
              </a:spcBef>
              <a:spcAft>
                <a:spcPts val="0"/>
              </a:spcAft>
              <a:buSzPts val="1400"/>
              <a:buNone/>
              <a:defRPr sz="3000" b="1"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6" name="Google Shape;36;p72"/>
          <p:cNvSpPr txBox="1">
            <a:spLocks noGrp="1"/>
          </p:cNvSpPr>
          <p:nvPr>
            <p:ph type="body" idx="3"/>
          </p:nvPr>
        </p:nvSpPr>
        <p:spPr>
          <a:xfrm>
            <a:off x="6176711" y="228989"/>
            <a:ext cx="2740741" cy="265113"/>
          </a:xfrm>
          <a:prstGeom prst="rect">
            <a:avLst/>
          </a:prstGeom>
          <a:noFill/>
          <a:ln>
            <a:noFill/>
          </a:ln>
        </p:spPr>
        <p:txBody>
          <a:bodyPr spcFirstLastPara="1" wrap="square" lIns="0" tIns="0" rIns="0" bIns="0" anchor="t" anchorCtr="0">
            <a:noAutofit/>
          </a:bodyPr>
          <a:lstStyle>
            <a:lvl1pPr marL="457200" marR="0" lvl="0" indent="-228600" algn="r" rtl="0">
              <a:spcBef>
                <a:spcPts val="0"/>
              </a:spcBef>
              <a:spcAft>
                <a:spcPts val="0"/>
              </a:spcAft>
              <a:buSzPts val="1400"/>
              <a:buNone/>
              <a:defRPr sz="1400" b="1" i="0" u="none" strike="noStrike" cap="none">
                <a:solidFill>
                  <a:schemeClr val="lt1"/>
                </a:solidFill>
                <a:latin typeface="Arial"/>
                <a:ea typeface="Arial"/>
                <a:cs typeface="Arial"/>
                <a:sym typeface="Arial"/>
              </a:defRPr>
            </a:lvl1pPr>
            <a:lvl2pPr marL="914400" marR="0" lvl="1"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Courier New"/>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67" descr="nyu_white.png"/>
          <p:cNvPicPr preferRelativeResize="0"/>
          <p:nvPr/>
        </p:nvPicPr>
        <p:blipFill rotWithShape="1">
          <a:blip r:embed="rId7">
            <a:alphaModFix/>
          </a:blip>
          <a:srcRect/>
          <a:stretch/>
        </p:blipFill>
        <p:spPr>
          <a:xfrm>
            <a:off x="230188" y="234950"/>
            <a:ext cx="673100" cy="228600"/>
          </a:xfrm>
          <a:prstGeom prst="rect">
            <a:avLst/>
          </a:prstGeom>
          <a:noFill/>
          <a:ln>
            <a:noFill/>
          </a:ln>
        </p:spPr>
      </p:pic>
      <p:sp>
        <p:nvSpPr>
          <p:cNvPr id="11" name="Google Shape;11;p67"/>
          <p:cNvSpPr/>
          <p:nvPr/>
        </p:nvSpPr>
        <p:spPr>
          <a:xfrm>
            <a:off x="0" y="0"/>
            <a:ext cx="9153525" cy="712788"/>
          </a:xfrm>
          <a:prstGeom prst="rect">
            <a:avLst/>
          </a:prstGeom>
          <a:solidFill>
            <a:srgbClr val="5706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2" name="Google Shape;12;p67"/>
          <p:cNvPicPr preferRelativeResize="0"/>
          <p:nvPr/>
        </p:nvPicPr>
        <p:blipFill rotWithShape="1">
          <a:blip r:embed="rId8">
            <a:alphaModFix/>
          </a:blip>
          <a:srcRect/>
          <a:stretch/>
        </p:blipFill>
        <p:spPr>
          <a:xfrm>
            <a:off x="273050" y="238125"/>
            <a:ext cx="1463675" cy="228600"/>
          </a:xfrm>
          <a:prstGeom prst="rect">
            <a:avLst/>
          </a:prstGeom>
          <a:noFill/>
          <a:ln>
            <a:noFill/>
          </a:ln>
        </p:spPr>
      </p:pic>
      <p:sp>
        <p:nvSpPr>
          <p:cNvPr id="13" name="Google Shape;13;p67"/>
          <p:cNvSpPr txBox="1"/>
          <p:nvPr/>
        </p:nvSpPr>
        <p:spPr>
          <a:xfrm>
            <a:off x="3271146" y="4908239"/>
            <a:ext cx="2601707" cy="2673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a:solidFill>
                  <a:schemeClr val="dk1"/>
                </a:solidFill>
                <a:latin typeface="Arial"/>
                <a:ea typeface="Arial"/>
                <a:cs typeface="Arial"/>
                <a:sym typeface="Arial"/>
              </a:rPr>
              <a:t>©2020 NYU Tandon School of Engineering</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we.mitre.org/index.htm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lockheedmartin.com/en-us/capabilities/cyber/cyber-kill-chain.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arkport.co.uk/blog/dominos-pizza-and-payment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p:nvPr/>
        </p:nvSpPr>
        <p:spPr>
          <a:xfrm>
            <a:off x="-12700" y="1041400"/>
            <a:ext cx="4205288" cy="3200400"/>
          </a:xfrm>
          <a:prstGeom prst="rect">
            <a:avLst/>
          </a:prstGeom>
          <a:solidFill>
            <a:srgbClr val="57068C"/>
          </a:solidFill>
          <a:ln>
            <a:noFill/>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
          <p:cNvSpPr txBox="1">
            <a:spLocks noGrp="1"/>
          </p:cNvSpPr>
          <p:nvPr>
            <p:ph type="body" idx="1"/>
          </p:nvPr>
        </p:nvSpPr>
        <p:spPr>
          <a:xfrm>
            <a:off x="227013" y="1684338"/>
            <a:ext cx="3638550" cy="1658937"/>
          </a:xfrm>
          <a:prstGeom prst="rect">
            <a:avLst/>
          </a:prstGeom>
          <a:noFill/>
          <a:ln>
            <a:noFill/>
          </a:ln>
        </p:spPr>
        <p:txBody>
          <a:bodyPr spcFirstLastPara="1" wrap="square" lIns="0" tIns="0" rIns="0" bIns="0" anchor="ctr" anchorCtr="0">
            <a:normAutofit/>
          </a:bodyPr>
          <a:lstStyle/>
          <a:p>
            <a:pPr marL="0" lvl="0" indent="0" algn="l" rtl="0">
              <a:lnSpc>
                <a:spcPct val="80000"/>
              </a:lnSpc>
              <a:spcBef>
                <a:spcPts val="0"/>
              </a:spcBef>
              <a:spcAft>
                <a:spcPts val="0"/>
              </a:spcAft>
              <a:buClr>
                <a:schemeClr val="lt1"/>
              </a:buClr>
              <a:buSzPts val="2550"/>
              <a:buFont typeface="Arial"/>
              <a:buNone/>
            </a:pPr>
            <a:r>
              <a:rPr lang="en-US" sz="2550">
                <a:latin typeface="Arial"/>
                <a:ea typeface="Arial"/>
                <a:cs typeface="Arial"/>
                <a:sym typeface="Arial"/>
              </a:rPr>
              <a:t>Penetration Testing Methodology</a:t>
            </a:r>
            <a:endParaRPr/>
          </a:p>
        </p:txBody>
      </p:sp>
      <p:pic>
        <p:nvPicPr>
          <p:cNvPr id="43" name="Google Shape;43;p1"/>
          <p:cNvPicPr preferRelativeResize="0"/>
          <p:nvPr/>
        </p:nvPicPr>
        <p:blipFill rotWithShape="1">
          <a:blip r:embed="rId3">
            <a:alphaModFix/>
          </a:blip>
          <a:srcRect/>
          <a:stretch/>
        </p:blipFill>
        <p:spPr>
          <a:xfrm>
            <a:off x="257175" y="1338263"/>
            <a:ext cx="1465263" cy="22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6"/>
          <p:cNvSpPr txBox="1">
            <a:spLocks noGrp="1"/>
          </p:cNvSpPr>
          <p:nvPr>
            <p:ph type="body" idx="1"/>
          </p:nvPr>
        </p:nvSpPr>
        <p:spPr>
          <a:xfrm>
            <a:off x="287338" y="922338"/>
            <a:ext cx="8572500" cy="4119562"/>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2000"/>
              <a:buChar char="•"/>
            </a:pPr>
            <a:r>
              <a:rPr lang="en-US"/>
              <a:t>Vulnerability</a:t>
            </a:r>
            <a:endParaRPr/>
          </a:p>
          <a:p>
            <a:pPr marL="628650" lvl="1" indent="-171450" algn="l" rtl="0">
              <a:spcBef>
                <a:spcPts val="0"/>
              </a:spcBef>
              <a:spcAft>
                <a:spcPts val="0"/>
              </a:spcAft>
              <a:buClr>
                <a:schemeClr val="dk1"/>
              </a:buClr>
              <a:buSzPts val="1800"/>
              <a:buFont typeface="Arial"/>
              <a:buChar char="•"/>
            </a:pPr>
            <a:r>
              <a:rPr lang="en-US"/>
              <a:t>A weakness in a business process, configuration, operating system, or application that can be used to create unintended and undesired scenarios</a:t>
            </a:r>
            <a:endParaRPr/>
          </a:p>
          <a:p>
            <a:pPr marL="628650" lvl="1" indent="-171450" algn="l" rtl="0">
              <a:spcBef>
                <a:spcPts val="0"/>
              </a:spcBef>
              <a:spcAft>
                <a:spcPts val="0"/>
              </a:spcAft>
              <a:buClr>
                <a:schemeClr val="dk1"/>
              </a:buClr>
              <a:buSzPts val="1800"/>
              <a:buFont typeface="Arial"/>
              <a:buChar char="•"/>
            </a:pPr>
            <a:r>
              <a:rPr lang="en-US"/>
              <a:t>These can be considered opportunities for threat events (exploits)</a:t>
            </a:r>
            <a:endParaRPr/>
          </a:p>
          <a:p>
            <a:pPr marL="0" lvl="0" indent="127000" algn="l" rtl="0">
              <a:spcBef>
                <a:spcPts val="0"/>
              </a:spcBef>
              <a:spcAft>
                <a:spcPts val="0"/>
              </a:spcAft>
              <a:buClr>
                <a:schemeClr val="dk1"/>
              </a:buClr>
              <a:buSzPts val="2000"/>
              <a:buNone/>
            </a:pPr>
            <a:endParaRPr/>
          </a:p>
          <a:p>
            <a:pPr marL="0" lvl="0" indent="0" algn="l" rtl="0">
              <a:spcBef>
                <a:spcPts val="0"/>
              </a:spcBef>
              <a:spcAft>
                <a:spcPts val="0"/>
              </a:spcAft>
              <a:buClr>
                <a:schemeClr val="dk1"/>
              </a:buClr>
              <a:buSzPts val="2000"/>
              <a:buChar char="•"/>
            </a:pPr>
            <a:r>
              <a:rPr lang="en-US"/>
              <a:t>Exploit</a:t>
            </a:r>
            <a:endParaRPr/>
          </a:p>
          <a:p>
            <a:pPr marL="628650" lvl="1" indent="-171450" algn="l" rtl="0">
              <a:spcBef>
                <a:spcPts val="0"/>
              </a:spcBef>
              <a:spcAft>
                <a:spcPts val="0"/>
              </a:spcAft>
              <a:buClr>
                <a:schemeClr val="dk1"/>
              </a:buClr>
              <a:buSzPts val="1800"/>
              <a:buFont typeface="Arial"/>
              <a:buChar char="•"/>
            </a:pPr>
            <a:r>
              <a:rPr lang="en-US"/>
              <a:t>A threat event that weaponizes code or an application, to take advantage of a weakness for the purpose of having an intended effect to a target that would otherwise be impossible, unintended by the target owner, or unauthorized</a:t>
            </a:r>
            <a:endParaRPr/>
          </a:p>
          <a:p>
            <a:pPr marL="0" lvl="0" indent="127000" algn="l" rtl="0">
              <a:spcBef>
                <a:spcPts val="0"/>
              </a:spcBef>
              <a:spcAft>
                <a:spcPts val="0"/>
              </a:spcAft>
              <a:buClr>
                <a:schemeClr val="dk1"/>
              </a:buClr>
              <a:buSzPts val="2000"/>
              <a:buNone/>
            </a:pPr>
            <a:endParaRPr/>
          </a:p>
          <a:p>
            <a:pPr marL="0" lvl="0" indent="0" algn="l" rtl="0">
              <a:spcBef>
                <a:spcPts val="0"/>
              </a:spcBef>
              <a:spcAft>
                <a:spcPts val="0"/>
              </a:spcAft>
              <a:buClr>
                <a:schemeClr val="dk1"/>
              </a:buClr>
              <a:buSzPts val="2000"/>
              <a:buChar char="•"/>
            </a:pPr>
            <a:r>
              <a:rPr lang="en-US"/>
              <a:t>Asset</a:t>
            </a:r>
            <a:endParaRPr/>
          </a:p>
          <a:p>
            <a:pPr marL="628650" lvl="1" indent="-171450" algn="l" rtl="0">
              <a:spcBef>
                <a:spcPts val="0"/>
              </a:spcBef>
              <a:spcAft>
                <a:spcPts val="0"/>
              </a:spcAft>
              <a:buClr>
                <a:schemeClr val="dk1"/>
              </a:buClr>
              <a:buSzPts val="1800"/>
              <a:buFont typeface="Arial"/>
              <a:buChar char="•"/>
            </a:pPr>
            <a:r>
              <a:rPr lang="en-US"/>
              <a:t>Something that holds value, whether it’s a system or data, that a threat may be trying to access or compromise</a:t>
            </a:r>
            <a:endParaRPr/>
          </a:p>
          <a:p>
            <a:pPr marL="628650" lvl="1" indent="-171450" algn="l" rtl="0">
              <a:spcBef>
                <a:spcPts val="0"/>
              </a:spcBef>
              <a:spcAft>
                <a:spcPts val="0"/>
              </a:spcAft>
              <a:buClr>
                <a:schemeClr val="dk1"/>
              </a:buClr>
              <a:buSzPts val="1800"/>
              <a:buFont typeface="Arial"/>
              <a:buChar char="•"/>
            </a:pPr>
            <a:r>
              <a:rPr lang="en-US"/>
              <a:t>Example: R&amp;D data, Personnel data, credit cards, trade secrets, </a:t>
            </a:r>
            <a:endParaRPr/>
          </a:p>
          <a:p>
            <a:pPr marL="628650" lvl="1" indent="-57150" algn="l" rtl="0">
              <a:spcBef>
                <a:spcPts val="0"/>
              </a:spcBef>
              <a:spcAft>
                <a:spcPts val="0"/>
              </a:spcAft>
              <a:buClr>
                <a:schemeClr val="dk1"/>
              </a:buClr>
              <a:buSzPts val="1800"/>
              <a:buFont typeface="Arial"/>
              <a:buNone/>
            </a:pPr>
            <a:endParaRPr/>
          </a:p>
        </p:txBody>
      </p:sp>
      <p:sp>
        <p:nvSpPr>
          <p:cNvPr id="135" name="Google Shape;135;p16"/>
          <p:cNvSpPr txBox="1">
            <a:spLocks noGrp="1"/>
          </p:cNvSpPr>
          <p:nvPr>
            <p:ph type="body" idx="2"/>
          </p:nvPr>
        </p:nvSpPr>
        <p:spPr>
          <a:xfrm>
            <a:off x="2390775" y="76200"/>
            <a:ext cx="6526213" cy="585788"/>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Vocabulary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7"/>
          <p:cNvSpPr txBox="1">
            <a:spLocks noGrp="1"/>
          </p:cNvSpPr>
          <p:nvPr>
            <p:ph type="body" idx="1"/>
          </p:nvPr>
        </p:nvSpPr>
        <p:spPr>
          <a:xfrm>
            <a:off x="287338" y="922338"/>
            <a:ext cx="8572500" cy="4119562"/>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chemeClr val="dk1"/>
              </a:buClr>
              <a:buSzPts val="1700"/>
              <a:buChar char="•"/>
            </a:pPr>
            <a:r>
              <a:rPr lang="en-US" sz="1700"/>
              <a:t>Threat</a:t>
            </a:r>
            <a:endParaRPr/>
          </a:p>
          <a:p>
            <a:pPr marL="628650" lvl="1" indent="-171450" algn="l" rtl="0">
              <a:lnSpc>
                <a:spcPct val="80000"/>
              </a:lnSpc>
              <a:spcBef>
                <a:spcPts val="0"/>
              </a:spcBef>
              <a:spcAft>
                <a:spcPts val="0"/>
              </a:spcAft>
              <a:buClr>
                <a:schemeClr val="dk1"/>
              </a:buClr>
              <a:buSzPts val="1530"/>
              <a:buFont typeface="Arial"/>
              <a:buChar char="•"/>
            </a:pPr>
            <a:r>
              <a:rPr lang="en-US" sz="1530"/>
              <a:t>The thing that can cause our system harm, either adversarial, environmental, or accidental</a:t>
            </a:r>
            <a:endParaRPr/>
          </a:p>
          <a:p>
            <a:pPr marL="0" lvl="0" indent="107950" algn="l" rtl="0">
              <a:lnSpc>
                <a:spcPct val="80000"/>
              </a:lnSpc>
              <a:spcBef>
                <a:spcPts val="0"/>
              </a:spcBef>
              <a:spcAft>
                <a:spcPts val="0"/>
              </a:spcAft>
              <a:buClr>
                <a:schemeClr val="dk1"/>
              </a:buClr>
              <a:buSzPts val="1700"/>
              <a:buFont typeface="Arial"/>
              <a:buNone/>
            </a:pPr>
            <a:endParaRPr sz="1700"/>
          </a:p>
          <a:p>
            <a:pPr marL="0" lvl="0" indent="0" algn="l" rtl="0">
              <a:lnSpc>
                <a:spcPct val="80000"/>
              </a:lnSpc>
              <a:spcBef>
                <a:spcPts val="0"/>
              </a:spcBef>
              <a:spcAft>
                <a:spcPts val="0"/>
              </a:spcAft>
              <a:buClr>
                <a:schemeClr val="dk1"/>
              </a:buClr>
              <a:buSzPts val="1700"/>
              <a:buFont typeface="Arial"/>
              <a:buChar char="•"/>
            </a:pPr>
            <a:r>
              <a:rPr lang="en-US" sz="1700"/>
              <a:t>Threat source</a:t>
            </a:r>
            <a:endParaRPr/>
          </a:p>
          <a:p>
            <a:pPr marL="628650" lvl="1" indent="-171450" algn="l" rtl="0">
              <a:lnSpc>
                <a:spcPct val="80000"/>
              </a:lnSpc>
              <a:spcBef>
                <a:spcPts val="0"/>
              </a:spcBef>
              <a:spcAft>
                <a:spcPts val="0"/>
              </a:spcAft>
              <a:buClr>
                <a:schemeClr val="dk1"/>
              </a:buClr>
              <a:buSzPts val="1530"/>
              <a:buFont typeface="Arial"/>
              <a:buChar char="•"/>
            </a:pPr>
            <a:r>
              <a:rPr lang="en-US" sz="1530"/>
              <a:t>The actor (adversarial) or agent (environmental or accidental) that can trigger certain events which we try to protect against. Threats sources have certain properties such as posture, skill level, resources, intention, and motivation.</a:t>
            </a:r>
            <a:endParaRPr/>
          </a:p>
          <a:p>
            <a:pPr marL="0" lvl="0" indent="107950" algn="l" rtl="0">
              <a:lnSpc>
                <a:spcPct val="80000"/>
              </a:lnSpc>
              <a:spcBef>
                <a:spcPts val="0"/>
              </a:spcBef>
              <a:spcAft>
                <a:spcPts val="0"/>
              </a:spcAft>
              <a:buClr>
                <a:schemeClr val="dk1"/>
              </a:buClr>
              <a:buSzPts val="1700"/>
              <a:buFont typeface="Arial"/>
              <a:buNone/>
            </a:pPr>
            <a:endParaRPr sz="1700"/>
          </a:p>
          <a:p>
            <a:pPr marL="0" lvl="0" indent="0" algn="l" rtl="0">
              <a:lnSpc>
                <a:spcPct val="80000"/>
              </a:lnSpc>
              <a:spcBef>
                <a:spcPts val="0"/>
              </a:spcBef>
              <a:spcAft>
                <a:spcPts val="0"/>
              </a:spcAft>
              <a:buClr>
                <a:schemeClr val="dk1"/>
              </a:buClr>
              <a:buSzPts val="1700"/>
              <a:buFont typeface="Arial"/>
              <a:buChar char="•"/>
            </a:pPr>
            <a:r>
              <a:rPr lang="en-US" sz="1700"/>
              <a:t>Adversarial threat postures:</a:t>
            </a:r>
            <a:endParaRPr/>
          </a:p>
          <a:p>
            <a:pPr marL="628650" lvl="1" indent="-171450" algn="l" rtl="0">
              <a:lnSpc>
                <a:spcPct val="80000"/>
              </a:lnSpc>
              <a:spcBef>
                <a:spcPts val="0"/>
              </a:spcBef>
              <a:spcAft>
                <a:spcPts val="0"/>
              </a:spcAft>
              <a:buClr>
                <a:schemeClr val="dk1"/>
              </a:buClr>
              <a:buSzPts val="1530"/>
              <a:buFont typeface="Arial"/>
              <a:buChar char="•"/>
            </a:pPr>
            <a:r>
              <a:rPr lang="en-US" sz="1530" u="sng"/>
              <a:t>Insider Threat </a:t>
            </a:r>
            <a:r>
              <a:rPr lang="en-US" sz="1530"/>
              <a:t>- Threat posture which is internal to an organization (ex. Employees)</a:t>
            </a:r>
            <a:endParaRPr/>
          </a:p>
          <a:p>
            <a:pPr marL="628650" lvl="1" indent="-171450" algn="l" rtl="0">
              <a:lnSpc>
                <a:spcPct val="80000"/>
              </a:lnSpc>
              <a:spcBef>
                <a:spcPts val="0"/>
              </a:spcBef>
              <a:spcAft>
                <a:spcPts val="0"/>
              </a:spcAft>
              <a:buClr>
                <a:schemeClr val="dk1"/>
              </a:buClr>
              <a:buSzPts val="1530"/>
              <a:buFont typeface="Arial"/>
              <a:buChar char="•"/>
            </a:pPr>
            <a:r>
              <a:rPr lang="en-US" sz="1530" u="sng"/>
              <a:t>Nearsider Threat </a:t>
            </a:r>
            <a:r>
              <a:rPr lang="en-US" sz="1530"/>
              <a:t>- Threat posture which is physically located with your system but has no system access (ex. visitors, maintenance, janitorial)</a:t>
            </a:r>
            <a:endParaRPr/>
          </a:p>
          <a:p>
            <a:pPr marL="628650" lvl="1" indent="-171450" algn="l" rtl="0">
              <a:lnSpc>
                <a:spcPct val="80000"/>
              </a:lnSpc>
              <a:spcBef>
                <a:spcPts val="0"/>
              </a:spcBef>
              <a:spcAft>
                <a:spcPts val="0"/>
              </a:spcAft>
              <a:buClr>
                <a:schemeClr val="dk1"/>
              </a:buClr>
              <a:buSzPts val="1530"/>
              <a:buFont typeface="Arial"/>
              <a:buChar char="•"/>
            </a:pPr>
            <a:r>
              <a:rPr lang="en-US" sz="1530" u="sng"/>
              <a:t>Outsider Threat </a:t>
            </a:r>
            <a:r>
              <a:rPr lang="en-US" sz="1530"/>
              <a:t>- Threat posture which has no physical access. They may try to attack over the internet, wireless, or physical attacks.</a:t>
            </a:r>
            <a:endParaRPr/>
          </a:p>
          <a:p>
            <a:pPr marL="0" lvl="0" indent="107950" algn="l" rtl="0">
              <a:lnSpc>
                <a:spcPct val="80000"/>
              </a:lnSpc>
              <a:spcBef>
                <a:spcPts val="0"/>
              </a:spcBef>
              <a:spcAft>
                <a:spcPts val="0"/>
              </a:spcAft>
              <a:buClr>
                <a:schemeClr val="dk1"/>
              </a:buClr>
              <a:buSzPts val="1700"/>
              <a:buFont typeface="Arial"/>
              <a:buNone/>
            </a:pPr>
            <a:endParaRPr sz="1700"/>
          </a:p>
          <a:p>
            <a:pPr marL="0" lvl="0" indent="0" algn="l" rtl="0">
              <a:lnSpc>
                <a:spcPct val="80000"/>
              </a:lnSpc>
              <a:spcBef>
                <a:spcPts val="0"/>
              </a:spcBef>
              <a:spcAft>
                <a:spcPts val="0"/>
              </a:spcAft>
              <a:buClr>
                <a:schemeClr val="dk1"/>
              </a:buClr>
              <a:buSzPts val="1700"/>
              <a:buFont typeface="Arial"/>
              <a:buChar char="•"/>
            </a:pPr>
            <a:r>
              <a:rPr lang="en-US" sz="1700"/>
              <a:t>Threat Event </a:t>
            </a:r>
            <a:endParaRPr/>
          </a:p>
          <a:p>
            <a:pPr marL="628650" lvl="1" indent="-171450" algn="l" rtl="0">
              <a:lnSpc>
                <a:spcPct val="80000"/>
              </a:lnSpc>
              <a:spcBef>
                <a:spcPts val="0"/>
              </a:spcBef>
              <a:spcAft>
                <a:spcPts val="0"/>
              </a:spcAft>
              <a:buClr>
                <a:schemeClr val="dk1"/>
              </a:buClr>
              <a:buSzPts val="1530"/>
              <a:buFont typeface="Arial"/>
              <a:buChar char="•"/>
            </a:pPr>
            <a:r>
              <a:rPr lang="en-US" sz="1530"/>
              <a:t>The event that is doing some harm against a target. Adversarial could take the form of recon, creating weapons (exploits), attacking, exfiltrating data, or other malicious actions against a target. Non-adversarial examples might be disk failure, employee negligence, or natural disaster. </a:t>
            </a:r>
            <a:endParaRPr/>
          </a:p>
          <a:p>
            <a:pPr marL="0" lvl="0" indent="107950" algn="l" rtl="0">
              <a:lnSpc>
                <a:spcPct val="80000"/>
              </a:lnSpc>
              <a:spcBef>
                <a:spcPts val="0"/>
              </a:spcBef>
              <a:spcAft>
                <a:spcPts val="0"/>
              </a:spcAft>
              <a:buClr>
                <a:schemeClr val="dk1"/>
              </a:buClr>
              <a:buSzPts val="1700"/>
              <a:buNone/>
            </a:pPr>
            <a:endParaRPr sz="1700"/>
          </a:p>
        </p:txBody>
      </p:sp>
      <p:sp>
        <p:nvSpPr>
          <p:cNvPr id="141" name="Google Shape;141;p17"/>
          <p:cNvSpPr txBox="1">
            <a:spLocks noGrp="1"/>
          </p:cNvSpPr>
          <p:nvPr>
            <p:ph type="body" idx="2"/>
          </p:nvPr>
        </p:nvSpPr>
        <p:spPr>
          <a:xfrm>
            <a:off x="2390775" y="76200"/>
            <a:ext cx="6526213" cy="585788"/>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Vocabulary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body" idx="1"/>
          </p:nvPr>
        </p:nvSpPr>
        <p:spPr>
          <a:xfrm>
            <a:off x="287338" y="922338"/>
            <a:ext cx="8572500" cy="4119562"/>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2000"/>
              <a:buChar char="•"/>
            </a:pPr>
            <a:r>
              <a:rPr lang="en-US"/>
              <a:t>Hacking</a:t>
            </a:r>
            <a:endParaRPr/>
          </a:p>
          <a:p>
            <a:pPr marL="628650" lvl="1" indent="-171450" algn="l" rtl="0">
              <a:spcBef>
                <a:spcPts val="0"/>
              </a:spcBef>
              <a:spcAft>
                <a:spcPts val="0"/>
              </a:spcAft>
              <a:buClr>
                <a:schemeClr val="dk1"/>
              </a:buClr>
              <a:buSzPts val="1800"/>
              <a:buChar char="•"/>
            </a:pPr>
            <a:r>
              <a:rPr lang="en-US"/>
              <a:t>Using something in a deliberate way to create effects that is against the original intention or design</a:t>
            </a:r>
            <a:endParaRPr/>
          </a:p>
          <a:p>
            <a:pPr marL="0" lvl="0" indent="127000" algn="l" rtl="0">
              <a:spcBef>
                <a:spcPts val="0"/>
              </a:spcBef>
              <a:spcAft>
                <a:spcPts val="0"/>
              </a:spcAft>
              <a:buClr>
                <a:schemeClr val="dk1"/>
              </a:buClr>
              <a:buSzPts val="2000"/>
              <a:buNone/>
            </a:pPr>
            <a:endParaRPr/>
          </a:p>
          <a:p>
            <a:pPr marL="0" lvl="0" indent="0" algn="l" rtl="0">
              <a:spcBef>
                <a:spcPts val="0"/>
              </a:spcBef>
              <a:spcAft>
                <a:spcPts val="0"/>
              </a:spcAft>
              <a:buClr>
                <a:schemeClr val="dk1"/>
              </a:buClr>
              <a:buSzPts val="2000"/>
              <a:buChar char="•"/>
            </a:pPr>
            <a:r>
              <a:rPr lang="en-US"/>
              <a:t>Ethical Hacking</a:t>
            </a:r>
            <a:endParaRPr/>
          </a:p>
          <a:p>
            <a:pPr marL="628650" lvl="1" indent="-171450" algn="l" rtl="0">
              <a:spcBef>
                <a:spcPts val="0"/>
              </a:spcBef>
              <a:spcAft>
                <a:spcPts val="0"/>
              </a:spcAft>
              <a:buClr>
                <a:schemeClr val="dk1"/>
              </a:buClr>
              <a:buSzPts val="1800"/>
              <a:buChar char="•"/>
            </a:pPr>
            <a:r>
              <a:rPr lang="en-US" u="sng"/>
              <a:t>Authorized</a:t>
            </a:r>
            <a:r>
              <a:rPr lang="en-US"/>
              <a:t> behavior and actions to identify vulnerabilities of a system to help improve its security posture</a:t>
            </a:r>
            <a:endParaRPr/>
          </a:p>
          <a:p>
            <a:pPr marL="0" lvl="0" indent="127000" algn="l" rtl="0">
              <a:spcBef>
                <a:spcPts val="0"/>
              </a:spcBef>
              <a:spcAft>
                <a:spcPts val="0"/>
              </a:spcAft>
              <a:buClr>
                <a:schemeClr val="dk1"/>
              </a:buClr>
              <a:buSzPts val="2000"/>
              <a:buNone/>
            </a:pPr>
            <a:endParaRPr/>
          </a:p>
          <a:p>
            <a:pPr marL="0" lvl="0" indent="0" algn="l" rtl="0">
              <a:spcBef>
                <a:spcPts val="0"/>
              </a:spcBef>
              <a:spcAft>
                <a:spcPts val="0"/>
              </a:spcAft>
              <a:buClr>
                <a:schemeClr val="dk1"/>
              </a:buClr>
              <a:buSzPts val="2000"/>
              <a:buChar char="•"/>
            </a:pPr>
            <a:r>
              <a:rPr lang="en-US"/>
              <a:t>Security Audit</a:t>
            </a:r>
            <a:endParaRPr/>
          </a:p>
          <a:p>
            <a:pPr marL="628650" lvl="1" indent="-171450" algn="l" rtl="0">
              <a:spcBef>
                <a:spcPts val="0"/>
              </a:spcBef>
              <a:spcAft>
                <a:spcPts val="0"/>
              </a:spcAft>
              <a:buClr>
                <a:schemeClr val="dk1"/>
              </a:buClr>
              <a:buSzPts val="1800"/>
              <a:buChar char="•"/>
            </a:pPr>
            <a:r>
              <a:rPr lang="en-US"/>
              <a:t>Regulatory requirements for finance, corporate, government, or military systems</a:t>
            </a:r>
            <a:endParaRPr/>
          </a:p>
          <a:p>
            <a:pPr marL="628650" lvl="1" indent="-171450" algn="l" rtl="0">
              <a:spcBef>
                <a:spcPts val="0"/>
              </a:spcBef>
              <a:spcAft>
                <a:spcPts val="0"/>
              </a:spcAft>
              <a:buClr>
                <a:schemeClr val="dk1"/>
              </a:buClr>
              <a:buSzPts val="1800"/>
              <a:buChar char="•"/>
            </a:pPr>
            <a:r>
              <a:rPr lang="en-US"/>
              <a:t>A thorough checklist of security controls are measured against both technical implementations, policies, and procedures</a:t>
            </a:r>
            <a:endParaRPr/>
          </a:p>
          <a:p>
            <a:pPr marL="0" lvl="0" indent="127000" algn="l" rtl="0">
              <a:spcBef>
                <a:spcPts val="0"/>
              </a:spcBef>
              <a:spcAft>
                <a:spcPts val="0"/>
              </a:spcAft>
              <a:buClr>
                <a:schemeClr val="dk1"/>
              </a:buClr>
              <a:buSzPts val="2000"/>
              <a:buNone/>
            </a:pPr>
            <a:endParaRPr/>
          </a:p>
        </p:txBody>
      </p:sp>
      <p:sp>
        <p:nvSpPr>
          <p:cNvPr id="147" name="Google Shape;147;p18"/>
          <p:cNvSpPr txBox="1">
            <a:spLocks noGrp="1"/>
          </p:cNvSpPr>
          <p:nvPr>
            <p:ph type="body" idx="2"/>
          </p:nvPr>
        </p:nvSpPr>
        <p:spPr>
          <a:xfrm>
            <a:off x="2390775" y="76200"/>
            <a:ext cx="6526213" cy="585788"/>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Vocabulary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body" idx="1"/>
          </p:nvPr>
        </p:nvSpPr>
        <p:spPr>
          <a:xfrm>
            <a:off x="287338" y="922338"/>
            <a:ext cx="8572500" cy="3220597"/>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2000"/>
              <a:buChar char="•"/>
            </a:pPr>
            <a:r>
              <a:rPr lang="en-US"/>
              <a:t>Almost identical terms</a:t>
            </a:r>
            <a:endParaRPr/>
          </a:p>
          <a:p>
            <a:pPr marL="0" lvl="0" indent="0" algn="l" rtl="0">
              <a:spcBef>
                <a:spcPts val="0"/>
              </a:spcBef>
              <a:spcAft>
                <a:spcPts val="0"/>
              </a:spcAft>
              <a:buClr>
                <a:schemeClr val="dk1"/>
              </a:buClr>
              <a:buSzPts val="2000"/>
              <a:buChar char="•"/>
            </a:pPr>
            <a:r>
              <a:rPr lang="en-US"/>
              <a:t>Targets an application, a system or server, or an entire network</a:t>
            </a:r>
            <a:endParaRPr/>
          </a:p>
          <a:p>
            <a:pPr marL="628650" lvl="1" indent="-171450" algn="l" rtl="0">
              <a:spcBef>
                <a:spcPts val="0"/>
              </a:spcBef>
              <a:spcAft>
                <a:spcPts val="0"/>
              </a:spcAft>
              <a:buClr>
                <a:schemeClr val="dk1"/>
              </a:buClr>
              <a:buSzPts val="1800"/>
              <a:buChar char="•"/>
            </a:pPr>
            <a:r>
              <a:rPr lang="en-US"/>
              <a:t>Required a clearly defined scope - Permission and authorization to attack</a:t>
            </a:r>
            <a:endParaRPr/>
          </a:p>
          <a:p>
            <a:pPr marL="0" lvl="0" indent="0" algn="l" rtl="0">
              <a:spcBef>
                <a:spcPts val="0"/>
              </a:spcBef>
              <a:spcAft>
                <a:spcPts val="0"/>
              </a:spcAft>
              <a:buClr>
                <a:schemeClr val="dk1"/>
              </a:buClr>
              <a:buSzPts val="2000"/>
              <a:buChar char="•"/>
            </a:pPr>
            <a:r>
              <a:rPr lang="en-US"/>
              <a:t>Steps of ethical hacking, modeled after </a:t>
            </a:r>
            <a:r>
              <a:rPr lang="en-US" u="sng"/>
              <a:t>adversarial</a:t>
            </a:r>
            <a:r>
              <a:rPr lang="en-US"/>
              <a:t> threats, performed against a system to discover vulnerabilities</a:t>
            </a:r>
            <a:endParaRPr/>
          </a:p>
          <a:p>
            <a:pPr marL="0" lvl="0" indent="127000" algn="l" rtl="0">
              <a:spcBef>
                <a:spcPts val="0"/>
              </a:spcBef>
              <a:spcAft>
                <a:spcPts val="0"/>
              </a:spcAft>
              <a:buClr>
                <a:schemeClr val="dk1"/>
              </a:buClr>
              <a:buSzPts val="2000"/>
              <a:buNone/>
            </a:pPr>
            <a:endParaRPr/>
          </a:p>
          <a:p>
            <a:pPr marL="0" lvl="0" indent="127000" algn="l" rtl="0">
              <a:spcBef>
                <a:spcPts val="0"/>
              </a:spcBef>
              <a:spcAft>
                <a:spcPts val="0"/>
              </a:spcAft>
              <a:buClr>
                <a:schemeClr val="dk1"/>
              </a:buClr>
              <a:buSzPts val="2000"/>
              <a:buNone/>
            </a:pPr>
            <a:endParaRPr/>
          </a:p>
          <a:p>
            <a:pPr marL="0" lvl="0" indent="127000" algn="l" rtl="0">
              <a:spcBef>
                <a:spcPts val="0"/>
              </a:spcBef>
              <a:spcAft>
                <a:spcPts val="0"/>
              </a:spcAft>
              <a:buClr>
                <a:schemeClr val="dk1"/>
              </a:buClr>
              <a:buSzPts val="2000"/>
              <a:buNone/>
            </a:pPr>
            <a:endParaRPr/>
          </a:p>
          <a:p>
            <a:pPr marL="0" lvl="0" indent="0" algn="l" rtl="0">
              <a:spcBef>
                <a:spcPts val="0"/>
              </a:spcBef>
              <a:spcAft>
                <a:spcPts val="0"/>
              </a:spcAft>
              <a:buClr>
                <a:schemeClr val="dk1"/>
              </a:buClr>
              <a:buSzPts val="2000"/>
              <a:buChar char="•"/>
            </a:pPr>
            <a:r>
              <a:rPr lang="en-US"/>
              <a:t>Same Goal:</a:t>
            </a:r>
            <a:endParaRPr/>
          </a:p>
        </p:txBody>
      </p:sp>
      <p:sp>
        <p:nvSpPr>
          <p:cNvPr id="153" name="Google Shape;153;p19"/>
          <p:cNvSpPr txBox="1">
            <a:spLocks noGrp="1"/>
          </p:cNvSpPr>
          <p:nvPr>
            <p:ph type="body" idx="2"/>
          </p:nvPr>
        </p:nvSpPr>
        <p:spPr>
          <a:xfrm>
            <a:off x="2390775" y="76200"/>
            <a:ext cx="6526213" cy="585788"/>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Vocabulary - </a:t>
            </a:r>
            <a:endParaRPr/>
          </a:p>
          <a:p>
            <a:pPr marL="0" lvl="0" indent="0" algn="r" rtl="0">
              <a:spcBef>
                <a:spcPts val="0"/>
              </a:spcBef>
              <a:spcAft>
                <a:spcPts val="0"/>
              </a:spcAft>
              <a:buNone/>
            </a:pPr>
            <a:r>
              <a:rPr lang="en-US"/>
              <a:t>Penetration Testing vs Vulnerability Analysis</a:t>
            </a:r>
            <a:endParaRPr/>
          </a:p>
        </p:txBody>
      </p:sp>
      <p:sp>
        <p:nvSpPr>
          <p:cNvPr id="154" name="Google Shape;154;p19"/>
          <p:cNvSpPr/>
          <p:nvPr/>
        </p:nvSpPr>
        <p:spPr>
          <a:xfrm>
            <a:off x="284162" y="3987786"/>
            <a:ext cx="8572500" cy="830997"/>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lt1"/>
                </a:solidFill>
                <a:latin typeface="Arial"/>
                <a:ea typeface="Arial"/>
                <a:cs typeface="Arial"/>
                <a:sym typeface="Arial"/>
              </a:rPr>
              <a:t>Help secure a targeted environment, system, network, or application, by recommending fixes and mitigations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body" idx="1"/>
          </p:nvPr>
        </p:nvSpPr>
        <p:spPr>
          <a:xfrm>
            <a:off x="287338" y="922338"/>
            <a:ext cx="8572500" cy="4119562"/>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2000"/>
              <a:buChar char="•"/>
            </a:pPr>
            <a:r>
              <a:rPr lang="en-US" b="1"/>
              <a:t>Penetration Testing</a:t>
            </a:r>
            <a:endParaRPr/>
          </a:p>
          <a:p>
            <a:pPr marL="628650" lvl="1" indent="-171450" algn="l" rtl="0">
              <a:spcBef>
                <a:spcPts val="0"/>
              </a:spcBef>
              <a:spcAft>
                <a:spcPts val="0"/>
              </a:spcAft>
              <a:buClr>
                <a:schemeClr val="dk1"/>
              </a:buClr>
              <a:buSzPts val="1800"/>
              <a:buChar char="•"/>
            </a:pPr>
            <a:r>
              <a:rPr lang="en-US"/>
              <a:t>Goes beyond identifying vulnerabilities</a:t>
            </a:r>
            <a:endParaRPr/>
          </a:p>
          <a:p>
            <a:pPr marL="628650" lvl="1" indent="-171450" algn="l" rtl="0">
              <a:spcBef>
                <a:spcPts val="0"/>
              </a:spcBef>
              <a:spcAft>
                <a:spcPts val="0"/>
              </a:spcAft>
              <a:buClr>
                <a:schemeClr val="dk1"/>
              </a:buClr>
              <a:buSzPts val="1800"/>
              <a:buChar char="•"/>
            </a:pPr>
            <a:r>
              <a:rPr lang="en-US"/>
              <a:t>Validates findings through exploitation, and provide risk ratings for security findings according to assets and impacts</a:t>
            </a:r>
            <a:endParaRPr/>
          </a:p>
          <a:p>
            <a:pPr marL="0" lvl="0" indent="127000" algn="l" rtl="0">
              <a:spcBef>
                <a:spcPts val="0"/>
              </a:spcBef>
              <a:spcAft>
                <a:spcPts val="0"/>
              </a:spcAft>
              <a:buClr>
                <a:schemeClr val="dk1"/>
              </a:buClr>
              <a:buSzPts val="2000"/>
              <a:buNone/>
            </a:pPr>
            <a:endParaRPr/>
          </a:p>
          <a:p>
            <a:pPr marL="0" lvl="0" indent="0" algn="l" rtl="0">
              <a:spcBef>
                <a:spcPts val="0"/>
              </a:spcBef>
              <a:spcAft>
                <a:spcPts val="0"/>
              </a:spcAft>
              <a:buClr>
                <a:schemeClr val="dk1"/>
              </a:buClr>
              <a:buSzPts val="2000"/>
              <a:buChar char="•"/>
            </a:pPr>
            <a:r>
              <a:rPr lang="en-US"/>
              <a:t>Vulnerability Analysis and Assessment</a:t>
            </a:r>
            <a:endParaRPr/>
          </a:p>
          <a:p>
            <a:pPr marL="628650" lvl="1" indent="-171450" algn="l" rtl="0">
              <a:spcBef>
                <a:spcPts val="0"/>
              </a:spcBef>
              <a:spcAft>
                <a:spcPts val="0"/>
              </a:spcAft>
              <a:buClr>
                <a:schemeClr val="dk1"/>
              </a:buClr>
              <a:buSzPts val="1800"/>
              <a:buChar char="•"/>
            </a:pPr>
            <a:r>
              <a:rPr lang="en-US"/>
              <a:t>Like penetration testing but not as thorough, only part of the pen testing process</a:t>
            </a:r>
            <a:endParaRPr/>
          </a:p>
          <a:p>
            <a:pPr marL="628650" lvl="1" indent="-171450" algn="l" rtl="0">
              <a:spcBef>
                <a:spcPts val="0"/>
              </a:spcBef>
              <a:spcAft>
                <a:spcPts val="0"/>
              </a:spcAft>
              <a:buClr>
                <a:schemeClr val="dk1"/>
              </a:buClr>
              <a:buSzPts val="1800"/>
              <a:buChar char="•"/>
            </a:pPr>
            <a:r>
              <a:rPr lang="en-US"/>
              <a:t>Same steps of Pen Testing, taken from Ethical Hacking, but stops at scanning</a:t>
            </a:r>
            <a:endParaRPr/>
          </a:p>
          <a:p>
            <a:pPr marL="628650" lvl="1" indent="-171450" algn="l" rtl="0">
              <a:spcBef>
                <a:spcPts val="0"/>
              </a:spcBef>
              <a:spcAft>
                <a:spcPts val="0"/>
              </a:spcAft>
              <a:buClr>
                <a:schemeClr val="dk1"/>
              </a:buClr>
              <a:buSzPts val="1800"/>
              <a:buChar char="•"/>
            </a:pPr>
            <a:r>
              <a:rPr lang="en-US"/>
              <a:t>Typically doesn’t exploit vulnerabilities but still helps secure a target by providing mitigation recommendations</a:t>
            </a:r>
            <a:endParaRPr/>
          </a:p>
          <a:p>
            <a:pPr marL="628650" lvl="1" indent="-57150" algn="l" rtl="0">
              <a:spcBef>
                <a:spcPts val="0"/>
              </a:spcBef>
              <a:spcAft>
                <a:spcPts val="0"/>
              </a:spcAft>
              <a:buClr>
                <a:schemeClr val="dk1"/>
              </a:buClr>
              <a:buSzPts val="1800"/>
              <a:buNone/>
            </a:pPr>
            <a:endParaRPr/>
          </a:p>
          <a:p>
            <a:pPr marL="0" lvl="0" indent="127000" algn="l" rtl="0">
              <a:spcBef>
                <a:spcPts val="0"/>
              </a:spcBef>
              <a:spcAft>
                <a:spcPts val="0"/>
              </a:spcAft>
              <a:buClr>
                <a:schemeClr val="dk1"/>
              </a:buClr>
              <a:buSzPts val="2000"/>
              <a:buNone/>
            </a:pPr>
            <a:endParaRPr/>
          </a:p>
          <a:p>
            <a:pPr marL="0" lvl="0" indent="127000" algn="l" rtl="0">
              <a:spcBef>
                <a:spcPts val="0"/>
              </a:spcBef>
              <a:spcAft>
                <a:spcPts val="0"/>
              </a:spcAft>
              <a:buClr>
                <a:schemeClr val="dk1"/>
              </a:buClr>
              <a:buSzPts val="2000"/>
              <a:buNone/>
            </a:pPr>
            <a:endParaRPr/>
          </a:p>
        </p:txBody>
      </p:sp>
      <p:sp>
        <p:nvSpPr>
          <p:cNvPr id="160" name="Google Shape;160;p20"/>
          <p:cNvSpPr txBox="1">
            <a:spLocks noGrp="1"/>
          </p:cNvSpPr>
          <p:nvPr>
            <p:ph type="body" idx="2"/>
          </p:nvPr>
        </p:nvSpPr>
        <p:spPr>
          <a:xfrm>
            <a:off x="2390775" y="76200"/>
            <a:ext cx="6526213" cy="585788"/>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Vocabulary - </a:t>
            </a:r>
            <a:endParaRPr/>
          </a:p>
          <a:p>
            <a:pPr marL="0" lvl="0" indent="0" algn="r" rtl="0">
              <a:spcBef>
                <a:spcPts val="0"/>
              </a:spcBef>
              <a:spcAft>
                <a:spcPts val="0"/>
              </a:spcAft>
              <a:buNone/>
            </a:pPr>
            <a:r>
              <a:rPr lang="en-US"/>
              <a:t>Penetration Testing vs Vulnerability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body" idx="1"/>
          </p:nvPr>
        </p:nvSpPr>
        <p:spPr>
          <a:xfrm>
            <a:off x="287338" y="922338"/>
            <a:ext cx="8572500" cy="3927475"/>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2000"/>
              <a:buChar char="•"/>
            </a:pPr>
            <a:r>
              <a:rPr lang="en-US"/>
              <a:t>White Box / Crystal Box Testing</a:t>
            </a:r>
            <a:endParaRPr/>
          </a:p>
          <a:p>
            <a:pPr marL="628650" lvl="1" indent="-171450" algn="l" rtl="0">
              <a:spcBef>
                <a:spcPts val="0"/>
              </a:spcBef>
              <a:spcAft>
                <a:spcPts val="0"/>
              </a:spcAft>
              <a:buClr>
                <a:schemeClr val="dk1"/>
              </a:buClr>
              <a:buSzPts val="1800"/>
              <a:buChar char="•"/>
            </a:pPr>
            <a:r>
              <a:rPr lang="en-US"/>
              <a:t>Provided full access to networks and systems, configurations, admin/root access, source code</a:t>
            </a:r>
            <a:endParaRPr/>
          </a:p>
          <a:p>
            <a:pPr marL="628650" lvl="1" indent="-171450" algn="l" rtl="0">
              <a:spcBef>
                <a:spcPts val="0"/>
              </a:spcBef>
              <a:spcAft>
                <a:spcPts val="0"/>
              </a:spcAft>
              <a:buClr>
                <a:schemeClr val="dk1"/>
              </a:buClr>
              <a:buSzPts val="1800"/>
              <a:buChar char="•"/>
            </a:pPr>
            <a:r>
              <a:rPr lang="en-US"/>
              <a:t>Usually results in more details and findings, but not as in-depth as Black Box Testing</a:t>
            </a:r>
            <a:endParaRPr/>
          </a:p>
          <a:p>
            <a:pPr marL="0" lvl="0" indent="127000" algn="l" rtl="0">
              <a:spcBef>
                <a:spcPts val="0"/>
              </a:spcBef>
              <a:spcAft>
                <a:spcPts val="0"/>
              </a:spcAft>
              <a:buClr>
                <a:schemeClr val="dk1"/>
              </a:buClr>
              <a:buSzPts val="2000"/>
              <a:buNone/>
            </a:pPr>
            <a:endParaRPr/>
          </a:p>
          <a:p>
            <a:pPr marL="0" lvl="0" indent="0" algn="l" rtl="0">
              <a:spcBef>
                <a:spcPts val="0"/>
              </a:spcBef>
              <a:spcAft>
                <a:spcPts val="0"/>
              </a:spcAft>
              <a:buClr>
                <a:schemeClr val="dk1"/>
              </a:buClr>
              <a:buSzPts val="2000"/>
              <a:buChar char="•"/>
            </a:pPr>
            <a:r>
              <a:rPr lang="en-US"/>
              <a:t>Black Box Testing</a:t>
            </a:r>
            <a:endParaRPr/>
          </a:p>
          <a:p>
            <a:pPr marL="628650" lvl="1" indent="-171450" algn="l" rtl="0">
              <a:spcBef>
                <a:spcPts val="0"/>
              </a:spcBef>
              <a:spcAft>
                <a:spcPts val="0"/>
              </a:spcAft>
              <a:buClr>
                <a:schemeClr val="dk1"/>
              </a:buClr>
              <a:buSzPts val="1800"/>
              <a:buChar char="•"/>
            </a:pPr>
            <a:r>
              <a:rPr lang="en-US"/>
              <a:t>Not provided any details on the target, system, network, application, or asset</a:t>
            </a:r>
            <a:endParaRPr/>
          </a:p>
          <a:p>
            <a:pPr marL="628650" lvl="1" indent="-171450" algn="l" rtl="0">
              <a:spcBef>
                <a:spcPts val="0"/>
              </a:spcBef>
              <a:spcAft>
                <a:spcPts val="0"/>
              </a:spcAft>
              <a:buClr>
                <a:schemeClr val="dk1"/>
              </a:buClr>
              <a:buSzPts val="1800"/>
              <a:buChar char="•"/>
            </a:pPr>
            <a:r>
              <a:rPr lang="en-US"/>
              <a:t>May rely on open-source intelligence, social engineering</a:t>
            </a:r>
            <a:endParaRPr/>
          </a:p>
          <a:p>
            <a:pPr marL="628650" lvl="1" indent="-171450" algn="l" rtl="0">
              <a:spcBef>
                <a:spcPts val="0"/>
              </a:spcBef>
              <a:spcAft>
                <a:spcPts val="0"/>
              </a:spcAft>
              <a:buClr>
                <a:schemeClr val="dk1"/>
              </a:buClr>
              <a:buSzPts val="1800"/>
              <a:buChar char="•"/>
            </a:pPr>
            <a:r>
              <a:rPr lang="en-US"/>
              <a:t>May target all exposures but will only go in-depth in certain vulns that can be exploited</a:t>
            </a:r>
            <a:endParaRPr/>
          </a:p>
          <a:p>
            <a:pPr marL="628650" lvl="1" indent="-171450" algn="l" rtl="0">
              <a:spcBef>
                <a:spcPts val="0"/>
              </a:spcBef>
              <a:spcAft>
                <a:spcPts val="0"/>
              </a:spcAft>
              <a:buClr>
                <a:schemeClr val="dk1"/>
              </a:buClr>
              <a:buSzPts val="1800"/>
              <a:buChar char="•"/>
            </a:pPr>
            <a:r>
              <a:rPr lang="en-US"/>
              <a:t>Most accurate to mimicking outsider real-world attacks</a:t>
            </a:r>
            <a:endParaRPr/>
          </a:p>
          <a:p>
            <a:pPr marL="0" lvl="0" indent="127000" algn="l" rtl="0">
              <a:spcBef>
                <a:spcPts val="0"/>
              </a:spcBef>
              <a:spcAft>
                <a:spcPts val="0"/>
              </a:spcAft>
              <a:buClr>
                <a:schemeClr val="dk1"/>
              </a:buClr>
              <a:buSzPts val="2000"/>
              <a:buNone/>
            </a:pPr>
            <a:endParaRPr/>
          </a:p>
        </p:txBody>
      </p:sp>
      <p:sp>
        <p:nvSpPr>
          <p:cNvPr id="166" name="Google Shape;166;p21"/>
          <p:cNvSpPr txBox="1">
            <a:spLocks noGrp="1"/>
          </p:cNvSpPr>
          <p:nvPr>
            <p:ph type="body" idx="2"/>
          </p:nvPr>
        </p:nvSpPr>
        <p:spPr>
          <a:xfrm>
            <a:off x="2390775" y="76200"/>
            <a:ext cx="6526213" cy="585788"/>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Vocabulary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body" idx="1"/>
          </p:nvPr>
        </p:nvSpPr>
        <p:spPr>
          <a:xfrm>
            <a:off x="287338" y="922338"/>
            <a:ext cx="8572500" cy="3927475"/>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chemeClr val="dk1"/>
              </a:buClr>
              <a:buSzPts val="1700"/>
              <a:buChar char="•"/>
            </a:pPr>
            <a:r>
              <a:rPr lang="en-US" sz="1700"/>
              <a:t>Blue Team</a:t>
            </a:r>
            <a:endParaRPr/>
          </a:p>
          <a:p>
            <a:pPr marL="628650" lvl="1" indent="-171450" algn="l" rtl="0">
              <a:lnSpc>
                <a:spcPct val="80000"/>
              </a:lnSpc>
              <a:spcBef>
                <a:spcPts val="0"/>
              </a:spcBef>
              <a:spcAft>
                <a:spcPts val="0"/>
              </a:spcAft>
              <a:buClr>
                <a:schemeClr val="dk1"/>
              </a:buClr>
              <a:buSzPts val="1530"/>
              <a:buFont typeface="Arial"/>
              <a:buChar char="•"/>
            </a:pPr>
            <a:r>
              <a:rPr lang="en-US" sz="1530"/>
              <a:t>Team that is working almost entirely on the defensive side but may perform some tests to better secure system</a:t>
            </a:r>
            <a:endParaRPr/>
          </a:p>
          <a:p>
            <a:pPr marL="1085850" lvl="2" indent="-171450" algn="l" rtl="0">
              <a:lnSpc>
                <a:spcPct val="80000"/>
              </a:lnSpc>
              <a:spcBef>
                <a:spcPts val="0"/>
              </a:spcBef>
              <a:spcAft>
                <a:spcPts val="0"/>
              </a:spcAft>
              <a:buClr>
                <a:schemeClr val="dk1"/>
              </a:buClr>
              <a:buSzPts val="1360"/>
              <a:buFont typeface="Arial"/>
              <a:buChar char="•"/>
            </a:pPr>
            <a:r>
              <a:rPr lang="en-US" sz="1360"/>
              <a:t>e.g. Automated vulnerability scanning</a:t>
            </a:r>
            <a:endParaRPr/>
          </a:p>
          <a:p>
            <a:pPr marL="628650" lvl="1" indent="-171450" algn="l" rtl="0">
              <a:lnSpc>
                <a:spcPct val="80000"/>
              </a:lnSpc>
              <a:spcBef>
                <a:spcPts val="0"/>
              </a:spcBef>
              <a:spcAft>
                <a:spcPts val="0"/>
              </a:spcAft>
              <a:buClr>
                <a:schemeClr val="dk1"/>
              </a:buClr>
              <a:buSzPts val="1530"/>
              <a:buFont typeface="Arial"/>
              <a:buChar char="•"/>
            </a:pPr>
            <a:r>
              <a:rPr lang="en-US" sz="1530"/>
              <a:t>Team works </a:t>
            </a:r>
            <a:r>
              <a:rPr lang="en-US" sz="1530" b="1"/>
              <a:t>cooperatively</a:t>
            </a:r>
            <a:r>
              <a:rPr lang="en-US" sz="1530"/>
              <a:t> with an organization to defend and protect their systems</a:t>
            </a:r>
            <a:endParaRPr/>
          </a:p>
          <a:p>
            <a:pPr marL="628650" lvl="1" indent="-171450" algn="l" rtl="0">
              <a:lnSpc>
                <a:spcPct val="80000"/>
              </a:lnSpc>
              <a:spcBef>
                <a:spcPts val="0"/>
              </a:spcBef>
              <a:spcAft>
                <a:spcPts val="0"/>
              </a:spcAft>
              <a:buClr>
                <a:schemeClr val="dk1"/>
              </a:buClr>
              <a:buSzPts val="1530"/>
              <a:buFont typeface="Arial"/>
              <a:buChar char="•"/>
            </a:pPr>
            <a:r>
              <a:rPr lang="en-US" sz="1530"/>
              <a:t>Any kind of testing performed would be a </a:t>
            </a:r>
            <a:r>
              <a:rPr lang="en-US" sz="1530" b="1"/>
              <a:t>White Box Test</a:t>
            </a:r>
            <a:endParaRPr sz="1530"/>
          </a:p>
          <a:p>
            <a:pPr marL="0" lvl="0" indent="0" algn="l" rtl="0">
              <a:lnSpc>
                <a:spcPct val="80000"/>
              </a:lnSpc>
              <a:spcBef>
                <a:spcPts val="0"/>
              </a:spcBef>
              <a:spcAft>
                <a:spcPts val="0"/>
              </a:spcAft>
              <a:buClr>
                <a:schemeClr val="dk1"/>
              </a:buClr>
              <a:buSzPts val="1700"/>
              <a:buNone/>
            </a:pPr>
            <a:endParaRPr sz="1700"/>
          </a:p>
          <a:p>
            <a:pPr marL="0" lvl="0" indent="0" algn="l" rtl="0">
              <a:lnSpc>
                <a:spcPct val="80000"/>
              </a:lnSpc>
              <a:spcBef>
                <a:spcPts val="0"/>
              </a:spcBef>
              <a:spcAft>
                <a:spcPts val="0"/>
              </a:spcAft>
              <a:buClr>
                <a:schemeClr val="dk1"/>
              </a:buClr>
              <a:buSzPts val="1700"/>
              <a:buChar char="•"/>
            </a:pPr>
            <a:r>
              <a:rPr lang="en-US" sz="1700"/>
              <a:t>Red Team / Teaming</a:t>
            </a:r>
            <a:endParaRPr/>
          </a:p>
          <a:p>
            <a:pPr marL="628650" lvl="1" indent="-171450" algn="l" rtl="0">
              <a:lnSpc>
                <a:spcPct val="80000"/>
              </a:lnSpc>
              <a:spcBef>
                <a:spcPts val="0"/>
              </a:spcBef>
              <a:spcAft>
                <a:spcPts val="0"/>
              </a:spcAft>
              <a:buClr>
                <a:schemeClr val="dk1"/>
              </a:buClr>
              <a:buSzPts val="1530"/>
              <a:buFont typeface="Arial"/>
              <a:buChar char="•"/>
            </a:pPr>
            <a:r>
              <a:rPr lang="en-US" sz="1530"/>
              <a:t>Penetration testing team used to exercise the Blue Team and assess the security and response of an organization</a:t>
            </a:r>
            <a:endParaRPr/>
          </a:p>
          <a:p>
            <a:pPr marL="628650" lvl="1" indent="-171450" algn="l" rtl="0">
              <a:lnSpc>
                <a:spcPct val="80000"/>
              </a:lnSpc>
              <a:spcBef>
                <a:spcPts val="0"/>
              </a:spcBef>
              <a:spcAft>
                <a:spcPts val="0"/>
              </a:spcAft>
              <a:buClr>
                <a:schemeClr val="dk1"/>
              </a:buClr>
              <a:buSzPts val="1530"/>
              <a:buFont typeface="Arial"/>
              <a:buChar char="•"/>
            </a:pPr>
            <a:r>
              <a:rPr lang="en-US" sz="1530" b="1"/>
              <a:t>Black Box Testing</a:t>
            </a:r>
            <a:r>
              <a:rPr lang="en-US" sz="1530"/>
              <a:t>, acts as an outsider, mirroring real world Tactics, Techniques, and Procedures based off intelligence reports Still authorized but only known to a few people in an organization</a:t>
            </a:r>
            <a:endParaRPr/>
          </a:p>
          <a:p>
            <a:pPr marL="628650" lvl="1" indent="-171450" algn="l" rtl="0">
              <a:lnSpc>
                <a:spcPct val="80000"/>
              </a:lnSpc>
              <a:spcBef>
                <a:spcPts val="0"/>
              </a:spcBef>
              <a:spcAft>
                <a:spcPts val="0"/>
              </a:spcAft>
              <a:buClr>
                <a:schemeClr val="dk1"/>
              </a:buClr>
              <a:buSzPts val="1530"/>
              <a:buFont typeface="Arial"/>
              <a:buChar char="•"/>
            </a:pPr>
            <a:r>
              <a:rPr lang="en-US" sz="1530"/>
              <a:t>May get details for white box testing for intentional planned exercises if the focus is to test the Blue Team in specific controlled situations</a:t>
            </a:r>
            <a:endParaRPr/>
          </a:p>
          <a:p>
            <a:pPr marL="628650" lvl="1" indent="-171450" algn="l" rtl="0">
              <a:lnSpc>
                <a:spcPct val="80000"/>
              </a:lnSpc>
              <a:spcBef>
                <a:spcPts val="0"/>
              </a:spcBef>
              <a:spcAft>
                <a:spcPts val="0"/>
              </a:spcAft>
              <a:buClr>
                <a:schemeClr val="dk1"/>
              </a:buClr>
              <a:buSzPts val="1530"/>
              <a:buFont typeface="Arial"/>
              <a:buChar char="•"/>
            </a:pPr>
            <a:r>
              <a:rPr lang="en-US" sz="1530"/>
              <a:t>May also assess physical security and utilize social engineering</a:t>
            </a:r>
            <a:endParaRPr/>
          </a:p>
          <a:p>
            <a:pPr marL="628650" lvl="1" indent="-171450" algn="l" rtl="0">
              <a:lnSpc>
                <a:spcPct val="80000"/>
              </a:lnSpc>
              <a:spcBef>
                <a:spcPts val="0"/>
              </a:spcBef>
              <a:spcAft>
                <a:spcPts val="0"/>
              </a:spcAft>
              <a:buClr>
                <a:schemeClr val="dk1"/>
              </a:buClr>
              <a:buSzPts val="1530"/>
              <a:buFont typeface="Arial"/>
              <a:buChar char="•"/>
            </a:pPr>
            <a:r>
              <a:rPr lang="en-US" sz="1530"/>
              <a:t>May not assess the entire system or network, only what is exposed to an outsider or nearsider</a:t>
            </a:r>
            <a:endParaRPr/>
          </a:p>
          <a:p>
            <a:pPr marL="628650" lvl="1" indent="-171450" algn="l" rtl="0">
              <a:lnSpc>
                <a:spcPct val="80000"/>
              </a:lnSpc>
              <a:spcBef>
                <a:spcPts val="0"/>
              </a:spcBef>
              <a:spcAft>
                <a:spcPts val="0"/>
              </a:spcAft>
              <a:buClr>
                <a:schemeClr val="dk1"/>
              </a:buClr>
              <a:buSzPts val="1530"/>
              <a:buFont typeface="Arial"/>
              <a:buChar char="•"/>
            </a:pPr>
            <a:r>
              <a:rPr lang="en-US" sz="1530"/>
              <a:t>Provides an incomplete risk assessment of all systems but does a great job of mirroring real-world risk and prioritizing what mitigations and organizational improvements are needed</a:t>
            </a:r>
            <a:endParaRPr/>
          </a:p>
          <a:p>
            <a:pPr marL="0" lvl="0" indent="107950" algn="l" rtl="0">
              <a:lnSpc>
                <a:spcPct val="80000"/>
              </a:lnSpc>
              <a:spcBef>
                <a:spcPts val="0"/>
              </a:spcBef>
              <a:spcAft>
                <a:spcPts val="0"/>
              </a:spcAft>
              <a:buClr>
                <a:schemeClr val="dk1"/>
              </a:buClr>
              <a:buSzPts val="1700"/>
              <a:buNone/>
            </a:pPr>
            <a:endParaRPr sz="1700"/>
          </a:p>
        </p:txBody>
      </p:sp>
      <p:sp>
        <p:nvSpPr>
          <p:cNvPr id="172" name="Google Shape;172;p22"/>
          <p:cNvSpPr txBox="1">
            <a:spLocks noGrp="1"/>
          </p:cNvSpPr>
          <p:nvPr>
            <p:ph type="body" idx="2"/>
          </p:nvPr>
        </p:nvSpPr>
        <p:spPr>
          <a:xfrm>
            <a:off x="2390775" y="76200"/>
            <a:ext cx="6526213" cy="585788"/>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Vocabulary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body" idx="2"/>
          </p:nvPr>
        </p:nvSpPr>
        <p:spPr>
          <a:xfrm>
            <a:off x="2390053" y="12610"/>
            <a:ext cx="6527400" cy="586477"/>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Comparison</a:t>
            </a:r>
            <a:endParaRPr/>
          </a:p>
          <a:p>
            <a:pPr marL="0" lvl="0" indent="0" algn="r" rtl="0">
              <a:spcBef>
                <a:spcPts val="0"/>
              </a:spcBef>
              <a:spcAft>
                <a:spcPts val="0"/>
              </a:spcAft>
              <a:buNone/>
            </a:pPr>
            <a:endParaRPr/>
          </a:p>
        </p:txBody>
      </p:sp>
      <p:grpSp>
        <p:nvGrpSpPr>
          <p:cNvPr id="178" name="Google Shape;178;p23"/>
          <p:cNvGrpSpPr/>
          <p:nvPr/>
        </p:nvGrpSpPr>
        <p:grpSpPr>
          <a:xfrm>
            <a:off x="2012717" y="919512"/>
            <a:ext cx="5088768" cy="3392511"/>
            <a:chOff x="0" y="0"/>
            <a:chExt cx="5088768" cy="3392511"/>
          </a:xfrm>
        </p:grpSpPr>
        <p:sp>
          <p:nvSpPr>
            <p:cNvPr id="179" name="Google Shape;179;p23"/>
            <p:cNvSpPr/>
            <p:nvPr/>
          </p:nvSpPr>
          <p:spPr>
            <a:xfrm rot="10800000">
              <a:off x="0" y="0"/>
              <a:ext cx="5088768" cy="848128"/>
            </a:xfrm>
            <a:prstGeom prst="trapezoid">
              <a:avLst>
                <a:gd name="adj" fmla="val 75000"/>
              </a:avLst>
            </a:prstGeom>
            <a:solidFill>
              <a:srgbClr val="49ACC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txBox="1"/>
            <p:nvPr/>
          </p:nvSpPr>
          <p:spPr>
            <a:xfrm>
              <a:off x="890534" y="0"/>
              <a:ext cx="3307699" cy="848128"/>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Vulnerability Assessment</a:t>
              </a:r>
              <a:endParaRPr/>
            </a:p>
          </p:txBody>
        </p:sp>
        <p:sp>
          <p:nvSpPr>
            <p:cNvPr id="181" name="Google Shape;181;p23"/>
            <p:cNvSpPr/>
            <p:nvPr/>
          </p:nvSpPr>
          <p:spPr>
            <a:xfrm rot="10800000">
              <a:off x="636096" y="848127"/>
              <a:ext cx="3816576" cy="848128"/>
            </a:xfrm>
            <a:prstGeom prst="trapezoid">
              <a:avLst>
                <a:gd name="adj" fmla="val 75000"/>
              </a:avLst>
            </a:prstGeom>
            <a:solidFill>
              <a:srgbClr val="00EA6A"/>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txBox="1"/>
            <p:nvPr/>
          </p:nvSpPr>
          <p:spPr>
            <a:xfrm>
              <a:off x="1303996" y="848127"/>
              <a:ext cx="2480774" cy="848128"/>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White Box</a:t>
              </a:r>
              <a:endParaRPr/>
            </a:p>
          </p:txBody>
        </p:sp>
        <p:sp>
          <p:nvSpPr>
            <p:cNvPr id="183" name="Google Shape;183;p23"/>
            <p:cNvSpPr/>
            <p:nvPr/>
          </p:nvSpPr>
          <p:spPr>
            <a:xfrm rot="10800000">
              <a:off x="1272192" y="1696256"/>
              <a:ext cx="2544384" cy="848128"/>
            </a:xfrm>
            <a:prstGeom prst="trapezoid">
              <a:avLst>
                <a:gd name="adj" fmla="val 75000"/>
              </a:avLst>
            </a:prstGeom>
            <a:solidFill>
              <a:srgbClr val="FABF8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txBox="1"/>
            <p:nvPr/>
          </p:nvSpPr>
          <p:spPr>
            <a:xfrm>
              <a:off x="1717459" y="1696256"/>
              <a:ext cx="1653849" cy="848128"/>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Black Box</a:t>
              </a:r>
              <a:endParaRPr/>
            </a:p>
          </p:txBody>
        </p:sp>
        <p:sp>
          <p:nvSpPr>
            <p:cNvPr id="185" name="Google Shape;185;p23"/>
            <p:cNvSpPr/>
            <p:nvPr/>
          </p:nvSpPr>
          <p:spPr>
            <a:xfrm rot="10800000">
              <a:off x="1908288" y="2544383"/>
              <a:ext cx="1272192" cy="848128"/>
            </a:xfrm>
            <a:prstGeom prst="trapezoid">
              <a:avLst>
                <a:gd name="adj" fmla="val 75000"/>
              </a:avLst>
            </a:prstGeom>
            <a:solidFill>
              <a:srgbClr val="D9959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p:nvPr/>
          </p:nvSpPr>
          <p:spPr>
            <a:xfrm>
              <a:off x="1908288" y="2544383"/>
              <a:ext cx="1272192" cy="848128"/>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Red Team</a:t>
              </a:r>
              <a:endParaRPr/>
            </a:p>
          </p:txBody>
        </p:sp>
      </p:grpSp>
      <p:sp>
        <p:nvSpPr>
          <p:cNvPr id="187" name="Google Shape;187;p23"/>
          <p:cNvSpPr/>
          <p:nvPr/>
        </p:nvSpPr>
        <p:spPr>
          <a:xfrm rot="-5400000">
            <a:off x="-140410" y="2542353"/>
            <a:ext cx="3697013" cy="313340"/>
          </a:xfrm>
          <a:prstGeom prst="leftRightArrow">
            <a:avLst>
              <a:gd name="adj1" fmla="val 50000"/>
              <a:gd name="adj2" fmla="val 50000"/>
            </a:avLst>
          </a:prstGeom>
          <a:gradFill>
            <a:gsLst>
              <a:gs pos="0">
                <a:srgbClr val="3E7FCD"/>
              </a:gs>
              <a:gs pos="40000">
                <a:srgbClr val="00B050"/>
              </a:gs>
              <a:gs pos="69220">
                <a:srgbClr val="FFC000"/>
              </a:gs>
              <a:gs pos="100000">
                <a:srgbClr val="FF0000"/>
              </a:gs>
            </a:gsLst>
            <a:lin ang="108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Arial"/>
                <a:ea typeface="Arial"/>
                <a:cs typeface="Arial"/>
                <a:sym typeface="Arial"/>
              </a:rPr>
              <a:t>Depth</a:t>
            </a:r>
            <a:endParaRPr/>
          </a:p>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188" name="Google Shape;188;p23"/>
          <p:cNvSpPr/>
          <p:nvPr/>
        </p:nvSpPr>
        <p:spPr>
          <a:xfrm>
            <a:off x="2256873" y="4390859"/>
            <a:ext cx="4630254" cy="313340"/>
          </a:xfrm>
          <a:prstGeom prst="leftRightArrow">
            <a:avLst>
              <a:gd name="adj1" fmla="val 50000"/>
              <a:gd name="adj2" fmla="val 50000"/>
            </a:avLst>
          </a:prstGeom>
          <a:gradFill>
            <a:gsLst>
              <a:gs pos="0">
                <a:srgbClr val="DAE5F1"/>
              </a:gs>
              <a:gs pos="49000">
                <a:srgbClr val="17365D"/>
              </a:gs>
              <a:gs pos="100000">
                <a:srgbClr val="C5D8F1"/>
              </a:gs>
            </a:gsLst>
            <a:lin ang="108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r>
              <a:rPr lang="en-US" sz="2400" b="1" i="0" u="none" strike="noStrike" cap="none">
                <a:solidFill>
                  <a:schemeClr val="dk1"/>
                </a:solidFill>
                <a:latin typeface="Arial"/>
                <a:ea typeface="Arial"/>
                <a:cs typeface="Arial"/>
                <a:sym typeface="Arial"/>
              </a:rPr>
              <a:t>Breadth</a:t>
            </a:r>
            <a:endParaRPr/>
          </a:p>
        </p:txBody>
      </p:sp>
      <p:sp>
        <p:nvSpPr>
          <p:cNvPr id="189" name="Google Shape;189;p23"/>
          <p:cNvSpPr/>
          <p:nvPr/>
        </p:nvSpPr>
        <p:spPr>
          <a:xfrm>
            <a:off x="6487734" y="1885124"/>
            <a:ext cx="399393" cy="2309648"/>
          </a:xfrm>
          <a:prstGeom prst="rightBrace">
            <a:avLst>
              <a:gd name="adj1" fmla="val 53728"/>
              <a:gd name="adj2" fmla="val 50000"/>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90" name="Google Shape;190;p23"/>
          <p:cNvSpPr txBox="1"/>
          <p:nvPr/>
        </p:nvSpPr>
        <p:spPr>
          <a:xfrm>
            <a:off x="6887127" y="2644504"/>
            <a:ext cx="190968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chemeClr val="dk1"/>
                </a:solidFill>
                <a:latin typeface="Arial"/>
                <a:ea typeface="Arial"/>
                <a:cs typeface="Arial"/>
                <a:sym typeface="Arial"/>
              </a:rPr>
              <a:t>Penetration Testing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body" idx="1"/>
          </p:nvPr>
        </p:nvSpPr>
        <p:spPr>
          <a:xfrm>
            <a:off x="287381" y="844062"/>
            <a:ext cx="8572840" cy="2697747"/>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dk1"/>
              </a:buClr>
              <a:buSzPts val="2000"/>
              <a:buFont typeface="Arial"/>
              <a:buChar char="•"/>
            </a:pPr>
            <a:r>
              <a:rPr lang="en-US"/>
              <a:t>The purpose of a Penetration Test is not for you to get root</a:t>
            </a:r>
            <a:endParaRPr/>
          </a:p>
          <a:p>
            <a:pPr marL="628650" lvl="1" indent="-171450" algn="l" rtl="0">
              <a:lnSpc>
                <a:spcPct val="90000"/>
              </a:lnSpc>
              <a:spcBef>
                <a:spcPts val="0"/>
              </a:spcBef>
              <a:spcAft>
                <a:spcPts val="0"/>
              </a:spcAft>
              <a:buClr>
                <a:schemeClr val="dk1"/>
              </a:buClr>
              <a:buSzPts val="1800"/>
              <a:buChar char="•"/>
            </a:pPr>
            <a:r>
              <a:rPr lang="en-US"/>
              <a:t>This can be your personal goal, your heading, your target</a:t>
            </a:r>
            <a:endParaRPr/>
          </a:p>
          <a:p>
            <a:pPr marL="0" lvl="0" indent="0" algn="l" rtl="0">
              <a:lnSpc>
                <a:spcPct val="90000"/>
              </a:lnSpc>
              <a:spcBef>
                <a:spcPts val="0"/>
              </a:spcBef>
              <a:spcAft>
                <a:spcPts val="0"/>
              </a:spcAft>
              <a:buClr>
                <a:schemeClr val="dk1"/>
              </a:buClr>
              <a:buSzPts val="2000"/>
              <a:buFont typeface="Arial"/>
              <a:buChar char="•"/>
            </a:pPr>
            <a:r>
              <a:rPr lang="en-US"/>
              <a:t>When described in a report, do not write</a:t>
            </a:r>
            <a:endParaRPr/>
          </a:p>
          <a:p>
            <a:pPr marL="628650" lvl="1" indent="-171450" algn="l" rtl="0">
              <a:lnSpc>
                <a:spcPct val="90000"/>
              </a:lnSpc>
              <a:spcBef>
                <a:spcPts val="0"/>
              </a:spcBef>
              <a:spcAft>
                <a:spcPts val="0"/>
              </a:spcAft>
              <a:buClr>
                <a:schemeClr val="dk1"/>
              </a:buClr>
              <a:buSzPts val="1800"/>
              <a:buChar char="•"/>
            </a:pPr>
            <a:r>
              <a:rPr lang="en-US" i="1"/>
              <a:t>The purpose of this penetration test was for me to get root...</a:t>
            </a:r>
            <a:endParaRPr/>
          </a:p>
          <a:p>
            <a:pPr marL="1085850" lvl="2" indent="-171450" algn="l" rtl="0">
              <a:lnSpc>
                <a:spcPct val="90000"/>
              </a:lnSpc>
              <a:spcBef>
                <a:spcPts val="0"/>
              </a:spcBef>
              <a:spcAft>
                <a:spcPts val="0"/>
              </a:spcAft>
              <a:buClr>
                <a:schemeClr val="dk1"/>
              </a:buClr>
              <a:buSzPts val="1600"/>
              <a:buChar char="•"/>
            </a:pPr>
            <a:r>
              <a:rPr lang="en-US"/>
              <a:t>As a system owner, I wouldn't hire you to just hack me and call it a day. I hire you to help me secure my system by hacking me.</a:t>
            </a:r>
            <a:endParaRPr/>
          </a:p>
          <a:p>
            <a:pPr marL="0" lvl="0" indent="0" algn="l" rtl="0">
              <a:lnSpc>
                <a:spcPct val="90000"/>
              </a:lnSpc>
              <a:spcBef>
                <a:spcPts val="0"/>
              </a:spcBef>
              <a:spcAft>
                <a:spcPts val="0"/>
              </a:spcAft>
              <a:buClr>
                <a:schemeClr val="dk1"/>
              </a:buClr>
              <a:buSzPts val="2000"/>
              <a:buFont typeface="Arial"/>
              <a:buChar char="•"/>
            </a:pPr>
            <a:r>
              <a:rPr lang="en-US"/>
              <a:t>Getting Root, Domain Admin, SYSTEM, etc. is just your objective</a:t>
            </a:r>
            <a:endParaRPr/>
          </a:p>
          <a:p>
            <a:pPr marL="628650" lvl="1" indent="-171450" algn="l" rtl="0">
              <a:lnSpc>
                <a:spcPct val="90000"/>
              </a:lnSpc>
              <a:spcBef>
                <a:spcPts val="0"/>
              </a:spcBef>
              <a:spcAft>
                <a:spcPts val="0"/>
              </a:spcAft>
              <a:buClr>
                <a:schemeClr val="dk1"/>
              </a:buClr>
              <a:buSzPts val="1800"/>
              <a:buChar char="•"/>
            </a:pPr>
            <a:r>
              <a:rPr lang="en-US"/>
              <a:t>It steers your methodology and workflow</a:t>
            </a:r>
            <a:endParaRPr/>
          </a:p>
          <a:p>
            <a:pPr marL="0" lvl="0" indent="0" algn="l" rtl="0">
              <a:lnSpc>
                <a:spcPct val="90000"/>
              </a:lnSpc>
              <a:spcBef>
                <a:spcPts val="0"/>
              </a:spcBef>
              <a:spcAft>
                <a:spcPts val="0"/>
              </a:spcAft>
              <a:buClr>
                <a:schemeClr val="dk1"/>
              </a:buClr>
              <a:buSzPts val="2000"/>
              <a:buFont typeface="Arial"/>
              <a:buChar char="•"/>
            </a:pPr>
            <a:r>
              <a:rPr lang="en-US"/>
              <a:t>Your goal is to help secure the system </a:t>
            </a:r>
            <a:endParaRPr/>
          </a:p>
          <a:p>
            <a:pPr marL="628650" lvl="1" indent="-171450" algn="l" rtl="0">
              <a:lnSpc>
                <a:spcPct val="90000"/>
              </a:lnSpc>
              <a:spcBef>
                <a:spcPts val="0"/>
              </a:spcBef>
              <a:spcAft>
                <a:spcPts val="0"/>
              </a:spcAft>
              <a:buClr>
                <a:schemeClr val="dk1"/>
              </a:buClr>
              <a:buSzPts val="1800"/>
              <a:buChar char="•"/>
            </a:pPr>
            <a:r>
              <a:rPr lang="en-US"/>
              <a:t>By describing and prioritizing flaws and how to fix them</a:t>
            </a:r>
            <a:endParaRPr/>
          </a:p>
        </p:txBody>
      </p:sp>
      <p:sp>
        <p:nvSpPr>
          <p:cNvPr id="196" name="Google Shape;196;p24"/>
          <p:cNvSpPr txBox="1">
            <a:spLocks noGrp="1"/>
          </p:cNvSpPr>
          <p:nvPr>
            <p:ph type="body" idx="2"/>
          </p:nvPr>
        </p:nvSpPr>
        <p:spPr>
          <a:xfrm>
            <a:off x="2390053" y="75674"/>
            <a:ext cx="6527400" cy="586477"/>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Goal of Penetration Testing</a:t>
            </a:r>
            <a:endParaRPr/>
          </a:p>
        </p:txBody>
      </p:sp>
      <p:sp>
        <p:nvSpPr>
          <p:cNvPr id="197" name="Google Shape;197;p24"/>
          <p:cNvSpPr/>
          <p:nvPr/>
        </p:nvSpPr>
        <p:spPr>
          <a:xfrm>
            <a:off x="239150" y="3541809"/>
            <a:ext cx="8665699" cy="1015663"/>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lt1"/>
                </a:solidFill>
                <a:latin typeface="Arial"/>
                <a:ea typeface="Arial"/>
                <a:cs typeface="Arial"/>
                <a:sym typeface="Arial"/>
              </a:rPr>
              <a:t>Your findings and analysis become more actionable and meaningful by </a:t>
            </a:r>
            <a:endParaRPr/>
          </a:p>
          <a:p>
            <a:pPr marL="0" marR="0" lvl="0" indent="0" algn="ctr" rtl="0">
              <a:spcBef>
                <a:spcPts val="0"/>
              </a:spcBef>
              <a:spcAft>
                <a:spcPts val="0"/>
              </a:spcAft>
              <a:buNone/>
            </a:pPr>
            <a:r>
              <a:rPr lang="en-US" sz="2000">
                <a:solidFill>
                  <a:schemeClr val="lt1"/>
                </a:solidFill>
                <a:latin typeface="Arial"/>
                <a:ea typeface="Arial"/>
                <a:cs typeface="Arial"/>
                <a:sym typeface="Arial"/>
              </a:rPr>
              <a:t>demonstrating their impact and validation, </a:t>
            </a:r>
            <a:endParaRPr/>
          </a:p>
          <a:p>
            <a:pPr marL="0" marR="0" lvl="0" indent="0" algn="ctr" rtl="0">
              <a:spcBef>
                <a:spcPts val="0"/>
              </a:spcBef>
              <a:spcAft>
                <a:spcPts val="0"/>
              </a:spcAft>
              <a:buNone/>
            </a:pPr>
            <a:r>
              <a:rPr lang="en-US" sz="2000">
                <a:solidFill>
                  <a:schemeClr val="lt1"/>
                </a:solidFill>
                <a:latin typeface="Arial"/>
                <a:ea typeface="Arial"/>
                <a:cs typeface="Arial"/>
                <a:sym typeface="Arial"/>
              </a:rPr>
              <a:t>accomplished through exploitation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body" idx="1"/>
          </p:nvPr>
        </p:nvSpPr>
        <p:spPr>
          <a:xfrm>
            <a:off x="227751" y="1303008"/>
            <a:ext cx="3637261" cy="2362025"/>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None/>
            </a:pPr>
            <a:r>
              <a:rPr lang="en-US">
                <a:latin typeface="Arial"/>
                <a:ea typeface="Arial"/>
                <a:cs typeface="Arial"/>
                <a:sym typeface="Arial"/>
              </a:rPr>
              <a:t>Methodology</a:t>
            </a:r>
            <a:endParaRPr/>
          </a:p>
          <a:p>
            <a:pPr marL="0" lvl="0" indent="0" algn="l" rtl="0">
              <a:spcBef>
                <a:spcPts val="0"/>
              </a:spcBef>
              <a:spcAft>
                <a:spcPts val="0"/>
              </a:spcAft>
              <a:buNone/>
            </a:pPr>
            <a:r>
              <a:rPr lang="en-US" sz="1400">
                <a:latin typeface="Arial"/>
                <a:ea typeface="Arial"/>
                <a:cs typeface="Arial"/>
                <a:sym typeface="Arial"/>
              </a:rPr>
              <a:t>Types of Penetration Tests</a:t>
            </a:r>
            <a:endParaRPr/>
          </a:p>
          <a:p>
            <a:pPr marL="0" lvl="0" indent="0" algn="l" rtl="0">
              <a:spcBef>
                <a:spcPts val="0"/>
              </a:spcBef>
              <a:spcAft>
                <a:spcPts val="0"/>
              </a:spcAft>
              <a:buNone/>
            </a:pPr>
            <a:r>
              <a:rPr lang="en-US" sz="1400">
                <a:latin typeface="Arial"/>
                <a:ea typeface="Arial"/>
                <a:cs typeface="Arial"/>
                <a:sym typeface="Arial"/>
              </a:rPr>
              <a:t>Testing Methodologies</a:t>
            </a:r>
            <a:endParaRPr/>
          </a:p>
          <a:p>
            <a:pPr marL="0" lvl="0" indent="0" algn="l" rtl="0">
              <a:spcBef>
                <a:spcPts val="0"/>
              </a:spcBef>
              <a:spcAft>
                <a:spcPts val="0"/>
              </a:spcAft>
              <a:buNone/>
            </a:pP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2"/>
          <p:cNvSpPr/>
          <p:nvPr/>
        </p:nvSpPr>
        <p:spPr>
          <a:xfrm>
            <a:off x="333556" y="1624013"/>
            <a:ext cx="8505644" cy="3302000"/>
          </a:xfrm>
          <a:prstGeom prst="rect">
            <a:avLst/>
          </a:prstGeom>
          <a:noFill/>
          <a:ln>
            <a:noFill/>
          </a:ln>
        </p:spPr>
        <p:txBody>
          <a:bodyPr spcFirstLastPara="1" wrap="square" lIns="50800" tIns="50800" rIns="50800" bIns="50800" anchor="b" anchorCtr="0">
            <a:noAutofit/>
          </a:bodyPr>
          <a:lstStyle/>
          <a:p>
            <a:pPr marL="0" marR="0" lvl="0" indent="0" algn="ctr" rtl="0">
              <a:spcBef>
                <a:spcPts val="0"/>
              </a:spcBef>
              <a:spcAft>
                <a:spcPts val="0"/>
              </a:spcAft>
              <a:buNone/>
            </a:pPr>
            <a:r>
              <a:rPr lang="en-US" sz="7200" b="0" i="1" u="none" strike="noStrike" cap="none">
                <a:solidFill>
                  <a:srgbClr val="FF0000"/>
                </a:solidFill>
                <a:latin typeface="Arial"/>
                <a:ea typeface="Arial"/>
                <a:cs typeface="Arial"/>
                <a:sym typeface="Arial"/>
              </a:rPr>
              <a:t>WARNING</a:t>
            </a:r>
            <a:br>
              <a:rPr lang="en-US" sz="4000" b="0" i="1" u="none" strike="noStrike" cap="none">
                <a:solidFill>
                  <a:srgbClr val="FF0000"/>
                </a:solidFill>
                <a:latin typeface="Arial"/>
                <a:ea typeface="Arial"/>
                <a:cs typeface="Arial"/>
                <a:sym typeface="Arial"/>
              </a:rPr>
            </a:br>
            <a:br>
              <a:rPr lang="en-US" sz="2400" b="0" i="1" u="none" strike="noStrike" cap="none">
                <a:solidFill>
                  <a:srgbClr val="FF0000"/>
                </a:solidFill>
                <a:latin typeface="Arial"/>
                <a:ea typeface="Arial"/>
                <a:cs typeface="Arial"/>
                <a:sym typeface="Arial"/>
              </a:rPr>
            </a:br>
            <a:r>
              <a:rPr lang="en-US" sz="2400" b="0" i="1" u="none" strike="noStrike" cap="none">
                <a:solidFill>
                  <a:srgbClr val="FF0000"/>
                </a:solidFill>
                <a:latin typeface="Arial"/>
                <a:ea typeface="Arial"/>
                <a:cs typeface="Arial"/>
                <a:sym typeface="Arial"/>
              </a:rPr>
              <a:t>You will be learning potentially dangerous techniques in this course. By continuing the beyond this point you agree that all the knowledge gained will be used in an ethical and safe manner.</a:t>
            </a:r>
            <a:br>
              <a:rPr lang="en-US" sz="2400" b="0" i="1" u="none" strike="noStrike" cap="none">
                <a:solidFill>
                  <a:srgbClr val="FF0000"/>
                </a:solidFill>
                <a:latin typeface="Arial"/>
                <a:ea typeface="Arial"/>
                <a:cs typeface="Arial"/>
                <a:sym typeface="Arial"/>
              </a:rPr>
            </a:br>
            <a:br>
              <a:rPr lang="en-US" sz="2400" b="0" i="1" u="none" strike="noStrike" cap="none">
                <a:solidFill>
                  <a:srgbClr val="FF0000"/>
                </a:solidFill>
                <a:latin typeface="Arial"/>
                <a:ea typeface="Arial"/>
                <a:cs typeface="Arial"/>
                <a:sym typeface="Arial"/>
              </a:rPr>
            </a:br>
            <a:r>
              <a:rPr lang="en-US" sz="2400" b="0" i="1" u="none" strike="noStrike" cap="none">
                <a:solidFill>
                  <a:srgbClr val="FF0000"/>
                </a:solidFill>
                <a:latin typeface="Arial"/>
                <a:ea typeface="Arial"/>
                <a:cs typeface="Arial"/>
                <a:sym typeface="Arial"/>
              </a:rPr>
              <a:t>The point of this course is to learn about computer and network security, not to harm people or systems. If you do cause harm, </a:t>
            </a:r>
            <a:r>
              <a:rPr lang="en-US" sz="2400" b="0" i="1" u="sng" strike="noStrike" cap="none">
                <a:solidFill>
                  <a:srgbClr val="FF0000"/>
                </a:solidFill>
                <a:latin typeface="Arial"/>
                <a:ea typeface="Arial"/>
                <a:cs typeface="Arial"/>
                <a:sym typeface="Arial"/>
              </a:rPr>
              <a:t>either accidental or intentional</a:t>
            </a:r>
            <a:r>
              <a:rPr lang="en-US" sz="2400" b="0" i="1" u="none" strike="noStrike" cap="none">
                <a:solidFill>
                  <a:srgbClr val="FF0000"/>
                </a:solidFill>
                <a:latin typeface="Arial"/>
                <a:ea typeface="Arial"/>
                <a:cs typeface="Arial"/>
                <a:sym typeface="Arial"/>
              </a:rPr>
              <a:t>, </a:t>
            </a:r>
            <a:r>
              <a:rPr lang="en-US" sz="2400" b="1" i="1" u="none" strike="noStrike" cap="none">
                <a:solidFill>
                  <a:srgbClr val="FF0000"/>
                </a:solidFill>
                <a:latin typeface="Arial"/>
                <a:ea typeface="Arial"/>
                <a:cs typeface="Arial"/>
                <a:sym typeface="Arial"/>
              </a:rPr>
              <a:t>you will be responsible for your actions.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body" idx="1"/>
          </p:nvPr>
        </p:nvSpPr>
        <p:spPr>
          <a:xfrm>
            <a:off x="287338" y="922338"/>
            <a:ext cx="8572500" cy="3687762"/>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chemeClr val="dk1"/>
              </a:buClr>
              <a:buSzPts val="1850"/>
              <a:buFont typeface="Arial"/>
              <a:buChar char="•"/>
            </a:pPr>
            <a:r>
              <a:rPr lang="en-US" sz="1850"/>
              <a:t>Most tests have:</a:t>
            </a:r>
            <a:endParaRPr/>
          </a:p>
          <a:p>
            <a:pPr marL="628650" lvl="1" indent="-171450" algn="l" rtl="0">
              <a:lnSpc>
                <a:spcPct val="80000"/>
              </a:lnSpc>
              <a:spcBef>
                <a:spcPts val="0"/>
              </a:spcBef>
              <a:spcAft>
                <a:spcPts val="0"/>
              </a:spcAft>
              <a:buClr>
                <a:schemeClr val="dk1"/>
              </a:buClr>
              <a:buSzPts val="1665"/>
              <a:buFont typeface="Arial"/>
              <a:buChar char="•"/>
            </a:pPr>
            <a:r>
              <a:rPr lang="en-US" sz="1665"/>
              <a:t>Type - what does the test target</a:t>
            </a:r>
            <a:endParaRPr/>
          </a:p>
          <a:p>
            <a:pPr marL="628650" lvl="1" indent="-171450" algn="l" rtl="0">
              <a:lnSpc>
                <a:spcPct val="80000"/>
              </a:lnSpc>
              <a:spcBef>
                <a:spcPts val="0"/>
              </a:spcBef>
              <a:spcAft>
                <a:spcPts val="0"/>
              </a:spcAft>
              <a:buClr>
                <a:schemeClr val="dk1"/>
              </a:buClr>
              <a:buSzPts val="1665"/>
              <a:buFont typeface="Arial"/>
              <a:buChar char="•"/>
            </a:pPr>
            <a:r>
              <a:rPr lang="en-US" sz="1665"/>
              <a:t>Category or posture - insider/Blue team/white box </a:t>
            </a:r>
            <a:r>
              <a:rPr lang="en-US" sz="1665" u="sng"/>
              <a:t>or</a:t>
            </a:r>
            <a:r>
              <a:rPr lang="en-US" sz="1665"/>
              <a:t> outsider/Red Team/black box</a:t>
            </a:r>
            <a:endParaRPr/>
          </a:p>
          <a:p>
            <a:pPr marL="0" lvl="0" indent="117475" algn="l" rtl="0">
              <a:lnSpc>
                <a:spcPct val="80000"/>
              </a:lnSpc>
              <a:spcBef>
                <a:spcPts val="0"/>
              </a:spcBef>
              <a:spcAft>
                <a:spcPts val="0"/>
              </a:spcAft>
              <a:buClr>
                <a:schemeClr val="dk1"/>
              </a:buClr>
              <a:buSzPts val="1850"/>
              <a:buFont typeface="Arial"/>
              <a:buNone/>
            </a:pPr>
            <a:endParaRPr sz="1850"/>
          </a:p>
          <a:p>
            <a:pPr marL="0" lvl="0" indent="0" algn="l" rtl="0">
              <a:lnSpc>
                <a:spcPct val="80000"/>
              </a:lnSpc>
              <a:spcBef>
                <a:spcPts val="0"/>
              </a:spcBef>
              <a:spcAft>
                <a:spcPts val="0"/>
              </a:spcAft>
              <a:buClr>
                <a:schemeClr val="dk1"/>
              </a:buClr>
              <a:buSzPts val="1850"/>
              <a:buFont typeface="Arial"/>
              <a:buChar char="•"/>
            </a:pPr>
            <a:r>
              <a:rPr lang="en-US" sz="1850"/>
              <a:t>Network tests</a:t>
            </a:r>
            <a:endParaRPr/>
          </a:p>
          <a:p>
            <a:pPr marL="628650" lvl="1" indent="-171450" algn="l" rtl="0">
              <a:lnSpc>
                <a:spcPct val="80000"/>
              </a:lnSpc>
              <a:spcBef>
                <a:spcPts val="0"/>
              </a:spcBef>
              <a:spcAft>
                <a:spcPts val="0"/>
              </a:spcAft>
              <a:buClr>
                <a:schemeClr val="dk1"/>
              </a:buClr>
              <a:buSzPts val="1665"/>
              <a:buFont typeface="Arial"/>
              <a:buChar char="•"/>
            </a:pPr>
            <a:r>
              <a:rPr lang="en-US" sz="1665" u="sng"/>
              <a:t>The most common and primary focus of this class</a:t>
            </a:r>
            <a:endParaRPr/>
          </a:p>
          <a:p>
            <a:pPr marL="628650" lvl="1" indent="-171450" algn="l" rtl="0">
              <a:lnSpc>
                <a:spcPct val="80000"/>
              </a:lnSpc>
              <a:spcBef>
                <a:spcPts val="0"/>
              </a:spcBef>
              <a:spcAft>
                <a:spcPts val="0"/>
              </a:spcAft>
              <a:buClr>
                <a:schemeClr val="dk1"/>
              </a:buClr>
              <a:buSzPts val="1665"/>
              <a:buFont typeface="Arial"/>
              <a:buChar char="•"/>
            </a:pPr>
            <a:r>
              <a:rPr lang="en-US" sz="1665"/>
              <a:t>Scans the network, protocols, hosts, and services available for vulnerabilities and weaknesses</a:t>
            </a:r>
            <a:endParaRPr/>
          </a:p>
          <a:p>
            <a:pPr marL="628650" lvl="1" indent="-171450" algn="l" rtl="0">
              <a:lnSpc>
                <a:spcPct val="80000"/>
              </a:lnSpc>
              <a:spcBef>
                <a:spcPts val="0"/>
              </a:spcBef>
              <a:spcAft>
                <a:spcPts val="0"/>
              </a:spcAft>
              <a:buClr>
                <a:schemeClr val="dk1"/>
              </a:buClr>
              <a:buSzPts val="1665"/>
              <a:buFont typeface="Arial"/>
              <a:buChar char="•"/>
            </a:pPr>
            <a:r>
              <a:rPr lang="en-US" sz="1665"/>
              <a:t>Typically a look at perimeter security (outsider threat) and/or internal network resources (nearsider and insider threat)</a:t>
            </a:r>
            <a:endParaRPr/>
          </a:p>
          <a:p>
            <a:pPr marL="0" lvl="0" indent="117475" algn="l" rtl="0">
              <a:lnSpc>
                <a:spcPct val="80000"/>
              </a:lnSpc>
              <a:spcBef>
                <a:spcPts val="0"/>
              </a:spcBef>
              <a:spcAft>
                <a:spcPts val="0"/>
              </a:spcAft>
              <a:buClr>
                <a:schemeClr val="dk1"/>
              </a:buClr>
              <a:buSzPts val="1850"/>
              <a:buNone/>
            </a:pPr>
            <a:endParaRPr sz="1850"/>
          </a:p>
          <a:p>
            <a:pPr marL="0" lvl="0" indent="0" algn="l" rtl="0">
              <a:lnSpc>
                <a:spcPct val="80000"/>
              </a:lnSpc>
              <a:spcBef>
                <a:spcPts val="0"/>
              </a:spcBef>
              <a:spcAft>
                <a:spcPts val="0"/>
              </a:spcAft>
              <a:buClr>
                <a:schemeClr val="dk1"/>
              </a:buClr>
              <a:buSzPts val="1850"/>
              <a:buChar char="•"/>
            </a:pPr>
            <a:r>
              <a:rPr lang="en-US" sz="1850"/>
              <a:t>Client-Side tests</a:t>
            </a:r>
            <a:endParaRPr/>
          </a:p>
          <a:p>
            <a:pPr marL="628650" lvl="1" indent="-171450" algn="l" rtl="0">
              <a:lnSpc>
                <a:spcPct val="80000"/>
              </a:lnSpc>
              <a:spcBef>
                <a:spcPts val="0"/>
              </a:spcBef>
              <a:spcAft>
                <a:spcPts val="0"/>
              </a:spcAft>
              <a:buClr>
                <a:schemeClr val="dk1"/>
              </a:buClr>
              <a:buSzPts val="1665"/>
              <a:buFont typeface="Arial"/>
              <a:buChar char="•"/>
            </a:pPr>
            <a:r>
              <a:rPr lang="en-US" sz="1665"/>
              <a:t>Testing the client software – apps, browser, configuration, OS</a:t>
            </a:r>
            <a:endParaRPr/>
          </a:p>
          <a:p>
            <a:pPr marL="628650" lvl="1" indent="-65722" algn="l" rtl="0">
              <a:lnSpc>
                <a:spcPct val="80000"/>
              </a:lnSpc>
              <a:spcBef>
                <a:spcPts val="0"/>
              </a:spcBef>
              <a:spcAft>
                <a:spcPts val="0"/>
              </a:spcAft>
              <a:buClr>
                <a:schemeClr val="dk1"/>
              </a:buClr>
              <a:buSzPts val="1665"/>
              <a:buFont typeface="Arial"/>
              <a:buNone/>
            </a:pPr>
            <a:endParaRPr sz="1665"/>
          </a:p>
          <a:p>
            <a:pPr marL="0" lvl="0" indent="0" algn="l" rtl="0">
              <a:lnSpc>
                <a:spcPct val="80000"/>
              </a:lnSpc>
              <a:spcBef>
                <a:spcPts val="0"/>
              </a:spcBef>
              <a:spcAft>
                <a:spcPts val="0"/>
              </a:spcAft>
              <a:buClr>
                <a:schemeClr val="dk1"/>
              </a:buClr>
              <a:buSzPts val="1850"/>
              <a:buChar char="•"/>
            </a:pPr>
            <a:r>
              <a:rPr lang="en-US" sz="1850"/>
              <a:t>Web and web application</a:t>
            </a:r>
            <a:endParaRPr/>
          </a:p>
          <a:p>
            <a:pPr marL="628650" lvl="1" indent="-171450" algn="l" rtl="0">
              <a:lnSpc>
                <a:spcPct val="80000"/>
              </a:lnSpc>
              <a:spcBef>
                <a:spcPts val="0"/>
              </a:spcBef>
              <a:spcAft>
                <a:spcPts val="0"/>
              </a:spcAft>
              <a:buClr>
                <a:schemeClr val="dk1"/>
              </a:buClr>
              <a:buSzPts val="1665"/>
              <a:buFont typeface="Arial"/>
              <a:buChar char="•"/>
            </a:pPr>
            <a:r>
              <a:rPr lang="en-US" sz="1665"/>
              <a:t>Testing the perimeter and functionality of internet-facing web resources</a:t>
            </a:r>
            <a:endParaRPr/>
          </a:p>
          <a:p>
            <a:pPr marL="0" lvl="0" indent="117475" algn="l" rtl="0">
              <a:lnSpc>
                <a:spcPct val="80000"/>
              </a:lnSpc>
              <a:spcBef>
                <a:spcPts val="0"/>
              </a:spcBef>
              <a:spcAft>
                <a:spcPts val="0"/>
              </a:spcAft>
              <a:buClr>
                <a:schemeClr val="dk1"/>
              </a:buClr>
              <a:buSzPts val="1850"/>
              <a:buFont typeface="Arial"/>
              <a:buNone/>
            </a:pPr>
            <a:endParaRPr sz="1850"/>
          </a:p>
          <a:p>
            <a:pPr marL="0" lvl="0" indent="117475" algn="l" rtl="0">
              <a:lnSpc>
                <a:spcPct val="80000"/>
              </a:lnSpc>
              <a:spcBef>
                <a:spcPts val="0"/>
              </a:spcBef>
              <a:spcAft>
                <a:spcPts val="0"/>
              </a:spcAft>
              <a:buClr>
                <a:schemeClr val="dk1"/>
              </a:buClr>
              <a:buSzPts val="1850"/>
              <a:buFont typeface="Arial"/>
              <a:buNone/>
            </a:pPr>
            <a:endParaRPr sz="1850"/>
          </a:p>
        </p:txBody>
      </p:sp>
      <p:sp>
        <p:nvSpPr>
          <p:cNvPr id="210" name="Google Shape;210;p26"/>
          <p:cNvSpPr txBox="1">
            <a:spLocks noGrp="1"/>
          </p:cNvSpPr>
          <p:nvPr>
            <p:ph type="body" idx="2"/>
          </p:nvPr>
        </p:nvSpPr>
        <p:spPr>
          <a:xfrm>
            <a:off x="2390775" y="76200"/>
            <a:ext cx="6526213" cy="585788"/>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Types of Tests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body" idx="1"/>
          </p:nvPr>
        </p:nvSpPr>
        <p:spPr>
          <a:xfrm>
            <a:off x="287338" y="922338"/>
            <a:ext cx="8572500" cy="4030662"/>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dk1"/>
              </a:buClr>
              <a:buSzPts val="1850"/>
              <a:buFont typeface="Arial"/>
              <a:buChar char="•"/>
            </a:pPr>
            <a:r>
              <a:rPr lang="en-US" sz="1850"/>
              <a:t>Wireless testing</a:t>
            </a:r>
            <a:endParaRPr/>
          </a:p>
          <a:p>
            <a:pPr marL="628650" lvl="1" indent="-171450" algn="l" rtl="0">
              <a:lnSpc>
                <a:spcPct val="90000"/>
              </a:lnSpc>
              <a:spcBef>
                <a:spcPts val="0"/>
              </a:spcBef>
              <a:spcAft>
                <a:spcPts val="0"/>
              </a:spcAft>
              <a:buClr>
                <a:schemeClr val="dk1"/>
              </a:buClr>
              <a:buSzPts val="1665"/>
              <a:buFont typeface="Arial"/>
              <a:buChar char="•"/>
            </a:pPr>
            <a:r>
              <a:rPr lang="en-US" sz="1665"/>
              <a:t>Assessing the use of wireless networks, encryption, authentication, DoS</a:t>
            </a:r>
            <a:endParaRPr/>
          </a:p>
          <a:p>
            <a:pPr marL="457200" lvl="1" indent="0" algn="l" rtl="0">
              <a:lnSpc>
                <a:spcPct val="90000"/>
              </a:lnSpc>
              <a:spcBef>
                <a:spcPts val="0"/>
              </a:spcBef>
              <a:spcAft>
                <a:spcPts val="0"/>
              </a:spcAft>
              <a:buClr>
                <a:schemeClr val="dk1"/>
              </a:buClr>
              <a:buSzPts val="1665"/>
              <a:buNone/>
            </a:pPr>
            <a:endParaRPr sz="1665"/>
          </a:p>
          <a:p>
            <a:pPr marL="0" lvl="0" indent="0" algn="l" rtl="0">
              <a:lnSpc>
                <a:spcPct val="90000"/>
              </a:lnSpc>
              <a:spcBef>
                <a:spcPts val="0"/>
              </a:spcBef>
              <a:spcAft>
                <a:spcPts val="0"/>
              </a:spcAft>
              <a:buClr>
                <a:schemeClr val="dk1"/>
              </a:buClr>
              <a:buSzPts val="1850"/>
              <a:buChar char="•"/>
            </a:pPr>
            <a:r>
              <a:rPr lang="en-US" sz="1850"/>
              <a:t>Application Security Test</a:t>
            </a:r>
            <a:endParaRPr/>
          </a:p>
          <a:p>
            <a:pPr marL="628650" lvl="1" indent="-171450" algn="l" rtl="0">
              <a:lnSpc>
                <a:spcPct val="90000"/>
              </a:lnSpc>
              <a:spcBef>
                <a:spcPts val="0"/>
              </a:spcBef>
              <a:spcAft>
                <a:spcPts val="0"/>
              </a:spcAft>
              <a:buClr>
                <a:schemeClr val="dk1"/>
              </a:buClr>
              <a:buSzPts val="1665"/>
              <a:buFont typeface="Arial"/>
              <a:buChar char="•"/>
            </a:pPr>
            <a:r>
              <a:rPr lang="en-US" sz="1665"/>
              <a:t>Testing software applications</a:t>
            </a:r>
            <a:endParaRPr/>
          </a:p>
          <a:p>
            <a:pPr marL="628650" lvl="1" indent="-171450" algn="l" rtl="0">
              <a:lnSpc>
                <a:spcPct val="90000"/>
              </a:lnSpc>
              <a:spcBef>
                <a:spcPts val="0"/>
              </a:spcBef>
              <a:spcAft>
                <a:spcPts val="0"/>
              </a:spcAft>
              <a:buClr>
                <a:schemeClr val="dk1"/>
              </a:buClr>
              <a:buSzPts val="1665"/>
              <a:buFont typeface="Arial"/>
              <a:buChar char="•"/>
            </a:pPr>
            <a:r>
              <a:rPr lang="en-US" sz="1665"/>
              <a:t>Static Code Analysis Test</a:t>
            </a:r>
            <a:endParaRPr/>
          </a:p>
          <a:p>
            <a:pPr marL="1085850" lvl="2" indent="-171450" algn="l" rtl="0">
              <a:lnSpc>
                <a:spcPct val="90000"/>
              </a:lnSpc>
              <a:spcBef>
                <a:spcPts val="0"/>
              </a:spcBef>
              <a:spcAft>
                <a:spcPts val="0"/>
              </a:spcAft>
              <a:buClr>
                <a:schemeClr val="dk1"/>
              </a:buClr>
              <a:buSzPts val="1480"/>
              <a:buFont typeface="Arial"/>
              <a:buChar char="•"/>
            </a:pPr>
            <a:r>
              <a:rPr lang="en-US" sz="1480"/>
              <a:t>Having the source code available to identify code flaws, errors, looking for Common Weakness Enumeration (CWE - </a:t>
            </a:r>
            <a:r>
              <a:rPr lang="en-US" sz="1480" u="sng">
                <a:solidFill>
                  <a:schemeClr val="hlink"/>
                </a:solidFill>
                <a:hlinkClick r:id="rId3"/>
              </a:rPr>
              <a:t>https://cwe.mitre.org/index.html</a:t>
            </a:r>
            <a:r>
              <a:rPr lang="en-US" sz="1480"/>
              <a:t>)</a:t>
            </a:r>
            <a:endParaRPr/>
          </a:p>
          <a:p>
            <a:pPr marL="628650" lvl="1" indent="-171450" algn="l" rtl="0">
              <a:lnSpc>
                <a:spcPct val="90000"/>
              </a:lnSpc>
              <a:spcBef>
                <a:spcPts val="0"/>
              </a:spcBef>
              <a:spcAft>
                <a:spcPts val="0"/>
              </a:spcAft>
              <a:buClr>
                <a:schemeClr val="dk1"/>
              </a:buClr>
              <a:buSzPts val="1665"/>
              <a:buFont typeface="Arial"/>
              <a:buChar char="•"/>
            </a:pPr>
            <a:r>
              <a:rPr lang="en-US" sz="1665"/>
              <a:t>Dynamic Analysis Test</a:t>
            </a:r>
            <a:endParaRPr/>
          </a:p>
          <a:p>
            <a:pPr marL="1085850" lvl="2" indent="-171450" algn="l" rtl="0">
              <a:lnSpc>
                <a:spcPct val="90000"/>
              </a:lnSpc>
              <a:spcBef>
                <a:spcPts val="0"/>
              </a:spcBef>
              <a:spcAft>
                <a:spcPts val="0"/>
              </a:spcAft>
              <a:buClr>
                <a:schemeClr val="dk1"/>
              </a:buClr>
              <a:buSzPts val="1480"/>
              <a:buFont typeface="Arial"/>
              <a:buChar char="•"/>
            </a:pPr>
            <a:r>
              <a:rPr lang="en-US" sz="1480"/>
              <a:t>Black box approach to application security testing</a:t>
            </a:r>
            <a:endParaRPr/>
          </a:p>
          <a:p>
            <a:pPr marL="1085850" lvl="2" indent="-171450" algn="l" rtl="0">
              <a:lnSpc>
                <a:spcPct val="90000"/>
              </a:lnSpc>
              <a:spcBef>
                <a:spcPts val="0"/>
              </a:spcBef>
              <a:spcAft>
                <a:spcPts val="0"/>
              </a:spcAft>
              <a:buClr>
                <a:schemeClr val="dk1"/>
              </a:buClr>
              <a:buSzPts val="1480"/>
              <a:buFont typeface="Arial"/>
              <a:buChar char="•"/>
            </a:pPr>
            <a:r>
              <a:rPr lang="en-US" sz="1480"/>
              <a:t>Debugging the binary, fuzzing memory, exposing sensitive data, looking for flaws and errors to exploit</a:t>
            </a:r>
            <a:endParaRPr/>
          </a:p>
          <a:p>
            <a:pPr marL="1085850" lvl="2" indent="-77469" algn="l" rtl="0">
              <a:lnSpc>
                <a:spcPct val="90000"/>
              </a:lnSpc>
              <a:spcBef>
                <a:spcPts val="0"/>
              </a:spcBef>
              <a:spcAft>
                <a:spcPts val="0"/>
              </a:spcAft>
              <a:buClr>
                <a:schemeClr val="dk1"/>
              </a:buClr>
              <a:buSzPts val="1480"/>
              <a:buFont typeface="Arial"/>
              <a:buNone/>
            </a:pPr>
            <a:endParaRPr sz="1480"/>
          </a:p>
          <a:p>
            <a:pPr marL="0" lvl="0" indent="0" algn="l" rtl="0">
              <a:lnSpc>
                <a:spcPct val="90000"/>
              </a:lnSpc>
              <a:spcBef>
                <a:spcPts val="0"/>
              </a:spcBef>
              <a:spcAft>
                <a:spcPts val="0"/>
              </a:spcAft>
              <a:buClr>
                <a:schemeClr val="dk1"/>
              </a:buClr>
              <a:buSzPts val="1850"/>
              <a:buChar char="•"/>
            </a:pPr>
            <a:r>
              <a:rPr lang="en-US" sz="1850"/>
              <a:t>Complete Red Team tests</a:t>
            </a:r>
            <a:endParaRPr/>
          </a:p>
          <a:p>
            <a:pPr marL="628650" lvl="1" indent="-171450" algn="l" rtl="0">
              <a:lnSpc>
                <a:spcPct val="90000"/>
              </a:lnSpc>
              <a:spcBef>
                <a:spcPts val="0"/>
              </a:spcBef>
              <a:spcAft>
                <a:spcPts val="0"/>
              </a:spcAft>
              <a:buClr>
                <a:schemeClr val="dk1"/>
              </a:buClr>
              <a:buSzPts val="1665"/>
              <a:buChar char="•"/>
            </a:pPr>
            <a:r>
              <a:rPr lang="en-US" sz="1665"/>
              <a:t>Black box, outsider threat-style test</a:t>
            </a:r>
            <a:endParaRPr/>
          </a:p>
          <a:p>
            <a:pPr marL="628650" lvl="1" indent="-171450" algn="l" rtl="0">
              <a:lnSpc>
                <a:spcPct val="90000"/>
              </a:lnSpc>
              <a:spcBef>
                <a:spcPts val="0"/>
              </a:spcBef>
              <a:spcAft>
                <a:spcPts val="0"/>
              </a:spcAft>
              <a:buClr>
                <a:schemeClr val="dk1"/>
              </a:buClr>
              <a:buSzPts val="1665"/>
              <a:buFont typeface="Arial"/>
              <a:buChar char="•"/>
            </a:pPr>
            <a:r>
              <a:rPr lang="en-US" sz="1665"/>
              <a:t>Different because this may include physical security, social engineering, stolen equipment, dumpster diving</a:t>
            </a:r>
            <a:endParaRPr/>
          </a:p>
          <a:p>
            <a:pPr marL="1085850" lvl="2" indent="-77469" algn="l" rtl="0">
              <a:lnSpc>
                <a:spcPct val="90000"/>
              </a:lnSpc>
              <a:spcBef>
                <a:spcPts val="0"/>
              </a:spcBef>
              <a:spcAft>
                <a:spcPts val="0"/>
              </a:spcAft>
              <a:buClr>
                <a:schemeClr val="dk1"/>
              </a:buClr>
              <a:buSzPts val="1480"/>
              <a:buFont typeface="Arial"/>
              <a:buNone/>
            </a:pPr>
            <a:endParaRPr sz="1480"/>
          </a:p>
        </p:txBody>
      </p:sp>
      <p:sp>
        <p:nvSpPr>
          <p:cNvPr id="217" name="Google Shape;217;p27"/>
          <p:cNvSpPr txBox="1">
            <a:spLocks noGrp="1"/>
          </p:cNvSpPr>
          <p:nvPr>
            <p:ph type="body" idx="2"/>
          </p:nvPr>
        </p:nvSpPr>
        <p:spPr>
          <a:xfrm>
            <a:off x="2390775" y="76200"/>
            <a:ext cx="6526213" cy="585788"/>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Types of Tests, continued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body" idx="1"/>
          </p:nvPr>
        </p:nvSpPr>
        <p:spPr>
          <a:xfrm>
            <a:off x="287338" y="922338"/>
            <a:ext cx="8572500" cy="3954462"/>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dk1"/>
              </a:buClr>
              <a:buSzPts val="2000"/>
              <a:buChar char="•"/>
            </a:pPr>
            <a:r>
              <a:rPr lang="en-US"/>
              <a:t>Testing methodologies cover the process of performing different types of pen tests</a:t>
            </a:r>
            <a:endParaRPr/>
          </a:p>
          <a:p>
            <a:pPr marL="0" lvl="0" indent="127000" algn="l" rtl="0">
              <a:lnSpc>
                <a:spcPct val="90000"/>
              </a:lnSpc>
              <a:spcBef>
                <a:spcPts val="0"/>
              </a:spcBef>
              <a:spcAft>
                <a:spcPts val="0"/>
              </a:spcAft>
              <a:buClr>
                <a:schemeClr val="dk1"/>
              </a:buClr>
              <a:buSzPts val="2000"/>
              <a:buNone/>
            </a:pPr>
            <a:endParaRPr/>
          </a:p>
          <a:p>
            <a:pPr marL="0" lvl="0" indent="0" algn="l" rtl="0">
              <a:lnSpc>
                <a:spcPct val="90000"/>
              </a:lnSpc>
              <a:spcBef>
                <a:spcPts val="0"/>
              </a:spcBef>
              <a:spcAft>
                <a:spcPts val="0"/>
              </a:spcAft>
              <a:buClr>
                <a:schemeClr val="dk1"/>
              </a:buClr>
              <a:buSzPts val="2000"/>
              <a:buChar char="•"/>
            </a:pPr>
            <a:r>
              <a:rPr lang="en-US"/>
              <a:t>First - Understanding the attacker</a:t>
            </a:r>
            <a:endParaRPr/>
          </a:p>
          <a:p>
            <a:pPr marL="628650" lvl="1" indent="-171450" algn="l" rtl="0">
              <a:lnSpc>
                <a:spcPct val="90000"/>
              </a:lnSpc>
              <a:spcBef>
                <a:spcPts val="0"/>
              </a:spcBef>
              <a:spcAft>
                <a:spcPts val="0"/>
              </a:spcAft>
              <a:buClr>
                <a:schemeClr val="dk1"/>
              </a:buClr>
              <a:buSzPts val="1800"/>
              <a:buChar char="•"/>
            </a:pPr>
            <a:r>
              <a:rPr lang="en-US"/>
              <a:t>Cyber Kill Chain</a:t>
            </a:r>
            <a:endParaRPr/>
          </a:p>
          <a:p>
            <a:pPr marL="0" lvl="0" indent="127000" algn="l" rtl="0">
              <a:lnSpc>
                <a:spcPct val="90000"/>
              </a:lnSpc>
              <a:spcBef>
                <a:spcPts val="0"/>
              </a:spcBef>
              <a:spcAft>
                <a:spcPts val="0"/>
              </a:spcAft>
              <a:buClr>
                <a:schemeClr val="dk1"/>
              </a:buClr>
              <a:buSzPts val="2000"/>
              <a:buNone/>
            </a:pPr>
            <a:endParaRPr/>
          </a:p>
          <a:p>
            <a:pPr marL="0" lvl="0" indent="0" algn="l" rtl="0">
              <a:lnSpc>
                <a:spcPct val="90000"/>
              </a:lnSpc>
              <a:spcBef>
                <a:spcPts val="0"/>
              </a:spcBef>
              <a:spcAft>
                <a:spcPts val="0"/>
              </a:spcAft>
              <a:buClr>
                <a:schemeClr val="dk1"/>
              </a:buClr>
              <a:buSzPts val="2000"/>
              <a:buChar char="•"/>
            </a:pPr>
            <a:r>
              <a:rPr lang="en-US"/>
              <a:t>Model penetration testing frameworks</a:t>
            </a:r>
            <a:endParaRPr/>
          </a:p>
          <a:p>
            <a:pPr marL="628650" lvl="1" indent="-171450" algn="l" rtl="0">
              <a:lnSpc>
                <a:spcPct val="90000"/>
              </a:lnSpc>
              <a:spcBef>
                <a:spcPts val="0"/>
              </a:spcBef>
              <a:spcAft>
                <a:spcPts val="0"/>
              </a:spcAft>
              <a:buClr>
                <a:schemeClr val="dk1"/>
              </a:buClr>
              <a:buSzPts val="1800"/>
              <a:buChar char="•"/>
            </a:pPr>
            <a:r>
              <a:rPr lang="en-US"/>
              <a:t>Penetration Testing Framework</a:t>
            </a:r>
            <a:endParaRPr/>
          </a:p>
          <a:p>
            <a:pPr marL="628650" lvl="1" indent="-171450" algn="l" rtl="0">
              <a:lnSpc>
                <a:spcPct val="90000"/>
              </a:lnSpc>
              <a:spcBef>
                <a:spcPts val="0"/>
              </a:spcBef>
              <a:spcAft>
                <a:spcPts val="0"/>
              </a:spcAft>
              <a:buClr>
                <a:schemeClr val="dk1"/>
              </a:buClr>
              <a:buSzPts val="1800"/>
              <a:buChar char="•"/>
            </a:pPr>
            <a:r>
              <a:rPr lang="en-US"/>
              <a:t>Penetration Testing Execution Standard </a:t>
            </a:r>
            <a:endParaRPr/>
          </a:p>
          <a:p>
            <a:pPr marL="628650" lvl="1" indent="-171450" algn="l" rtl="0">
              <a:lnSpc>
                <a:spcPct val="90000"/>
              </a:lnSpc>
              <a:spcBef>
                <a:spcPts val="0"/>
              </a:spcBef>
              <a:spcAft>
                <a:spcPts val="0"/>
              </a:spcAft>
              <a:buClr>
                <a:schemeClr val="dk1"/>
              </a:buClr>
              <a:buSzPts val="1800"/>
              <a:buChar char="•"/>
            </a:pPr>
            <a:r>
              <a:rPr lang="en-US"/>
              <a:t>Open Source Security Testing Methodology Manual</a:t>
            </a:r>
            <a:endParaRPr/>
          </a:p>
          <a:p>
            <a:pPr marL="628650" lvl="1" indent="-171450" algn="l" rtl="0">
              <a:lnSpc>
                <a:spcPct val="90000"/>
              </a:lnSpc>
              <a:spcBef>
                <a:spcPts val="0"/>
              </a:spcBef>
              <a:spcAft>
                <a:spcPts val="0"/>
              </a:spcAft>
              <a:buClr>
                <a:schemeClr val="dk1"/>
              </a:buClr>
              <a:buSzPts val="1800"/>
              <a:buChar char="•"/>
            </a:pPr>
            <a:r>
              <a:rPr lang="en-US"/>
              <a:t>National Institute of Standards and Technology 800-115</a:t>
            </a:r>
            <a:endParaRPr/>
          </a:p>
          <a:p>
            <a:pPr marL="628650" lvl="1" indent="-171450" algn="l" rtl="0">
              <a:lnSpc>
                <a:spcPct val="90000"/>
              </a:lnSpc>
              <a:spcBef>
                <a:spcPts val="0"/>
              </a:spcBef>
              <a:spcAft>
                <a:spcPts val="0"/>
              </a:spcAft>
              <a:buClr>
                <a:schemeClr val="dk1"/>
              </a:buClr>
              <a:buSzPts val="1800"/>
              <a:buChar char="•"/>
            </a:pPr>
            <a:r>
              <a:rPr lang="en-US"/>
              <a:t>OWASP Web App Testing Guide</a:t>
            </a:r>
            <a:endParaRPr/>
          </a:p>
          <a:p>
            <a:pPr marL="628650" lvl="1" indent="-57150" algn="l" rtl="0">
              <a:lnSpc>
                <a:spcPct val="90000"/>
              </a:lnSpc>
              <a:spcBef>
                <a:spcPts val="0"/>
              </a:spcBef>
              <a:spcAft>
                <a:spcPts val="0"/>
              </a:spcAft>
              <a:buClr>
                <a:schemeClr val="dk1"/>
              </a:buClr>
              <a:buSzPts val="1800"/>
              <a:buNone/>
            </a:pPr>
            <a:endParaRPr/>
          </a:p>
          <a:p>
            <a:pPr marL="0" lvl="0" indent="0" algn="l" rtl="0">
              <a:lnSpc>
                <a:spcPct val="90000"/>
              </a:lnSpc>
              <a:spcBef>
                <a:spcPts val="0"/>
              </a:spcBef>
              <a:spcAft>
                <a:spcPts val="0"/>
              </a:spcAft>
              <a:buClr>
                <a:schemeClr val="dk1"/>
              </a:buClr>
              <a:buSzPts val="2000"/>
              <a:buChar char="•"/>
            </a:pPr>
            <a:r>
              <a:rPr lang="en-US"/>
              <a:t>These are not meant to be step-by-step or tool how-to guides</a:t>
            </a:r>
            <a:endParaRPr/>
          </a:p>
          <a:p>
            <a:pPr marL="628650" lvl="1" indent="-171450" algn="l" rtl="0">
              <a:lnSpc>
                <a:spcPct val="90000"/>
              </a:lnSpc>
              <a:spcBef>
                <a:spcPts val="0"/>
              </a:spcBef>
              <a:spcAft>
                <a:spcPts val="0"/>
              </a:spcAft>
              <a:buClr>
                <a:schemeClr val="dk1"/>
              </a:buClr>
              <a:buSzPts val="1800"/>
              <a:buChar char="•"/>
            </a:pPr>
            <a:r>
              <a:rPr lang="en-US"/>
              <a:t>Theory which are then applies to many different situations</a:t>
            </a:r>
            <a:endParaRPr/>
          </a:p>
          <a:p>
            <a:pPr marL="628650" lvl="1" indent="-57150" algn="l" rtl="0">
              <a:lnSpc>
                <a:spcPct val="90000"/>
              </a:lnSpc>
              <a:spcBef>
                <a:spcPts val="0"/>
              </a:spcBef>
              <a:spcAft>
                <a:spcPts val="0"/>
              </a:spcAft>
              <a:buClr>
                <a:schemeClr val="dk1"/>
              </a:buClr>
              <a:buSzPts val="1800"/>
              <a:buNone/>
            </a:pPr>
            <a:endParaRPr/>
          </a:p>
        </p:txBody>
      </p:sp>
      <p:sp>
        <p:nvSpPr>
          <p:cNvPr id="223" name="Google Shape;223;p28"/>
          <p:cNvSpPr txBox="1">
            <a:spLocks noGrp="1"/>
          </p:cNvSpPr>
          <p:nvPr>
            <p:ph type="body" idx="2"/>
          </p:nvPr>
        </p:nvSpPr>
        <p:spPr>
          <a:xfrm>
            <a:off x="2390775" y="76200"/>
            <a:ext cx="6526213" cy="585788"/>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Penetration Testing Methodologies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body" idx="1"/>
          </p:nvPr>
        </p:nvSpPr>
        <p:spPr>
          <a:xfrm>
            <a:off x="287381" y="921705"/>
            <a:ext cx="4854462" cy="3688132"/>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1600"/>
              <a:buFont typeface="Arial"/>
              <a:buChar char="•"/>
            </a:pPr>
            <a:r>
              <a:rPr lang="en-US" sz="1600" u="sng">
                <a:solidFill>
                  <a:schemeClr val="hlink"/>
                </a:solidFill>
                <a:hlinkClick r:id="rId3"/>
              </a:rPr>
              <a:t>https://www.lockheedmartin.com/en-us/capabilities/cyber/cyber-kill-chain.html</a:t>
            </a:r>
            <a:endParaRPr sz="1600"/>
          </a:p>
          <a:p>
            <a:pPr marL="0" lvl="0" indent="0" algn="l" rtl="0">
              <a:spcBef>
                <a:spcPts val="0"/>
              </a:spcBef>
              <a:spcAft>
                <a:spcPts val="0"/>
              </a:spcAft>
              <a:buClr>
                <a:schemeClr val="dk1"/>
              </a:buClr>
              <a:buSzPts val="2000"/>
              <a:buNone/>
            </a:pPr>
            <a:endParaRPr/>
          </a:p>
          <a:p>
            <a:pPr marL="0" lvl="0" indent="0" algn="l" rtl="0">
              <a:spcBef>
                <a:spcPts val="0"/>
              </a:spcBef>
              <a:spcAft>
                <a:spcPts val="0"/>
              </a:spcAft>
              <a:buClr>
                <a:schemeClr val="dk1"/>
              </a:buClr>
              <a:buSzPts val="2000"/>
              <a:buFont typeface="Arial"/>
              <a:buChar char="•"/>
            </a:pPr>
            <a:r>
              <a:rPr lang="en-US"/>
              <a:t>Developed by Lockheed Martin</a:t>
            </a:r>
            <a:endParaRPr/>
          </a:p>
          <a:p>
            <a:pPr marL="0" lvl="0" indent="127000" algn="l" rtl="0">
              <a:spcBef>
                <a:spcPts val="0"/>
              </a:spcBef>
              <a:spcAft>
                <a:spcPts val="0"/>
              </a:spcAft>
              <a:buClr>
                <a:schemeClr val="dk1"/>
              </a:buClr>
              <a:buSzPts val="2000"/>
              <a:buFont typeface="Arial"/>
              <a:buNone/>
            </a:pPr>
            <a:endParaRPr/>
          </a:p>
          <a:p>
            <a:pPr marL="0" lvl="0" indent="0" algn="l" rtl="0">
              <a:spcBef>
                <a:spcPts val="0"/>
              </a:spcBef>
              <a:spcAft>
                <a:spcPts val="0"/>
              </a:spcAft>
              <a:buClr>
                <a:schemeClr val="dk1"/>
              </a:buClr>
              <a:buSzPts val="2000"/>
              <a:buFont typeface="Arial"/>
              <a:buChar char="•"/>
            </a:pPr>
            <a:r>
              <a:rPr lang="en-US"/>
              <a:t>The major steps to adversary compromise </a:t>
            </a:r>
            <a:endParaRPr/>
          </a:p>
          <a:p>
            <a:pPr marL="0" lvl="0" indent="127000" algn="l" rtl="0">
              <a:spcBef>
                <a:spcPts val="0"/>
              </a:spcBef>
              <a:spcAft>
                <a:spcPts val="0"/>
              </a:spcAft>
              <a:buClr>
                <a:schemeClr val="dk1"/>
              </a:buClr>
              <a:buSzPts val="2000"/>
              <a:buFont typeface="Arial"/>
              <a:buNone/>
            </a:pPr>
            <a:endParaRPr/>
          </a:p>
          <a:p>
            <a:pPr marL="0" lvl="0" indent="0" algn="l" rtl="0">
              <a:spcBef>
                <a:spcPts val="0"/>
              </a:spcBef>
              <a:spcAft>
                <a:spcPts val="0"/>
              </a:spcAft>
              <a:buClr>
                <a:schemeClr val="dk1"/>
              </a:buClr>
              <a:buSzPts val="2000"/>
              <a:buFont typeface="Arial"/>
              <a:buChar char="•"/>
            </a:pPr>
            <a:r>
              <a:rPr lang="en-US"/>
              <a:t>Not exactly the methodology a pen tester wants to follow, but a useful guide</a:t>
            </a:r>
            <a:endParaRPr/>
          </a:p>
          <a:p>
            <a:pPr marL="628650" lvl="1" indent="-171450" algn="l" rtl="0">
              <a:spcBef>
                <a:spcPts val="0"/>
              </a:spcBef>
              <a:spcAft>
                <a:spcPts val="0"/>
              </a:spcAft>
              <a:buClr>
                <a:schemeClr val="dk1"/>
              </a:buClr>
              <a:buSzPts val="1800"/>
              <a:buChar char="•"/>
            </a:pPr>
            <a:r>
              <a:rPr lang="en-US"/>
              <a:t>We'll see very similar steps</a:t>
            </a:r>
            <a:endParaRPr/>
          </a:p>
        </p:txBody>
      </p:sp>
      <p:sp>
        <p:nvSpPr>
          <p:cNvPr id="229" name="Google Shape;229;p29"/>
          <p:cNvSpPr txBox="1">
            <a:spLocks noGrp="1"/>
          </p:cNvSpPr>
          <p:nvPr>
            <p:ph type="body" idx="2"/>
          </p:nvPr>
        </p:nvSpPr>
        <p:spPr>
          <a:xfrm>
            <a:off x="2390053" y="75674"/>
            <a:ext cx="6527400" cy="586477"/>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Cyber Kill Chain</a:t>
            </a:r>
            <a:endParaRPr/>
          </a:p>
        </p:txBody>
      </p:sp>
      <p:sp>
        <p:nvSpPr>
          <p:cNvPr id="230" name="Google Shape;230;p29" descr="https://www.lockheedmartin.com/content/dam/lockheed-martin/rms/photo/cyber/THE-CYBER-KILL-CHAIN-body.png.pc-adaptive.1920.medium.png"/>
          <p:cNvSpPr/>
          <p:nvPr/>
        </p:nvSpPr>
        <p:spPr>
          <a:xfrm>
            <a:off x="4419600" y="241935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pic>
        <p:nvPicPr>
          <p:cNvPr id="231" name="Google Shape;231;p29" descr="https://www.lockheedmartin.com/content/dam/lockheed-martin/rms/photo/cyber/THE-CYBER-KILL-CHAIN-body.png.pc-adaptive.1920.medium.png"/>
          <p:cNvPicPr preferRelativeResize="0"/>
          <p:nvPr/>
        </p:nvPicPr>
        <p:blipFill rotWithShape="1">
          <a:blip r:embed="rId4">
            <a:alphaModFix/>
          </a:blip>
          <a:srcRect/>
          <a:stretch/>
        </p:blipFill>
        <p:spPr>
          <a:xfrm>
            <a:off x="5313967" y="800307"/>
            <a:ext cx="3603485" cy="4199745"/>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body" idx="1"/>
          </p:nvPr>
        </p:nvSpPr>
        <p:spPr>
          <a:xfrm>
            <a:off x="287381" y="921704"/>
            <a:ext cx="8572840" cy="3955095"/>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dk1"/>
              </a:buClr>
              <a:buSzPts val="2000"/>
              <a:buFont typeface="Arial"/>
              <a:buChar char="•"/>
            </a:pPr>
            <a:r>
              <a:rPr lang="en-US"/>
              <a:t>Penetration testing is to help secure against real-world threats</a:t>
            </a:r>
            <a:endParaRPr/>
          </a:p>
          <a:p>
            <a:pPr marL="0" lvl="0" indent="127000" algn="l" rtl="0">
              <a:lnSpc>
                <a:spcPct val="90000"/>
              </a:lnSpc>
              <a:spcBef>
                <a:spcPts val="0"/>
              </a:spcBef>
              <a:spcAft>
                <a:spcPts val="0"/>
              </a:spcAft>
              <a:buClr>
                <a:schemeClr val="dk1"/>
              </a:buClr>
              <a:buSzPts val="2000"/>
              <a:buFont typeface="Arial"/>
              <a:buNone/>
            </a:pPr>
            <a:endParaRPr/>
          </a:p>
          <a:p>
            <a:pPr marL="0" lvl="0" indent="0" algn="l" rtl="0">
              <a:lnSpc>
                <a:spcPct val="90000"/>
              </a:lnSpc>
              <a:spcBef>
                <a:spcPts val="0"/>
              </a:spcBef>
              <a:spcAft>
                <a:spcPts val="0"/>
              </a:spcAft>
              <a:buClr>
                <a:schemeClr val="dk1"/>
              </a:buClr>
              <a:buSzPts val="2000"/>
              <a:buFont typeface="Arial"/>
              <a:buChar char="•"/>
            </a:pPr>
            <a:r>
              <a:rPr lang="en-US"/>
              <a:t>By understanding the kill chain an adversary would use, the tester can think more like the attacker</a:t>
            </a:r>
            <a:endParaRPr/>
          </a:p>
          <a:p>
            <a:pPr marL="0" lvl="0" indent="127000" algn="l" rtl="0">
              <a:lnSpc>
                <a:spcPct val="90000"/>
              </a:lnSpc>
              <a:spcBef>
                <a:spcPts val="0"/>
              </a:spcBef>
              <a:spcAft>
                <a:spcPts val="0"/>
              </a:spcAft>
              <a:buClr>
                <a:schemeClr val="dk1"/>
              </a:buClr>
              <a:buSzPts val="2000"/>
              <a:buFont typeface="Arial"/>
              <a:buNone/>
            </a:pPr>
            <a:endParaRPr/>
          </a:p>
          <a:p>
            <a:pPr marL="0" lvl="0" indent="0" algn="l" rtl="0">
              <a:lnSpc>
                <a:spcPct val="90000"/>
              </a:lnSpc>
              <a:spcBef>
                <a:spcPts val="0"/>
              </a:spcBef>
              <a:spcAft>
                <a:spcPts val="0"/>
              </a:spcAft>
              <a:buClr>
                <a:schemeClr val="dk1"/>
              </a:buClr>
              <a:buSzPts val="2000"/>
              <a:buFont typeface="Arial"/>
              <a:buChar char="•"/>
            </a:pPr>
            <a:r>
              <a:rPr lang="en-US"/>
              <a:t>Steps to compromise, such as a kill chain, allow testers to suggest mitigations that stop the kill chain at different steps</a:t>
            </a:r>
            <a:endParaRPr/>
          </a:p>
          <a:p>
            <a:pPr marL="628650" lvl="1" indent="-171450" algn="l" rtl="0">
              <a:lnSpc>
                <a:spcPct val="90000"/>
              </a:lnSpc>
              <a:spcBef>
                <a:spcPts val="0"/>
              </a:spcBef>
              <a:spcAft>
                <a:spcPts val="0"/>
              </a:spcAft>
              <a:buClr>
                <a:schemeClr val="dk1"/>
              </a:buClr>
              <a:buSzPts val="1800"/>
              <a:buChar char="•"/>
            </a:pPr>
            <a:r>
              <a:rPr lang="en-US"/>
              <a:t>Consider this example: </a:t>
            </a:r>
            <a:endParaRPr/>
          </a:p>
          <a:p>
            <a:pPr marL="1085850" lvl="2" indent="-171450" algn="l" rtl="0">
              <a:lnSpc>
                <a:spcPct val="90000"/>
              </a:lnSpc>
              <a:spcBef>
                <a:spcPts val="0"/>
              </a:spcBef>
              <a:spcAft>
                <a:spcPts val="0"/>
              </a:spcAft>
              <a:buClr>
                <a:schemeClr val="dk1"/>
              </a:buClr>
              <a:buSzPts val="1600"/>
              <a:buChar char="•"/>
            </a:pPr>
            <a:r>
              <a:rPr lang="en-US"/>
              <a:t>A network has a predisposing condition. It must use a legacy operating system, Windows 2000, since this is the only OS that supports the legacy software applications that it must run.</a:t>
            </a:r>
            <a:endParaRPr/>
          </a:p>
          <a:p>
            <a:pPr marL="1085850" lvl="2" indent="-171450" algn="l" rtl="0">
              <a:lnSpc>
                <a:spcPct val="90000"/>
              </a:lnSpc>
              <a:spcBef>
                <a:spcPts val="0"/>
              </a:spcBef>
              <a:spcAft>
                <a:spcPts val="0"/>
              </a:spcAft>
              <a:buClr>
                <a:schemeClr val="dk1"/>
              </a:buClr>
              <a:buSzPts val="1600"/>
              <a:buChar char="•"/>
            </a:pPr>
            <a:r>
              <a:rPr lang="en-US"/>
              <a:t>By knowing that these OS vulnerabilities cannot be patched, we look to other steps in the kill chain to prevent adversary success</a:t>
            </a:r>
            <a:endParaRPr/>
          </a:p>
          <a:p>
            <a:pPr marL="1600200" lvl="3" indent="-228600" algn="l" rtl="0">
              <a:lnSpc>
                <a:spcPct val="90000"/>
              </a:lnSpc>
              <a:spcBef>
                <a:spcPts val="0"/>
              </a:spcBef>
              <a:spcAft>
                <a:spcPts val="0"/>
              </a:spcAft>
              <a:buClr>
                <a:schemeClr val="dk1"/>
              </a:buClr>
              <a:buSzPts val="1400"/>
              <a:buChar char="o"/>
            </a:pPr>
            <a:r>
              <a:rPr lang="en-US"/>
              <a:t>Limiting access and uptime, network boundary protection, traffic monitoring</a:t>
            </a:r>
            <a:endParaRPr/>
          </a:p>
          <a:p>
            <a:pPr marL="1085850" lvl="2" indent="-171450" algn="l" rtl="0">
              <a:lnSpc>
                <a:spcPct val="90000"/>
              </a:lnSpc>
              <a:spcBef>
                <a:spcPts val="0"/>
              </a:spcBef>
              <a:spcAft>
                <a:spcPts val="0"/>
              </a:spcAft>
              <a:buClr>
                <a:schemeClr val="dk1"/>
              </a:buClr>
              <a:buSzPts val="1600"/>
              <a:buChar char="•"/>
            </a:pPr>
            <a:r>
              <a:rPr lang="en-US"/>
              <a:t>Using the Kill-Chain to think about defense, vulnerabilities may remain, but there will be other mitigations in other steps</a:t>
            </a:r>
            <a:endParaRPr/>
          </a:p>
          <a:p>
            <a:pPr marL="0" lvl="0" indent="127000" algn="l" rtl="0">
              <a:lnSpc>
                <a:spcPct val="90000"/>
              </a:lnSpc>
              <a:spcBef>
                <a:spcPts val="0"/>
              </a:spcBef>
              <a:spcAft>
                <a:spcPts val="0"/>
              </a:spcAft>
              <a:buClr>
                <a:schemeClr val="dk1"/>
              </a:buClr>
              <a:buSzPts val="2000"/>
              <a:buFont typeface="Arial"/>
              <a:buNone/>
            </a:pPr>
            <a:endParaRPr/>
          </a:p>
          <a:p>
            <a:pPr marL="0" lvl="0" indent="127000" algn="l" rtl="0">
              <a:lnSpc>
                <a:spcPct val="90000"/>
              </a:lnSpc>
              <a:spcBef>
                <a:spcPts val="0"/>
              </a:spcBef>
              <a:spcAft>
                <a:spcPts val="0"/>
              </a:spcAft>
              <a:buClr>
                <a:schemeClr val="dk1"/>
              </a:buClr>
              <a:buSzPts val="2000"/>
              <a:buFont typeface="Arial"/>
              <a:buNone/>
            </a:pPr>
            <a:endParaRPr/>
          </a:p>
        </p:txBody>
      </p:sp>
      <p:sp>
        <p:nvSpPr>
          <p:cNvPr id="237" name="Google Shape;237;p30"/>
          <p:cNvSpPr txBox="1">
            <a:spLocks noGrp="1"/>
          </p:cNvSpPr>
          <p:nvPr>
            <p:ph type="body" idx="2"/>
          </p:nvPr>
        </p:nvSpPr>
        <p:spPr>
          <a:xfrm>
            <a:off x="2390053" y="75674"/>
            <a:ext cx="6527400" cy="586477"/>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Penetration Testing Methodologies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body" idx="1"/>
          </p:nvPr>
        </p:nvSpPr>
        <p:spPr>
          <a:xfrm>
            <a:off x="227751" y="1429555"/>
            <a:ext cx="3637261" cy="2343956"/>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None/>
            </a:pPr>
            <a:r>
              <a:rPr lang="en-US">
                <a:latin typeface="Arial"/>
                <a:ea typeface="Arial"/>
                <a:cs typeface="Arial"/>
                <a:sym typeface="Arial"/>
              </a:rPr>
              <a:t>Penetration Testers</a:t>
            </a:r>
            <a:endParaRPr b="1">
              <a:solidFill>
                <a:schemeClr val="lt1"/>
              </a:solidFill>
              <a:latin typeface="Arial"/>
              <a:ea typeface="Arial"/>
              <a:cs typeface="Arial"/>
              <a:sym typeface="Arial"/>
            </a:endParaRPr>
          </a:p>
          <a:p>
            <a:pPr marL="0" lvl="0" indent="0" algn="l" rtl="0">
              <a:spcBef>
                <a:spcPts val="0"/>
              </a:spcBef>
              <a:spcAft>
                <a:spcPts val="0"/>
              </a:spcAft>
              <a:buNone/>
            </a:pPr>
            <a:r>
              <a:rPr lang="en-US" sz="1700">
                <a:solidFill>
                  <a:schemeClr val="lt1"/>
                </a:solidFill>
                <a:latin typeface="Arial"/>
                <a:ea typeface="Arial"/>
                <a:cs typeface="Arial"/>
                <a:sym typeface="Arial"/>
              </a:rPr>
              <a:t>Mindset and Motivation</a:t>
            </a:r>
            <a:endParaRPr/>
          </a:p>
          <a:p>
            <a:pPr marL="0" lvl="0" indent="0" algn="l" rtl="0">
              <a:spcBef>
                <a:spcPts val="0"/>
              </a:spcBef>
              <a:spcAft>
                <a:spcPts val="0"/>
              </a:spcAft>
              <a:buNone/>
            </a:pPr>
            <a:endParaRPr sz="3200">
              <a:solidFill>
                <a:schemeClr val="lt1"/>
              </a:solidFill>
              <a:latin typeface="Arial"/>
              <a:ea typeface="Arial"/>
              <a:cs typeface="Arial"/>
              <a:sym typeface="Arial"/>
            </a:endParaRPr>
          </a:p>
          <a:p>
            <a:pPr marL="0" lvl="0" indent="0" algn="l" rtl="0">
              <a:spcBef>
                <a:spcPts val="0"/>
              </a:spcBef>
              <a:spcAft>
                <a:spcPts val="0"/>
              </a:spcAft>
              <a:buNone/>
            </a:pP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4"/>
          <p:cNvSpPr txBox="1">
            <a:spLocks noGrp="1"/>
          </p:cNvSpPr>
          <p:nvPr>
            <p:ph type="body" idx="1"/>
          </p:nvPr>
        </p:nvSpPr>
        <p:spPr>
          <a:xfrm>
            <a:off x="280411" y="950046"/>
            <a:ext cx="8572500" cy="3687762"/>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2000"/>
              <a:buChar char="•"/>
            </a:pPr>
            <a:r>
              <a:rPr lang="en-US"/>
              <a:t>As an ethical hacker there are two opposite ways of solving problems:</a:t>
            </a:r>
            <a:endParaRPr/>
          </a:p>
          <a:p>
            <a:pPr marL="800100" lvl="1" indent="-342900" algn="l" rtl="0">
              <a:spcBef>
                <a:spcPts val="0"/>
              </a:spcBef>
              <a:spcAft>
                <a:spcPts val="0"/>
              </a:spcAft>
              <a:buClr>
                <a:schemeClr val="dk1"/>
              </a:buClr>
              <a:buSzPts val="1800"/>
              <a:buFont typeface="Arial"/>
              <a:buAutoNum type="arabicPeriod"/>
            </a:pPr>
            <a:r>
              <a:rPr lang="en-US"/>
              <a:t>Follow a defined strategy, be thorough, methodical, recording all data, maintaining organization, and improving your process to maximize efficiency</a:t>
            </a:r>
            <a:endParaRPr/>
          </a:p>
          <a:p>
            <a:pPr marL="800100" lvl="1" indent="-342900" algn="l" rtl="0">
              <a:spcBef>
                <a:spcPts val="0"/>
              </a:spcBef>
              <a:spcAft>
                <a:spcPts val="0"/>
              </a:spcAft>
              <a:buClr>
                <a:schemeClr val="dk1"/>
              </a:buClr>
              <a:buSzPts val="1800"/>
              <a:buFont typeface="Arial"/>
              <a:buAutoNum type="arabicPeriod"/>
            </a:pPr>
            <a:r>
              <a:rPr lang="en-US"/>
              <a:t>Experimenting, thinking outside the box, being pragmatic, flexible, break habits and don’t think like a traditional IT administrator or developer </a:t>
            </a:r>
            <a:endParaRPr/>
          </a:p>
          <a:p>
            <a:pPr marL="171450" lvl="0" indent="-44450" algn="l" rtl="0">
              <a:spcBef>
                <a:spcPts val="0"/>
              </a:spcBef>
              <a:spcAft>
                <a:spcPts val="0"/>
              </a:spcAft>
              <a:buClr>
                <a:schemeClr val="dk1"/>
              </a:buClr>
              <a:buSzPts val="2000"/>
              <a:buNone/>
            </a:pPr>
            <a:endParaRPr/>
          </a:p>
          <a:p>
            <a:pPr marL="171450" lvl="0" indent="-171450" algn="l" rtl="0">
              <a:spcBef>
                <a:spcPts val="0"/>
              </a:spcBef>
              <a:spcAft>
                <a:spcPts val="0"/>
              </a:spcAft>
              <a:buClr>
                <a:schemeClr val="dk1"/>
              </a:buClr>
              <a:buSzPts val="2000"/>
              <a:buChar char="•"/>
            </a:pPr>
            <a:r>
              <a:rPr lang="en-US"/>
              <a:t>You will need to utilize both simultaneously to be a successful penetration tester</a:t>
            </a:r>
            <a:endParaRPr/>
          </a:p>
          <a:p>
            <a:pPr marL="171450" lvl="0" indent="-44450" algn="l" rtl="0">
              <a:spcBef>
                <a:spcPts val="0"/>
              </a:spcBef>
              <a:spcAft>
                <a:spcPts val="0"/>
              </a:spcAft>
              <a:buClr>
                <a:schemeClr val="dk1"/>
              </a:buClr>
              <a:buSzPts val="2000"/>
              <a:buNone/>
            </a:pPr>
            <a:endParaRPr/>
          </a:p>
          <a:p>
            <a:pPr marL="171450" lvl="0" indent="-171450" algn="l" rtl="0">
              <a:spcBef>
                <a:spcPts val="0"/>
              </a:spcBef>
              <a:spcAft>
                <a:spcPts val="0"/>
              </a:spcAft>
              <a:buClr>
                <a:schemeClr val="dk1"/>
              </a:buClr>
              <a:buSzPts val="2000"/>
              <a:buChar char="•"/>
            </a:pPr>
            <a:r>
              <a:rPr lang="en-US"/>
              <a:t>Learning to think like an attacker so we can help protect our systems from the threats to our security!</a:t>
            </a:r>
            <a:endParaRPr/>
          </a:p>
          <a:p>
            <a:pPr marL="0" lvl="0" indent="127000" algn="l" rtl="0">
              <a:spcBef>
                <a:spcPts val="0"/>
              </a:spcBef>
              <a:spcAft>
                <a:spcPts val="0"/>
              </a:spcAft>
              <a:buClr>
                <a:schemeClr val="dk1"/>
              </a:buClr>
              <a:buSzPts val="2000"/>
              <a:buNone/>
            </a:pPr>
            <a:endParaRPr/>
          </a:p>
        </p:txBody>
      </p:sp>
      <p:sp>
        <p:nvSpPr>
          <p:cNvPr id="59" name="Google Shape;59;p4"/>
          <p:cNvSpPr txBox="1">
            <a:spLocks noGrp="1"/>
          </p:cNvSpPr>
          <p:nvPr>
            <p:ph type="body" idx="2"/>
          </p:nvPr>
        </p:nvSpPr>
        <p:spPr>
          <a:xfrm>
            <a:off x="2390775" y="76200"/>
            <a:ext cx="6526213" cy="585788"/>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An Ethical Hacker 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5"/>
          <p:cNvSpPr txBox="1">
            <a:spLocks noGrp="1"/>
          </p:cNvSpPr>
          <p:nvPr>
            <p:ph type="body" idx="1"/>
          </p:nvPr>
        </p:nvSpPr>
        <p:spPr>
          <a:xfrm>
            <a:off x="287338" y="922338"/>
            <a:ext cx="8572500" cy="3927475"/>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dk1"/>
              </a:buClr>
              <a:buSzPts val="2000"/>
              <a:buChar char="•"/>
            </a:pPr>
            <a:r>
              <a:rPr lang="en-US"/>
              <a:t>Penetration testing is intended to:</a:t>
            </a:r>
            <a:endParaRPr/>
          </a:p>
          <a:p>
            <a:pPr marL="628650" lvl="1" indent="-171450" algn="l" rtl="0">
              <a:lnSpc>
                <a:spcPct val="90000"/>
              </a:lnSpc>
              <a:spcBef>
                <a:spcPts val="0"/>
              </a:spcBef>
              <a:spcAft>
                <a:spcPts val="0"/>
              </a:spcAft>
              <a:buClr>
                <a:schemeClr val="dk1"/>
              </a:buClr>
              <a:buSzPts val="1800"/>
              <a:buChar char="•"/>
            </a:pPr>
            <a:r>
              <a:rPr lang="en-US"/>
              <a:t>Help a system owner get vulnerabilities patched before bad guys exploit them</a:t>
            </a:r>
            <a:endParaRPr/>
          </a:p>
          <a:p>
            <a:pPr marL="628650" lvl="1" indent="-171450" algn="l" rtl="0">
              <a:lnSpc>
                <a:spcPct val="90000"/>
              </a:lnSpc>
              <a:spcBef>
                <a:spcPts val="0"/>
              </a:spcBef>
              <a:spcAft>
                <a:spcPts val="0"/>
              </a:spcAft>
              <a:buClr>
                <a:schemeClr val="dk1"/>
              </a:buClr>
              <a:buSzPts val="1800"/>
              <a:buChar char="•"/>
            </a:pPr>
            <a:r>
              <a:rPr lang="en-US"/>
              <a:t>Manage and reduce risk to a customer, system, or organization</a:t>
            </a:r>
            <a:endParaRPr/>
          </a:p>
          <a:p>
            <a:pPr marL="628650" lvl="1" indent="-171450" algn="l" rtl="0">
              <a:lnSpc>
                <a:spcPct val="90000"/>
              </a:lnSpc>
              <a:spcBef>
                <a:spcPts val="0"/>
              </a:spcBef>
              <a:spcAft>
                <a:spcPts val="0"/>
              </a:spcAft>
              <a:buClr>
                <a:schemeClr val="dk1"/>
              </a:buClr>
              <a:buSzPts val="1800"/>
              <a:buChar char="•"/>
            </a:pPr>
            <a:r>
              <a:rPr lang="en-US"/>
              <a:t>Help make the case for a higher security budget!</a:t>
            </a:r>
            <a:endParaRPr/>
          </a:p>
          <a:p>
            <a:pPr marL="628650" lvl="1" indent="-171450" algn="l" rtl="0">
              <a:lnSpc>
                <a:spcPct val="90000"/>
              </a:lnSpc>
              <a:spcBef>
                <a:spcPts val="0"/>
              </a:spcBef>
              <a:spcAft>
                <a:spcPts val="0"/>
              </a:spcAft>
              <a:buClr>
                <a:schemeClr val="dk1"/>
              </a:buClr>
              <a:buSzPts val="1800"/>
              <a:buChar char="•"/>
            </a:pPr>
            <a:r>
              <a:rPr lang="en-US"/>
              <a:t>Do this all by finding vulnerabilities, validating them through exploitation, and demonstrating the impact </a:t>
            </a:r>
            <a:endParaRPr/>
          </a:p>
          <a:p>
            <a:pPr marL="628650" lvl="1" indent="-57150" algn="l" rtl="0">
              <a:lnSpc>
                <a:spcPct val="90000"/>
              </a:lnSpc>
              <a:spcBef>
                <a:spcPts val="0"/>
              </a:spcBef>
              <a:spcAft>
                <a:spcPts val="0"/>
              </a:spcAft>
              <a:buClr>
                <a:schemeClr val="dk1"/>
              </a:buClr>
              <a:buSzPts val="1800"/>
              <a:buNone/>
            </a:pPr>
            <a:endParaRPr/>
          </a:p>
          <a:p>
            <a:pPr marL="0" lvl="0" indent="127000" algn="l" rtl="0">
              <a:lnSpc>
                <a:spcPct val="90000"/>
              </a:lnSpc>
              <a:spcBef>
                <a:spcPts val="0"/>
              </a:spcBef>
              <a:spcAft>
                <a:spcPts val="0"/>
              </a:spcAft>
              <a:buClr>
                <a:schemeClr val="dk1"/>
              </a:buClr>
              <a:buSzPts val="2000"/>
              <a:buNone/>
            </a:pPr>
            <a:endParaRPr/>
          </a:p>
          <a:p>
            <a:pPr marL="0" lvl="0" indent="0" algn="l" rtl="0">
              <a:lnSpc>
                <a:spcPct val="90000"/>
              </a:lnSpc>
              <a:spcBef>
                <a:spcPts val="0"/>
              </a:spcBef>
              <a:spcAft>
                <a:spcPts val="0"/>
              </a:spcAft>
              <a:buClr>
                <a:schemeClr val="dk1"/>
              </a:buClr>
              <a:buSzPts val="2000"/>
              <a:buChar char="•"/>
            </a:pPr>
            <a:r>
              <a:rPr lang="en-US"/>
              <a:t>Presenting discoveries in a report</a:t>
            </a:r>
            <a:endParaRPr/>
          </a:p>
          <a:p>
            <a:pPr marL="628650" lvl="1" indent="-171450" algn="l" rtl="0">
              <a:lnSpc>
                <a:spcPct val="90000"/>
              </a:lnSpc>
              <a:spcBef>
                <a:spcPts val="0"/>
              </a:spcBef>
              <a:spcAft>
                <a:spcPts val="0"/>
              </a:spcAft>
              <a:buClr>
                <a:schemeClr val="dk1"/>
              </a:buClr>
              <a:buSzPts val="1800"/>
              <a:buChar char="•"/>
            </a:pPr>
            <a:r>
              <a:rPr lang="en-US"/>
              <a:t>A penetration test ends with a report to the system owner</a:t>
            </a:r>
            <a:endParaRPr/>
          </a:p>
          <a:p>
            <a:pPr marL="628650" lvl="1" indent="-171450" algn="l" rtl="0">
              <a:lnSpc>
                <a:spcPct val="90000"/>
              </a:lnSpc>
              <a:spcBef>
                <a:spcPts val="0"/>
              </a:spcBef>
              <a:spcAft>
                <a:spcPts val="0"/>
              </a:spcAft>
              <a:buClr>
                <a:schemeClr val="dk1"/>
              </a:buClr>
              <a:buSzPts val="1800"/>
              <a:buChar char="•"/>
            </a:pPr>
            <a:r>
              <a:rPr lang="en-US"/>
              <a:t>Report details the risk of all findings and may provide mitigation recommendations</a:t>
            </a:r>
            <a:endParaRPr/>
          </a:p>
          <a:p>
            <a:pPr marL="628650" lvl="1" indent="-171450" algn="l" rtl="0">
              <a:lnSpc>
                <a:spcPct val="90000"/>
              </a:lnSpc>
              <a:spcBef>
                <a:spcPts val="0"/>
              </a:spcBef>
              <a:spcAft>
                <a:spcPts val="0"/>
              </a:spcAft>
              <a:buClr>
                <a:schemeClr val="dk1"/>
              </a:buClr>
              <a:buSzPts val="1800"/>
              <a:buChar char="•"/>
            </a:pPr>
            <a:r>
              <a:rPr lang="en-US"/>
              <a:t>Risk may be explained in business or mission impact, accounting for the value of the assets</a:t>
            </a:r>
            <a:endParaRPr/>
          </a:p>
          <a:p>
            <a:pPr marL="1085850" lvl="2" indent="-171450" algn="l" rtl="0">
              <a:lnSpc>
                <a:spcPct val="90000"/>
              </a:lnSpc>
              <a:spcBef>
                <a:spcPts val="0"/>
              </a:spcBef>
              <a:spcAft>
                <a:spcPts val="0"/>
              </a:spcAft>
              <a:buClr>
                <a:schemeClr val="dk1"/>
              </a:buClr>
              <a:buSzPts val="1600"/>
              <a:buChar char="•"/>
            </a:pPr>
            <a:r>
              <a:rPr lang="en-US"/>
              <a:t>May be protecting financial data to physical safety and lives</a:t>
            </a:r>
            <a:endParaRPr/>
          </a:p>
          <a:p>
            <a:pPr marL="628650" lvl="1" indent="-57150" algn="l" rtl="0">
              <a:lnSpc>
                <a:spcPct val="90000"/>
              </a:lnSpc>
              <a:spcBef>
                <a:spcPts val="0"/>
              </a:spcBef>
              <a:spcAft>
                <a:spcPts val="0"/>
              </a:spcAft>
              <a:buClr>
                <a:schemeClr val="dk1"/>
              </a:buClr>
              <a:buSzPts val="1800"/>
              <a:buNone/>
            </a:pPr>
            <a:endParaRPr/>
          </a:p>
          <a:p>
            <a:pPr marL="0" lvl="0" indent="127000" algn="l" rtl="0">
              <a:lnSpc>
                <a:spcPct val="90000"/>
              </a:lnSpc>
              <a:spcBef>
                <a:spcPts val="0"/>
              </a:spcBef>
              <a:spcAft>
                <a:spcPts val="0"/>
              </a:spcAft>
              <a:buClr>
                <a:schemeClr val="dk1"/>
              </a:buClr>
              <a:buSzPts val="2000"/>
              <a:buNone/>
            </a:pPr>
            <a:endParaRPr/>
          </a:p>
          <a:p>
            <a:pPr marL="0" lvl="0" indent="127000" algn="l" rtl="0">
              <a:lnSpc>
                <a:spcPct val="90000"/>
              </a:lnSpc>
              <a:spcBef>
                <a:spcPts val="0"/>
              </a:spcBef>
              <a:spcAft>
                <a:spcPts val="0"/>
              </a:spcAft>
              <a:buClr>
                <a:schemeClr val="dk1"/>
              </a:buClr>
              <a:buSzPts val="2000"/>
              <a:buNone/>
            </a:pPr>
            <a:endParaRPr/>
          </a:p>
        </p:txBody>
      </p:sp>
      <p:sp>
        <p:nvSpPr>
          <p:cNvPr id="65" name="Google Shape;65;p5"/>
          <p:cNvSpPr txBox="1">
            <a:spLocks noGrp="1"/>
          </p:cNvSpPr>
          <p:nvPr>
            <p:ph type="body" idx="2"/>
          </p:nvPr>
        </p:nvSpPr>
        <p:spPr>
          <a:xfrm>
            <a:off x="2390775" y="76200"/>
            <a:ext cx="6526213" cy="585788"/>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Motivation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2"/>
          <p:cNvSpPr txBox="1">
            <a:spLocks noGrp="1"/>
          </p:cNvSpPr>
          <p:nvPr>
            <p:ph type="body" idx="1"/>
          </p:nvPr>
        </p:nvSpPr>
        <p:spPr>
          <a:xfrm>
            <a:off x="227751" y="1429555"/>
            <a:ext cx="3637261" cy="2343956"/>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None/>
            </a:pPr>
            <a:r>
              <a:rPr lang="en-US">
                <a:latin typeface="Arial"/>
                <a:ea typeface="Arial"/>
                <a:cs typeface="Arial"/>
                <a:sym typeface="Arial"/>
              </a:rPr>
              <a:t>Case Study</a:t>
            </a:r>
            <a:endParaRPr/>
          </a:p>
          <a:p>
            <a:pPr marL="0" lvl="0" indent="0" algn="l" rtl="0">
              <a:spcBef>
                <a:spcPts val="0"/>
              </a:spcBef>
              <a:spcAft>
                <a:spcPts val="0"/>
              </a:spcAft>
              <a:buNone/>
            </a:pPr>
            <a:r>
              <a:rPr lang="en-US" sz="1400">
                <a:latin typeface="Arial"/>
                <a:ea typeface="Arial"/>
                <a:cs typeface="Arial"/>
                <a:sym typeface="Arial"/>
              </a:rPr>
              <a:t>Free Pizza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3" descr="Image result for dominos pizza"/>
          <p:cNvPicPr preferRelativeResize="0"/>
          <p:nvPr/>
        </p:nvPicPr>
        <p:blipFill rotWithShape="1">
          <a:blip r:embed="rId3">
            <a:alphaModFix/>
          </a:blip>
          <a:srcRect b="9605"/>
          <a:stretch/>
        </p:blipFill>
        <p:spPr>
          <a:xfrm>
            <a:off x="6869080" y="1230395"/>
            <a:ext cx="2048373" cy="3289724"/>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116" name="Google Shape;116;p13"/>
          <p:cNvSpPr txBox="1">
            <a:spLocks noGrp="1"/>
          </p:cNvSpPr>
          <p:nvPr>
            <p:ph type="body" idx="1"/>
          </p:nvPr>
        </p:nvSpPr>
        <p:spPr>
          <a:xfrm>
            <a:off x="138224" y="1018981"/>
            <a:ext cx="7747666" cy="3981035"/>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chemeClr val="dk1"/>
              </a:buClr>
              <a:buSzPts val="1850"/>
              <a:buChar char="•"/>
            </a:pPr>
            <a:r>
              <a:rPr lang="en-US" sz="1850"/>
              <a:t>Less serious case of Netsec failing</a:t>
            </a:r>
            <a:endParaRPr/>
          </a:p>
          <a:p>
            <a:pPr marL="628650" lvl="1" indent="-171450" algn="l" rtl="0">
              <a:lnSpc>
                <a:spcPct val="80000"/>
              </a:lnSpc>
              <a:spcBef>
                <a:spcPts val="0"/>
              </a:spcBef>
              <a:spcAft>
                <a:spcPts val="0"/>
              </a:spcAft>
              <a:buClr>
                <a:schemeClr val="dk1"/>
              </a:buClr>
              <a:buSzPts val="1665"/>
              <a:buChar char="•"/>
            </a:pPr>
            <a:r>
              <a:rPr lang="en-US" sz="1665"/>
              <a:t>Security researcher darkp0rt found a vuln </a:t>
            </a:r>
            <a:br>
              <a:rPr lang="en-US" sz="1665"/>
            </a:br>
            <a:r>
              <a:rPr lang="en-US" sz="1665"/>
              <a:t>in the Dominos app</a:t>
            </a:r>
            <a:endParaRPr/>
          </a:p>
          <a:p>
            <a:pPr marL="0" lvl="0" indent="117475" algn="l" rtl="0">
              <a:lnSpc>
                <a:spcPct val="80000"/>
              </a:lnSpc>
              <a:spcBef>
                <a:spcPts val="0"/>
              </a:spcBef>
              <a:spcAft>
                <a:spcPts val="0"/>
              </a:spcAft>
              <a:buClr>
                <a:schemeClr val="dk1"/>
              </a:buClr>
              <a:buSzPts val="1850"/>
              <a:buNone/>
            </a:pPr>
            <a:endParaRPr sz="1850"/>
          </a:p>
          <a:p>
            <a:pPr marL="0" lvl="0" indent="0" algn="l" rtl="0">
              <a:lnSpc>
                <a:spcPct val="80000"/>
              </a:lnSpc>
              <a:spcBef>
                <a:spcPts val="0"/>
              </a:spcBef>
              <a:spcAft>
                <a:spcPts val="0"/>
              </a:spcAft>
              <a:buClr>
                <a:schemeClr val="dk1"/>
              </a:buClr>
              <a:buSzPts val="1850"/>
              <a:buChar char="•"/>
            </a:pPr>
            <a:r>
              <a:rPr lang="en-US" sz="1850"/>
              <a:t>Motivation:</a:t>
            </a:r>
            <a:endParaRPr/>
          </a:p>
          <a:p>
            <a:pPr marL="628650" lvl="1" indent="-171450" algn="l" rtl="0">
              <a:lnSpc>
                <a:spcPct val="80000"/>
              </a:lnSpc>
              <a:spcBef>
                <a:spcPts val="0"/>
              </a:spcBef>
              <a:spcAft>
                <a:spcPts val="0"/>
              </a:spcAft>
              <a:buClr>
                <a:schemeClr val="dk1"/>
              </a:buClr>
              <a:buSzPts val="1665"/>
              <a:buChar char="•"/>
            </a:pPr>
            <a:r>
              <a:rPr lang="en-US" sz="1665"/>
              <a:t>Sometimes Dominos gives the user a $10 coupon. Why?</a:t>
            </a:r>
            <a:endParaRPr/>
          </a:p>
          <a:p>
            <a:pPr marL="0" lvl="0" indent="117475" algn="l" rtl="0">
              <a:lnSpc>
                <a:spcPct val="80000"/>
              </a:lnSpc>
              <a:spcBef>
                <a:spcPts val="0"/>
              </a:spcBef>
              <a:spcAft>
                <a:spcPts val="0"/>
              </a:spcAft>
              <a:buClr>
                <a:schemeClr val="dk1"/>
              </a:buClr>
              <a:buSzPts val="1850"/>
              <a:buNone/>
            </a:pPr>
            <a:endParaRPr sz="1850"/>
          </a:p>
          <a:p>
            <a:pPr marL="0" lvl="0" indent="0" algn="l" rtl="0">
              <a:lnSpc>
                <a:spcPct val="80000"/>
              </a:lnSpc>
              <a:spcBef>
                <a:spcPts val="0"/>
              </a:spcBef>
              <a:spcAft>
                <a:spcPts val="0"/>
              </a:spcAft>
              <a:buClr>
                <a:schemeClr val="dk1"/>
              </a:buClr>
              <a:buSzPts val="1850"/>
              <a:buChar char="•"/>
            </a:pPr>
            <a:r>
              <a:rPr lang="en-US" sz="1850"/>
              <a:t>Impact:</a:t>
            </a:r>
            <a:endParaRPr/>
          </a:p>
          <a:p>
            <a:pPr marL="628650" lvl="1" indent="-171450" algn="l" rtl="0">
              <a:lnSpc>
                <a:spcPct val="80000"/>
              </a:lnSpc>
              <a:spcBef>
                <a:spcPts val="0"/>
              </a:spcBef>
              <a:spcAft>
                <a:spcPts val="0"/>
              </a:spcAft>
              <a:buClr>
                <a:schemeClr val="dk1"/>
              </a:buClr>
              <a:buSzPts val="1665"/>
              <a:buChar char="•"/>
            </a:pPr>
            <a:r>
              <a:rPr lang="en-US" sz="1665"/>
              <a:t>Free pizza, yum</a:t>
            </a:r>
            <a:endParaRPr/>
          </a:p>
          <a:p>
            <a:pPr marL="628650" lvl="1" indent="-65722" algn="l" rtl="0">
              <a:lnSpc>
                <a:spcPct val="80000"/>
              </a:lnSpc>
              <a:spcBef>
                <a:spcPts val="0"/>
              </a:spcBef>
              <a:spcAft>
                <a:spcPts val="0"/>
              </a:spcAft>
              <a:buClr>
                <a:schemeClr val="dk1"/>
              </a:buClr>
              <a:buSzPts val="1665"/>
              <a:buNone/>
            </a:pPr>
            <a:endParaRPr sz="1665"/>
          </a:p>
          <a:p>
            <a:pPr marL="0" lvl="0" indent="0" algn="l" rtl="0">
              <a:lnSpc>
                <a:spcPct val="80000"/>
              </a:lnSpc>
              <a:spcBef>
                <a:spcPts val="0"/>
              </a:spcBef>
              <a:spcAft>
                <a:spcPts val="0"/>
              </a:spcAft>
              <a:buClr>
                <a:schemeClr val="dk1"/>
              </a:buClr>
              <a:buSzPts val="1850"/>
              <a:buChar char="•"/>
            </a:pPr>
            <a:r>
              <a:rPr lang="en-US" sz="1850"/>
              <a:t>Methodology:</a:t>
            </a:r>
            <a:endParaRPr/>
          </a:p>
          <a:p>
            <a:pPr marL="628650" lvl="1" indent="-171450" algn="l" rtl="0">
              <a:lnSpc>
                <a:spcPct val="80000"/>
              </a:lnSpc>
              <a:spcBef>
                <a:spcPts val="0"/>
              </a:spcBef>
              <a:spcAft>
                <a:spcPts val="0"/>
              </a:spcAft>
              <a:buClr>
                <a:schemeClr val="dk1"/>
              </a:buClr>
              <a:buSzPts val="1665"/>
              <a:buChar char="•"/>
            </a:pPr>
            <a:r>
              <a:rPr lang="en-US" sz="1665"/>
              <a:t>Look at application source code</a:t>
            </a:r>
            <a:endParaRPr/>
          </a:p>
          <a:p>
            <a:pPr marL="628650" lvl="1" indent="-171450" algn="l" rtl="0">
              <a:lnSpc>
                <a:spcPct val="80000"/>
              </a:lnSpc>
              <a:spcBef>
                <a:spcPts val="0"/>
              </a:spcBef>
              <a:spcAft>
                <a:spcPts val="0"/>
              </a:spcAft>
              <a:buClr>
                <a:schemeClr val="dk1"/>
              </a:buClr>
              <a:buSzPts val="1665"/>
              <a:buChar char="•"/>
            </a:pPr>
            <a:r>
              <a:rPr lang="en-US" sz="1665"/>
              <a:t>Use a web proxy (Burp) to monitor traffic</a:t>
            </a:r>
            <a:endParaRPr/>
          </a:p>
          <a:p>
            <a:pPr marL="628650" lvl="1" indent="-171450" algn="l" rtl="0">
              <a:lnSpc>
                <a:spcPct val="80000"/>
              </a:lnSpc>
              <a:spcBef>
                <a:spcPts val="0"/>
              </a:spcBef>
              <a:spcAft>
                <a:spcPts val="0"/>
              </a:spcAft>
              <a:buClr>
                <a:schemeClr val="dk1"/>
              </a:buClr>
              <a:buSzPts val="1665"/>
              <a:buChar char="•"/>
            </a:pPr>
            <a:r>
              <a:rPr lang="en-US" sz="1665"/>
              <a:t>Notice that payment processing is done client side, on the app</a:t>
            </a:r>
            <a:endParaRPr/>
          </a:p>
          <a:p>
            <a:pPr marL="628650" lvl="1" indent="-171450" algn="l" rtl="0">
              <a:lnSpc>
                <a:spcPct val="80000"/>
              </a:lnSpc>
              <a:spcBef>
                <a:spcPts val="0"/>
              </a:spcBef>
              <a:spcAft>
                <a:spcPts val="0"/>
              </a:spcAft>
              <a:buClr>
                <a:schemeClr val="dk1"/>
              </a:buClr>
              <a:buSzPts val="1665"/>
              <a:buChar char="•"/>
            </a:pPr>
            <a:r>
              <a:rPr lang="en-US" sz="1665"/>
              <a:t>MitM https request from app with a bogus CC#, but change </a:t>
            </a:r>
            <a:endParaRPr/>
          </a:p>
          <a:p>
            <a:pPr marL="457200" lvl="1" indent="0" algn="l" rtl="0">
              <a:lnSpc>
                <a:spcPct val="80000"/>
              </a:lnSpc>
              <a:spcBef>
                <a:spcPts val="0"/>
              </a:spcBef>
              <a:spcAft>
                <a:spcPts val="0"/>
              </a:spcAft>
              <a:buClr>
                <a:schemeClr val="dk1"/>
              </a:buClr>
              <a:buSzPts val="1665"/>
              <a:buNone/>
            </a:pPr>
            <a:r>
              <a:rPr lang="en-US" sz="1665">
                <a:latin typeface="Consolas"/>
                <a:ea typeface="Consolas"/>
                <a:cs typeface="Consolas"/>
                <a:sym typeface="Consolas"/>
              </a:rPr>
              <a:t>	(payment == 'DECLINED')  --into--&gt; (payment == 'ACCEPTED')</a:t>
            </a:r>
            <a:endParaRPr/>
          </a:p>
          <a:p>
            <a:pPr marL="628650" lvl="1" indent="-65722" algn="l" rtl="0">
              <a:lnSpc>
                <a:spcPct val="80000"/>
              </a:lnSpc>
              <a:spcBef>
                <a:spcPts val="0"/>
              </a:spcBef>
              <a:spcAft>
                <a:spcPts val="0"/>
              </a:spcAft>
              <a:buClr>
                <a:schemeClr val="dk1"/>
              </a:buClr>
              <a:buSzPts val="1665"/>
              <a:buNone/>
            </a:pPr>
            <a:endParaRPr sz="1665"/>
          </a:p>
          <a:p>
            <a:pPr marL="628650" lvl="1" indent="-65722" algn="l" rtl="0">
              <a:lnSpc>
                <a:spcPct val="80000"/>
              </a:lnSpc>
              <a:spcBef>
                <a:spcPts val="0"/>
              </a:spcBef>
              <a:spcAft>
                <a:spcPts val="0"/>
              </a:spcAft>
              <a:buClr>
                <a:schemeClr val="dk1"/>
              </a:buClr>
              <a:buSzPts val="1665"/>
              <a:buNone/>
            </a:pPr>
            <a:endParaRPr sz="1665"/>
          </a:p>
          <a:p>
            <a:pPr marL="628650" lvl="1" indent="-65722" algn="l" rtl="0">
              <a:lnSpc>
                <a:spcPct val="80000"/>
              </a:lnSpc>
              <a:spcBef>
                <a:spcPts val="0"/>
              </a:spcBef>
              <a:spcAft>
                <a:spcPts val="0"/>
              </a:spcAft>
              <a:buClr>
                <a:schemeClr val="dk1"/>
              </a:buClr>
              <a:buSzPts val="1665"/>
              <a:buNone/>
            </a:pPr>
            <a:endParaRPr sz="1665"/>
          </a:p>
        </p:txBody>
      </p:sp>
      <p:sp>
        <p:nvSpPr>
          <p:cNvPr id="117" name="Google Shape;117;p13"/>
          <p:cNvSpPr txBox="1">
            <a:spLocks noGrp="1"/>
          </p:cNvSpPr>
          <p:nvPr>
            <p:ph type="body" idx="2"/>
          </p:nvPr>
        </p:nvSpPr>
        <p:spPr>
          <a:xfrm>
            <a:off x="2390053" y="75674"/>
            <a:ext cx="6527400" cy="586477"/>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Case Study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4"/>
          <p:cNvSpPr txBox="1">
            <a:spLocks noGrp="1"/>
          </p:cNvSpPr>
          <p:nvPr>
            <p:ph type="body" idx="1"/>
          </p:nvPr>
        </p:nvSpPr>
        <p:spPr>
          <a:xfrm>
            <a:off x="287381" y="921705"/>
            <a:ext cx="8572840" cy="3688132"/>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2000"/>
              <a:buFont typeface="Arial"/>
              <a:buChar char="•"/>
            </a:pPr>
            <a:r>
              <a:rPr lang="en-US"/>
              <a:t>Result</a:t>
            </a:r>
            <a:endParaRPr/>
          </a:p>
          <a:p>
            <a:pPr marL="628650" lvl="1" indent="-171450" algn="l" rtl="0">
              <a:spcBef>
                <a:spcPts val="0"/>
              </a:spcBef>
              <a:spcAft>
                <a:spcPts val="0"/>
              </a:spcAft>
              <a:buClr>
                <a:schemeClr val="dk1"/>
              </a:buClr>
              <a:buSzPts val="1800"/>
              <a:buChar char="•"/>
            </a:pPr>
            <a:r>
              <a:rPr lang="en-US"/>
              <a:t>Dominos server thought the payment was successful</a:t>
            </a:r>
            <a:endParaRPr/>
          </a:p>
          <a:p>
            <a:pPr marL="628650" lvl="1" indent="-171450" algn="l" rtl="0">
              <a:spcBef>
                <a:spcPts val="0"/>
              </a:spcBef>
              <a:spcAft>
                <a:spcPts val="0"/>
              </a:spcAft>
              <a:buClr>
                <a:schemeClr val="dk1"/>
              </a:buClr>
              <a:buSzPts val="1800"/>
              <a:buChar char="•"/>
            </a:pPr>
            <a:r>
              <a:rPr lang="en-US"/>
              <a:t>Dominos delivered the pizza</a:t>
            </a:r>
            <a:endParaRPr/>
          </a:p>
          <a:p>
            <a:pPr marL="628650" lvl="1" indent="-57150" algn="l" rtl="0">
              <a:spcBef>
                <a:spcPts val="0"/>
              </a:spcBef>
              <a:spcAft>
                <a:spcPts val="0"/>
              </a:spcAft>
              <a:buClr>
                <a:schemeClr val="dk1"/>
              </a:buClr>
              <a:buSzPts val="1800"/>
              <a:buNone/>
            </a:pPr>
            <a:endParaRPr/>
          </a:p>
          <a:p>
            <a:pPr marL="0" lvl="0" indent="0" algn="l" rtl="0">
              <a:spcBef>
                <a:spcPts val="0"/>
              </a:spcBef>
              <a:spcAft>
                <a:spcPts val="0"/>
              </a:spcAft>
              <a:buClr>
                <a:schemeClr val="dk1"/>
              </a:buClr>
              <a:buSzPts val="2000"/>
              <a:buFont typeface="Arial"/>
              <a:buChar char="•"/>
            </a:pPr>
            <a:r>
              <a:rPr lang="en-US"/>
              <a:t>Full Writeup:</a:t>
            </a:r>
            <a:endParaRPr/>
          </a:p>
          <a:p>
            <a:pPr marL="628650" lvl="1" indent="-171450" algn="l" rtl="0">
              <a:spcBef>
                <a:spcPts val="0"/>
              </a:spcBef>
              <a:spcAft>
                <a:spcPts val="0"/>
              </a:spcAft>
              <a:buClr>
                <a:schemeClr val="dk1"/>
              </a:buClr>
              <a:buSzPts val="1800"/>
              <a:buChar char="•"/>
            </a:pPr>
            <a:r>
              <a:rPr lang="en-US" u="sng">
                <a:solidFill>
                  <a:schemeClr val="hlink"/>
                </a:solidFill>
                <a:hlinkClick r:id="rId3"/>
              </a:rPr>
              <a:t>https://darkport.co.uk/blog/dominos-pizza-and-payments/</a:t>
            </a:r>
            <a:endParaRPr/>
          </a:p>
          <a:p>
            <a:pPr marL="628650" lvl="1" indent="-57150" algn="l" rtl="0">
              <a:spcBef>
                <a:spcPts val="0"/>
              </a:spcBef>
              <a:spcAft>
                <a:spcPts val="0"/>
              </a:spcAft>
              <a:buClr>
                <a:schemeClr val="dk1"/>
              </a:buClr>
              <a:buSzPts val="1800"/>
              <a:buNone/>
            </a:pPr>
            <a:endParaRPr/>
          </a:p>
        </p:txBody>
      </p:sp>
      <p:sp>
        <p:nvSpPr>
          <p:cNvPr id="123" name="Google Shape;123;p14"/>
          <p:cNvSpPr txBox="1">
            <a:spLocks noGrp="1"/>
          </p:cNvSpPr>
          <p:nvPr>
            <p:ph type="body" idx="2"/>
          </p:nvPr>
        </p:nvSpPr>
        <p:spPr>
          <a:xfrm>
            <a:off x="2390053" y="75674"/>
            <a:ext cx="6527400" cy="586477"/>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More Information</a:t>
            </a:r>
            <a:endParaRPr/>
          </a:p>
        </p:txBody>
      </p:sp>
      <p:pic>
        <p:nvPicPr>
          <p:cNvPr id="124" name="Google Shape;124;p14" descr="Image result for dominos pizza"/>
          <p:cNvPicPr preferRelativeResize="0"/>
          <p:nvPr/>
        </p:nvPicPr>
        <p:blipFill rotWithShape="1">
          <a:blip r:embed="rId4">
            <a:alphaModFix/>
          </a:blip>
          <a:srcRect/>
          <a:stretch/>
        </p:blipFill>
        <p:spPr>
          <a:xfrm>
            <a:off x="1885167" y="2798322"/>
            <a:ext cx="5561556" cy="2035375"/>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5"/>
          <p:cNvSpPr txBox="1">
            <a:spLocks noGrp="1"/>
          </p:cNvSpPr>
          <p:nvPr>
            <p:ph type="body" idx="1"/>
          </p:nvPr>
        </p:nvSpPr>
        <p:spPr>
          <a:xfrm>
            <a:off x="227751" y="1429555"/>
            <a:ext cx="3637261" cy="2343956"/>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None/>
            </a:pPr>
            <a:r>
              <a:rPr lang="en-US">
                <a:latin typeface="Arial"/>
                <a:ea typeface="Arial"/>
                <a:cs typeface="Arial"/>
                <a:sym typeface="Arial"/>
              </a:rPr>
              <a:t>Vocabulary</a:t>
            </a:r>
            <a:endParaRPr sz="1400">
              <a:latin typeface="Arial"/>
              <a:ea typeface="Arial"/>
              <a:cs typeface="Arial"/>
              <a:sym typeface="Arial"/>
            </a:endParaRPr>
          </a:p>
          <a:p>
            <a:pPr marL="0" lvl="0" indent="0" algn="l" rtl="0">
              <a:spcBef>
                <a:spcPts val="0"/>
              </a:spcBef>
              <a:spcAft>
                <a:spcPts val="0"/>
              </a:spcAft>
              <a:buNone/>
            </a:pP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NYU Schools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1900</Words>
  <Application>Microsoft Office PowerPoint</Application>
  <PresentationFormat>Presentación en pantalla (16:9)</PresentationFormat>
  <Paragraphs>230</Paragraphs>
  <Slides>24</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Calibri</vt:lpstr>
      <vt:lpstr>Consolas</vt:lpstr>
      <vt:lpstr>Courier New</vt:lpstr>
      <vt:lpstr>Noto Sans Symbols</vt:lpstr>
      <vt:lpstr>NYU Schools Master Template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Jenna Bresnahan</dc:creator>
  <cp:lastModifiedBy>LUIS MORENO KANTUN</cp:lastModifiedBy>
  <cp:revision>1</cp:revision>
  <dcterms:created xsi:type="dcterms:W3CDTF">2013-09-03T13:03:01Z</dcterms:created>
  <dcterms:modified xsi:type="dcterms:W3CDTF">2022-06-11T02:22:43Z</dcterms:modified>
</cp:coreProperties>
</file>