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g1mZPDMLByHRvjnm2NM8YylMu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DA13EF-B693-4912-AB7E-39B9D0216C82}">
  <a:tblStyle styleId="{5EDA13EF-B693-4912-AB7E-39B9D0216C8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>
            <a:spLocks noGrp="1"/>
          </p:cNvSpPr>
          <p:nvPr>
            <p:ph type="pic" idx="2"/>
          </p:nvPr>
        </p:nvSpPr>
        <p:spPr>
          <a:xfrm>
            <a:off x="-9144" y="0"/>
            <a:ext cx="9153144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body" idx="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body" idx="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6"/>
          <p:cNvSpPr txBox="1"/>
          <p:nvPr/>
        </p:nvSpPr>
        <p:spPr>
          <a:xfrm>
            <a:off x="3271146" y="4908239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©2020 NYU Tandon School of Engineering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/>
          <p:nvPr/>
        </p:nvSpPr>
        <p:spPr>
          <a:xfrm>
            <a:off x="-9144" y="852420"/>
            <a:ext cx="4581144" cy="3438659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1"/>
          </p:nvPr>
        </p:nvSpPr>
        <p:spPr>
          <a:xfrm>
            <a:off x="227751" y="1429555"/>
            <a:ext cx="3637261" cy="234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7"/>
          <p:cNvSpPr txBox="1"/>
          <p:nvPr/>
        </p:nvSpPr>
        <p:spPr>
          <a:xfrm>
            <a:off x="3271146" y="4908239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©2020 NYU Tandon School of Engineering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>
            <a:spLocks noGrp="1"/>
          </p:cNvSpPr>
          <p:nvPr>
            <p:ph type="body" idx="1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body" idx="2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Content">
  <p:cSld name="Section Title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9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480560" cy="51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9"/>
          <p:cNvSpPr txBox="1"/>
          <p:nvPr/>
        </p:nvSpPr>
        <p:spPr>
          <a:xfrm>
            <a:off x="5516189" y="4905375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©2020 NYU Tandon School of Engineering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2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 descr="nyu_whit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3050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5"/>
          <p:cNvSpPr txBox="1"/>
          <p:nvPr/>
        </p:nvSpPr>
        <p:spPr>
          <a:xfrm>
            <a:off x="3271146" y="4908239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©2020 NYU Tandon School of Engineering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Authorization_for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echinsuranc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.org/deeplinks/2010/07/court-violating-terms-service-not-crime-bypass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5/04/dmca-ownership-john-deer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rivacylab.org/projects/identifiability/paper1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/>
          <p:nvPr/>
        </p:nvSpPr>
        <p:spPr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>
            <a:spLocks noGrp="1"/>
          </p:cNvSpPr>
          <p:nvPr>
            <p:ph type="body" idx="1"/>
          </p:nvPr>
        </p:nvSpPr>
        <p:spPr>
          <a:xfrm>
            <a:off x="227013" y="1684338"/>
            <a:ext cx="3638550" cy="165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</a:pP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Reporting and Testing Checklist</a:t>
            </a:r>
            <a:endParaRPr/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175" y="1338263"/>
            <a:ext cx="1465263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Not officially part of the pen test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Any work for a customer should include a Statement of Work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This is where we can talk about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Price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Daily briefing requirements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Report Deliverables and timeline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List all applicable documents (scope, ROE, limitations of liability, etc.)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List main POCs representing both customer and testing team</a:t>
            </a:r>
            <a:endParaRPr/>
          </a:p>
          <a:p>
            <a:pPr marL="628650" lvl="1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Contract or Statement Of 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body" idx="1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For larger or more in-depth test, or by request, a full test plan could be delivered at the conclusion of all preparation steps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Test plan will reiterate scope, targets, dates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Should also go into detail on the methodology and ROE</a:t>
            </a:r>
            <a:endParaRPr/>
          </a:p>
          <a:p>
            <a:pPr marL="0" lvl="0" indent="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Test plan should be delivered and provided to the target organization for review and final authorization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lang="en-US" sz="1530"/>
              <a:t>During the on-site or actual testing, the plan should be referenced as a guide</a:t>
            </a:r>
            <a:endParaRPr/>
          </a:p>
          <a:p>
            <a:pPr marL="0" lvl="0" indent="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Test plan can be used as a starting template for the test report</a:t>
            </a:r>
            <a:endParaRPr/>
          </a:p>
          <a:p>
            <a:pPr marL="0" lvl="0" indent="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Even if no official test plan is formally written and delivered, a good tester should still make an informal schedule and methodology for themselves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lang="en-US" sz="1530"/>
              <a:t>Cover initial tests and the systems to be tested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lang="en-US" sz="1530"/>
              <a:t>Set goals or targets for the tester on certain days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Char char="•"/>
            </a:pPr>
            <a:r>
              <a:rPr lang="en-US" sz="1360"/>
              <a:t>This helps prevent a test from wasting too much time on a single issue</a:t>
            </a: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2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Penetration Test Plan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227751" y="1429555"/>
            <a:ext cx="3637261" cy="234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Testing Legally and with Authorization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Authorization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Laws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Privacy and PI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For testing in the US, these are the common documents you will need</a:t>
            </a:r>
            <a:endParaRPr/>
          </a:p>
          <a:p>
            <a:pPr marL="0" lvl="0" indent="107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Permission Memo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Your “Get out of Jail Free” card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States that you are authorized to attack your targets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 u="sng">
                <a:solidFill>
                  <a:schemeClr val="hlink"/>
                </a:solidFill>
                <a:hlinkClick r:id="rId3"/>
              </a:rPr>
              <a:t>https://www.owasp.org/index.php/Authorization_form</a:t>
            </a:r>
            <a:endParaRPr sz="1530"/>
          </a:p>
          <a:p>
            <a:pPr marL="0" lvl="0" indent="107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Liability Waiver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Even though you have permission, something could still go wrong</a:t>
            </a:r>
            <a:endParaRPr/>
          </a:p>
          <a:p>
            <a:pPr marL="1085850" lvl="2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</a:pPr>
            <a:r>
              <a:rPr lang="en-US" sz="1360"/>
              <a:t>DoS, exposure of sensitive data, loss of revenue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Should be written by a lawyer to protect the pen testing team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endParaRPr sz="153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Non-Disclosure Agreement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Often required if the testing is being done by a third party </a:t>
            </a:r>
            <a:endParaRPr/>
          </a:p>
          <a:p>
            <a:pPr marL="628650" lvl="1" indent="-7429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sz="153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Backup and Peace of Mind - Insurance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Optional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In case you really break something or cause some kind of irreversible damage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/>
              <a:t>Make sure it covers both yourself and your contractors (1099s)</a:t>
            </a:r>
            <a:endParaRPr/>
          </a:p>
          <a:p>
            <a:pPr marL="1085850" lvl="2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4"/>
              </a:rPr>
              <a:t>http://www.techinsurance.com/</a:t>
            </a:r>
            <a:endParaRPr sz="1360"/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endParaRPr sz="1530"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Legal Documents – The Usual Suspects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previous three documents will not help you if you break a law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Be aware of the laws where </a:t>
            </a:r>
            <a:r>
              <a:rPr lang="en-US" u="sng"/>
              <a:t>both</a:t>
            </a:r>
            <a:r>
              <a:rPr lang="en-US"/>
              <a:t> the tester and target(s) are located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Even learn what countries your packets may traverse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Certain states even have their own laws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https://www.eff.org/deeplinks/2010/07/court-violating-terms-service-not-crime-bypassing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Any questions about other countries or states? </a:t>
            </a:r>
            <a:r>
              <a:rPr lang="en-US" b="1"/>
              <a:t>Lawyer up</a:t>
            </a:r>
            <a:r>
              <a:rPr lang="en-US"/>
              <a:t>.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 Testers Need to Know the Law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 law to protect interstate computer-related crimes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Unauthorized access or use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“Protected computers”</a:t>
            </a:r>
            <a:endParaRPr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US Government</a:t>
            </a:r>
            <a:endParaRPr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Financial</a:t>
            </a:r>
            <a:endParaRPr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Commerce or Communication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Illegal activities</a:t>
            </a:r>
            <a:endParaRPr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Sending malicious code to an unauthorized target</a:t>
            </a:r>
            <a:endParaRPr/>
          </a:p>
          <a:p>
            <a:pPr marL="1085850" lvl="2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Don’t make a typo when typing in your target IP addresses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Most tools have IP scope options which you can and should utlize</a:t>
            </a: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Fraud and Abuse Act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Introduced to enforce copyright law in digital environments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Enforced Digital Rights Management (DRM) and makes it illegal to tamper or bypass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DRM protected media, applications, or source code, we cannot bypass and perform any kind of vulnerability assessment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There is no fair-use clause, very broad and applicable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2015, farmers can’t fix their own tractors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https://www.wired.com/2015/04/dmca-ownership-john-deere/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Some laws have provided protection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Unlocking Consumer Choice and Wireless Competition Act</a:t>
            </a:r>
            <a:endParaRPr/>
          </a:p>
          <a:p>
            <a:pPr marL="628650" lvl="1" indent="-57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Millennium Copyright Act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General Data Protection Act (EU) – 25 May 2018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California Consumer Privacy Act (CA) – 01 Jan 2020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Laws created to protect the privacy and data rights of individuals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For any work with organizations that deal with these laws, be aware of data exfiltration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Pen testers may expose themselves to sensitive Personal Data (PD), of employees, customers, and partners of a target organization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If data does end up on your pen testing system, make sure remove any details that could be used to identify a person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2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GDPR and CCPA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449240" y="857469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PD and PII are synonymous for data that can be used to describe and identify an individual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Types of PD and PII are called Identifiers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Direct Identifier – One data point can be used to identify someone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Quasi Identifier – Two or more data points are required to identify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2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 Data (PD) &amp;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Personally Identifiable Information (PII)</a:t>
            </a:r>
            <a:endParaRPr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1108578" y="2222170"/>
          <a:ext cx="3110775" cy="2377520"/>
        </p:xfrm>
        <a:graphic>
          <a:graphicData uri="http://schemas.openxmlformats.org/drawingml/2006/table">
            <a:tbl>
              <a:tblPr firstRow="1" bandRow="1">
                <a:noFill/>
                <a:tableStyleId>{5EDA13EF-B693-4912-AB7E-39B9D0216C82}</a:tableStyleId>
              </a:tblPr>
              <a:tblGrid>
                <a:gridCol w="167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Direct Identifiers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Quasi Identifiers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Zip Code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Address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Gender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Email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Household Income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Phone Number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Education Level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IP Address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Birthdate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MAC Address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Account Numbers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45" name="Google Shape;145;p18"/>
          <p:cNvCxnSpPr/>
          <p:nvPr/>
        </p:nvCxnSpPr>
        <p:spPr>
          <a:xfrm>
            <a:off x="3649417" y="2654452"/>
            <a:ext cx="1494198" cy="4504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6" name="Google Shape;146;p18"/>
          <p:cNvCxnSpPr/>
          <p:nvPr/>
        </p:nvCxnSpPr>
        <p:spPr>
          <a:xfrm>
            <a:off x="3665544" y="2916277"/>
            <a:ext cx="1478071" cy="3068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7" name="Google Shape;147;p18"/>
          <p:cNvCxnSpPr/>
          <p:nvPr/>
        </p:nvCxnSpPr>
        <p:spPr>
          <a:xfrm rot="10800000" flipH="1">
            <a:off x="3649417" y="3288698"/>
            <a:ext cx="1494198" cy="6234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8" name="Google Shape;148;p18"/>
          <p:cNvSpPr txBox="1"/>
          <p:nvPr/>
        </p:nvSpPr>
        <p:spPr>
          <a:xfrm>
            <a:off x="5143615" y="2919069"/>
            <a:ext cx="3878465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Zip, birthdate, and gender can be used to identify 85% of Americans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https://dataprivacylab.org/projects/identifiability/paper1.pdf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287381" y="921705"/>
            <a:ext cx="8572840" cy="36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Easy to only think of the laws we live in and test from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Attackers in foreign nations may have completely different laws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Even though as penetration testers we are bound to the law, adversaries have no such obligation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 not let it be your blind spot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Foreign cyber threat actors will exploit these differences in the law to their benefit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"/>
          </p:nvPr>
        </p:nvSpPr>
        <p:spPr>
          <a:xfrm>
            <a:off x="2390053" y="75674"/>
            <a:ext cx="6527400" cy="58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Thinking Like the Attacker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body" idx="1"/>
          </p:nvPr>
        </p:nvSpPr>
        <p:spPr>
          <a:xfrm>
            <a:off x="227751" y="1429555"/>
            <a:ext cx="3637261" cy="234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Penetration Test Process and Preparation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Overall Steps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Contacting and Documentation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Scope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227751" y="1429555"/>
            <a:ext cx="3637261" cy="234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Reporting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Sections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Writing Tips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Screenshots and Artifacts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Every penetration test, third-party OR internal, requires a report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It’s the proof that anything was done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Shows results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Can be used to fix issues, justify funding, or meet lawful requirements</a:t>
            </a:r>
            <a:endParaRPr/>
          </a:p>
          <a:p>
            <a:pPr marL="628650" lvl="1" indent="-57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We can reference our report after years to understand what we did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Like well-commented code!</a:t>
            </a:r>
            <a:endParaRPr/>
          </a:p>
          <a:p>
            <a:pPr marL="628650" lvl="1" indent="-57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Start taking notes and writing certain sections during the testing phase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Rough notes that follow your methodology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Take screenshots of anything that might be used in the report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Document all security findings as they happen!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Depending on selected tool, may be able to attach files and screenshots into your note-taking application</a:t>
            </a:r>
            <a:endParaRPr/>
          </a:p>
          <a:p>
            <a:pPr marL="628650" lvl="1" indent="-57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 is Required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Automated tools and vulnerability scanners produce great results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BUT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They only show security findings with no analysis or impact to assets</a:t>
            </a:r>
            <a:endParaRPr/>
          </a:p>
          <a:p>
            <a:pPr marL="0" lvl="0" indent="1174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There is a time and a place for these results but do not copy + paste!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People can tell what raw output from OpenVAS, Nessus, or Retina looks like</a:t>
            </a:r>
            <a:endParaRPr/>
          </a:p>
          <a:p>
            <a:pPr marL="0" lvl="0" indent="1174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Maybe include raw results in an appendix or reference small sections</a:t>
            </a:r>
            <a:endParaRPr/>
          </a:p>
          <a:p>
            <a:pPr marL="0" lvl="0" indent="1174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We still need to perform analysis to measure risk according to business or the customer’s mission</a:t>
            </a:r>
            <a:endParaRPr/>
          </a:p>
          <a:p>
            <a:pPr marL="0" lvl="0" indent="1174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For significant findings, we validate them by exploitation!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Automated Tool Output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Executive Summary</a:t>
            </a:r>
            <a:endParaRPr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Introduction</a:t>
            </a:r>
            <a:endParaRPr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Methodology</a:t>
            </a:r>
            <a:endParaRPr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Findings</a:t>
            </a:r>
            <a:endParaRPr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Conclusion</a:t>
            </a:r>
            <a:endParaRPr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/>
              <a:t>Appendixes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 Format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287338" y="857250"/>
            <a:ext cx="85725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Char char="•"/>
            </a:pPr>
            <a:r>
              <a:rPr lang="en-US" sz="1627" b="1"/>
              <a:t>The first and most important part of our report, and write it last!</a:t>
            </a:r>
            <a:endParaRPr sz="1627"/>
          </a:p>
          <a:p>
            <a:pPr marL="0" lvl="0" indent="984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endParaRPr sz="15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Summarize the project, testing methodology, overall risk, and significant findings with their business impact 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All in 1-2 pages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 u="sng"/>
              <a:t>Think of the Executive Summary as a stand-alone report</a:t>
            </a:r>
            <a:endParaRPr/>
          </a:p>
          <a:p>
            <a:pPr marL="0" lvl="0" indent="984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endParaRPr sz="15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Project summary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1-2 paragraphs: Dates, goals, parties, overview</a:t>
            </a:r>
            <a:endParaRPr/>
          </a:p>
          <a:p>
            <a:pPr marL="0" lvl="0" indent="984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endParaRPr sz="15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Testing Methodology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1-2 paragraphs: Review scope, targets, type of test</a:t>
            </a:r>
            <a:endParaRPr/>
          </a:p>
          <a:p>
            <a:pPr marL="628650" lvl="1" indent="-828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None/>
            </a:pPr>
            <a:endParaRPr sz="139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Overall Score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Pass or Fail? Risk score is Low-Medium-High?</a:t>
            </a:r>
            <a:endParaRPr/>
          </a:p>
          <a:p>
            <a:pPr marL="628650" lvl="1" indent="-828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None/>
            </a:pPr>
            <a:endParaRPr sz="139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Findings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Review some of the findings that lead you to that overall risk rating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Include business impact or risk to assets</a:t>
            </a:r>
            <a:endParaRPr/>
          </a:p>
          <a:p>
            <a:pPr marL="0" lvl="0" indent="984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endParaRPr sz="15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/>
              <a:t>Is immediate action required? What is the first thing that should be done? 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Char char="•"/>
            </a:pPr>
            <a:r>
              <a:rPr lang="en-US" sz="1395"/>
              <a:t>Make some high-level recommendations, reference specific findings</a:t>
            </a:r>
            <a:endParaRPr/>
          </a:p>
          <a:p>
            <a:pPr marL="628650" lvl="1" indent="-828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None/>
            </a:pPr>
            <a:endParaRPr sz="1395"/>
          </a:p>
          <a:p>
            <a:pPr marL="0" lvl="0" indent="984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endParaRPr sz="1550"/>
          </a:p>
          <a:p>
            <a:pPr marL="0" lvl="0" indent="984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endParaRPr sz="1550"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Summary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Provide an overview of the test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Include dates or a timeline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All parties involved with the test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Customer or entity requesting the test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Pen testing team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Include main points of contact for all parties, and their contact information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Describe high-level scope and type of test that was performed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Network service, web app, client software, etc.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Iterate overall risk and some of the findings for that rating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u="sng"/>
              <a:t>Very similar, some part identical, to Executive Summary</a:t>
            </a:r>
            <a:endParaRPr/>
          </a:p>
          <a:p>
            <a:pPr marL="628650" lvl="1" indent="-57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Describe, in detail, the process for testing and the results of each process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Intel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Recon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Scanning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Vulnerability and weakness enumeration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Exploitation steps</a:t>
            </a:r>
            <a:endParaRPr/>
          </a:p>
          <a:p>
            <a:pPr marL="0" lvl="0" indent="1174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Discuss scope and then an inventory of all targets with their data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IP, hostname, business function, method of discovery, open ports, etc</a:t>
            </a:r>
            <a:endParaRPr/>
          </a:p>
          <a:p>
            <a:pPr marL="0" lvl="0" indent="1174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List tools and how they were used</a:t>
            </a:r>
            <a:endParaRPr/>
          </a:p>
          <a:p>
            <a:pPr marL="0" lvl="0" indent="1174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Explain in detail any steps that lead to major findings</a:t>
            </a:r>
            <a:endParaRPr/>
          </a:p>
          <a:p>
            <a:pPr marL="0" lvl="0" indent="1174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 u="sng"/>
              <a:t>For tests without many findings, explaining your methodology will be the bulk of your report</a:t>
            </a: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/>
              <a:t>Preparation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Customer Interview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Define testing scope (targets)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Define rules of engagement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Complete liability waiver, NDA, permission memo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Create testing team and set roles</a:t>
            </a:r>
            <a:endParaRPr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/>
              <a:t>Testing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Perform the test, following any applicable methodology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During test, may have daily hot washes of activities and findings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Finish test with informal emerging results brief</a:t>
            </a:r>
            <a:endParaRPr/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/>
              <a:t>Conclusion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Measure findings against business assets or concerns and threats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Write and present report of findings and recommendations</a:t>
            </a:r>
            <a:endParaRPr/>
          </a:p>
          <a:p>
            <a:pPr marL="74295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(optional) Re-test and follow up to verify mitigations to security findings</a:t>
            </a:r>
            <a:endParaRPr/>
          </a:p>
          <a:p>
            <a:pPr marL="7429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/>
              <a:t>Penetration testing begins by interviewing the customer</a:t>
            </a:r>
            <a:endParaRPr/>
          </a:p>
          <a:p>
            <a:pPr marL="0" lvl="0" indent="1174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What are the customer’s concerns (potential impacts)?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Government requirements – PCI, HIPPA, National Defense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Downtime and lost revenue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Disclosure of sensitive information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Embarrassment or reputation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/>
              <a:t>Competition</a:t>
            </a:r>
            <a:endParaRPr/>
          </a:p>
          <a:p>
            <a:pPr marL="628650" lvl="1" indent="-6572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endParaRPr sz="166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Which of their assets do they want to protect?</a:t>
            </a:r>
            <a:endParaRPr/>
          </a:p>
          <a:p>
            <a:pPr marL="0" lvl="0" indent="1174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What are the possible threats to their assets?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This data may not always be available. We assume worst case scenario - a motivated, well-funded, and capable adversary</a:t>
            </a:r>
            <a:endParaRPr/>
          </a:p>
          <a:p>
            <a:pPr marL="0" lvl="0" indent="1174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What do they want to get out of this test? 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A report of their most severe vulnerabilities?</a:t>
            </a:r>
            <a:endParaRPr/>
          </a:p>
          <a:p>
            <a:pPr marL="6286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A guide to help them patch the holes before the ship sinks?</a:t>
            </a:r>
            <a:endParaRPr/>
          </a:p>
          <a:p>
            <a:pPr marL="0" lvl="0" indent="1174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Interview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We want to have crystal-clear knowledge of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Customer’s expectations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 b="1"/>
              <a:t>Scope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Target IPs or subnets, domains, applications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What is to be excluded, avoided, off-limits</a:t>
            </a:r>
            <a:endParaRPr/>
          </a:p>
          <a:p>
            <a:pPr marL="628650" lvl="1" indent="-657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665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Important: </a:t>
            </a:r>
            <a:r>
              <a:rPr lang="en-US" sz="1850" u="sng"/>
              <a:t>Avoid Scope Creep!</a:t>
            </a:r>
            <a:endParaRPr sz="1850"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Documenting what exactly is in and out of scope will prevent this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Pen tests usually spend 1 week on the actual test, then 3+ on reporting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Typical for an on-site network test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May vary depending on the </a:t>
            </a:r>
            <a:r>
              <a:rPr lang="en-US" sz="1480" i="1"/>
              <a:t>type</a:t>
            </a:r>
            <a:r>
              <a:rPr lang="en-US" sz="1480"/>
              <a:t> of test we’re performing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665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Third-parties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The customer may ask you to test a target they don’t own!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Hardware equipment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Cloud resources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Make sure to understand your targets and get written authorization to test</a:t>
            </a:r>
            <a:endParaRPr/>
          </a:p>
          <a:p>
            <a:pPr marL="628650" lvl="1" indent="-6572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665"/>
          </a:p>
          <a:p>
            <a:pPr marL="0" lvl="0" indent="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Scope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62965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You may not even know that some services or targets are cloud-hosted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When testing enterprise or cloud services, be aware of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Who owns the cloud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Is it shared by other tenants?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Would we need explicit permission? (Spoiler alert: yes)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Some services, like Amazon, have a pen test request process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Most likely we can test only what the customer owns, not the third-part network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Platform as a Service (PaaS)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Probably allow application testing only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Infrastructure as a Service (IaaS)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Probably allow application testing only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Software as a Service (SaaS)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Probably will not allow any testing</a:t>
            </a: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Scoping: Cloud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Many entities have both a production and a test environment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Development and testing takes place on Test environment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Deploy to Production environment carefully to maintain continuity</a:t>
            </a:r>
            <a:endParaRPr/>
          </a:p>
          <a:p>
            <a:pPr marL="628650" lvl="1" indent="-57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We need to define what our targets are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Ideally, we want to test the Test environment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Makes sense to the customer, since we don't want to impact their production environment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Realistically, we should test the Production environment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Production and Test environments may not be identical</a:t>
            </a:r>
            <a:endParaRPr/>
          </a:p>
          <a:p>
            <a:pPr marL="1085850" lvl="2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Ex. Test environment may have local admins and very insecure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More of a real-world assessment of security</a:t>
            </a:r>
            <a:endParaRPr/>
          </a:p>
          <a:p>
            <a:pPr marL="628650" lvl="1" indent="-57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Scoping: Production vs Test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Based off the customers concerns, define how we are going to test!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Network service vulnerability test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Web app and site test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Internal client and database test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Software coding errors and flaw test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Mobile environment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Wireless assessment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Red Team test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Physical security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Social engineering</a:t>
            </a:r>
            <a:endParaRPr/>
          </a:p>
          <a:p>
            <a:pPr marL="6286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Denial of Service attempts</a:t>
            </a:r>
            <a:endParaRPr/>
          </a:p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Along with how we’re testing, there should be referenced sections in the Rules of Engagement (ROE)</a:t>
            </a:r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Scoping: How should we test?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body" idx="1"/>
          </p:nvPr>
        </p:nvSpPr>
        <p:spPr>
          <a:xfrm>
            <a:off x="287338" y="922338"/>
            <a:ext cx="8572500" cy="395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ROE provide both parties with the playbook for this test</a:t>
            </a:r>
            <a:endParaRPr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ROE includes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Testing times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Points of Contact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Testing schedule, briefings, reporting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Type of pen test</a:t>
            </a:r>
            <a:endParaRPr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White (Crystal) box / </a:t>
            </a:r>
            <a:r>
              <a:rPr lang="en-US" b="1">
                <a:solidFill>
                  <a:schemeClr val="dk2"/>
                </a:solidFill>
              </a:rPr>
              <a:t>Blue Team</a:t>
            </a:r>
            <a:endParaRPr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Black box / </a:t>
            </a:r>
            <a:r>
              <a:rPr lang="en-US" b="1">
                <a:solidFill>
                  <a:srgbClr val="C00000"/>
                </a:solidFill>
              </a:rPr>
              <a:t>Red Team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Problem solving</a:t>
            </a:r>
            <a:endParaRPr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Local admins blocking pen test traffic</a:t>
            </a:r>
            <a:endParaRPr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Connectivity issues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Dealing with sensitive data and avoiding unnecessary disclosures</a:t>
            </a: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2"/>
          </p:nvPr>
        </p:nvSpPr>
        <p:spPr>
          <a:xfrm>
            <a:off x="2390775" y="76200"/>
            <a:ext cx="652621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Engagement (ROE)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Schools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Microsoft Office PowerPoint</Application>
  <PresentationFormat>Presentación en pantalla (16:9)</PresentationFormat>
  <Paragraphs>332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Noto Sans Symbols</vt:lpstr>
      <vt:lpstr>NYU Schools Master 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Jenna Bresnahan</dc:creator>
  <cp:lastModifiedBy>LUIS MORENO KANTUN</cp:lastModifiedBy>
  <cp:revision>1</cp:revision>
  <dcterms:created xsi:type="dcterms:W3CDTF">2013-09-03T13:03:01Z</dcterms:created>
  <dcterms:modified xsi:type="dcterms:W3CDTF">2022-06-11T02:25:30Z</dcterms:modified>
</cp:coreProperties>
</file>