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8" r:id="rId22"/>
    <p:sldId id="289" r:id="rId23"/>
    <p:sldId id="290" r:id="rId24"/>
    <p:sldId id="291" r:id="rId2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0219"/>
            <a:ext cx="4221506" cy="3262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40892"/>
            <a:ext cx="4192904" cy="3200400"/>
          </a:xfrm>
          <a:custGeom>
            <a:avLst/>
            <a:gdLst/>
            <a:ahLst/>
            <a:cxnLst/>
            <a:rect l="l" t="t" r="r" b="b"/>
            <a:pathLst>
              <a:path w="4192904" h="3200400">
                <a:moveTo>
                  <a:pt x="4192524" y="0"/>
                </a:moveTo>
                <a:lnTo>
                  <a:pt x="0" y="0"/>
                </a:lnTo>
                <a:lnTo>
                  <a:pt x="0" y="3200400"/>
                </a:lnTo>
                <a:lnTo>
                  <a:pt x="4192524" y="3200400"/>
                </a:lnTo>
                <a:lnTo>
                  <a:pt x="4192524" y="0"/>
                </a:lnTo>
                <a:close/>
              </a:path>
            </a:pathLst>
          </a:custGeom>
          <a:solidFill>
            <a:srgbClr val="560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375" y="1772488"/>
            <a:ext cx="8715248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41224"/>
            <a:ext cx="4600971" cy="3502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51916"/>
            <a:ext cx="4572000" cy="3439795"/>
          </a:xfrm>
          <a:custGeom>
            <a:avLst/>
            <a:gdLst/>
            <a:ahLst/>
            <a:cxnLst/>
            <a:rect l="l" t="t" r="r" b="b"/>
            <a:pathLst>
              <a:path w="4572000" h="3439795">
                <a:moveTo>
                  <a:pt x="4572000" y="0"/>
                </a:moveTo>
                <a:lnTo>
                  <a:pt x="0" y="0"/>
                </a:lnTo>
                <a:lnTo>
                  <a:pt x="0" y="3439667"/>
                </a:lnTo>
                <a:lnTo>
                  <a:pt x="4572000" y="3439667"/>
                </a:lnTo>
                <a:lnTo>
                  <a:pt x="4572000" y="0"/>
                </a:lnTo>
                <a:close/>
              </a:path>
            </a:pathLst>
          </a:custGeom>
          <a:solidFill>
            <a:srgbClr val="560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8859" y="272018"/>
            <a:ext cx="604872" cy="16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713740"/>
          </a:xfrm>
          <a:custGeom>
            <a:avLst/>
            <a:gdLst/>
            <a:ahLst/>
            <a:cxnLst/>
            <a:rect l="l" t="t" r="r" b="b"/>
            <a:pathLst>
              <a:path w="9144000" h="713740">
                <a:moveTo>
                  <a:pt x="0" y="713232"/>
                </a:moveTo>
                <a:lnTo>
                  <a:pt x="9143999" y="713232"/>
                </a:lnTo>
                <a:lnTo>
                  <a:pt x="914400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560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2795" y="237743"/>
            <a:ext cx="146456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75" y="55626"/>
            <a:ext cx="8715248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458595"/>
            <a:ext cx="4006850" cy="3065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0514" y="4951672"/>
            <a:ext cx="243141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map.org/nca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1772488"/>
            <a:ext cx="228536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NYU </a:t>
            </a:r>
            <a:r>
              <a:rPr sz="1450" b="1" spc="10" dirty="0">
                <a:solidFill>
                  <a:srgbClr val="FFFFFF"/>
                </a:solidFill>
                <a:latin typeface="Arial"/>
                <a:cs typeface="Arial"/>
              </a:rPr>
              <a:t>Penetration</a:t>
            </a:r>
            <a:r>
              <a:rPr sz="14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375" y="2242566"/>
            <a:ext cx="1964055" cy="9474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640"/>
              </a:spcBef>
            </a:pPr>
            <a:r>
              <a:rPr sz="2300" b="1" spc="15" dirty="0">
                <a:solidFill>
                  <a:srgbClr val="FFFFFF"/>
                </a:solidFill>
                <a:latin typeface="Arial"/>
                <a:cs typeface="Arial"/>
              </a:rPr>
              <a:t>Scanning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1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300" b="1" spc="10" dirty="0">
                <a:solidFill>
                  <a:srgbClr val="FFFFFF"/>
                </a:solidFill>
                <a:latin typeface="Arial"/>
                <a:cs typeface="Arial"/>
              </a:rPr>
              <a:t>Vulnerability  </a:t>
            </a:r>
            <a:r>
              <a:rPr sz="2300" b="1" spc="15" dirty="0">
                <a:solidFill>
                  <a:srgbClr val="FFFFFF"/>
                </a:solidFill>
                <a:latin typeface="Arial"/>
                <a:cs typeface="Arial"/>
              </a:rPr>
              <a:t>Enumeration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556" y="1338072"/>
            <a:ext cx="1464564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375" y="3854602"/>
            <a:ext cx="2432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©2020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NYU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Tandon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School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0175"/>
            <a:ext cx="7312659" cy="2527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5" dirty="0">
                <a:latin typeface="Arial"/>
                <a:cs typeface="Arial"/>
              </a:rPr>
              <a:t>Let’s say we want to scan a /20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642620" algn="l"/>
              </a:tabLst>
            </a:pPr>
            <a:r>
              <a:rPr sz="2400" spc="-5" dirty="0">
                <a:latin typeface="Arial"/>
                <a:cs typeface="Arial"/>
              </a:rPr>
              <a:t>255.255.240.0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subnet</a:t>
            </a:r>
            <a:endParaRPr sz="24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642620" algn="l"/>
              </a:tabLst>
            </a:pPr>
            <a:r>
              <a:rPr sz="2400" spc="-5" dirty="0">
                <a:latin typeface="Arial"/>
                <a:cs typeface="Arial"/>
              </a:rPr>
              <a:t>4096 addresses (actually only 4094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hosts)</a:t>
            </a:r>
            <a:endParaRPr sz="24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2400" spc="-5" dirty="0">
                <a:latin typeface="Arial"/>
                <a:cs typeface="Arial"/>
              </a:rPr>
              <a:t>65535 ports </a:t>
            </a:r>
            <a:r>
              <a:rPr sz="2400" dirty="0">
                <a:latin typeface="Arial"/>
                <a:cs typeface="Arial"/>
              </a:rPr>
              <a:t>* 2 </a:t>
            </a:r>
            <a:r>
              <a:rPr sz="2400" spc="-5" dirty="0">
                <a:latin typeface="Arial"/>
                <a:cs typeface="Arial"/>
              </a:rPr>
              <a:t>protocols </a:t>
            </a:r>
            <a:r>
              <a:rPr sz="2400" dirty="0">
                <a:latin typeface="Arial"/>
                <a:cs typeface="Arial"/>
              </a:rPr>
              <a:t>(TCP &amp;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UDP)</a:t>
            </a:r>
            <a:endParaRPr sz="24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2400" dirty="0">
                <a:latin typeface="Arial"/>
                <a:cs typeface="Arial"/>
              </a:rPr>
              <a:t>Start </a:t>
            </a:r>
            <a:r>
              <a:rPr sz="2400" spc="-5" dirty="0">
                <a:latin typeface="Arial"/>
                <a:cs typeface="Arial"/>
              </a:rPr>
              <a:t>scanning and </a:t>
            </a:r>
            <a:r>
              <a:rPr sz="2400" dirty="0">
                <a:latin typeface="Arial"/>
                <a:cs typeface="Arial"/>
              </a:rPr>
              <a:t>come </a:t>
            </a:r>
            <a:r>
              <a:rPr sz="2400" spc="-5" dirty="0">
                <a:latin typeface="Arial"/>
                <a:cs typeface="Arial"/>
              </a:rPr>
              <a:t>back in </a:t>
            </a:r>
            <a:r>
              <a:rPr sz="2400" dirty="0">
                <a:latin typeface="Arial"/>
                <a:cs typeface="Arial"/>
              </a:rPr>
              <a:t>a few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weeks…?</a:t>
            </a:r>
            <a:endParaRPr sz="2400">
              <a:latin typeface="Arial"/>
              <a:cs typeface="Arial"/>
            </a:endParaRPr>
          </a:p>
          <a:p>
            <a:pPr marL="1099185" lvl="2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099820" algn="l"/>
              </a:tabLst>
            </a:pPr>
            <a:r>
              <a:rPr sz="2000" dirty="0">
                <a:latin typeface="Arial"/>
                <a:cs typeface="Arial"/>
              </a:rPr>
              <a:t>1 port per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second</a:t>
            </a:r>
            <a:endParaRPr sz="2000">
              <a:latin typeface="Arial"/>
              <a:cs typeface="Arial"/>
            </a:endParaRPr>
          </a:p>
          <a:p>
            <a:pPr marL="1099185" lvl="2" indent="-172720">
              <a:lnSpc>
                <a:spcPct val="100000"/>
              </a:lnSpc>
              <a:buFont typeface="Arial"/>
              <a:buChar char="•"/>
              <a:tabLst>
                <a:tab pos="1099820" algn="l"/>
              </a:tabLst>
            </a:pPr>
            <a:r>
              <a:rPr sz="2000" b="1" dirty="0">
                <a:latin typeface="Arial"/>
                <a:cs typeface="Arial"/>
              </a:rPr>
              <a:t>4094*65535*2 = 17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years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2416" y="55626"/>
            <a:ext cx="1537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Scans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3752" y="3035807"/>
            <a:ext cx="2564892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3224"/>
            <a:ext cx="8164830" cy="32137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7155" indent="-85090">
              <a:lnSpc>
                <a:spcPct val="100000"/>
              </a:lnSpc>
              <a:spcBef>
                <a:spcPts val="45"/>
              </a:spcBef>
              <a:buSzPct val="97297"/>
              <a:buFont typeface="Arial"/>
              <a:buChar char="•"/>
              <a:tabLst>
                <a:tab pos="97790" algn="l"/>
              </a:tabLst>
            </a:pPr>
            <a:r>
              <a:rPr sz="1850" b="1" dirty="0">
                <a:latin typeface="Arial"/>
                <a:cs typeface="Arial"/>
              </a:rPr>
              <a:t>Scan </a:t>
            </a:r>
            <a:r>
              <a:rPr sz="1850" b="1" spc="-5" dirty="0">
                <a:latin typeface="Arial"/>
                <a:cs typeface="Arial"/>
              </a:rPr>
              <a:t>a subset of hosts or</a:t>
            </a:r>
            <a:r>
              <a:rPr sz="1850" b="1" spc="-70" dirty="0">
                <a:latin typeface="Arial"/>
                <a:cs typeface="Arial"/>
              </a:rPr>
              <a:t> </a:t>
            </a:r>
            <a:r>
              <a:rPr sz="1850" b="1" spc="-5" dirty="0">
                <a:latin typeface="Arial"/>
                <a:cs typeface="Arial"/>
              </a:rPr>
              <a:t>ports</a:t>
            </a:r>
            <a:endParaRPr sz="185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10"/>
              </a:spcBef>
              <a:buSzPct val="103030"/>
              <a:buChar char="•"/>
              <a:tabLst>
                <a:tab pos="642620" algn="l"/>
              </a:tabLst>
            </a:pPr>
            <a:r>
              <a:rPr sz="1650" spc="10" dirty="0">
                <a:latin typeface="Arial"/>
                <a:cs typeface="Arial"/>
              </a:rPr>
              <a:t>Nmap </a:t>
            </a:r>
            <a:r>
              <a:rPr sz="1650" spc="5" dirty="0">
                <a:latin typeface="Arial"/>
                <a:cs typeface="Arial"/>
              </a:rPr>
              <a:t>automatically scans the top 1000 popular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ports</a:t>
            </a:r>
            <a:endParaRPr sz="1650">
              <a:latin typeface="Arial"/>
              <a:cs typeface="Arial"/>
            </a:endParaRPr>
          </a:p>
          <a:p>
            <a:pPr marL="641985" lvl="1" indent="-172720">
              <a:lnSpc>
                <a:spcPts val="1955"/>
              </a:lnSpc>
              <a:spcBef>
                <a:spcPts val="15"/>
              </a:spcBef>
              <a:buSzPct val="103030"/>
              <a:buChar char="•"/>
              <a:tabLst>
                <a:tab pos="642620" algn="l"/>
              </a:tabLst>
            </a:pPr>
            <a:r>
              <a:rPr sz="1650" spc="5" dirty="0">
                <a:latin typeface="Arial"/>
                <a:cs typeface="Arial"/>
              </a:rPr>
              <a:t>If </a:t>
            </a:r>
            <a:r>
              <a:rPr sz="1650" spc="10" dirty="0">
                <a:latin typeface="Arial"/>
                <a:cs typeface="Arial"/>
              </a:rPr>
              <a:t>many </a:t>
            </a:r>
            <a:r>
              <a:rPr sz="1650" spc="5" dirty="0">
                <a:latin typeface="Arial"/>
                <a:cs typeface="Arial"/>
              </a:rPr>
              <a:t>hosts are near-identical, or </a:t>
            </a:r>
            <a:r>
              <a:rPr sz="1650" dirty="0">
                <a:latin typeface="Arial"/>
                <a:cs typeface="Arial"/>
              </a:rPr>
              <a:t>redundant </a:t>
            </a:r>
            <a:r>
              <a:rPr sz="1650" spc="5" dirty="0">
                <a:latin typeface="Arial"/>
                <a:cs typeface="Arial"/>
              </a:rPr>
              <a:t>servers, pick </a:t>
            </a:r>
            <a:r>
              <a:rPr sz="1650" dirty="0">
                <a:latin typeface="Arial"/>
                <a:cs typeface="Arial"/>
              </a:rPr>
              <a:t>out </a:t>
            </a:r>
            <a:r>
              <a:rPr sz="1650" spc="5" dirty="0">
                <a:latin typeface="Arial"/>
                <a:cs typeface="Arial"/>
              </a:rPr>
              <a:t>one from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many</a:t>
            </a:r>
            <a:endParaRPr sz="1650">
              <a:latin typeface="Arial"/>
              <a:cs typeface="Arial"/>
            </a:endParaRPr>
          </a:p>
          <a:p>
            <a:pPr marL="97155" indent="-85090">
              <a:lnSpc>
                <a:spcPts val="2255"/>
              </a:lnSpc>
              <a:buSzPct val="97297"/>
              <a:buFont typeface="Arial"/>
              <a:buChar char="•"/>
              <a:tabLst>
                <a:tab pos="97790" algn="l"/>
              </a:tabLst>
            </a:pPr>
            <a:r>
              <a:rPr sz="1850" b="1" dirty="0">
                <a:latin typeface="Arial"/>
                <a:cs typeface="Arial"/>
              </a:rPr>
              <a:t>Scan </a:t>
            </a:r>
            <a:r>
              <a:rPr sz="1850" b="1" spc="-5" dirty="0">
                <a:latin typeface="Arial"/>
                <a:cs typeface="Arial"/>
              </a:rPr>
              <a:t>only </a:t>
            </a:r>
            <a:r>
              <a:rPr sz="1850" b="1" spc="5" dirty="0">
                <a:latin typeface="Arial"/>
                <a:cs typeface="Arial"/>
              </a:rPr>
              <a:t>what </a:t>
            </a:r>
            <a:r>
              <a:rPr sz="1850" b="1" spc="-5" dirty="0">
                <a:latin typeface="Arial"/>
                <a:cs typeface="Arial"/>
              </a:rPr>
              <a:t>an outsider </a:t>
            </a:r>
            <a:r>
              <a:rPr sz="1850" b="1" dirty="0">
                <a:latin typeface="Arial"/>
                <a:cs typeface="Arial"/>
              </a:rPr>
              <a:t>would</a:t>
            </a:r>
            <a:r>
              <a:rPr sz="1850" b="1" spc="-155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see</a:t>
            </a:r>
            <a:endParaRPr sz="1850">
              <a:latin typeface="Arial"/>
              <a:cs typeface="Arial"/>
            </a:endParaRPr>
          </a:p>
          <a:p>
            <a:pPr marL="641985" lvl="1" indent="-172720">
              <a:lnSpc>
                <a:spcPts val="1950"/>
              </a:lnSpc>
              <a:spcBef>
                <a:spcPts val="10"/>
              </a:spcBef>
              <a:buSzPct val="103030"/>
              <a:buChar char="•"/>
              <a:tabLst>
                <a:tab pos="642620" algn="l"/>
              </a:tabLst>
            </a:pPr>
            <a:r>
              <a:rPr sz="1650" spc="5" dirty="0">
                <a:latin typeface="Arial"/>
                <a:cs typeface="Arial"/>
              </a:rPr>
              <a:t>Consider </a:t>
            </a:r>
            <a:r>
              <a:rPr sz="1650" dirty="0">
                <a:latin typeface="Arial"/>
                <a:cs typeface="Arial"/>
              </a:rPr>
              <a:t>firewall </a:t>
            </a:r>
            <a:r>
              <a:rPr sz="1650" spc="5" dirty="0">
                <a:latin typeface="Arial"/>
                <a:cs typeface="Arial"/>
              </a:rPr>
              <a:t>rules and </a:t>
            </a:r>
            <a:r>
              <a:rPr sz="1650" spc="10" dirty="0">
                <a:latin typeface="Arial"/>
                <a:cs typeface="Arial"/>
              </a:rPr>
              <a:t>NAT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limitations</a:t>
            </a:r>
            <a:endParaRPr sz="1650">
              <a:latin typeface="Arial"/>
              <a:cs typeface="Arial"/>
            </a:endParaRPr>
          </a:p>
          <a:p>
            <a:pPr marL="97155" indent="-85090">
              <a:lnSpc>
                <a:spcPts val="2250"/>
              </a:lnSpc>
              <a:buSzPct val="97297"/>
              <a:buFont typeface="Arial"/>
              <a:buChar char="•"/>
              <a:tabLst>
                <a:tab pos="97790" algn="l"/>
              </a:tabLst>
            </a:pPr>
            <a:r>
              <a:rPr sz="1850" b="1" spc="-5" dirty="0">
                <a:latin typeface="Arial"/>
                <a:cs typeface="Arial"/>
              </a:rPr>
              <a:t>Change </a:t>
            </a:r>
            <a:r>
              <a:rPr sz="1850" b="1" dirty="0">
                <a:latin typeface="Arial"/>
                <a:cs typeface="Arial"/>
              </a:rPr>
              <a:t>scan </a:t>
            </a:r>
            <a:r>
              <a:rPr sz="1850" b="1" spc="-10" dirty="0">
                <a:latin typeface="Arial"/>
                <a:cs typeface="Arial"/>
              </a:rPr>
              <a:t>type </a:t>
            </a:r>
            <a:r>
              <a:rPr sz="1850" b="1" spc="-5" dirty="0">
                <a:latin typeface="Arial"/>
                <a:cs typeface="Arial"/>
              </a:rPr>
              <a:t>to </a:t>
            </a:r>
            <a:r>
              <a:rPr sz="1850" b="1" dirty="0">
                <a:latin typeface="Arial"/>
                <a:cs typeface="Arial"/>
              </a:rPr>
              <a:t>increase </a:t>
            </a:r>
            <a:r>
              <a:rPr sz="1850" b="1" spc="-5" dirty="0">
                <a:latin typeface="Arial"/>
                <a:cs typeface="Arial"/>
              </a:rPr>
              <a:t>speed or </a:t>
            </a:r>
            <a:r>
              <a:rPr sz="1850" b="1" dirty="0">
                <a:latin typeface="Arial"/>
                <a:cs typeface="Arial"/>
              </a:rPr>
              <a:t>limit </a:t>
            </a:r>
            <a:r>
              <a:rPr sz="1850" b="1" spc="-5" dirty="0">
                <a:latin typeface="Arial"/>
                <a:cs typeface="Arial"/>
              </a:rPr>
              <a:t>UDP</a:t>
            </a:r>
            <a:r>
              <a:rPr sz="1850" b="1" spc="-90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packers</a:t>
            </a:r>
            <a:endParaRPr sz="1850">
              <a:latin typeface="Arial"/>
              <a:cs typeface="Arial"/>
            </a:endParaRPr>
          </a:p>
          <a:p>
            <a:pPr marL="172720" marR="5080" lvl="1" indent="-172720" algn="r">
              <a:lnSpc>
                <a:spcPts val="1955"/>
              </a:lnSpc>
              <a:spcBef>
                <a:spcPts val="15"/>
              </a:spcBef>
              <a:buSzPct val="103030"/>
              <a:buChar char="•"/>
              <a:tabLst>
                <a:tab pos="172720" algn="l"/>
              </a:tabLst>
            </a:pPr>
            <a:r>
              <a:rPr sz="1650" spc="5" dirty="0">
                <a:latin typeface="Arial"/>
                <a:cs typeface="Arial"/>
              </a:rPr>
              <a:t>UDP </a:t>
            </a:r>
            <a:r>
              <a:rPr sz="1650" dirty="0">
                <a:latin typeface="Arial"/>
                <a:cs typeface="Arial"/>
              </a:rPr>
              <a:t>open </a:t>
            </a:r>
            <a:r>
              <a:rPr sz="1650" spc="5" dirty="0">
                <a:latin typeface="Arial"/>
                <a:cs typeface="Arial"/>
              </a:rPr>
              <a:t>ports go unanswered </a:t>
            </a:r>
            <a:r>
              <a:rPr sz="1650" spc="10" dirty="0">
                <a:latin typeface="Arial"/>
                <a:cs typeface="Arial"/>
              </a:rPr>
              <a:t>so </a:t>
            </a:r>
            <a:r>
              <a:rPr sz="1650" spc="5" dirty="0">
                <a:latin typeface="Arial"/>
                <a:cs typeface="Arial"/>
              </a:rPr>
              <a:t>scanning takes magnitudes longer than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TCP</a:t>
            </a:r>
            <a:endParaRPr sz="1650">
              <a:latin typeface="Arial"/>
              <a:cs typeface="Arial"/>
            </a:endParaRPr>
          </a:p>
          <a:p>
            <a:pPr marL="97155" marR="6350" indent="-97790" algn="r">
              <a:lnSpc>
                <a:spcPts val="2255"/>
              </a:lnSpc>
              <a:buSzPct val="97297"/>
              <a:buFont typeface="Arial"/>
              <a:buChar char="•"/>
              <a:tabLst>
                <a:tab pos="97790" algn="l"/>
              </a:tabLst>
            </a:pPr>
            <a:r>
              <a:rPr sz="1850" b="1" spc="-5" dirty="0">
                <a:latin typeface="Arial"/>
                <a:cs typeface="Arial"/>
              </a:rPr>
              <a:t>Change configuration in target environment to help speed up </a:t>
            </a:r>
            <a:r>
              <a:rPr sz="1850" b="1" spc="-10" dirty="0">
                <a:latin typeface="Arial"/>
                <a:cs typeface="Arial"/>
              </a:rPr>
              <a:t>your</a:t>
            </a:r>
            <a:r>
              <a:rPr sz="1850" b="1" spc="20" dirty="0">
                <a:latin typeface="Arial"/>
                <a:cs typeface="Arial"/>
              </a:rPr>
              <a:t> </a:t>
            </a:r>
            <a:r>
              <a:rPr sz="1850" b="1" spc="-5" dirty="0">
                <a:latin typeface="Arial"/>
                <a:cs typeface="Arial"/>
              </a:rPr>
              <a:t>scan!</a:t>
            </a:r>
            <a:endParaRPr sz="185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10"/>
              </a:spcBef>
              <a:buSzPct val="103030"/>
              <a:buChar char="•"/>
              <a:tabLst>
                <a:tab pos="642620" algn="l"/>
              </a:tabLst>
            </a:pPr>
            <a:r>
              <a:rPr sz="1650" spc="10" dirty="0">
                <a:latin typeface="Arial"/>
                <a:cs typeface="Arial"/>
              </a:rPr>
              <a:t>Provide more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bandwidth</a:t>
            </a:r>
            <a:endParaRPr sz="1650">
              <a:latin typeface="Arial"/>
              <a:cs typeface="Arial"/>
            </a:endParaRPr>
          </a:p>
          <a:p>
            <a:pPr marL="641985" lvl="1" indent="-172720">
              <a:lnSpc>
                <a:spcPts val="1960"/>
              </a:lnSpc>
              <a:spcBef>
                <a:spcPts val="10"/>
              </a:spcBef>
              <a:buSzPct val="103030"/>
              <a:buChar char="•"/>
              <a:tabLst>
                <a:tab pos="642620" algn="l"/>
              </a:tabLst>
            </a:pPr>
            <a:r>
              <a:rPr sz="1650" spc="5" dirty="0">
                <a:latin typeface="Arial"/>
                <a:cs typeface="Arial"/>
              </a:rPr>
              <a:t>Disable </a:t>
            </a:r>
            <a:r>
              <a:rPr sz="1650" dirty="0">
                <a:latin typeface="Arial"/>
                <a:cs typeface="Arial"/>
              </a:rPr>
              <a:t>firewall </a:t>
            </a:r>
            <a:r>
              <a:rPr sz="1650" spc="5" dirty="0">
                <a:latin typeface="Arial"/>
                <a:cs typeface="Arial"/>
              </a:rPr>
              <a:t>or change configurations to provide responses to blocked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ports</a:t>
            </a:r>
            <a:endParaRPr sz="1650">
              <a:latin typeface="Arial"/>
              <a:cs typeface="Arial"/>
            </a:endParaRPr>
          </a:p>
          <a:p>
            <a:pPr marL="97155" indent="-85090">
              <a:lnSpc>
                <a:spcPts val="2260"/>
              </a:lnSpc>
              <a:buSzPct val="97297"/>
              <a:buFont typeface="Arial"/>
              <a:buChar char="•"/>
              <a:tabLst>
                <a:tab pos="97790" algn="l"/>
              </a:tabLst>
            </a:pPr>
            <a:r>
              <a:rPr sz="1850" b="1" spc="-5" dirty="0">
                <a:latin typeface="Arial"/>
                <a:cs typeface="Arial"/>
              </a:rPr>
              <a:t>Use tools in </a:t>
            </a:r>
            <a:r>
              <a:rPr sz="1850" b="1" dirty="0">
                <a:latin typeface="Arial"/>
                <a:cs typeface="Arial"/>
              </a:rPr>
              <a:t>parallel </a:t>
            </a:r>
            <a:r>
              <a:rPr sz="1850" b="1" spc="-5" dirty="0">
                <a:latin typeface="Arial"/>
                <a:cs typeface="Arial"/>
              </a:rPr>
              <a:t>or something </a:t>
            </a:r>
            <a:r>
              <a:rPr sz="1850" b="1" dirty="0">
                <a:latin typeface="Arial"/>
                <a:cs typeface="Arial"/>
              </a:rPr>
              <a:t>like</a:t>
            </a:r>
            <a:r>
              <a:rPr sz="1850" b="1" spc="-100" dirty="0">
                <a:latin typeface="Arial"/>
                <a:cs typeface="Arial"/>
              </a:rPr>
              <a:t> </a:t>
            </a:r>
            <a:r>
              <a:rPr sz="1850" b="1" spc="-5" dirty="0">
                <a:latin typeface="Arial"/>
                <a:cs typeface="Arial"/>
              </a:rPr>
              <a:t>massscan</a:t>
            </a:r>
            <a:endParaRPr sz="185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10"/>
              </a:spcBef>
              <a:buSzPct val="103030"/>
              <a:buChar char="•"/>
              <a:tabLst>
                <a:tab pos="642620" algn="l"/>
              </a:tabLst>
            </a:pPr>
            <a:r>
              <a:rPr sz="1650" spc="5" dirty="0">
                <a:latin typeface="Arial"/>
                <a:cs typeface="Arial"/>
              </a:rPr>
              <a:t>Stateless, </a:t>
            </a:r>
            <a:r>
              <a:rPr sz="1650" dirty="0">
                <a:latin typeface="Arial"/>
                <a:cs typeface="Arial"/>
              </a:rPr>
              <a:t>doesn’t wait </a:t>
            </a:r>
            <a:r>
              <a:rPr sz="1650" spc="5" dirty="0">
                <a:latin typeface="Arial"/>
                <a:cs typeface="Arial"/>
              </a:rPr>
              <a:t>for responses, </a:t>
            </a:r>
            <a:r>
              <a:rPr sz="1650" spc="10" dirty="0">
                <a:latin typeface="Arial"/>
                <a:cs typeface="Arial"/>
              </a:rPr>
              <a:t>much more </a:t>
            </a:r>
            <a:r>
              <a:rPr sz="1650" dirty="0">
                <a:latin typeface="Arial"/>
                <a:cs typeface="Arial"/>
              </a:rPr>
              <a:t>likely </a:t>
            </a:r>
            <a:r>
              <a:rPr sz="1650" spc="5" dirty="0">
                <a:latin typeface="Arial"/>
                <a:cs typeface="Arial"/>
              </a:rPr>
              <a:t>to DoS </a:t>
            </a:r>
            <a:r>
              <a:rPr sz="1650" spc="-5" dirty="0">
                <a:latin typeface="Arial"/>
                <a:cs typeface="Arial"/>
              </a:rPr>
              <a:t>your</a:t>
            </a:r>
            <a:r>
              <a:rPr sz="1650" dirty="0">
                <a:latin typeface="Arial"/>
                <a:cs typeface="Arial"/>
              </a:rPr>
              <a:t> target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90740">
              <a:lnSpc>
                <a:spcPct val="100000"/>
              </a:lnSpc>
              <a:spcBef>
                <a:spcPts val="105"/>
              </a:spcBef>
            </a:pPr>
            <a:r>
              <a:rPr dirty="0"/>
              <a:t>Large</a:t>
            </a:r>
            <a:r>
              <a:rPr spc="-85" dirty="0"/>
              <a:t> </a:t>
            </a:r>
            <a:r>
              <a:rPr dirty="0"/>
              <a:t>Scans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1700"/>
            <a:ext cx="8513445" cy="338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Scanning </a:t>
            </a:r>
            <a:r>
              <a:rPr sz="2000" b="1" spc="5" dirty="0">
                <a:latin typeface="Arial"/>
                <a:cs typeface="Arial"/>
              </a:rPr>
              <a:t>will </a:t>
            </a:r>
            <a:r>
              <a:rPr sz="2000" b="1" dirty="0">
                <a:latin typeface="Arial"/>
                <a:cs typeface="Arial"/>
              </a:rPr>
              <a:t>be </a:t>
            </a:r>
            <a:r>
              <a:rPr sz="2000" b="1" spc="-10" dirty="0">
                <a:latin typeface="Arial"/>
                <a:cs typeface="Arial"/>
              </a:rPr>
              <a:t>noisy,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15" dirty="0">
                <a:latin typeface="Arial"/>
                <a:cs typeface="Arial"/>
              </a:rPr>
              <a:t>you </a:t>
            </a:r>
            <a:r>
              <a:rPr sz="2000" b="1" spc="5" dirty="0">
                <a:latin typeface="Arial"/>
                <a:cs typeface="Arial"/>
              </a:rPr>
              <a:t>will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obvious</a:t>
            </a:r>
            <a:endParaRPr sz="20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Even stateful </a:t>
            </a:r>
            <a:r>
              <a:rPr sz="1800" spc="-10" dirty="0">
                <a:latin typeface="Arial"/>
                <a:cs typeface="Arial"/>
              </a:rPr>
              <a:t>firewalls and </a:t>
            </a:r>
            <a:r>
              <a:rPr sz="1800" spc="-5" dirty="0">
                <a:latin typeface="Arial"/>
                <a:cs typeface="Arial"/>
              </a:rPr>
              <a:t>IDSs can pick up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polite </a:t>
            </a:r>
            <a:r>
              <a:rPr sz="1800" dirty="0">
                <a:latin typeface="Arial"/>
                <a:cs typeface="Arial"/>
              </a:rPr>
              <a:t>(-T2) </a:t>
            </a:r>
            <a:r>
              <a:rPr sz="1800" spc="-5" dirty="0">
                <a:latin typeface="Arial"/>
                <a:cs typeface="Arial"/>
              </a:rPr>
              <a:t>nmap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scan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2700" marR="17018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5" dirty="0">
                <a:latin typeface="Arial"/>
                <a:cs typeface="Arial"/>
              </a:rPr>
              <a:t>Always </a:t>
            </a:r>
            <a:r>
              <a:rPr sz="2000" b="1" dirty="0">
                <a:latin typeface="Arial"/>
                <a:cs typeface="Arial"/>
              </a:rPr>
              <a:t>make sure that </a:t>
            </a:r>
            <a:r>
              <a:rPr sz="2000" b="1" spc="10" dirty="0">
                <a:latin typeface="Arial"/>
                <a:cs typeface="Arial"/>
              </a:rPr>
              <a:t>we </a:t>
            </a:r>
            <a:r>
              <a:rPr sz="2000" b="1" spc="-5" dirty="0">
                <a:latin typeface="Arial"/>
                <a:cs typeface="Arial"/>
              </a:rPr>
              <a:t>have </a:t>
            </a:r>
            <a:r>
              <a:rPr sz="2000" b="1" dirty="0">
                <a:latin typeface="Arial"/>
                <a:cs typeface="Arial"/>
              </a:rPr>
              <a:t>authorization to scan certain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targets  before firing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away</a:t>
            </a:r>
            <a:endParaRPr sz="20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Scan </a:t>
            </a:r>
            <a:r>
              <a:rPr sz="1800" spc="-10" dirty="0">
                <a:latin typeface="Arial"/>
                <a:cs typeface="Arial"/>
              </a:rPr>
              <a:t>types, </a:t>
            </a:r>
            <a:r>
              <a:rPr sz="1800" spc="-5" dirty="0">
                <a:latin typeface="Arial"/>
                <a:cs typeface="Arial"/>
              </a:rPr>
              <a:t>targets,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needs may </a:t>
            </a:r>
            <a:r>
              <a:rPr sz="1800" spc="-10" dirty="0">
                <a:latin typeface="Arial"/>
                <a:cs typeface="Arial"/>
              </a:rPr>
              <a:t>change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5" dirty="0">
                <a:latin typeface="Arial"/>
                <a:cs typeface="Arial"/>
              </a:rPr>
              <a:t>unless required by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owner, </a:t>
            </a:r>
            <a:r>
              <a:rPr sz="1800" spc="-5" dirty="0">
                <a:latin typeface="Arial"/>
                <a:cs typeface="Arial"/>
              </a:rPr>
              <a:t>avoid listing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authorized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scans</a:t>
            </a:r>
            <a:endParaRPr sz="1800">
              <a:latin typeface="Arial"/>
              <a:cs typeface="Arial"/>
            </a:endParaRPr>
          </a:p>
          <a:p>
            <a:pPr marL="1099185" lvl="2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099820" algn="l"/>
              </a:tabLst>
            </a:pPr>
            <a:r>
              <a:rPr sz="1600" spc="-5" dirty="0">
                <a:latin typeface="Arial"/>
                <a:cs typeface="Arial"/>
              </a:rPr>
              <a:t>"I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only do nmap </a:t>
            </a:r>
            <a:r>
              <a:rPr sz="1600" spc="-10" dirty="0">
                <a:latin typeface="Arial"/>
                <a:cs typeface="Arial"/>
              </a:rPr>
              <a:t>syn </a:t>
            </a:r>
            <a:r>
              <a:rPr sz="1600" spc="-5" dirty="0">
                <a:latin typeface="Arial"/>
                <a:cs typeface="Arial"/>
              </a:rPr>
              <a:t>stealth scans" -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Why??</a:t>
            </a:r>
            <a:endParaRPr sz="1600">
              <a:latin typeface="Arial"/>
              <a:cs typeface="Arial"/>
            </a:endParaRPr>
          </a:p>
          <a:p>
            <a:pPr marL="1099185" lvl="2" indent="-172720">
              <a:lnSpc>
                <a:spcPts val="1910"/>
              </a:lnSpc>
              <a:buChar char="•"/>
              <a:tabLst>
                <a:tab pos="1099820" algn="l"/>
              </a:tabLst>
            </a:pPr>
            <a:r>
              <a:rPr sz="1600" spc="-5" dirty="0">
                <a:latin typeface="Arial"/>
                <a:cs typeface="Arial"/>
              </a:rPr>
              <a:t>better: "Scanning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nmap, masscan, nikto, and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OpenVAS."</a:t>
            </a:r>
            <a:endParaRPr sz="1600">
              <a:latin typeface="Arial"/>
              <a:cs typeface="Arial"/>
            </a:endParaRPr>
          </a:p>
          <a:p>
            <a:pPr marL="102235" indent="-90170">
              <a:lnSpc>
                <a:spcPts val="239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Do:</a:t>
            </a:r>
            <a:endParaRPr sz="20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Provide a list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tools and still </a:t>
            </a:r>
            <a:r>
              <a:rPr sz="1800" dirty="0">
                <a:latin typeface="Arial"/>
                <a:cs typeface="Arial"/>
              </a:rPr>
              <a:t>act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responsibly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Provide source </a:t>
            </a:r>
            <a:r>
              <a:rPr sz="1800" dirty="0">
                <a:latin typeface="Arial"/>
                <a:cs typeface="Arial"/>
              </a:rPr>
              <a:t>IPs </a:t>
            </a:r>
            <a:r>
              <a:rPr sz="1800" spc="-15" dirty="0">
                <a:latin typeface="Arial"/>
                <a:cs typeface="Arial"/>
              </a:rPr>
              <a:t>you will </a:t>
            </a:r>
            <a:r>
              <a:rPr sz="1800" spc="-5" dirty="0">
                <a:latin typeface="Arial"/>
                <a:cs typeface="Arial"/>
              </a:rPr>
              <a:t>be scanning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9265" y="55626"/>
            <a:ext cx="2615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Scanning</a:t>
            </a:r>
            <a:r>
              <a:rPr spc="-50" dirty="0"/>
              <a:t> </a:t>
            </a:r>
            <a:r>
              <a:rPr dirty="0"/>
              <a:t>Permission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851407"/>
            <a:ext cx="7984490" cy="3521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indent="-76835">
              <a:lnSpc>
                <a:spcPts val="1870"/>
              </a:lnSpc>
              <a:spcBef>
                <a:spcPts val="105"/>
              </a:spcBef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Scanning </a:t>
            </a:r>
            <a:r>
              <a:rPr sz="1700" b="1" spc="-5" dirty="0">
                <a:latin typeface="Arial"/>
                <a:cs typeface="Arial"/>
              </a:rPr>
              <a:t>is </a:t>
            </a:r>
            <a:r>
              <a:rPr sz="1700" b="1" dirty="0">
                <a:latin typeface="Arial"/>
                <a:cs typeface="Arial"/>
              </a:rPr>
              <a:t>an easy </a:t>
            </a:r>
            <a:r>
              <a:rPr sz="1700" b="1" spc="15" dirty="0">
                <a:latin typeface="Arial"/>
                <a:cs typeface="Arial"/>
              </a:rPr>
              <a:t>way </a:t>
            </a:r>
            <a:r>
              <a:rPr sz="1700" b="1" dirty="0">
                <a:latin typeface="Arial"/>
                <a:cs typeface="Arial"/>
              </a:rPr>
              <a:t>to get </a:t>
            </a:r>
            <a:r>
              <a:rPr sz="1700" b="1" spc="-5" dirty="0">
                <a:latin typeface="Arial"/>
                <a:cs typeface="Arial"/>
              </a:rPr>
              <a:t>your </a:t>
            </a:r>
            <a:r>
              <a:rPr sz="1700" b="1" dirty="0">
                <a:latin typeface="Arial"/>
                <a:cs typeface="Arial"/>
              </a:rPr>
              <a:t>IP blocked </a:t>
            </a:r>
            <a:r>
              <a:rPr sz="1700" b="1" spc="-5" dirty="0">
                <a:latin typeface="Arial"/>
                <a:cs typeface="Arial"/>
              </a:rPr>
              <a:t>if you </a:t>
            </a:r>
            <a:r>
              <a:rPr sz="1700" b="1" dirty="0">
                <a:latin typeface="Arial"/>
                <a:cs typeface="Arial"/>
              </a:rPr>
              <a:t>are not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whitelisted</a:t>
            </a:r>
            <a:endParaRPr sz="1700">
              <a:latin typeface="Arial"/>
              <a:cs typeface="Arial"/>
            </a:endParaRPr>
          </a:p>
          <a:p>
            <a:pPr marL="641985" lvl="1" indent="-172720">
              <a:lnSpc>
                <a:spcPts val="1470"/>
              </a:lnSpc>
              <a:buChar char="•"/>
              <a:tabLst>
                <a:tab pos="642620" algn="l"/>
              </a:tabLst>
            </a:pPr>
            <a:r>
              <a:rPr sz="1500" spc="15" dirty="0">
                <a:latin typeface="Arial"/>
                <a:cs typeface="Arial"/>
              </a:rPr>
              <a:t>Communicate to the testing </a:t>
            </a:r>
            <a:r>
              <a:rPr sz="1500" spc="25" dirty="0">
                <a:latin typeface="Arial"/>
                <a:cs typeface="Arial"/>
              </a:rPr>
              <a:t>POC </a:t>
            </a:r>
            <a:r>
              <a:rPr sz="1500" spc="10" dirty="0">
                <a:latin typeface="Arial"/>
                <a:cs typeface="Arial"/>
              </a:rPr>
              <a:t>what </a:t>
            </a:r>
            <a:r>
              <a:rPr sz="1500" spc="5" dirty="0">
                <a:latin typeface="Arial"/>
                <a:cs typeface="Arial"/>
              </a:rPr>
              <a:t>your </a:t>
            </a:r>
            <a:r>
              <a:rPr sz="1500" spc="15" dirty="0">
                <a:latin typeface="Arial"/>
                <a:cs typeface="Arial"/>
              </a:rPr>
              <a:t>source addresses are </a:t>
            </a:r>
            <a:r>
              <a:rPr sz="1500" spc="10" dirty="0">
                <a:latin typeface="Arial"/>
                <a:cs typeface="Arial"/>
              </a:rPr>
              <a:t>for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scans</a:t>
            </a:r>
            <a:endParaRPr sz="1500">
              <a:latin typeface="Arial"/>
              <a:cs typeface="Arial"/>
            </a:endParaRPr>
          </a:p>
          <a:p>
            <a:pPr marL="641985" lvl="1" indent="-172720">
              <a:lnSpc>
                <a:spcPts val="1485"/>
              </a:lnSpc>
              <a:buChar char="•"/>
              <a:tabLst>
                <a:tab pos="642620" algn="l"/>
              </a:tabLst>
            </a:pPr>
            <a:r>
              <a:rPr sz="1500" spc="10" dirty="0">
                <a:latin typeface="Arial"/>
                <a:cs typeface="Arial"/>
              </a:rPr>
              <a:t>Could also trigger </a:t>
            </a:r>
            <a:r>
              <a:rPr sz="1500" spc="20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incident </a:t>
            </a:r>
            <a:r>
              <a:rPr sz="1500" spc="15" dirty="0">
                <a:latin typeface="Arial"/>
                <a:cs typeface="Arial"/>
              </a:rPr>
              <a:t>response </a:t>
            </a:r>
            <a:r>
              <a:rPr sz="1500" dirty="0">
                <a:latin typeface="Arial"/>
                <a:cs typeface="Arial"/>
              </a:rPr>
              <a:t>if </a:t>
            </a:r>
            <a:r>
              <a:rPr sz="1500" spc="15" dirty="0">
                <a:latin typeface="Arial"/>
                <a:cs typeface="Arial"/>
              </a:rPr>
              <a:t>scanning </a:t>
            </a:r>
            <a:r>
              <a:rPr sz="1500" spc="20" dirty="0">
                <a:latin typeface="Arial"/>
                <a:cs typeface="Arial"/>
              </a:rPr>
              <a:t>from an </a:t>
            </a:r>
            <a:r>
              <a:rPr sz="1500" spc="10" dirty="0">
                <a:latin typeface="Arial"/>
                <a:cs typeface="Arial"/>
              </a:rPr>
              <a:t>internal</a:t>
            </a:r>
            <a:r>
              <a:rPr sz="1500" spc="-229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source</a:t>
            </a:r>
            <a:endParaRPr sz="1500">
              <a:latin typeface="Arial"/>
              <a:cs typeface="Arial"/>
            </a:endParaRPr>
          </a:p>
          <a:p>
            <a:pPr marL="1099185" lvl="2" indent="-172720">
              <a:lnSpc>
                <a:spcPts val="1470"/>
              </a:lnSpc>
              <a:buSzPct val="103703"/>
              <a:buFont typeface="Arial"/>
              <a:buChar char="•"/>
              <a:tabLst>
                <a:tab pos="1099820" algn="l"/>
              </a:tabLst>
            </a:pPr>
            <a:r>
              <a:rPr sz="1350" i="1" dirty="0">
                <a:latin typeface="Arial"/>
                <a:cs typeface="Arial"/>
              </a:rPr>
              <a:t>Unexpected scans from a trusted host often means it has been</a:t>
            </a:r>
            <a:r>
              <a:rPr sz="1350" i="1" spc="12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compromised</a:t>
            </a:r>
            <a:endParaRPr sz="1350">
              <a:latin typeface="Arial"/>
              <a:cs typeface="Arial"/>
            </a:endParaRPr>
          </a:p>
          <a:p>
            <a:pPr marL="88900" indent="-76835">
              <a:lnSpc>
                <a:spcPts val="1870"/>
              </a:lnSpc>
              <a:spcBef>
                <a:spcPts val="1050"/>
              </a:spcBef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Scanning and break stuff and cause other network or host</a:t>
            </a:r>
            <a:r>
              <a:rPr sz="1700" b="1" spc="-7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DoS</a:t>
            </a:r>
            <a:endParaRPr sz="1700">
              <a:latin typeface="Arial"/>
              <a:cs typeface="Arial"/>
            </a:endParaRPr>
          </a:p>
          <a:p>
            <a:pPr marL="641985" lvl="1" indent="-172720">
              <a:lnSpc>
                <a:spcPts val="1630"/>
              </a:lnSpc>
              <a:buChar char="•"/>
              <a:tabLst>
                <a:tab pos="642620" algn="l"/>
              </a:tabLst>
            </a:pPr>
            <a:r>
              <a:rPr sz="1500" spc="20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applications </a:t>
            </a:r>
            <a:r>
              <a:rPr sz="1500" spc="15" dirty="0">
                <a:latin typeface="Arial"/>
                <a:cs typeface="Arial"/>
              </a:rPr>
              <a:t>suffer from </a:t>
            </a:r>
            <a:r>
              <a:rPr sz="1500" spc="20" dirty="0">
                <a:latin typeface="Arial"/>
                <a:cs typeface="Arial"/>
              </a:rPr>
              <a:t>DoS </a:t>
            </a:r>
            <a:r>
              <a:rPr sz="1500" spc="15" dirty="0">
                <a:latin typeface="Arial"/>
                <a:cs typeface="Arial"/>
              </a:rPr>
              <a:t>over when scanned, such as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Coverity</a:t>
            </a:r>
            <a:endParaRPr sz="1500">
              <a:latin typeface="Arial"/>
              <a:cs typeface="Arial"/>
            </a:endParaRPr>
          </a:p>
          <a:p>
            <a:pPr marL="88900" indent="-76835">
              <a:lnSpc>
                <a:spcPts val="1839"/>
              </a:lnSpc>
              <a:spcBef>
                <a:spcPts val="1075"/>
              </a:spcBef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spc="-5" dirty="0">
                <a:latin typeface="Arial"/>
                <a:cs typeface="Arial"/>
              </a:rPr>
              <a:t>It's </a:t>
            </a:r>
            <a:r>
              <a:rPr sz="1700" b="1" dirty="0">
                <a:latin typeface="Arial"/>
                <a:cs typeface="Arial"/>
              </a:rPr>
              <a:t>possible to </a:t>
            </a:r>
            <a:r>
              <a:rPr sz="1700" b="1" spc="-10" dirty="0">
                <a:latin typeface="Arial"/>
                <a:cs typeface="Arial"/>
              </a:rPr>
              <a:t>have </a:t>
            </a:r>
            <a:r>
              <a:rPr sz="1700" b="1" dirty="0">
                <a:latin typeface="Arial"/>
                <a:cs typeface="Arial"/>
              </a:rPr>
              <a:t>other side-effects depending on the tool </a:t>
            </a:r>
            <a:r>
              <a:rPr sz="1700" b="1" spc="-5" dirty="0">
                <a:latin typeface="Arial"/>
                <a:cs typeface="Arial"/>
              </a:rPr>
              <a:t>you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use</a:t>
            </a:r>
            <a:endParaRPr sz="1700">
              <a:latin typeface="Arial"/>
              <a:cs typeface="Arial"/>
            </a:endParaRPr>
          </a:p>
          <a:p>
            <a:pPr marL="88900" indent="-76835">
              <a:lnSpc>
                <a:spcPts val="1670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Target </a:t>
            </a:r>
            <a:r>
              <a:rPr sz="1700" b="1" spc="-5" dirty="0">
                <a:latin typeface="Arial"/>
                <a:cs typeface="Arial"/>
              </a:rPr>
              <a:t>leaks information </a:t>
            </a:r>
            <a:r>
              <a:rPr sz="1700" b="1" dirty="0">
                <a:latin typeface="Arial"/>
                <a:cs typeface="Arial"/>
              </a:rPr>
              <a:t>and sends packets to unknown random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IPs</a:t>
            </a:r>
            <a:endParaRPr sz="1700">
              <a:latin typeface="Arial"/>
              <a:cs typeface="Arial"/>
            </a:endParaRPr>
          </a:p>
          <a:p>
            <a:pPr marL="641985" lvl="1" indent="-172720">
              <a:lnSpc>
                <a:spcPts val="1475"/>
              </a:lnSpc>
              <a:buChar char="•"/>
              <a:tabLst>
                <a:tab pos="642620" algn="l"/>
              </a:tabLst>
            </a:pPr>
            <a:r>
              <a:rPr sz="1500" spc="15" dirty="0">
                <a:latin typeface="Arial"/>
                <a:cs typeface="Arial"/>
              </a:rPr>
              <a:t>nmap, -D </a:t>
            </a:r>
            <a:r>
              <a:rPr sz="1500" spc="10" dirty="0">
                <a:latin typeface="Arial"/>
                <a:cs typeface="Arial"/>
              </a:rPr>
              <a:t>option </a:t>
            </a:r>
            <a:r>
              <a:rPr sz="1500" spc="15" dirty="0">
                <a:latin typeface="Arial"/>
                <a:cs typeface="Arial"/>
              </a:rPr>
              <a:t>adds decoy addresses, helps to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obfuscate</a:t>
            </a:r>
            <a:endParaRPr sz="1500">
              <a:latin typeface="Arial"/>
              <a:cs typeface="Arial"/>
            </a:endParaRPr>
          </a:p>
          <a:p>
            <a:pPr marL="1099185" lvl="2" indent="-172720">
              <a:lnSpc>
                <a:spcPts val="1310"/>
              </a:lnSpc>
              <a:buSzPct val="103703"/>
              <a:buChar char="•"/>
              <a:tabLst>
                <a:tab pos="1099820" algn="l"/>
              </a:tabLst>
            </a:pPr>
            <a:r>
              <a:rPr sz="1350" dirty="0">
                <a:latin typeface="Arial"/>
                <a:cs typeface="Arial"/>
              </a:rPr>
              <a:t>Target receives many more packets than required </a:t>
            </a:r>
            <a:r>
              <a:rPr sz="1350" spc="-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get </a:t>
            </a:r>
            <a:r>
              <a:rPr sz="1350" spc="-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data </a:t>
            </a:r>
            <a:r>
              <a:rPr sz="1350" spc="-5" dirty="0">
                <a:latin typeface="Arial"/>
                <a:cs typeface="Arial"/>
              </a:rPr>
              <a:t>we</a:t>
            </a:r>
            <a:r>
              <a:rPr sz="1350" spc="1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need</a:t>
            </a:r>
            <a:endParaRPr sz="1350">
              <a:latin typeface="Arial"/>
              <a:cs typeface="Arial"/>
            </a:endParaRPr>
          </a:p>
          <a:p>
            <a:pPr marL="1099185" lvl="2" indent="-172720">
              <a:lnSpc>
                <a:spcPts val="1310"/>
              </a:lnSpc>
              <a:buSzPct val="103703"/>
              <a:buChar char="•"/>
              <a:tabLst>
                <a:tab pos="1099820" algn="l"/>
              </a:tabLst>
            </a:pPr>
            <a:r>
              <a:rPr sz="1350" dirty="0">
                <a:latin typeface="Arial"/>
                <a:cs typeface="Arial"/>
              </a:rPr>
              <a:t>-D </a:t>
            </a:r>
            <a:r>
              <a:rPr sz="1350" spc="-5" dirty="0">
                <a:latin typeface="Arial"/>
                <a:cs typeface="Arial"/>
              </a:rPr>
              <a:t>without </a:t>
            </a:r>
            <a:r>
              <a:rPr sz="1350" dirty="0">
                <a:latin typeface="Arial"/>
                <a:cs typeface="Arial"/>
              </a:rPr>
              <a:t>options </a:t>
            </a:r>
            <a:r>
              <a:rPr sz="1350" spc="-5" dirty="0">
                <a:latin typeface="Arial"/>
                <a:cs typeface="Arial"/>
              </a:rPr>
              <a:t>will </a:t>
            </a:r>
            <a:r>
              <a:rPr sz="1350" dirty="0">
                <a:latin typeface="Arial"/>
                <a:cs typeface="Arial"/>
              </a:rPr>
              <a:t>randomize source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IPs</a:t>
            </a:r>
            <a:endParaRPr sz="1350">
              <a:latin typeface="Arial"/>
              <a:cs typeface="Arial"/>
            </a:endParaRPr>
          </a:p>
          <a:p>
            <a:pPr marL="1099185" lvl="2" indent="-172720">
              <a:lnSpc>
                <a:spcPts val="1465"/>
              </a:lnSpc>
              <a:buSzPct val="103703"/>
              <a:buChar char="•"/>
              <a:tabLst>
                <a:tab pos="1099820" algn="l"/>
              </a:tabLst>
            </a:pPr>
            <a:r>
              <a:rPr sz="1350" dirty="0">
                <a:latin typeface="Arial"/>
                <a:cs typeface="Arial"/>
              </a:rPr>
              <a:t>Target may also start replying back </a:t>
            </a:r>
            <a:r>
              <a:rPr sz="1350" spc="-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these random </a:t>
            </a:r>
            <a:r>
              <a:rPr sz="1350" spc="-5" dirty="0">
                <a:latin typeface="Arial"/>
                <a:cs typeface="Arial"/>
              </a:rPr>
              <a:t>IPs with </a:t>
            </a:r>
            <a:r>
              <a:rPr sz="1350" dirty="0">
                <a:latin typeface="Arial"/>
                <a:cs typeface="Arial"/>
              </a:rPr>
              <a:t>ACKs or other </a:t>
            </a:r>
            <a:r>
              <a:rPr sz="1350" spc="-5" dirty="0">
                <a:latin typeface="Arial"/>
                <a:cs typeface="Arial"/>
              </a:rPr>
              <a:t>sensitive</a:t>
            </a:r>
            <a:r>
              <a:rPr sz="1350" spc="26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 marL="641985" lvl="1" indent="-172720">
              <a:lnSpc>
                <a:spcPts val="1645"/>
              </a:lnSpc>
              <a:spcBef>
                <a:spcPts val="965"/>
              </a:spcBef>
              <a:buChar char="•"/>
              <a:tabLst>
                <a:tab pos="642620" algn="l"/>
              </a:tabLst>
            </a:pPr>
            <a:r>
              <a:rPr sz="1500" spc="20" dirty="0">
                <a:latin typeface="Arial"/>
                <a:cs typeface="Arial"/>
              </a:rPr>
              <a:t>Masscan</a:t>
            </a:r>
            <a:endParaRPr sz="1500">
              <a:latin typeface="Arial"/>
              <a:cs typeface="Arial"/>
            </a:endParaRPr>
          </a:p>
          <a:p>
            <a:pPr marL="1099185" lvl="2" indent="-172720">
              <a:lnSpc>
                <a:spcPts val="1310"/>
              </a:lnSpc>
              <a:buSzPct val="103703"/>
              <a:buChar char="•"/>
              <a:tabLst>
                <a:tab pos="1099820" algn="l"/>
              </a:tabLst>
            </a:pPr>
            <a:r>
              <a:rPr sz="1350" dirty="0">
                <a:latin typeface="Arial"/>
                <a:cs typeface="Arial"/>
              </a:rPr>
              <a:t>possible </a:t>
            </a:r>
            <a:r>
              <a:rPr sz="1350" spc="-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send </a:t>
            </a:r>
            <a:r>
              <a:rPr sz="1350" b="1" dirty="0">
                <a:latin typeface="Arial"/>
                <a:cs typeface="Arial"/>
              </a:rPr>
              <a:t>10 </a:t>
            </a:r>
            <a:r>
              <a:rPr sz="1350" b="1" spc="-5" dirty="0">
                <a:latin typeface="Arial"/>
                <a:cs typeface="Arial"/>
              </a:rPr>
              <a:t>million </a:t>
            </a:r>
            <a:r>
              <a:rPr sz="1350" b="1" dirty="0">
                <a:latin typeface="Arial"/>
                <a:cs typeface="Arial"/>
              </a:rPr>
              <a:t>packets per</a:t>
            </a:r>
            <a:r>
              <a:rPr sz="1350" b="1" spc="10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second</a:t>
            </a:r>
            <a:endParaRPr sz="1350">
              <a:latin typeface="Arial"/>
              <a:cs typeface="Arial"/>
            </a:endParaRPr>
          </a:p>
          <a:p>
            <a:pPr marL="1099185" lvl="2" indent="-172720">
              <a:lnSpc>
                <a:spcPts val="1315"/>
              </a:lnSpc>
              <a:buSzPct val="103703"/>
              <a:buChar char="•"/>
              <a:tabLst>
                <a:tab pos="1099820" algn="l"/>
              </a:tabLst>
            </a:pPr>
            <a:r>
              <a:rPr sz="1350" spc="-5" dirty="0">
                <a:latin typeface="Arial"/>
                <a:cs typeface="Arial"/>
              </a:rPr>
              <a:t>Even </a:t>
            </a:r>
            <a:r>
              <a:rPr sz="1350" dirty="0">
                <a:latin typeface="Arial"/>
                <a:cs typeface="Arial"/>
              </a:rPr>
              <a:t>if </a:t>
            </a:r>
            <a:r>
              <a:rPr sz="1350" spc="-5" dirty="0">
                <a:latin typeface="Arial"/>
                <a:cs typeface="Arial"/>
              </a:rPr>
              <a:t>your IP </a:t>
            </a:r>
            <a:r>
              <a:rPr sz="1350" dirty="0">
                <a:latin typeface="Arial"/>
                <a:cs typeface="Arial"/>
              </a:rPr>
              <a:t>is whitelisted, </a:t>
            </a:r>
            <a:r>
              <a:rPr sz="1350" spc="-5" dirty="0">
                <a:latin typeface="Arial"/>
                <a:cs typeface="Arial"/>
              </a:rPr>
              <a:t>you </a:t>
            </a:r>
            <a:r>
              <a:rPr sz="1350" dirty="0">
                <a:latin typeface="Arial"/>
                <a:cs typeface="Arial"/>
              </a:rPr>
              <a:t>may be causing a lot of dropped</a:t>
            </a:r>
            <a:r>
              <a:rPr sz="1350" spc="22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packets</a:t>
            </a:r>
            <a:endParaRPr sz="1350">
              <a:latin typeface="Arial"/>
              <a:cs typeface="Arial"/>
            </a:endParaRPr>
          </a:p>
          <a:p>
            <a:pPr marL="1384300">
              <a:lnSpc>
                <a:spcPts val="1295"/>
              </a:lnSpc>
            </a:pPr>
            <a:r>
              <a:rPr sz="1200" dirty="0">
                <a:latin typeface="Courier New"/>
                <a:cs typeface="Courier New"/>
              </a:rPr>
              <a:t>o </a:t>
            </a:r>
            <a:r>
              <a:rPr sz="1150" spc="15" dirty="0">
                <a:latin typeface="Arial"/>
                <a:cs typeface="Arial"/>
              </a:rPr>
              <a:t>For </a:t>
            </a:r>
            <a:r>
              <a:rPr sz="1150" spc="10" dirty="0">
                <a:latin typeface="Arial"/>
                <a:cs typeface="Arial"/>
              </a:rPr>
              <a:t>you </a:t>
            </a:r>
            <a:r>
              <a:rPr sz="1150" spc="20" dirty="0">
                <a:latin typeface="Arial"/>
                <a:cs typeface="Arial"/>
              </a:rPr>
              <a:t>and </a:t>
            </a:r>
            <a:r>
              <a:rPr sz="1150" spc="15" dirty="0">
                <a:latin typeface="Arial"/>
                <a:cs typeface="Arial"/>
              </a:rPr>
              <a:t>others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- </a:t>
            </a:r>
            <a:r>
              <a:rPr sz="1150" spc="20" dirty="0">
                <a:latin typeface="Arial"/>
                <a:cs typeface="Arial"/>
              </a:rPr>
              <a:t>DoS!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2397" y="55626"/>
            <a:ext cx="2701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Scanning Side</a:t>
            </a:r>
            <a:r>
              <a:rPr spc="-40" dirty="0"/>
              <a:t> </a:t>
            </a:r>
            <a:r>
              <a:rPr dirty="0"/>
              <a:t>Effects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85" y="1406778"/>
            <a:ext cx="1868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</a:t>
            </a:r>
            <a:r>
              <a:rPr sz="3000" spc="5" dirty="0"/>
              <a:t>C</a:t>
            </a:r>
            <a:r>
              <a:rPr sz="3000" spc="-5" dirty="0"/>
              <a:t>P</a:t>
            </a:r>
            <a:r>
              <a:rPr sz="3000" dirty="0"/>
              <a:t>Dump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749934"/>
            <a:ext cx="8475980" cy="122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indent="-76835">
              <a:lnSpc>
                <a:spcPts val="1835"/>
              </a:lnSpc>
              <a:spcBef>
                <a:spcPts val="105"/>
              </a:spcBef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TCPDump </a:t>
            </a:r>
            <a:r>
              <a:rPr sz="1700" b="1" spc="-5" dirty="0">
                <a:latin typeface="Arial"/>
                <a:cs typeface="Arial"/>
              </a:rPr>
              <a:t>is </a:t>
            </a:r>
            <a:r>
              <a:rPr sz="1700" b="1" dirty="0">
                <a:latin typeface="Arial"/>
                <a:cs typeface="Arial"/>
              </a:rPr>
              <a:t>a network </a:t>
            </a:r>
            <a:r>
              <a:rPr sz="1700" b="1" spc="-5" dirty="0">
                <a:latin typeface="Arial"/>
                <a:cs typeface="Arial"/>
              </a:rPr>
              <a:t>sniffing</a:t>
            </a:r>
            <a:r>
              <a:rPr sz="1700" b="1" spc="-6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tool</a:t>
            </a:r>
            <a:endParaRPr sz="1700">
              <a:latin typeface="Arial"/>
              <a:cs typeface="Arial"/>
            </a:endParaRPr>
          </a:p>
          <a:p>
            <a:pPr marL="88900" indent="-76835">
              <a:lnSpc>
                <a:spcPts val="1630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spc="-5" dirty="0">
                <a:latin typeface="Arial"/>
                <a:cs typeface="Arial"/>
              </a:rPr>
              <a:t>In </a:t>
            </a:r>
            <a:r>
              <a:rPr sz="1700" b="1" dirty="0">
                <a:latin typeface="Arial"/>
                <a:cs typeface="Arial"/>
              </a:rPr>
              <a:t>combination </a:t>
            </a:r>
            <a:r>
              <a:rPr sz="1700" b="1" spc="5" dirty="0">
                <a:latin typeface="Arial"/>
                <a:cs typeface="Arial"/>
              </a:rPr>
              <a:t>with </a:t>
            </a:r>
            <a:r>
              <a:rPr sz="1700" b="1" dirty="0">
                <a:latin typeface="Arial"/>
                <a:cs typeface="Arial"/>
              </a:rPr>
              <a:t>our scan, </a:t>
            </a:r>
            <a:r>
              <a:rPr sz="1700" b="1" spc="20" dirty="0">
                <a:latin typeface="Arial"/>
                <a:cs typeface="Arial"/>
              </a:rPr>
              <a:t>we </a:t>
            </a:r>
            <a:r>
              <a:rPr sz="1700" b="1" dirty="0">
                <a:latin typeface="Arial"/>
                <a:cs typeface="Arial"/>
              </a:rPr>
              <a:t>can </a:t>
            </a:r>
            <a:r>
              <a:rPr sz="1700" b="1" spc="5" dirty="0">
                <a:latin typeface="Arial"/>
                <a:cs typeface="Arial"/>
              </a:rPr>
              <a:t>watch</a:t>
            </a:r>
            <a:r>
              <a:rPr sz="1700" b="1" spc="-13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status</a:t>
            </a:r>
            <a:endParaRPr sz="1700">
              <a:latin typeface="Arial"/>
              <a:cs typeface="Arial"/>
            </a:endParaRPr>
          </a:p>
          <a:p>
            <a:pPr marL="88900" indent="-76835">
              <a:lnSpc>
                <a:spcPts val="1664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Default command </a:t>
            </a:r>
            <a:r>
              <a:rPr sz="1700" b="1" spc="-5" dirty="0">
                <a:latin typeface="Arial"/>
                <a:cs typeface="Arial"/>
              </a:rPr>
              <a:t>is usually </a:t>
            </a:r>
            <a:r>
              <a:rPr sz="1700" b="1" dirty="0">
                <a:latin typeface="Arial"/>
                <a:cs typeface="Arial"/>
              </a:rPr>
              <a:t>good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enough</a:t>
            </a:r>
            <a:endParaRPr sz="1700">
              <a:latin typeface="Arial"/>
              <a:cs typeface="Arial"/>
            </a:endParaRPr>
          </a:p>
          <a:p>
            <a:pPr marL="641985" marR="5080" lvl="1" indent="-172720">
              <a:lnSpc>
                <a:spcPts val="1480"/>
              </a:lnSpc>
              <a:spcBef>
                <a:spcPts val="145"/>
              </a:spcBef>
              <a:buChar char="•"/>
              <a:tabLst>
                <a:tab pos="642620" algn="l"/>
              </a:tabLst>
            </a:pPr>
            <a:r>
              <a:rPr sz="1500" spc="10" dirty="0">
                <a:latin typeface="Arial"/>
                <a:cs typeface="Arial"/>
              </a:rPr>
              <a:t>If </a:t>
            </a:r>
            <a:r>
              <a:rPr sz="1500" spc="15" dirty="0">
                <a:latin typeface="Arial"/>
                <a:cs typeface="Arial"/>
              </a:rPr>
              <a:t>scanning </a:t>
            </a:r>
            <a:r>
              <a:rPr sz="1500" spc="5" dirty="0">
                <a:latin typeface="Arial"/>
                <a:cs typeface="Arial"/>
              </a:rPr>
              <a:t>while </a:t>
            </a:r>
            <a:r>
              <a:rPr sz="1500" spc="15" dirty="0">
                <a:latin typeface="Arial"/>
                <a:cs typeface="Arial"/>
              </a:rPr>
              <a:t>we are accessing our </a:t>
            </a:r>
            <a:r>
              <a:rPr sz="1500" spc="10" dirty="0">
                <a:latin typeface="Arial"/>
                <a:cs typeface="Arial"/>
              </a:rPr>
              <a:t>Kali </a:t>
            </a:r>
            <a:r>
              <a:rPr sz="1500" spc="15" dirty="0">
                <a:latin typeface="Arial"/>
                <a:cs typeface="Arial"/>
              </a:rPr>
              <a:t>machine </a:t>
            </a:r>
            <a:r>
              <a:rPr sz="1500" spc="5" dirty="0">
                <a:latin typeface="Arial"/>
                <a:cs typeface="Arial"/>
              </a:rPr>
              <a:t>with </a:t>
            </a:r>
            <a:r>
              <a:rPr sz="1500" spc="15" dirty="0">
                <a:latin typeface="Arial"/>
                <a:cs typeface="Arial"/>
              </a:rPr>
              <a:t>SSH, </a:t>
            </a:r>
            <a:r>
              <a:rPr sz="1500" spc="20" dirty="0">
                <a:latin typeface="Arial"/>
                <a:cs typeface="Arial"/>
              </a:rPr>
              <a:t>make </a:t>
            </a:r>
            <a:r>
              <a:rPr sz="1500" spc="15" dirty="0">
                <a:latin typeface="Arial"/>
                <a:cs typeface="Arial"/>
              </a:rPr>
              <a:t>sure to </a:t>
            </a:r>
            <a:r>
              <a:rPr sz="1500" spc="10" dirty="0">
                <a:latin typeface="Arial"/>
                <a:cs typeface="Arial"/>
              </a:rPr>
              <a:t>include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204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filter  for </a:t>
            </a:r>
            <a:r>
              <a:rPr sz="1500" spc="15" dirty="0">
                <a:latin typeface="Arial"/>
                <a:cs typeface="Arial"/>
              </a:rPr>
              <a:t>our </a:t>
            </a:r>
            <a:r>
              <a:rPr sz="1500" spc="10" dirty="0">
                <a:latin typeface="Arial"/>
                <a:cs typeface="Arial"/>
              </a:rPr>
              <a:t>local </a:t>
            </a:r>
            <a:r>
              <a:rPr sz="1500" spc="15" dirty="0">
                <a:latin typeface="Arial"/>
                <a:cs typeface="Arial"/>
              </a:rPr>
              <a:t>IP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  <a:p>
            <a:pPr marL="815340">
              <a:lnSpc>
                <a:spcPts val="1165"/>
              </a:lnSpc>
              <a:tabLst>
                <a:tab pos="1102360" algn="l"/>
              </a:tabLst>
            </a:pPr>
            <a:r>
              <a:rPr sz="1200" spc="140" dirty="0">
                <a:latin typeface="Noto Sans Symbols2"/>
                <a:cs typeface="Noto Sans Symbols2"/>
              </a:rPr>
              <a:t>⮚	</a:t>
            </a:r>
            <a:r>
              <a:rPr sz="1200" spc="-10" dirty="0">
                <a:latin typeface="Arial"/>
                <a:cs typeface="Arial"/>
              </a:rPr>
              <a:t># </a:t>
            </a:r>
            <a:r>
              <a:rPr sz="1200" b="1" spc="-10" dirty="0">
                <a:latin typeface="Arial"/>
                <a:cs typeface="Arial"/>
              </a:rPr>
              <a:t>tcpdump </a:t>
            </a:r>
            <a:r>
              <a:rPr sz="1200" b="1" spc="-15" dirty="0">
                <a:latin typeface="Arial"/>
                <a:cs typeface="Arial"/>
              </a:rPr>
              <a:t>not </a:t>
            </a:r>
            <a:r>
              <a:rPr sz="1200" b="1" spc="-10" dirty="0">
                <a:latin typeface="Arial"/>
                <a:cs typeface="Arial"/>
              </a:rPr>
              <a:t>host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[your_IP]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26" y="4170679"/>
            <a:ext cx="6113145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indent="-76835">
              <a:lnSpc>
                <a:spcPts val="1870"/>
              </a:lnSpc>
              <a:spcBef>
                <a:spcPts val="100"/>
              </a:spcBef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spc="-5" dirty="0">
                <a:latin typeface="Arial"/>
                <a:cs typeface="Arial"/>
              </a:rPr>
              <a:t>In </a:t>
            </a:r>
            <a:r>
              <a:rPr sz="1700" b="1" dirty="0">
                <a:latin typeface="Arial"/>
                <a:cs typeface="Arial"/>
              </a:rPr>
              <a:t>nmap, </a:t>
            </a:r>
            <a:r>
              <a:rPr sz="1700" b="1" spc="20" dirty="0">
                <a:latin typeface="Arial"/>
                <a:cs typeface="Arial"/>
              </a:rPr>
              <a:t>we </a:t>
            </a:r>
            <a:r>
              <a:rPr sz="1700" b="1" dirty="0">
                <a:latin typeface="Arial"/>
                <a:cs typeface="Arial"/>
              </a:rPr>
              <a:t>can </a:t>
            </a:r>
            <a:r>
              <a:rPr sz="1700" b="1" spc="-5" dirty="0">
                <a:latin typeface="Arial"/>
                <a:cs typeface="Arial"/>
              </a:rPr>
              <a:t>also </a:t>
            </a:r>
            <a:r>
              <a:rPr sz="1700" b="1" dirty="0">
                <a:latin typeface="Arial"/>
                <a:cs typeface="Arial"/>
              </a:rPr>
              <a:t>use </a:t>
            </a:r>
            <a:r>
              <a:rPr sz="1700" b="1" spc="-5" dirty="0">
                <a:latin typeface="Arial"/>
                <a:cs typeface="Arial"/>
              </a:rPr>
              <a:t>-d </a:t>
            </a:r>
            <a:r>
              <a:rPr sz="1700" b="1" dirty="0">
                <a:latin typeface="Arial"/>
                <a:cs typeface="Arial"/>
              </a:rPr>
              <a:t>debug </a:t>
            </a:r>
            <a:r>
              <a:rPr sz="1700" b="1" spc="-10" dirty="0">
                <a:latin typeface="Arial"/>
                <a:cs typeface="Arial"/>
              </a:rPr>
              <a:t>[level] </a:t>
            </a:r>
            <a:r>
              <a:rPr sz="1700" b="1" dirty="0">
                <a:latin typeface="Arial"/>
                <a:cs typeface="Arial"/>
              </a:rPr>
              <a:t>or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--packet-trace</a:t>
            </a:r>
            <a:endParaRPr sz="1700">
              <a:latin typeface="Arial"/>
              <a:cs typeface="Arial"/>
            </a:endParaRPr>
          </a:p>
          <a:p>
            <a:pPr marL="641985" lvl="1" indent="-172720">
              <a:lnSpc>
                <a:spcPts val="1470"/>
              </a:lnSpc>
              <a:buChar char="•"/>
              <a:tabLst>
                <a:tab pos="642620" algn="l"/>
              </a:tabLst>
            </a:pPr>
            <a:r>
              <a:rPr sz="1500" spc="15" dirty="0">
                <a:latin typeface="Arial"/>
                <a:cs typeface="Arial"/>
              </a:rPr>
              <a:t>Press </a:t>
            </a:r>
            <a:r>
              <a:rPr sz="1500" spc="5" dirty="0">
                <a:latin typeface="Arial"/>
                <a:cs typeface="Arial"/>
              </a:rPr>
              <a:t>‘d’ </a:t>
            </a: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increase, ‘D’ </a:t>
            </a:r>
            <a:r>
              <a:rPr sz="1500" spc="15" dirty="0">
                <a:latin typeface="Arial"/>
                <a:cs typeface="Arial"/>
              </a:rPr>
              <a:t>to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decrease</a:t>
            </a:r>
            <a:endParaRPr sz="1500">
              <a:latin typeface="Arial"/>
              <a:cs typeface="Arial"/>
            </a:endParaRPr>
          </a:p>
          <a:p>
            <a:pPr marL="641985" lvl="1" indent="-172720">
              <a:lnSpc>
                <a:spcPts val="1470"/>
              </a:lnSpc>
              <a:buChar char="•"/>
              <a:tabLst>
                <a:tab pos="642620" algn="l"/>
              </a:tabLst>
            </a:pPr>
            <a:r>
              <a:rPr sz="1500" spc="15" dirty="0">
                <a:latin typeface="Arial"/>
                <a:cs typeface="Arial"/>
              </a:rPr>
              <a:t>Press space </a:t>
            </a:r>
            <a:r>
              <a:rPr sz="1500" spc="10" dirty="0">
                <a:latin typeface="Arial"/>
                <a:cs typeface="Arial"/>
              </a:rPr>
              <a:t>for </a:t>
            </a:r>
            <a:r>
              <a:rPr sz="1500" spc="15" dirty="0">
                <a:latin typeface="Arial"/>
                <a:cs typeface="Arial"/>
              </a:rPr>
              <a:t>current scan status, time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remaining</a:t>
            </a:r>
            <a:endParaRPr sz="1500">
              <a:latin typeface="Arial"/>
              <a:cs typeface="Arial"/>
            </a:endParaRPr>
          </a:p>
          <a:p>
            <a:pPr marL="641985" lvl="1" indent="-172720">
              <a:lnSpc>
                <a:spcPts val="1630"/>
              </a:lnSpc>
              <a:buChar char="•"/>
              <a:tabLst>
                <a:tab pos="642620" algn="l"/>
              </a:tabLst>
            </a:pPr>
            <a:r>
              <a:rPr sz="1500" spc="15" dirty="0">
                <a:latin typeface="Arial"/>
                <a:cs typeface="Arial"/>
              </a:rPr>
              <a:t>Packet Trace </a:t>
            </a:r>
            <a:r>
              <a:rPr sz="1500" dirty="0">
                <a:latin typeface="Arial"/>
                <a:cs typeface="Arial"/>
              </a:rPr>
              <a:t>will </a:t>
            </a:r>
            <a:r>
              <a:rPr sz="1500" spc="20" dirty="0">
                <a:latin typeface="Arial"/>
                <a:cs typeface="Arial"/>
              </a:rPr>
              <a:t>show </a:t>
            </a:r>
            <a:r>
              <a:rPr sz="1500" spc="15" dirty="0">
                <a:latin typeface="Arial"/>
                <a:cs typeface="Arial"/>
              </a:rPr>
              <a:t>output </a:t>
            </a:r>
            <a:r>
              <a:rPr sz="1500" spc="10" dirty="0">
                <a:latin typeface="Arial"/>
                <a:cs typeface="Arial"/>
              </a:rPr>
              <a:t>similar </a:t>
            </a:r>
            <a:r>
              <a:rPr sz="1500" spc="15" dirty="0">
                <a:latin typeface="Arial"/>
                <a:cs typeface="Arial"/>
              </a:rPr>
              <a:t>to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TCPDump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49417" y="55626"/>
            <a:ext cx="3679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TCPDump - Monitoring a</a:t>
            </a:r>
            <a:r>
              <a:rPr spc="-95" dirty="0"/>
              <a:t> </a:t>
            </a:r>
            <a:r>
              <a:rPr spc="-5" dirty="0"/>
              <a:t>Scan</a:t>
            </a:r>
          </a:p>
        </p:txBody>
      </p:sp>
      <p:sp>
        <p:nvSpPr>
          <p:cNvPr id="5" name="object 5"/>
          <p:cNvSpPr/>
          <p:nvPr/>
        </p:nvSpPr>
        <p:spPr>
          <a:xfrm>
            <a:off x="120395" y="2025395"/>
            <a:ext cx="8683752" cy="206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1700"/>
            <a:ext cx="5847715" cy="145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-nn to not </a:t>
            </a:r>
            <a:r>
              <a:rPr sz="2000" b="1" spc="-5" dirty="0">
                <a:latin typeface="Arial"/>
                <a:cs typeface="Arial"/>
              </a:rPr>
              <a:t>resolve </a:t>
            </a:r>
            <a:r>
              <a:rPr sz="2000" b="1" dirty="0">
                <a:latin typeface="Arial"/>
                <a:cs typeface="Arial"/>
              </a:rPr>
              <a:t>port to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Not </a:t>
            </a:r>
            <a:r>
              <a:rPr sz="1800" spc="-15" dirty="0">
                <a:latin typeface="Arial"/>
                <a:cs typeface="Arial"/>
              </a:rPr>
              <a:t>always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accurate!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Open ports can be configured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 on any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ts val="2155"/>
              </a:lnSpc>
              <a:buChar char="•"/>
              <a:tabLst>
                <a:tab pos="642620" algn="l"/>
              </a:tabLst>
            </a:pPr>
            <a:r>
              <a:rPr sz="1800" dirty="0">
                <a:latin typeface="Arial"/>
                <a:cs typeface="Arial"/>
              </a:rPr>
              <a:t>Why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use version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scanning!</a:t>
            </a:r>
            <a:endParaRPr sz="1800">
              <a:latin typeface="Arial"/>
              <a:cs typeface="Arial"/>
            </a:endParaRPr>
          </a:p>
          <a:p>
            <a:pPr marL="102235" indent="-90170">
              <a:lnSpc>
                <a:spcPts val="2395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What are the 4 packets sent by this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scan?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3568" y="55626"/>
            <a:ext cx="2225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Monitoring a</a:t>
            </a:r>
            <a:r>
              <a:rPr spc="-90" dirty="0"/>
              <a:t> </a:t>
            </a:r>
            <a:r>
              <a:rPr spc="-5" dirty="0"/>
              <a:t>Scan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913888"/>
            <a:ext cx="9143999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1700"/>
            <a:ext cx="25279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ICMP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Ping</a:t>
            </a:r>
            <a:endParaRPr sz="200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TCP </a:t>
            </a:r>
            <a:r>
              <a:rPr sz="2000" b="1" spc="-15" dirty="0">
                <a:latin typeface="Arial"/>
                <a:cs typeface="Arial"/>
              </a:rPr>
              <a:t>Syn </a:t>
            </a:r>
            <a:r>
              <a:rPr sz="2000" b="1" dirty="0">
                <a:latin typeface="Arial"/>
                <a:cs typeface="Arial"/>
              </a:rPr>
              <a:t>to port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443</a:t>
            </a:r>
            <a:endParaRPr sz="200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TCP Ack to port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80</a:t>
            </a:r>
            <a:endParaRPr sz="200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ICMP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Timestamp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3568" y="55626"/>
            <a:ext cx="2225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Monitoring a</a:t>
            </a:r>
            <a:r>
              <a:rPr spc="-90" dirty="0"/>
              <a:t> </a:t>
            </a:r>
            <a:r>
              <a:rPr spc="-5" dirty="0"/>
              <a:t>Scan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913888"/>
            <a:ext cx="9143999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4276" y="859282"/>
          <a:ext cx="8126730" cy="3994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681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160" dirty="0">
                          <a:latin typeface="Arial"/>
                          <a:cs typeface="Arial"/>
                        </a:rPr>
                        <a:t>-n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6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Don’t resolve domain names, show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100" dirty="0">
                          <a:latin typeface="Arial"/>
                          <a:cs typeface="Arial"/>
                        </a:rPr>
                        <a:t>-nn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55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Don’t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resolve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common service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either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81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430" dirty="0">
                          <a:latin typeface="Arial"/>
                          <a:cs typeface="Arial"/>
                        </a:rPr>
                        <a:t>-i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55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Sniff that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interface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82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204" dirty="0">
                          <a:latin typeface="Arial"/>
                          <a:cs typeface="Arial"/>
                        </a:rPr>
                        <a:t>-v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55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Verbose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output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30" dirty="0">
                          <a:latin typeface="Arial"/>
                          <a:cs typeface="Arial"/>
                        </a:rPr>
                        <a:t>-w</a:t>
                      </a:r>
                      <a:r>
                        <a:rPr sz="1600" spc="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80" dirty="0">
                          <a:latin typeface="Arial"/>
                          <a:cs typeface="Arial"/>
                        </a:rPr>
                        <a:t>[file]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55"/>
                        </a:lnSpc>
                        <a:spcBef>
                          <a:spcPts val="2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Dump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packets to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file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681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204" dirty="0">
                          <a:latin typeface="Arial"/>
                          <a:cs typeface="Arial"/>
                        </a:rPr>
                        <a:t>-x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55"/>
                        </a:lnSpc>
                        <a:spcBef>
                          <a:spcPts val="20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Print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681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75" dirty="0">
                          <a:latin typeface="Arial"/>
                          <a:cs typeface="Arial"/>
                        </a:rPr>
                        <a:t>-X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55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Print hex and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ASCII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681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210" dirty="0">
                          <a:latin typeface="Arial"/>
                          <a:cs typeface="Arial"/>
                        </a:rPr>
                        <a:t>[protocol]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Only display packets 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[protocol], ex: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tcp, udp, arp, rarp,</a:t>
                      </a:r>
                      <a:r>
                        <a:rPr sz="14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681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114" dirty="0">
                          <a:latin typeface="Arial"/>
                          <a:cs typeface="Arial"/>
                        </a:rPr>
                        <a:t>host</a:t>
                      </a:r>
                      <a:r>
                        <a:rPr sz="1600" spc="4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[host]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2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Only show that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host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130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1600" spc="4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50" dirty="0">
                          <a:latin typeface="Arial"/>
                          <a:cs typeface="Arial"/>
                        </a:rPr>
                        <a:t>[network]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Only show that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network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682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180" dirty="0">
                          <a:latin typeface="Arial"/>
                          <a:cs typeface="Arial"/>
                        </a:rPr>
                        <a:t>port</a:t>
                      </a:r>
                      <a:r>
                        <a:rPr sz="1600" spc="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60" dirty="0">
                          <a:latin typeface="Arial"/>
                          <a:cs typeface="Arial"/>
                        </a:rPr>
                        <a:t>[port]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Only show that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643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110" dirty="0">
                          <a:latin typeface="Arial"/>
                          <a:cs typeface="Arial"/>
                        </a:rPr>
                        <a:t>portrange</a:t>
                      </a:r>
                      <a:r>
                        <a:rPr sz="1600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60" dirty="0">
                          <a:latin typeface="Arial"/>
                          <a:cs typeface="Arial"/>
                        </a:rPr>
                        <a:t>[x-y]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Only show that port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range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643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160" dirty="0">
                          <a:latin typeface="Arial"/>
                          <a:cs typeface="Arial"/>
                        </a:rPr>
                        <a:t>src</a:t>
                      </a:r>
                      <a:r>
                        <a:rPr sz="1600" spc="4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40" dirty="0">
                          <a:latin typeface="Arial"/>
                          <a:cs typeface="Arial"/>
                        </a:rPr>
                        <a:t>[ip]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Only show packets from that source</a:t>
                      </a:r>
                      <a:r>
                        <a:rPr sz="1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host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160" dirty="0">
                          <a:latin typeface="Arial"/>
                          <a:cs typeface="Arial"/>
                        </a:rPr>
                        <a:t>dst</a:t>
                      </a:r>
                      <a:r>
                        <a:rPr sz="1600" spc="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35" dirty="0">
                          <a:latin typeface="Arial"/>
                          <a:cs typeface="Arial"/>
                        </a:rPr>
                        <a:t>[ip]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only show packets to that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destination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643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459" dirty="0">
                          <a:latin typeface="Arial"/>
                          <a:cs typeface="Arial"/>
                        </a:rPr>
                        <a:t>| </a:t>
                      </a:r>
                      <a:r>
                        <a:rPr sz="1600" spc="16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600" spc="459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30" dirty="0">
                          <a:latin typeface="Arial"/>
                          <a:cs typeface="Arial"/>
                        </a:rPr>
                        <a:t>not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Join these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commands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6638" y="55626"/>
            <a:ext cx="3063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TCPDump useful</a:t>
            </a:r>
            <a:r>
              <a:rPr spc="-75" dirty="0"/>
              <a:t> </a:t>
            </a:r>
            <a:r>
              <a:rPr dirty="0"/>
              <a:t>options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1700"/>
            <a:ext cx="5632450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5" dirty="0">
                <a:latin typeface="Arial"/>
                <a:cs typeface="Arial"/>
              </a:rPr>
              <a:t>Show </a:t>
            </a:r>
            <a:r>
              <a:rPr sz="2000" b="1" dirty="0">
                <a:latin typeface="Arial"/>
                <a:cs typeface="Arial"/>
              </a:rPr>
              <a:t>all packets from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10.10.0.5</a:t>
            </a:r>
            <a:endParaRPr sz="20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642620" algn="l"/>
              </a:tabLst>
            </a:pPr>
            <a:r>
              <a:rPr sz="1800" spc="-1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do not show </a:t>
            </a:r>
            <a:r>
              <a:rPr sz="1800" spc="-10" dirty="0">
                <a:latin typeface="Arial"/>
                <a:cs typeface="Arial"/>
              </a:rPr>
              <a:t>anything going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or from port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Do not resolve host names 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ports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Do show </a:t>
            </a:r>
            <a:r>
              <a:rPr sz="1800" dirty="0">
                <a:latin typeface="Arial"/>
                <a:cs typeface="Arial"/>
              </a:rPr>
              <a:t>ASCII </a:t>
            </a:r>
            <a:r>
              <a:rPr sz="1800" spc="-5" dirty="0">
                <a:latin typeface="Arial"/>
                <a:cs typeface="Arial"/>
              </a:rPr>
              <a:t>and hex data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5176" y="55626"/>
            <a:ext cx="2315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TCPdump</a:t>
            </a:r>
            <a:r>
              <a:rPr spc="-75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410967"/>
            <a:ext cx="9143999" cy="1940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857503"/>
            <a:ext cx="2797810" cy="36068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3820" indent="-71755">
              <a:lnSpc>
                <a:spcPts val="1745"/>
              </a:lnSpc>
              <a:spcBef>
                <a:spcPts val="45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spc="-5" dirty="0">
                <a:latin typeface="Arial"/>
                <a:cs typeface="Arial"/>
              </a:rPr>
              <a:t>Scanning</a:t>
            </a:r>
            <a:endParaRPr sz="1550">
              <a:latin typeface="Arial"/>
              <a:cs typeface="Arial"/>
            </a:endParaRPr>
          </a:p>
          <a:p>
            <a:pPr marL="641985" lvl="1" indent="-172720">
              <a:lnSpc>
                <a:spcPts val="1335"/>
              </a:lnSpc>
              <a:buChar char="•"/>
              <a:tabLst>
                <a:tab pos="642620" algn="l"/>
              </a:tabLst>
            </a:pPr>
            <a:r>
              <a:rPr sz="1400" spc="-15" dirty="0">
                <a:latin typeface="Arial"/>
                <a:cs typeface="Arial"/>
              </a:rPr>
              <a:t>Types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scans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510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Goals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scanning</a:t>
            </a:r>
            <a:endParaRPr sz="1400">
              <a:latin typeface="Arial"/>
              <a:cs typeface="Arial"/>
            </a:endParaRPr>
          </a:p>
          <a:p>
            <a:pPr marL="83820" indent="-71755">
              <a:lnSpc>
                <a:spcPts val="1745"/>
              </a:lnSpc>
              <a:spcBef>
                <a:spcPts val="1065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dirty="0">
                <a:latin typeface="Arial"/>
                <a:cs typeface="Arial"/>
              </a:rPr>
              <a:t>Network</a:t>
            </a:r>
            <a:r>
              <a:rPr sz="1550" b="1" spc="-40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Scanning</a:t>
            </a:r>
            <a:endParaRPr sz="1550">
              <a:latin typeface="Arial"/>
              <a:cs typeface="Arial"/>
            </a:endParaRPr>
          </a:p>
          <a:p>
            <a:pPr marL="641985" lvl="1" indent="-172720">
              <a:lnSpc>
                <a:spcPts val="1335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Host </a:t>
            </a:r>
            <a:r>
              <a:rPr sz="1400" spc="-10" dirty="0">
                <a:latin typeface="Arial"/>
                <a:cs typeface="Arial"/>
              </a:rPr>
              <a:t>Discovery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340"/>
              </a:lnSpc>
              <a:buChar char="•"/>
              <a:tabLst>
                <a:tab pos="642620" algn="l"/>
              </a:tabLst>
            </a:pPr>
            <a:r>
              <a:rPr sz="1400" spc="-10" dirty="0">
                <a:latin typeface="Arial"/>
                <a:cs typeface="Arial"/>
              </a:rPr>
              <a:t>OS </a:t>
            </a:r>
            <a:r>
              <a:rPr sz="1400" spc="-5" dirty="0">
                <a:latin typeface="Arial"/>
                <a:cs typeface="Arial"/>
              </a:rPr>
              <a:t>Fingerprinting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340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Port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Scanning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510"/>
              </a:lnSpc>
              <a:buChar char="•"/>
              <a:tabLst>
                <a:tab pos="642620" algn="l"/>
              </a:tabLst>
            </a:pPr>
            <a:r>
              <a:rPr sz="1400" spc="-10" dirty="0">
                <a:latin typeface="Arial"/>
                <a:cs typeface="Arial"/>
              </a:rPr>
              <a:t>Service </a:t>
            </a:r>
            <a:r>
              <a:rPr sz="1400" spc="-5" dirty="0">
                <a:latin typeface="Arial"/>
                <a:cs typeface="Arial"/>
              </a:rPr>
              <a:t>and Scripted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scans</a:t>
            </a:r>
            <a:endParaRPr sz="1400">
              <a:latin typeface="Arial"/>
              <a:cs typeface="Arial"/>
            </a:endParaRPr>
          </a:p>
          <a:p>
            <a:pPr marL="83820" indent="-71755">
              <a:lnSpc>
                <a:spcPct val="100000"/>
              </a:lnSpc>
              <a:spcBef>
                <a:spcPts val="1060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spc="-5" dirty="0">
                <a:latin typeface="Arial"/>
                <a:cs typeface="Arial"/>
              </a:rPr>
              <a:t>Vulnerability</a:t>
            </a:r>
            <a:r>
              <a:rPr sz="1550" b="1" spc="-30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Enumeration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750"/>
              </a:lnSpc>
              <a:spcBef>
                <a:spcPts val="1060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spc="-5" dirty="0">
                <a:latin typeface="Arial"/>
                <a:cs typeface="Arial"/>
              </a:rPr>
              <a:t>Tools (in lesson or</a:t>
            </a:r>
            <a:r>
              <a:rPr sz="1550" b="1" spc="-3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labs)</a:t>
            </a:r>
            <a:endParaRPr sz="1550">
              <a:latin typeface="Arial"/>
              <a:cs typeface="Arial"/>
            </a:endParaRPr>
          </a:p>
          <a:p>
            <a:pPr marL="641985" lvl="1" indent="-172720">
              <a:lnSpc>
                <a:spcPts val="1335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Tcpdump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340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netcat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340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Nmap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340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masscan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345"/>
              </a:lnSpc>
              <a:buChar char="•"/>
              <a:tabLst>
                <a:tab pos="642620" algn="l"/>
              </a:tabLst>
            </a:pPr>
            <a:r>
              <a:rPr sz="1400" spc="-10" dirty="0">
                <a:latin typeface="Arial"/>
                <a:cs typeface="Arial"/>
              </a:rPr>
              <a:t>Scapy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340"/>
              </a:lnSpc>
              <a:buChar char="•"/>
              <a:tabLst>
                <a:tab pos="642620" algn="l"/>
              </a:tabLst>
            </a:pPr>
            <a:r>
              <a:rPr sz="1400" spc="-10" dirty="0">
                <a:latin typeface="Arial"/>
                <a:cs typeface="Arial"/>
              </a:rPr>
              <a:t>OpenVAS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505"/>
              </a:lnSpc>
              <a:buChar char="•"/>
              <a:tabLst>
                <a:tab pos="642620" algn="l"/>
              </a:tabLst>
            </a:pPr>
            <a:r>
              <a:rPr sz="1400" spc="-10" dirty="0">
                <a:latin typeface="Arial"/>
                <a:cs typeface="Arial"/>
              </a:rPr>
              <a:t>EyeWitness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0" y="55626"/>
            <a:ext cx="1283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This</a:t>
            </a:r>
            <a:r>
              <a:rPr spc="-75" dirty="0"/>
              <a:t> </a:t>
            </a:r>
            <a:r>
              <a:rPr dirty="0"/>
              <a:t>Week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85" y="1406778"/>
            <a:ext cx="1189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Netcat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726144"/>
            <a:ext cx="6064250" cy="345630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83820" indent="-71755">
              <a:lnSpc>
                <a:spcPct val="100000"/>
              </a:lnSpc>
              <a:spcBef>
                <a:spcPts val="1080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spc="-5" dirty="0">
                <a:latin typeface="Arial"/>
                <a:cs typeface="Arial"/>
              </a:rPr>
              <a:t>Netcat is a simple utility, part of the pentester</a:t>
            </a:r>
            <a:r>
              <a:rPr sz="1550" b="1" spc="-60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toolset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ct val="100000"/>
              </a:lnSpc>
              <a:spcBef>
                <a:spcPts val="1055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spc="-5" dirty="0">
                <a:latin typeface="Arial"/>
                <a:cs typeface="Arial"/>
              </a:rPr>
              <a:t>Takes </a:t>
            </a:r>
            <a:r>
              <a:rPr sz="1550" b="1" dirty="0">
                <a:latin typeface="Arial"/>
                <a:cs typeface="Arial"/>
              </a:rPr>
              <a:t>stdin, send </a:t>
            </a:r>
            <a:r>
              <a:rPr sz="1550" b="1" spc="-10" dirty="0">
                <a:latin typeface="Arial"/>
                <a:cs typeface="Arial"/>
              </a:rPr>
              <a:t>over </a:t>
            </a:r>
            <a:r>
              <a:rPr sz="1550" b="1" dirty="0">
                <a:latin typeface="Arial"/>
                <a:cs typeface="Arial"/>
              </a:rPr>
              <a:t>the network, and puts it on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stdout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ct val="100000"/>
              </a:lnSpc>
              <a:spcBef>
                <a:spcPts val="1060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spc="-5" dirty="0">
                <a:latin typeface="Arial"/>
                <a:cs typeface="Arial"/>
              </a:rPr>
              <a:t>Can be scripted to scan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networks!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ct val="100000"/>
              </a:lnSpc>
              <a:spcBef>
                <a:spcPts val="1055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spc="-5" dirty="0">
                <a:latin typeface="Arial"/>
                <a:cs typeface="Arial"/>
              </a:rPr>
              <a:t>netcat (nc) comes </a:t>
            </a:r>
            <a:r>
              <a:rPr sz="1550" b="1" dirty="0">
                <a:latin typeface="Arial"/>
                <a:cs typeface="Arial"/>
              </a:rPr>
              <a:t>with</a:t>
            </a:r>
            <a:r>
              <a:rPr sz="1550" b="1" spc="-6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Linux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745"/>
              </a:lnSpc>
              <a:spcBef>
                <a:spcPts val="1055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spc="-5" dirty="0">
                <a:latin typeface="Arial"/>
                <a:cs typeface="Arial"/>
              </a:rPr>
              <a:t>ncat (from the creator </a:t>
            </a:r>
            <a:r>
              <a:rPr sz="1550" b="1" dirty="0">
                <a:latin typeface="Arial"/>
                <a:cs typeface="Arial"/>
              </a:rPr>
              <a:t>of nmap) </a:t>
            </a:r>
            <a:r>
              <a:rPr sz="1550" b="1" spc="-5" dirty="0">
                <a:latin typeface="Arial"/>
                <a:cs typeface="Arial"/>
              </a:rPr>
              <a:t>comes </a:t>
            </a:r>
            <a:r>
              <a:rPr sz="1550" b="1" dirty="0">
                <a:latin typeface="Arial"/>
                <a:cs typeface="Arial"/>
              </a:rPr>
              <a:t>with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Kali!</a:t>
            </a:r>
            <a:endParaRPr sz="1550">
              <a:latin typeface="Arial"/>
              <a:cs typeface="Arial"/>
            </a:endParaRPr>
          </a:p>
          <a:p>
            <a:pPr marL="641985" lvl="1" indent="-172720">
              <a:lnSpc>
                <a:spcPts val="1340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Functions identical but had additional capabilities, such as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encryption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340"/>
              </a:lnSpc>
              <a:buClr>
                <a:srgbClr val="000000"/>
              </a:buClr>
              <a:buChar char="•"/>
              <a:tabLst>
                <a:tab pos="642620" algn="l"/>
              </a:tabLst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https://nmap.org/ncat/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340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Default </a:t>
            </a:r>
            <a:r>
              <a:rPr sz="1400" spc="-10" dirty="0">
                <a:latin typeface="Arial"/>
                <a:cs typeface="Arial"/>
              </a:rPr>
              <a:t>"nc"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Kali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ts val="1510"/>
              </a:lnSpc>
              <a:buChar char="•"/>
              <a:tabLst>
                <a:tab pos="642620" algn="l"/>
              </a:tabLst>
            </a:pPr>
            <a:r>
              <a:rPr sz="1400" dirty="0">
                <a:latin typeface="Arial"/>
                <a:cs typeface="Arial"/>
              </a:rPr>
              <a:t>What </a:t>
            </a:r>
            <a:r>
              <a:rPr sz="1400" spc="-25" dirty="0">
                <a:latin typeface="Arial"/>
                <a:cs typeface="Arial"/>
              </a:rPr>
              <a:t>we </a:t>
            </a:r>
            <a:r>
              <a:rPr sz="1400" spc="-15" dirty="0">
                <a:latin typeface="Arial"/>
                <a:cs typeface="Arial"/>
              </a:rPr>
              <a:t>will </a:t>
            </a:r>
            <a:r>
              <a:rPr sz="1400" spc="-5" dirty="0">
                <a:latin typeface="Arial"/>
                <a:cs typeface="Arial"/>
              </a:rPr>
              <a:t>use in most labs and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  <a:p>
            <a:pPr marL="83820" indent="-71755">
              <a:lnSpc>
                <a:spcPts val="1745"/>
              </a:lnSpc>
              <a:spcBef>
                <a:spcPts val="1060"/>
              </a:spcBef>
              <a:buSzPct val="96774"/>
              <a:buFont typeface="Arial"/>
              <a:buChar char="•"/>
              <a:tabLst>
                <a:tab pos="84455" algn="l"/>
              </a:tabLst>
            </a:pPr>
            <a:r>
              <a:rPr sz="1550" b="1" spc="-5" dirty="0">
                <a:latin typeface="Arial"/>
                <a:cs typeface="Arial"/>
              </a:rPr>
              <a:t>ncat available </a:t>
            </a:r>
            <a:r>
              <a:rPr sz="1550" b="1" dirty="0">
                <a:latin typeface="Arial"/>
                <a:cs typeface="Arial"/>
              </a:rPr>
              <a:t>for Windows, included with</a:t>
            </a:r>
            <a:r>
              <a:rPr sz="1550" b="1" spc="-12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nmap</a:t>
            </a:r>
            <a:endParaRPr sz="1550">
              <a:latin typeface="Arial"/>
              <a:cs typeface="Arial"/>
            </a:endParaRPr>
          </a:p>
          <a:p>
            <a:pPr marL="641985" lvl="1" indent="-172720">
              <a:lnSpc>
                <a:spcPts val="1505"/>
              </a:lnSpc>
              <a:buChar char="•"/>
              <a:tabLst>
                <a:tab pos="642620" algn="l"/>
              </a:tabLst>
            </a:pPr>
            <a:r>
              <a:rPr sz="1400" spc="-5" dirty="0">
                <a:latin typeface="Arial"/>
                <a:cs typeface="Arial"/>
              </a:rPr>
              <a:t>ncat has more features than nc, such as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ssl</a:t>
            </a:r>
            <a:endParaRPr sz="1400">
              <a:latin typeface="Arial"/>
              <a:cs typeface="Arial"/>
            </a:endParaRPr>
          </a:p>
          <a:p>
            <a:pPr marL="815340">
              <a:lnSpc>
                <a:spcPct val="100000"/>
              </a:lnSpc>
              <a:spcBef>
                <a:spcPts val="1225"/>
              </a:spcBef>
            </a:pPr>
            <a:r>
              <a:rPr sz="1100" spc="130" dirty="0">
                <a:latin typeface="Noto Sans Symbols2"/>
                <a:cs typeface="Noto Sans Symbols2"/>
              </a:rPr>
              <a:t>⮚</a:t>
            </a:r>
            <a:endParaRPr sz="1100">
              <a:latin typeface="Noto Sans Symbols2"/>
              <a:cs typeface="Noto Sans Symbols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4741" y="3991762"/>
            <a:ext cx="1906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Arial"/>
                <a:cs typeface="Arial"/>
              </a:rPr>
              <a:t># </a:t>
            </a:r>
            <a:r>
              <a:rPr sz="1050" b="1" spc="15" dirty="0">
                <a:latin typeface="Arial"/>
                <a:cs typeface="Arial"/>
              </a:rPr>
              <a:t>ncat &lt;options&gt; &lt;ip&gt;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spc="15" dirty="0">
                <a:latin typeface="Arial"/>
                <a:cs typeface="Arial"/>
              </a:rPr>
              <a:t>&lt;port&gt;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7874" y="4121302"/>
            <a:ext cx="23425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100" spc="130" dirty="0">
                <a:latin typeface="Noto Sans Symbols2"/>
                <a:cs typeface="Noto Sans Symbols2"/>
              </a:rPr>
              <a:t>⮚	</a:t>
            </a:r>
            <a:r>
              <a:rPr sz="1050" spc="5" dirty="0">
                <a:latin typeface="Arial"/>
                <a:cs typeface="Arial"/>
              </a:rPr>
              <a:t>c:\&gt; </a:t>
            </a:r>
            <a:r>
              <a:rPr sz="1050" b="1" spc="15" dirty="0">
                <a:latin typeface="Arial"/>
                <a:cs typeface="Arial"/>
              </a:rPr>
              <a:t>ncat &lt;options&gt; &lt;ip&gt;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spc="15" dirty="0">
                <a:latin typeface="Arial"/>
                <a:cs typeface="Arial"/>
              </a:rPr>
              <a:t>&lt;port&gt;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23935" y="55626"/>
            <a:ext cx="804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Netcat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1700"/>
            <a:ext cx="2990215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Important</a:t>
            </a:r>
            <a:endParaRPr sz="20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-l Listen (open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port)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-n </a:t>
            </a:r>
            <a:r>
              <a:rPr sz="1800" spc="-1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not resolve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-p 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52892" y="55626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</a:t>
            </a:r>
            <a:r>
              <a:rPr spc="5" dirty="0"/>
              <a:t>c</a:t>
            </a:r>
            <a:r>
              <a:rPr dirty="0"/>
              <a:t>at</a:t>
            </a:r>
          </a:p>
        </p:txBody>
      </p:sp>
      <p:sp>
        <p:nvSpPr>
          <p:cNvPr id="4" name="object 4"/>
          <p:cNvSpPr/>
          <p:nvPr/>
        </p:nvSpPr>
        <p:spPr>
          <a:xfrm>
            <a:off x="3380232" y="920496"/>
            <a:ext cx="5663184" cy="39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4748"/>
            <a:ext cx="2637790" cy="133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1755">
              <a:lnSpc>
                <a:spcPts val="1920"/>
              </a:lnSpc>
              <a:spcBef>
                <a:spcPts val="95"/>
              </a:spcBef>
              <a:buSzPct val="93750"/>
              <a:buChar char="•"/>
              <a:tabLst>
                <a:tab pos="84455" algn="l"/>
              </a:tabLst>
            </a:pPr>
            <a:r>
              <a:rPr sz="1600" spc="-5" dirty="0">
                <a:latin typeface="Arial"/>
                <a:cs typeface="Arial"/>
              </a:rPr>
              <a:t>Use it to talk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http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ts val="1680"/>
              </a:lnSpc>
              <a:buFont typeface="Noto Sans Symbols2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# </a:t>
            </a:r>
            <a:r>
              <a:rPr sz="1400" b="1" spc="-5" dirty="0">
                <a:latin typeface="Arial"/>
                <a:cs typeface="Arial"/>
              </a:rPr>
              <a:t>ncat scanme.nmap.org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Noto Sans Symbols2"/>
              <a:buChar char="⮚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Arial"/>
                <a:cs typeface="Arial"/>
              </a:rPr>
              <a:t>HEAD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HTTP/1.0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Noto Sans Symbols2"/>
              <a:buChar char="⮚"/>
            </a:pPr>
            <a:endParaRPr sz="1450">
              <a:latin typeface="Arial"/>
              <a:cs typeface="Arial"/>
            </a:endParaRPr>
          </a:p>
          <a:p>
            <a:pPr marL="523240" lvl="1" indent="-228600">
              <a:lnSpc>
                <a:spcPct val="100000"/>
              </a:lnSpc>
              <a:buFont typeface="Courier New"/>
              <a:buChar char="o"/>
              <a:tabLst>
                <a:tab pos="523240" algn="l"/>
              </a:tabLst>
            </a:pPr>
            <a:r>
              <a:rPr sz="1400" dirty="0">
                <a:latin typeface="Arial"/>
                <a:cs typeface="Arial"/>
              </a:rPr>
              <a:t>Press </a:t>
            </a:r>
            <a:r>
              <a:rPr sz="1400" spc="-5" dirty="0">
                <a:latin typeface="Arial"/>
                <a:cs typeface="Arial"/>
              </a:rPr>
              <a:t>ENTER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twice</a:t>
            </a:r>
            <a:endParaRPr sz="1400">
              <a:latin typeface="Arial"/>
              <a:cs typeface="Arial"/>
            </a:endParaRPr>
          </a:p>
          <a:p>
            <a:pPr marL="523240" lvl="1" indent="-228600">
              <a:lnSpc>
                <a:spcPct val="100000"/>
              </a:lnSpc>
              <a:buFont typeface="Courier New"/>
              <a:buChar char="o"/>
              <a:tabLst>
                <a:tab pos="523240" algn="l"/>
              </a:tabLst>
            </a:pPr>
            <a:r>
              <a:rPr sz="1400" spc="-5" dirty="0">
                <a:latin typeface="Arial"/>
                <a:cs typeface="Arial"/>
              </a:rPr>
              <a:t>Receive HTTP </a:t>
            </a:r>
            <a:r>
              <a:rPr sz="1400" dirty="0">
                <a:latin typeface="Arial"/>
                <a:cs typeface="Arial"/>
              </a:rPr>
              <a:t>200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OK!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26" y="2856102"/>
            <a:ext cx="348551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1755">
              <a:lnSpc>
                <a:spcPts val="1920"/>
              </a:lnSpc>
              <a:spcBef>
                <a:spcPts val="95"/>
              </a:spcBef>
              <a:buSzPct val="93750"/>
              <a:buChar char="•"/>
              <a:tabLst>
                <a:tab pos="84455" algn="l"/>
              </a:tabLst>
            </a:pPr>
            <a:r>
              <a:rPr sz="1600" spc="-5" dirty="0">
                <a:latin typeface="Arial"/>
                <a:cs typeface="Arial"/>
              </a:rPr>
              <a:t>Use it to port scan / grab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banners</a:t>
            </a:r>
            <a:endParaRPr sz="1600">
              <a:latin typeface="Arial"/>
              <a:cs typeface="Arial"/>
            </a:endParaRPr>
          </a:p>
          <a:p>
            <a:pPr marL="70485">
              <a:lnSpc>
                <a:spcPts val="1680"/>
              </a:lnSpc>
            </a:pPr>
            <a:r>
              <a:rPr sz="1400" spc="165" dirty="0">
                <a:latin typeface="Noto Sans Symbols2"/>
                <a:cs typeface="Noto Sans Symbols2"/>
              </a:rPr>
              <a:t>⮚ </a:t>
            </a:r>
            <a:r>
              <a:rPr sz="1400" dirty="0">
                <a:latin typeface="Arial"/>
                <a:cs typeface="Arial"/>
              </a:rPr>
              <a:t># </a:t>
            </a:r>
            <a:r>
              <a:rPr sz="1400" b="1" spc="-5" dirty="0">
                <a:latin typeface="Arial"/>
                <a:cs typeface="Arial"/>
              </a:rPr>
              <a:t>echo "" </a:t>
            </a:r>
            <a:r>
              <a:rPr sz="1400" b="1" dirty="0">
                <a:latin typeface="Arial"/>
                <a:cs typeface="Arial"/>
              </a:rPr>
              <a:t>| </a:t>
            </a:r>
            <a:r>
              <a:rPr sz="1400" b="1" spc="-5" dirty="0">
                <a:latin typeface="Arial"/>
                <a:cs typeface="Arial"/>
              </a:rPr>
              <a:t>ncat </a:t>
            </a:r>
            <a:r>
              <a:rPr sz="1400" b="1" dirty="0">
                <a:latin typeface="Arial"/>
                <a:cs typeface="Arial"/>
              </a:rPr>
              <a:t>-v -n </a:t>
            </a:r>
            <a:r>
              <a:rPr sz="1400" b="1" spc="5" dirty="0">
                <a:latin typeface="Arial"/>
                <a:cs typeface="Arial"/>
              </a:rPr>
              <a:t>-w1 </a:t>
            </a:r>
            <a:r>
              <a:rPr sz="1400" b="1" dirty="0">
                <a:latin typeface="Arial"/>
                <a:cs typeface="Arial"/>
              </a:rPr>
              <a:t>&lt;ip&gt;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&lt;ports&gt;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9540" y="55626"/>
            <a:ext cx="2449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netcat to talk to</a:t>
            </a:r>
            <a:r>
              <a:rPr spc="-135" dirty="0"/>
              <a:t> </a:t>
            </a:r>
            <a:r>
              <a:rPr dirty="0"/>
              <a:t>http</a:t>
            </a:r>
          </a:p>
        </p:txBody>
      </p:sp>
      <p:sp>
        <p:nvSpPr>
          <p:cNvPr id="5" name="object 5"/>
          <p:cNvSpPr/>
          <p:nvPr/>
        </p:nvSpPr>
        <p:spPr>
          <a:xfrm>
            <a:off x="4639055" y="792480"/>
            <a:ext cx="2135124" cy="146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5800" y="2388107"/>
            <a:ext cx="3453384" cy="1641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4748"/>
            <a:ext cx="28441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1755">
              <a:lnSpc>
                <a:spcPts val="1920"/>
              </a:lnSpc>
              <a:spcBef>
                <a:spcPts val="95"/>
              </a:spcBef>
              <a:buSzPct val="93750"/>
              <a:buChar char="•"/>
              <a:tabLst>
                <a:tab pos="84455" algn="l"/>
              </a:tabLst>
            </a:pPr>
            <a:r>
              <a:rPr sz="1600" spc="-10" dirty="0">
                <a:latin typeface="Arial"/>
                <a:cs typeface="Arial"/>
              </a:rPr>
              <a:t>Get </a:t>
            </a:r>
            <a:r>
              <a:rPr sz="1600" spc="-5" dirty="0">
                <a:latin typeface="Arial"/>
                <a:cs typeface="Arial"/>
              </a:rPr>
              <a:t>target browser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70485">
              <a:lnSpc>
                <a:spcPts val="1680"/>
              </a:lnSpc>
            </a:pPr>
            <a:r>
              <a:rPr sz="1400" spc="165" dirty="0">
                <a:latin typeface="Noto Sans Symbols2"/>
                <a:cs typeface="Noto Sans Symbols2"/>
              </a:rPr>
              <a:t>⮚ </a:t>
            </a:r>
            <a:r>
              <a:rPr sz="1400" dirty="0">
                <a:latin typeface="Arial"/>
                <a:cs typeface="Arial"/>
              </a:rPr>
              <a:t># </a:t>
            </a:r>
            <a:r>
              <a:rPr sz="1400" b="1" spc="-5" dirty="0">
                <a:latin typeface="Arial"/>
                <a:cs typeface="Arial"/>
              </a:rPr>
              <a:t>ncat </a:t>
            </a:r>
            <a:r>
              <a:rPr sz="1400" b="1" dirty="0">
                <a:latin typeface="Arial"/>
                <a:cs typeface="Arial"/>
              </a:rPr>
              <a:t>-v -l -p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&lt;port&gt;</a:t>
            </a:r>
            <a:endParaRPr sz="14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o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browse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26" y="3495878"/>
            <a:ext cx="414655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1755">
              <a:lnSpc>
                <a:spcPts val="1920"/>
              </a:lnSpc>
              <a:spcBef>
                <a:spcPts val="95"/>
              </a:spcBef>
              <a:buSzPct val="93750"/>
              <a:buChar char="•"/>
              <a:tabLst>
                <a:tab pos="84455" algn="l"/>
              </a:tabLst>
            </a:pPr>
            <a:r>
              <a:rPr sz="1600" spc="-5" dirty="0">
                <a:latin typeface="Arial"/>
                <a:cs typeface="Arial"/>
              </a:rPr>
              <a:t>Transfer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files!</a:t>
            </a:r>
            <a:endParaRPr sz="16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o </a:t>
            </a:r>
            <a:r>
              <a:rPr sz="1400" dirty="0">
                <a:latin typeface="Arial"/>
                <a:cs typeface="Arial"/>
              </a:rPr>
              <a:t>On destination IP, set to listen, any port is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fine</a:t>
            </a:r>
            <a:endParaRPr sz="14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1400" spc="165" dirty="0">
                <a:latin typeface="Noto Sans Symbols2"/>
                <a:cs typeface="Noto Sans Symbols2"/>
              </a:rPr>
              <a:t>⮚ </a:t>
            </a:r>
            <a:r>
              <a:rPr sz="1400" dirty="0">
                <a:latin typeface="Arial"/>
                <a:cs typeface="Arial"/>
              </a:rPr>
              <a:t># </a:t>
            </a:r>
            <a:r>
              <a:rPr sz="1400" b="1" spc="-5" dirty="0">
                <a:latin typeface="Arial"/>
                <a:cs typeface="Arial"/>
              </a:rPr>
              <a:t>ncat </a:t>
            </a:r>
            <a:r>
              <a:rPr sz="1400" b="1" dirty="0">
                <a:latin typeface="Arial"/>
                <a:cs typeface="Arial"/>
              </a:rPr>
              <a:t>-l -p 8080 &gt;</a:t>
            </a:r>
            <a:r>
              <a:rPr sz="1400" b="1" spc="3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[destinationfile.txt]</a:t>
            </a:r>
            <a:endParaRPr sz="14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o </a:t>
            </a:r>
            <a:r>
              <a:rPr sz="1400" dirty="0">
                <a:latin typeface="Arial"/>
                <a:cs typeface="Arial"/>
              </a:rPr>
              <a:t>On source IP, set to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</a:t>
            </a:r>
            <a:endParaRPr sz="14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1400" spc="165" dirty="0">
                <a:latin typeface="Noto Sans Symbols2"/>
                <a:cs typeface="Noto Sans Symbols2"/>
              </a:rPr>
              <a:t>⮚ </a:t>
            </a:r>
            <a:r>
              <a:rPr sz="1400" dirty="0">
                <a:latin typeface="Arial"/>
                <a:cs typeface="Arial"/>
              </a:rPr>
              <a:t># </a:t>
            </a:r>
            <a:r>
              <a:rPr sz="1400" b="1" spc="-5" dirty="0">
                <a:latin typeface="Arial"/>
                <a:cs typeface="Arial"/>
              </a:rPr>
              <a:t>ncat 192.168.1.1 </a:t>
            </a:r>
            <a:r>
              <a:rPr sz="1400" b="1" dirty="0">
                <a:latin typeface="Arial"/>
                <a:cs typeface="Arial"/>
              </a:rPr>
              <a:t>8080 &lt;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[sourcefile.txt]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2104" y="55626"/>
            <a:ext cx="1746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netcat</a:t>
            </a:r>
            <a:r>
              <a:rPr spc="-110" dirty="0"/>
              <a:t> </a:t>
            </a:r>
            <a:r>
              <a:rPr dirty="0"/>
              <a:t>listener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25167" y="755904"/>
            <a:ext cx="7419340" cy="2400300"/>
            <a:chOff x="1725167" y="755904"/>
            <a:chExt cx="7419340" cy="2400300"/>
          </a:xfrm>
        </p:grpSpPr>
        <p:sp>
          <p:nvSpPr>
            <p:cNvPr id="6" name="object 6"/>
            <p:cNvSpPr/>
            <p:nvPr/>
          </p:nvSpPr>
          <p:spPr>
            <a:xfrm>
              <a:off x="3415283" y="755904"/>
              <a:ext cx="5728715" cy="240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5167" y="1548384"/>
              <a:ext cx="2630424" cy="14615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3935" y="1575181"/>
              <a:ext cx="2537460" cy="1366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3935" y="1575181"/>
              <a:ext cx="2537460" cy="1366520"/>
            </a:xfrm>
            <a:custGeom>
              <a:avLst/>
              <a:gdLst/>
              <a:ahLst/>
              <a:cxnLst/>
              <a:rect l="l" t="t" r="r" b="b"/>
              <a:pathLst>
                <a:path w="2537460" h="1366520">
                  <a:moveTo>
                    <a:pt x="33274" y="0"/>
                  </a:moveTo>
                  <a:lnTo>
                    <a:pt x="2489708" y="1269619"/>
                  </a:lnTo>
                  <a:lnTo>
                    <a:pt x="2506344" y="1237488"/>
                  </a:lnTo>
                  <a:lnTo>
                    <a:pt x="2537460" y="1335024"/>
                  </a:lnTo>
                  <a:lnTo>
                    <a:pt x="2439797" y="1366139"/>
                  </a:lnTo>
                  <a:lnTo>
                    <a:pt x="2456434" y="1333881"/>
                  </a:lnTo>
                  <a:lnTo>
                    <a:pt x="0" y="64262"/>
                  </a:lnTo>
                  <a:lnTo>
                    <a:pt x="33274" y="0"/>
                  </a:lnTo>
                  <a:close/>
                </a:path>
              </a:pathLst>
            </a:custGeom>
            <a:ln w="9525">
              <a:solidFill>
                <a:srgbClr val="49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85" y="1406778"/>
            <a:ext cx="25253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Scanning</a:t>
            </a:r>
            <a:r>
              <a:rPr sz="3000" spc="-90" dirty="0"/>
              <a:t> </a:t>
            </a:r>
            <a:r>
              <a:rPr sz="3000" dirty="0"/>
              <a:t>and  </a:t>
            </a:r>
            <a:r>
              <a:rPr sz="3000" spc="-5" dirty="0"/>
              <a:t>Vulnerability  Enumeration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877316"/>
            <a:ext cx="5339715" cy="393572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325"/>
              </a:spcBef>
              <a:buSzPct val="96969"/>
              <a:buFont typeface="Arial"/>
              <a:buChar char="•"/>
              <a:tabLst>
                <a:tab pos="89535" algn="l"/>
              </a:tabLst>
            </a:pPr>
            <a:r>
              <a:rPr sz="1650" b="1" spc="10" dirty="0">
                <a:latin typeface="Arial"/>
                <a:cs typeface="Arial"/>
              </a:rPr>
              <a:t>Scanning </a:t>
            </a:r>
            <a:r>
              <a:rPr sz="1650" b="1" spc="5" dirty="0">
                <a:latin typeface="Arial"/>
                <a:cs typeface="Arial"/>
              </a:rPr>
              <a:t>falls </a:t>
            </a:r>
            <a:r>
              <a:rPr sz="1650" b="1" spc="10" dirty="0">
                <a:latin typeface="Arial"/>
                <a:cs typeface="Arial"/>
              </a:rPr>
              <a:t>somewhere </a:t>
            </a:r>
            <a:r>
              <a:rPr sz="1650" b="1" spc="5" dirty="0">
                <a:latin typeface="Arial"/>
                <a:cs typeface="Arial"/>
              </a:rPr>
              <a:t>in </a:t>
            </a:r>
            <a:r>
              <a:rPr sz="1650" b="1" spc="10" dirty="0">
                <a:latin typeface="Arial"/>
                <a:cs typeface="Arial"/>
              </a:rPr>
              <a:t>between </a:t>
            </a:r>
            <a:r>
              <a:rPr sz="1650" b="1" spc="5" dirty="0">
                <a:latin typeface="Arial"/>
                <a:cs typeface="Arial"/>
              </a:rPr>
              <a:t>initial</a:t>
            </a:r>
            <a:r>
              <a:rPr sz="1650" b="1" spc="-229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passive  </a:t>
            </a:r>
            <a:r>
              <a:rPr sz="1650" b="1" spc="5" dirty="0">
                <a:latin typeface="Arial"/>
                <a:cs typeface="Arial"/>
              </a:rPr>
              <a:t>recon </a:t>
            </a:r>
            <a:r>
              <a:rPr sz="1650" b="1" spc="10" dirty="0">
                <a:latin typeface="Arial"/>
                <a:cs typeface="Arial"/>
              </a:rPr>
              <a:t>and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weaponization</a:t>
            </a:r>
            <a:endParaRPr sz="1650">
              <a:latin typeface="Arial"/>
              <a:cs typeface="Arial"/>
            </a:endParaRPr>
          </a:p>
          <a:p>
            <a:pPr marL="641985" lvl="1" indent="-172720">
              <a:lnSpc>
                <a:spcPts val="1455"/>
              </a:lnSpc>
              <a:buSzPct val="103448"/>
              <a:buChar char="•"/>
              <a:tabLst>
                <a:tab pos="642620" algn="l"/>
              </a:tabLst>
            </a:pPr>
            <a:r>
              <a:rPr sz="1450" spc="10" dirty="0">
                <a:latin typeface="Arial"/>
                <a:cs typeface="Arial"/>
              </a:rPr>
              <a:t>Also </a:t>
            </a:r>
            <a:r>
              <a:rPr sz="1450" spc="5" dirty="0">
                <a:latin typeface="Arial"/>
                <a:cs typeface="Arial"/>
              </a:rPr>
              <a:t>could </a:t>
            </a:r>
            <a:r>
              <a:rPr sz="1450" spc="10" dirty="0">
                <a:latin typeface="Arial"/>
                <a:cs typeface="Arial"/>
              </a:rPr>
              <a:t>be </a:t>
            </a:r>
            <a:r>
              <a:rPr sz="1450" spc="5" dirty="0">
                <a:latin typeface="Arial"/>
                <a:cs typeface="Arial"/>
              </a:rPr>
              <a:t>thought of </a:t>
            </a:r>
            <a:r>
              <a:rPr sz="1450" spc="10" dirty="0">
                <a:latin typeface="Arial"/>
                <a:cs typeface="Arial"/>
              </a:rPr>
              <a:t>as </a:t>
            </a:r>
            <a:r>
              <a:rPr sz="1450" spc="5" dirty="0">
                <a:latin typeface="Arial"/>
                <a:cs typeface="Arial"/>
              </a:rPr>
              <a:t>“active”</a:t>
            </a:r>
            <a:r>
              <a:rPr sz="1450" spc="9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reconnaissance</a:t>
            </a:r>
            <a:endParaRPr sz="1450">
              <a:latin typeface="Arial"/>
              <a:cs typeface="Arial"/>
            </a:endParaRPr>
          </a:p>
          <a:p>
            <a:pPr marL="12700" marR="154940">
              <a:lnSpc>
                <a:spcPts val="1800"/>
              </a:lnSpc>
              <a:spcBef>
                <a:spcPts val="145"/>
              </a:spcBef>
              <a:buSzPct val="96969"/>
              <a:buFont typeface="Arial"/>
              <a:buChar char="•"/>
              <a:tabLst>
                <a:tab pos="89535" algn="l"/>
              </a:tabLst>
            </a:pPr>
            <a:r>
              <a:rPr sz="1650" b="1" spc="10" dirty="0">
                <a:latin typeface="Arial"/>
                <a:cs typeface="Arial"/>
              </a:rPr>
              <a:t>We </a:t>
            </a:r>
            <a:r>
              <a:rPr sz="1650" b="1" spc="5" dirty="0">
                <a:latin typeface="Arial"/>
                <a:cs typeface="Arial"/>
              </a:rPr>
              <a:t>need to learn about </a:t>
            </a:r>
            <a:r>
              <a:rPr sz="1650" b="1" spc="15" dirty="0">
                <a:latin typeface="Arial"/>
                <a:cs typeface="Arial"/>
              </a:rPr>
              <a:t>what </a:t>
            </a:r>
            <a:r>
              <a:rPr sz="1650" b="1" spc="5" dirty="0">
                <a:latin typeface="Arial"/>
                <a:cs typeface="Arial"/>
              </a:rPr>
              <a:t>the vulnerabilities</a:t>
            </a:r>
            <a:r>
              <a:rPr sz="1650" b="1" spc="-18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are  before </a:t>
            </a:r>
            <a:r>
              <a:rPr sz="1650" b="1" spc="25" dirty="0">
                <a:latin typeface="Arial"/>
                <a:cs typeface="Arial"/>
              </a:rPr>
              <a:t>we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know</a:t>
            </a:r>
            <a:endParaRPr sz="1650">
              <a:latin typeface="Arial"/>
              <a:cs typeface="Arial"/>
            </a:endParaRPr>
          </a:p>
          <a:p>
            <a:pPr marL="641985" lvl="1" indent="-172720">
              <a:lnSpc>
                <a:spcPts val="1500"/>
              </a:lnSpc>
              <a:buSzPct val="103448"/>
              <a:buChar char="•"/>
              <a:tabLst>
                <a:tab pos="642620" algn="l"/>
              </a:tabLst>
            </a:pPr>
            <a:r>
              <a:rPr sz="1450" spc="15" dirty="0">
                <a:latin typeface="Arial"/>
                <a:cs typeface="Arial"/>
              </a:rPr>
              <a:t>What </a:t>
            </a:r>
            <a:r>
              <a:rPr sz="1450" spc="10" dirty="0">
                <a:latin typeface="Arial"/>
                <a:cs typeface="Arial"/>
              </a:rPr>
              <a:t>"Weapons" </a:t>
            </a:r>
            <a:r>
              <a:rPr sz="1450" spc="5" dirty="0">
                <a:latin typeface="Arial"/>
                <a:cs typeface="Arial"/>
              </a:rPr>
              <a:t>(exploits) </a:t>
            </a:r>
            <a:r>
              <a:rPr sz="1450" spc="10" dirty="0">
                <a:latin typeface="Arial"/>
                <a:cs typeface="Arial"/>
              </a:rPr>
              <a:t>to</a:t>
            </a:r>
            <a:r>
              <a:rPr sz="1450" spc="6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use</a:t>
            </a:r>
            <a:endParaRPr sz="1450">
              <a:latin typeface="Arial"/>
              <a:cs typeface="Arial"/>
            </a:endParaRPr>
          </a:p>
          <a:p>
            <a:pPr marL="641985" lvl="1" indent="-172720">
              <a:lnSpc>
                <a:spcPts val="1670"/>
              </a:lnSpc>
              <a:buSzPct val="103448"/>
              <a:buChar char="•"/>
              <a:tabLst>
                <a:tab pos="642620" algn="l"/>
              </a:tabLst>
            </a:pPr>
            <a:r>
              <a:rPr sz="1450" spc="15" dirty="0">
                <a:latin typeface="Arial"/>
                <a:cs typeface="Arial"/>
              </a:rPr>
              <a:t>How </a:t>
            </a:r>
            <a:r>
              <a:rPr sz="1450" spc="10" dirty="0">
                <a:latin typeface="Arial"/>
                <a:cs typeface="Arial"/>
              </a:rPr>
              <a:t>can </a:t>
            </a:r>
            <a:r>
              <a:rPr sz="1450" dirty="0">
                <a:latin typeface="Arial"/>
                <a:cs typeface="Arial"/>
              </a:rPr>
              <a:t>we </a:t>
            </a:r>
            <a:r>
              <a:rPr sz="1450" spc="5" dirty="0">
                <a:latin typeface="Arial"/>
                <a:cs typeface="Arial"/>
              </a:rPr>
              <a:t>deliver</a:t>
            </a:r>
            <a:r>
              <a:rPr sz="1450" spc="8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them</a:t>
            </a: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88900" indent="-76835">
              <a:lnSpc>
                <a:spcPts val="1964"/>
              </a:lnSpc>
              <a:buSzPct val="96969"/>
              <a:buFont typeface="Arial"/>
              <a:buChar char="•"/>
              <a:tabLst>
                <a:tab pos="89535" algn="l"/>
              </a:tabLst>
            </a:pPr>
            <a:r>
              <a:rPr sz="1650" b="1" spc="10" dirty="0">
                <a:latin typeface="Arial"/>
                <a:cs typeface="Arial"/>
              </a:rPr>
              <a:t>Scanning </a:t>
            </a:r>
            <a:r>
              <a:rPr sz="1650" b="1" dirty="0">
                <a:latin typeface="Arial"/>
                <a:cs typeface="Arial"/>
              </a:rPr>
              <a:t>provides tester </a:t>
            </a:r>
            <a:r>
              <a:rPr sz="1650" b="1" spc="10" dirty="0">
                <a:latin typeface="Arial"/>
                <a:cs typeface="Arial"/>
              </a:rPr>
              <a:t>with </a:t>
            </a:r>
            <a:r>
              <a:rPr sz="1650" b="1" spc="5" dirty="0">
                <a:latin typeface="Arial"/>
                <a:cs typeface="Arial"/>
              </a:rPr>
              <a:t>info about</a:t>
            </a:r>
            <a:r>
              <a:rPr sz="1650" b="1" spc="-13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Target’s</a:t>
            </a:r>
            <a:endParaRPr sz="1650">
              <a:latin typeface="Arial"/>
              <a:cs typeface="Arial"/>
            </a:endParaRPr>
          </a:p>
          <a:p>
            <a:pPr marL="641985" lvl="1" indent="-172720">
              <a:lnSpc>
                <a:spcPts val="1550"/>
              </a:lnSpc>
              <a:buSzPct val="103448"/>
              <a:buChar char="•"/>
              <a:tabLst>
                <a:tab pos="642620" algn="l"/>
              </a:tabLst>
            </a:pPr>
            <a:r>
              <a:rPr sz="1450" spc="10" dirty="0">
                <a:latin typeface="Arial"/>
                <a:cs typeface="Arial"/>
              </a:rPr>
              <a:t>Services, </a:t>
            </a:r>
            <a:r>
              <a:rPr sz="1450" spc="5" dirty="0">
                <a:latin typeface="Arial"/>
                <a:cs typeface="Arial"/>
              </a:rPr>
              <a:t>ports, </a:t>
            </a:r>
            <a:r>
              <a:rPr sz="1450" spc="10" dirty="0">
                <a:latin typeface="Arial"/>
                <a:cs typeface="Arial"/>
              </a:rPr>
              <a:t>subdomains, </a:t>
            </a:r>
            <a:r>
              <a:rPr sz="1450" dirty="0">
                <a:latin typeface="Arial"/>
                <a:cs typeface="Arial"/>
              </a:rPr>
              <a:t>firewalls, </a:t>
            </a:r>
            <a:r>
              <a:rPr sz="1450" spc="15" dirty="0">
                <a:latin typeface="Arial"/>
                <a:cs typeface="Arial"/>
              </a:rPr>
              <a:t>OS </a:t>
            </a:r>
            <a:r>
              <a:rPr sz="1450" spc="10" dirty="0">
                <a:latin typeface="Arial"/>
                <a:cs typeface="Arial"/>
              </a:rPr>
              <a:t>and</a:t>
            </a:r>
            <a:r>
              <a:rPr sz="1450" spc="1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versions</a:t>
            </a:r>
            <a:endParaRPr sz="1450">
              <a:latin typeface="Arial"/>
              <a:cs typeface="Arial"/>
            </a:endParaRPr>
          </a:p>
          <a:p>
            <a:pPr marL="88900" indent="-76835">
              <a:lnSpc>
                <a:spcPts val="1850"/>
              </a:lnSpc>
              <a:buSzPct val="96969"/>
              <a:buFont typeface="Arial"/>
              <a:buChar char="•"/>
              <a:tabLst>
                <a:tab pos="89535" algn="l"/>
              </a:tabLst>
            </a:pPr>
            <a:r>
              <a:rPr sz="1650" b="1" spc="10" dirty="0">
                <a:latin typeface="Arial"/>
                <a:cs typeface="Arial"/>
              </a:rPr>
              <a:t>Vuln </a:t>
            </a:r>
            <a:r>
              <a:rPr sz="1650" b="1" spc="5" dirty="0">
                <a:latin typeface="Arial"/>
                <a:cs typeface="Arial"/>
              </a:rPr>
              <a:t>enumeration </a:t>
            </a:r>
            <a:r>
              <a:rPr sz="1650" b="1" dirty="0">
                <a:latin typeface="Arial"/>
                <a:cs typeface="Arial"/>
              </a:rPr>
              <a:t>covers </a:t>
            </a:r>
            <a:r>
              <a:rPr sz="1650" b="1" spc="10" dirty="0">
                <a:latin typeface="Arial"/>
                <a:cs typeface="Arial"/>
              </a:rPr>
              <a:t>more </a:t>
            </a:r>
            <a:r>
              <a:rPr sz="1650" b="1" spc="5" dirty="0">
                <a:latin typeface="Arial"/>
                <a:cs typeface="Arial"/>
              </a:rPr>
              <a:t>than</a:t>
            </a:r>
            <a:r>
              <a:rPr sz="1650" b="1" spc="-8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scanning</a:t>
            </a:r>
            <a:endParaRPr sz="1650">
              <a:latin typeface="Arial"/>
              <a:cs typeface="Arial"/>
            </a:endParaRPr>
          </a:p>
          <a:p>
            <a:pPr marL="641985" lvl="1" indent="-172720">
              <a:lnSpc>
                <a:spcPts val="1595"/>
              </a:lnSpc>
              <a:buSzPct val="103448"/>
              <a:buChar char="•"/>
              <a:tabLst>
                <a:tab pos="642620" algn="l"/>
              </a:tabLst>
            </a:pPr>
            <a:r>
              <a:rPr sz="1450" spc="20" dirty="0">
                <a:latin typeface="Arial"/>
                <a:cs typeface="Arial"/>
              </a:rPr>
              <a:t>Web </a:t>
            </a:r>
            <a:r>
              <a:rPr sz="1450" spc="5" dirty="0">
                <a:latin typeface="Arial"/>
                <a:cs typeface="Arial"/>
              </a:rPr>
              <a:t>spidering </a:t>
            </a:r>
            <a:r>
              <a:rPr sz="1450" spc="10" dirty="0">
                <a:latin typeface="Arial"/>
                <a:cs typeface="Arial"/>
              </a:rPr>
              <a:t>and</a:t>
            </a:r>
            <a:r>
              <a:rPr sz="1450" spc="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fuzzing</a:t>
            </a:r>
            <a:endParaRPr sz="1450">
              <a:latin typeface="Arial"/>
              <a:cs typeface="Arial"/>
            </a:endParaRPr>
          </a:p>
          <a:p>
            <a:pPr marL="641985" lvl="1" indent="-172720">
              <a:lnSpc>
                <a:spcPts val="1595"/>
              </a:lnSpc>
              <a:buSzPct val="103448"/>
              <a:buChar char="•"/>
              <a:tabLst>
                <a:tab pos="642620" algn="l"/>
              </a:tabLst>
            </a:pPr>
            <a:r>
              <a:rPr sz="1450" spc="5" dirty="0">
                <a:latin typeface="Arial"/>
                <a:cs typeface="Arial"/>
              </a:rPr>
              <a:t>Network and </a:t>
            </a:r>
            <a:r>
              <a:rPr sz="1450" spc="20" dirty="0">
                <a:latin typeface="Arial"/>
                <a:cs typeface="Arial"/>
              </a:rPr>
              <a:t>OS </a:t>
            </a:r>
            <a:r>
              <a:rPr sz="1450" spc="5" dirty="0">
                <a:latin typeface="Arial"/>
                <a:cs typeface="Arial"/>
              </a:rPr>
              <a:t>configuration,</a:t>
            </a:r>
            <a:r>
              <a:rPr sz="1450" spc="1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error-checking</a:t>
            </a:r>
            <a:endParaRPr sz="1450">
              <a:latin typeface="Arial"/>
              <a:cs typeface="Arial"/>
            </a:endParaRPr>
          </a:p>
          <a:p>
            <a:pPr marL="641985" lvl="1" indent="-172720">
              <a:lnSpc>
                <a:spcPts val="1670"/>
              </a:lnSpc>
              <a:buSzPct val="103448"/>
              <a:buChar char="•"/>
              <a:tabLst>
                <a:tab pos="642620" algn="l"/>
              </a:tabLst>
            </a:pPr>
            <a:r>
              <a:rPr sz="1450" spc="5" dirty="0">
                <a:latin typeface="Arial"/>
                <a:cs typeface="Arial"/>
              </a:rPr>
              <a:t>Policies </a:t>
            </a:r>
            <a:r>
              <a:rPr sz="1450" spc="10" dirty="0">
                <a:latin typeface="Arial"/>
                <a:cs typeface="Arial"/>
              </a:rPr>
              <a:t>and procedures</a:t>
            </a:r>
            <a:r>
              <a:rPr sz="1450" spc="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review</a:t>
            </a:r>
            <a:endParaRPr sz="1450">
              <a:latin typeface="Arial"/>
              <a:cs typeface="Arial"/>
            </a:endParaRPr>
          </a:p>
          <a:p>
            <a:pPr marL="88900" indent="-76835">
              <a:lnSpc>
                <a:spcPts val="1920"/>
              </a:lnSpc>
              <a:spcBef>
                <a:spcPts val="1370"/>
              </a:spcBef>
              <a:buSzPct val="96969"/>
              <a:buFont typeface="Arial"/>
              <a:buChar char="•"/>
              <a:tabLst>
                <a:tab pos="89535" algn="l"/>
              </a:tabLst>
            </a:pPr>
            <a:r>
              <a:rPr sz="1650" b="1" spc="10" dirty="0">
                <a:latin typeface="Arial"/>
                <a:cs typeface="Arial"/>
              </a:rPr>
              <a:t>We </a:t>
            </a:r>
            <a:r>
              <a:rPr sz="1650" b="1" spc="15" dirty="0">
                <a:latin typeface="Arial"/>
                <a:cs typeface="Arial"/>
              </a:rPr>
              <a:t>will </a:t>
            </a:r>
            <a:r>
              <a:rPr sz="1650" b="1" spc="5" dirty="0">
                <a:latin typeface="Arial"/>
                <a:cs typeface="Arial"/>
              </a:rPr>
              <a:t>follow the steps of a black </a:t>
            </a:r>
            <a:r>
              <a:rPr sz="1650" b="1" spc="10" dirty="0">
                <a:latin typeface="Arial"/>
                <a:cs typeface="Arial"/>
              </a:rPr>
              <a:t>box</a:t>
            </a:r>
            <a:r>
              <a:rPr sz="1650" b="1" spc="-18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test</a:t>
            </a:r>
            <a:endParaRPr sz="1650">
              <a:latin typeface="Arial"/>
              <a:cs typeface="Arial"/>
            </a:endParaRPr>
          </a:p>
          <a:p>
            <a:pPr marL="88900" indent="-76835">
              <a:lnSpc>
                <a:spcPts val="1839"/>
              </a:lnSpc>
              <a:buSzPct val="96969"/>
              <a:buFont typeface="Arial"/>
              <a:buChar char="•"/>
              <a:tabLst>
                <a:tab pos="89535" algn="l"/>
              </a:tabLst>
            </a:pPr>
            <a:r>
              <a:rPr sz="1650" b="1" spc="10" dirty="0">
                <a:latin typeface="Arial"/>
                <a:cs typeface="Arial"/>
              </a:rPr>
              <a:t>This </a:t>
            </a:r>
            <a:r>
              <a:rPr sz="1650" b="1" spc="5" dirty="0">
                <a:latin typeface="Arial"/>
                <a:cs typeface="Arial"/>
              </a:rPr>
              <a:t>lesson </a:t>
            </a:r>
            <a:r>
              <a:rPr sz="1650" b="1" spc="15" dirty="0">
                <a:latin typeface="Arial"/>
                <a:cs typeface="Arial"/>
              </a:rPr>
              <a:t>will </a:t>
            </a:r>
            <a:r>
              <a:rPr sz="1650" b="1" spc="5" dirty="0">
                <a:latin typeface="Arial"/>
                <a:cs typeface="Arial"/>
              </a:rPr>
              <a:t>focus </a:t>
            </a:r>
            <a:r>
              <a:rPr sz="1650" b="1" spc="10" dirty="0">
                <a:latin typeface="Arial"/>
                <a:cs typeface="Arial"/>
              </a:rPr>
              <a:t>on </a:t>
            </a:r>
            <a:r>
              <a:rPr sz="1650" b="1" spc="5" dirty="0">
                <a:latin typeface="Arial"/>
                <a:cs typeface="Arial"/>
              </a:rPr>
              <a:t>host</a:t>
            </a:r>
            <a:r>
              <a:rPr sz="1650" b="1" spc="-16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scanning</a:t>
            </a:r>
            <a:endParaRPr sz="1650">
              <a:latin typeface="Arial"/>
              <a:cs typeface="Arial"/>
            </a:endParaRPr>
          </a:p>
          <a:p>
            <a:pPr marL="641985" lvl="1" indent="-172720">
              <a:lnSpc>
                <a:spcPts val="1660"/>
              </a:lnSpc>
              <a:buSzPct val="103448"/>
              <a:buChar char="•"/>
              <a:tabLst>
                <a:tab pos="642620" algn="l"/>
              </a:tabLst>
            </a:pPr>
            <a:r>
              <a:rPr sz="1450" spc="10" dirty="0">
                <a:latin typeface="Arial"/>
                <a:cs typeface="Arial"/>
              </a:rPr>
              <a:t>Other </a:t>
            </a:r>
            <a:r>
              <a:rPr sz="1450" dirty="0">
                <a:latin typeface="Arial"/>
                <a:cs typeface="Arial"/>
              </a:rPr>
              <a:t>types </a:t>
            </a:r>
            <a:r>
              <a:rPr sz="1450" spc="5" dirty="0">
                <a:latin typeface="Arial"/>
                <a:cs typeface="Arial"/>
              </a:rPr>
              <a:t>of vuln enumeration</a:t>
            </a:r>
            <a:r>
              <a:rPr sz="1450" spc="1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later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93590">
              <a:lnSpc>
                <a:spcPct val="100000"/>
              </a:lnSpc>
              <a:spcBef>
                <a:spcPts val="105"/>
              </a:spcBef>
            </a:pPr>
            <a:r>
              <a:rPr dirty="0"/>
              <a:t>Scanning and Penetration</a:t>
            </a:r>
            <a:r>
              <a:rPr spc="-95" dirty="0"/>
              <a:t> </a:t>
            </a:r>
            <a:r>
              <a:rPr dirty="0"/>
              <a:t>Testing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48171" y="958587"/>
            <a:ext cx="3138170" cy="3528695"/>
            <a:chOff x="5948171" y="958587"/>
            <a:chExt cx="3138170" cy="3528695"/>
          </a:xfrm>
        </p:grpSpPr>
        <p:sp>
          <p:nvSpPr>
            <p:cNvPr id="5" name="object 5"/>
            <p:cNvSpPr/>
            <p:nvPr/>
          </p:nvSpPr>
          <p:spPr>
            <a:xfrm>
              <a:off x="6028925" y="958587"/>
              <a:ext cx="3057180" cy="3528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3807" y="1004316"/>
              <a:ext cx="2897124" cy="3377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4757" y="985266"/>
              <a:ext cx="2935605" cy="3415665"/>
            </a:xfrm>
            <a:custGeom>
              <a:avLst/>
              <a:gdLst/>
              <a:ahLst/>
              <a:cxnLst/>
              <a:rect l="l" t="t" r="r" b="b"/>
              <a:pathLst>
                <a:path w="2935604" h="3415665">
                  <a:moveTo>
                    <a:pt x="0" y="3415284"/>
                  </a:moveTo>
                  <a:lnTo>
                    <a:pt x="2935224" y="3415284"/>
                  </a:lnTo>
                  <a:lnTo>
                    <a:pt x="2935224" y="0"/>
                  </a:lnTo>
                  <a:lnTo>
                    <a:pt x="0" y="0"/>
                  </a:lnTo>
                  <a:lnTo>
                    <a:pt x="0" y="341528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8171" y="1210094"/>
              <a:ext cx="1540764" cy="4099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90970" y="1233297"/>
              <a:ext cx="1383665" cy="277495"/>
            </a:xfrm>
            <a:custGeom>
              <a:avLst/>
              <a:gdLst/>
              <a:ahLst/>
              <a:cxnLst/>
              <a:rect l="l" t="t" r="r" b="b"/>
              <a:pathLst>
                <a:path w="1383665" h="277494">
                  <a:moveTo>
                    <a:pt x="1306240" y="251951"/>
                  </a:moveTo>
                  <a:lnTo>
                    <a:pt x="1301877" y="276987"/>
                  </a:lnTo>
                  <a:lnTo>
                    <a:pt x="1378037" y="254126"/>
                  </a:lnTo>
                  <a:lnTo>
                    <a:pt x="1318768" y="254126"/>
                  </a:lnTo>
                  <a:lnTo>
                    <a:pt x="1306240" y="251951"/>
                  </a:lnTo>
                  <a:close/>
                </a:path>
                <a:path w="1383665" h="277494">
                  <a:moveTo>
                    <a:pt x="1310599" y="226938"/>
                  </a:moveTo>
                  <a:lnTo>
                    <a:pt x="1306240" y="251951"/>
                  </a:lnTo>
                  <a:lnTo>
                    <a:pt x="1318768" y="254126"/>
                  </a:lnTo>
                  <a:lnTo>
                    <a:pt x="1323085" y="229107"/>
                  </a:lnTo>
                  <a:lnTo>
                    <a:pt x="1310599" y="226938"/>
                  </a:lnTo>
                  <a:close/>
                </a:path>
                <a:path w="1383665" h="277494">
                  <a:moveTo>
                    <a:pt x="1314957" y="201929"/>
                  </a:moveTo>
                  <a:lnTo>
                    <a:pt x="1310599" y="226938"/>
                  </a:lnTo>
                  <a:lnTo>
                    <a:pt x="1323085" y="229107"/>
                  </a:lnTo>
                  <a:lnTo>
                    <a:pt x="1318768" y="254126"/>
                  </a:lnTo>
                  <a:lnTo>
                    <a:pt x="1378037" y="254126"/>
                  </a:lnTo>
                  <a:lnTo>
                    <a:pt x="1383537" y="252475"/>
                  </a:lnTo>
                  <a:lnTo>
                    <a:pt x="1314957" y="201929"/>
                  </a:lnTo>
                  <a:close/>
                </a:path>
                <a:path w="1383665" h="277494">
                  <a:moveTo>
                    <a:pt x="4317" y="0"/>
                  </a:moveTo>
                  <a:lnTo>
                    <a:pt x="0" y="25145"/>
                  </a:lnTo>
                  <a:lnTo>
                    <a:pt x="1306240" y="251951"/>
                  </a:lnTo>
                  <a:lnTo>
                    <a:pt x="1310599" y="226938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2334"/>
            <a:ext cx="8465820" cy="3745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Scanning </a:t>
            </a:r>
            <a:r>
              <a:rPr sz="2000" b="1" spc="-1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the first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step of pen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642620" algn="l"/>
              </a:tabLst>
            </a:pPr>
            <a:r>
              <a:rPr sz="1800" spc="-10" dirty="0">
                <a:latin typeface="Arial"/>
                <a:cs typeface="Arial"/>
              </a:rPr>
              <a:t>Okay, </a:t>
            </a:r>
            <a:r>
              <a:rPr sz="1800" spc="-5" dirty="0">
                <a:latin typeface="Arial"/>
                <a:cs typeface="Arial"/>
              </a:rPr>
              <a:t>some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exploit modules </a:t>
            </a:r>
            <a:r>
              <a:rPr sz="1800" spc="-5" dirty="0">
                <a:latin typeface="Arial"/>
                <a:cs typeface="Arial"/>
              </a:rPr>
              <a:t>of recon-ng could be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felony…make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sure</a:t>
            </a:r>
            <a:endParaRPr sz="18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know </a:t>
            </a:r>
            <a:r>
              <a:rPr sz="1800" spc="-10" dirty="0">
                <a:latin typeface="Arial"/>
                <a:cs typeface="Arial"/>
              </a:rPr>
              <a:t>your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toolset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We </a:t>
            </a:r>
            <a:r>
              <a:rPr sz="2000" b="1" spc="5" dirty="0">
                <a:latin typeface="Arial"/>
                <a:cs typeface="Arial"/>
              </a:rPr>
              <a:t>want </a:t>
            </a:r>
            <a:r>
              <a:rPr sz="2000" b="1" dirty="0">
                <a:latin typeface="Arial"/>
                <a:cs typeface="Arial"/>
              </a:rPr>
              <a:t>to learn as much as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can about the</a:t>
            </a:r>
            <a:r>
              <a:rPr sz="2000" b="1" spc="-2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target</a:t>
            </a:r>
            <a:endParaRPr sz="20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Live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Hosts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dirty="0">
                <a:latin typeface="Arial"/>
                <a:cs typeface="Arial"/>
              </a:rPr>
              <a:t>OSs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10" dirty="0">
                <a:latin typeface="Arial"/>
                <a:cs typeface="Arial"/>
              </a:rPr>
              <a:t>Network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Open ports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10" dirty="0">
                <a:latin typeface="Arial"/>
                <a:cs typeface="Arial"/>
              </a:rPr>
              <a:t>Firewalls</a:t>
            </a:r>
            <a:endParaRPr sz="18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Identify vulnerabilities!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5" dirty="0">
                <a:latin typeface="Arial"/>
                <a:cs typeface="Arial"/>
              </a:rPr>
              <a:t>Passive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5" dirty="0">
                <a:latin typeface="Arial"/>
                <a:cs typeface="Arial"/>
              </a:rPr>
              <a:t>active </a:t>
            </a:r>
            <a:r>
              <a:rPr sz="2000" b="1" dirty="0">
                <a:latin typeface="Arial"/>
                <a:cs typeface="Arial"/>
              </a:rPr>
              <a:t>interaction with the network and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hosts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2459" y="55626"/>
            <a:ext cx="1947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Scanning</a:t>
            </a:r>
            <a:r>
              <a:rPr spc="-75" dirty="0"/>
              <a:t> </a:t>
            </a:r>
            <a:r>
              <a:rPr dirty="0"/>
              <a:t>Goals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851407"/>
            <a:ext cx="8521700" cy="354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indent="-76835">
              <a:lnSpc>
                <a:spcPts val="1870"/>
              </a:lnSpc>
              <a:spcBef>
                <a:spcPts val="105"/>
              </a:spcBef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Host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Discovery</a:t>
            </a:r>
            <a:endParaRPr sz="1700">
              <a:latin typeface="Arial"/>
              <a:cs typeface="Arial"/>
            </a:endParaRPr>
          </a:p>
          <a:p>
            <a:pPr marL="641985" lvl="1" indent="-172720">
              <a:lnSpc>
                <a:spcPts val="1470"/>
              </a:lnSpc>
              <a:buChar char="•"/>
              <a:tabLst>
                <a:tab pos="642620" algn="l"/>
              </a:tabLst>
            </a:pPr>
            <a:r>
              <a:rPr sz="1500" spc="10" dirty="0">
                <a:latin typeface="Arial"/>
                <a:cs typeface="Arial"/>
              </a:rPr>
              <a:t>Find which </a:t>
            </a:r>
            <a:r>
              <a:rPr sz="1500" spc="15" dirty="0">
                <a:latin typeface="Arial"/>
                <a:cs typeface="Arial"/>
              </a:rPr>
              <a:t>hosts are </a:t>
            </a:r>
            <a:r>
              <a:rPr sz="1500" spc="10" dirty="0">
                <a:latin typeface="Arial"/>
                <a:cs typeface="Arial"/>
              </a:rPr>
              <a:t>alive </a:t>
            </a:r>
            <a:r>
              <a:rPr sz="1500" spc="15" dirty="0">
                <a:latin typeface="Arial"/>
                <a:cs typeface="Arial"/>
              </a:rPr>
              <a:t>by </a:t>
            </a:r>
            <a:r>
              <a:rPr sz="1500" spc="10" dirty="0">
                <a:latin typeface="Arial"/>
                <a:cs typeface="Arial"/>
              </a:rPr>
              <a:t>looking for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responses</a:t>
            </a:r>
            <a:endParaRPr sz="1500">
              <a:latin typeface="Arial"/>
              <a:cs typeface="Arial"/>
            </a:endParaRPr>
          </a:p>
          <a:p>
            <a:pPr marL="641985" lvl="1" indent="-172720">
              <a:lnSpc>
                <a:spcPts val="1435"/>
              </a:lnSpc>
              <a:buChar char="•"/>
              <a:tabLst>
                <a:tab pos="642620" algn="l"/>
              </a:tabLst>
            </a:pPr>
            <a:r>
              <a:rPr sz="1500" spc="20" dirty="0">
                <a:latin typeface="Arial"/>
                <a:cs typeface="Arial"/>
              </a:rPr>
              <a:t>ICMP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20" dirty="0">
                <a:latin typeface="Arial"/>
                <a:cs typeface="Arial"/>
              </a:rPr>
              <a:t>TCP </a:t>
            </a:r>
            <a:r>
              <a:rPr sz="1500" spc="15" dirty="0">
                <a:latin typeface="Arial"/>
                <a:cs typeface="Arial"/>
              </a:rPr>
              <a:t>packets: </a:t>
            </a:r>
            <a:r>
              <a:rPr sz="1500" spc="10" dirty="0">
                <a:latin typeface="Arial"/>
                <a:cs typeface="Arial"/>
              </a:rPr>
              <a:t>ping, </a:t>
            </a:r>
            <a:r>
              <a:rPr sz="1500" spc="15" dirty="0">
                <a:latin typeface="Arial"/>
                <a:cs typeface="Arial"/>
              </a:rPr>
              <a:t>timestamp, </a:t>
            </a:r>
            <a:r>
              <a:rPr sz="1500" spc="20" dirty="0">
                <a:latin typeface="Arial"/>
                <a:cs typeface="Arial"/>
              </a:rPr>
              <a:t>HTTP </a:t>
            </a:r>
            <a:r>
              <a:rPr sz="1500" spc="15" dirty="0">
                <a:latin typeface="Arial"/>
                <a:cs typeface="Arial"/>
              </a:rPr>
              <a:t>(80) and HTTPS</a:t>
            </a:r>
            <a:r>
              <a:rPr sz="1500" spc="-22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(443)</a:t>
            </a:r>
            <a:endParaRPr sz="1500">
              <a:latin typeface="Arial"/>
              <a:cs typeface="Arial"/>
            </a:endParaRPr>
          </a:p>
          <a:p>
            <a:pPr marL="88900" indent="-76835">
              <a:lnSpc>
                <a:spcPts val="1670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Network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Tracing</a:t>
            </a:r>
            <a:endParaRPr sz="1700">
              <a:latin typeface="Arial"/>
              <a:cs typeface="Arial"/>
            </a:endParaRPr>
          </a:p>
          <a:p>
            <a:pPr marL="641985" lvl="1" indent="-172720">
              <a:lnSpc>
                <a:spcPts val="1470"/>
              </a:lnSpc>
              <a:buChar char="•"/>
              <a:tabLst>
                <a:tab pos="642620" algn="l"/>
              </a:tabLst>
            </a:pPr>
            <a:r>
              <a:rPr sz="1500" spc="15" dirty="0">
                <a:latin typeface="Arial"/>
                <a:cs typeface="Arial"/>
              </a:rPr>
              <a:t>Using </a:t>
            </a:r>
            <a:r>
              <a:rPr sz="1500" spc="10" dirty="0">
                <a:latin typeface="Arial"/>
                <a:cs typeface="Arial"/>
              </a:rPr>
              <a:t>tools like </a:t>
            </a:r>
            <a:r>
              <a:rPr sz="1500" spc="15" dirty="0">
                <a:latin typeface="Arial"/>
                <a:cs typeface="Arial"/>
              </a:rPr>
              <a:t>traceroute to understand the network</a:t>
            </a:r>
            <a:r>
              <a:rPr sz="1500" spc="-204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topology</a:t>
            </a:r>
            <a:endParaRPr sz="1500">
              <a:latin typeface="Arial"/>
              <a:cs typeface="Arial"/>
            </a:endParaRPr>
          </a:p>
          <a:p>
            <a:pPr marL="641985" lvl="1" indent="-172720">
              <a:lnSpc>
                <a:spcPts val="1430"/>
              </a:lnSpc>
              <a:buChar char="•"/>
              <a:tabLst>
                <a:tab pos="642620" algn="l"/>
              </a:tabLst>
            </a:pPr>
            <a:r>
              <a:rPr sz="1500" spc="20" dirty="0">
                <a:latin typeface="Arial"/>
                <a:cs typeface="Arial"/>
              </a:rPr>
              <a:t>ICMP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TCP</a:t>
            </a:r>
            <a:endParaRPr sz="1500">
              <a:latin typeface="Arial"/>
              <a:cs typeface="Arial"/>
            </a:endParaRPr>
          </a:p>
          <a:p>
            <a:pPr marL="88900" indent="-76835">
              <a:lnSpc>
                <a:spcPts val="1670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Port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Scanning</a:t>
            </a:r>
            <a:endParaRPr sz="1700">
              <a:latin typeface="Arial"/>
              <a:cs typeface="Arial"/>
            </a:endParaRPr>
          </a:p>
          <a:p>
            <a:pPr marL="641985" lvl="1" indent="-172720">
              <a:lnSpc>
                <a:spcPts val="1475"/>
              </a:lnSpc>
              <a:buChar char="•"/>
              <a:tabLst>
                <a:tab pos="642620" algn="l"/>
              </a:tabLst>
            </a:pPr>
            <a:r>
              <a:rPr sz="1500" spc="15" dirty="0">
                <a:latin typeface="Arial"/>
                <a:cs typeface="Arial"/>
              </a:rPr>
              <a:t>Determine </a:t>
            </a:r>
            <a:r>
              <a:rPr sz="1500" spc="10" dirty="0">
                <a:latin typeface="Arial"/>
                <a:cs typeface="Arial"/>
              </a:rPr>
              <a:t>listening </a:t>
            </a:r>
            <a:r>
              <a:rPr sz="1500" spc="15" dirty="0">
                <a:latin typeface="Arial"/>
                <a:cs typeface="Arial"/>
              </a:rPr>
              <a:t>ports on a target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machine</a:t>
            </a:r>
            <a:endParaRPr sz="1500">
              <a:latin typeface="Arial"/>
              <a:cs typeface="Arial"/>
            </a:endParaRPr>
          </a:p>
          <a:p>
            <a:pPr marL="641985" lvl="1" indent="-172720">
              <a:lnSpc>
                <a:spcPts val="1430"/>
              </a:lnSpc>
              <a:buChar char="•"/>
              <a:tabLst>
                <a:tab pos="642620" algn="l"/>
              </a:tabLst>
            </a:pPr>
            <a:r>
              <a:rPr sz="1500" spc="20" dirty="0">
                <a:latin typeface="Arial"/>
                <a:cs typeface="Arial"/>
              </a:rPr>
              <a:t>TCP and </a:t>
            </a:r>
            <a:r>
              <a:rPr sz="1500" spc="15" dirty="0">
                <a:latin typeface="Arial"/>
                <a:cs typeface="Arial"/>
              </a:rPr>
              <a:t>UDP: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5" dirty="0">
                <a:latin typeface="Arial"/>
                <a:cs typeface="Arial"/>
              </a:rPr>
              <a:t>ports, top ports, </a:t>
            </a:r>
            <a:r>
              <a:rPr sz="1500" spc="10" dirty="0">
                <a:latin typeface="Arial"/>
                <a:cs typeface="Arial"/>
              </a:rPr>
              <a:t>specific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ports</a:t>
            </a:r>
            <a:endParaRPr sz="1500">
              <a:latin typeface="Arial"/>
              <a:cs typeface="Arial"/>
            </a:endParaRPr>
          </a:p>
          <a:p>
            <a:pPr marL="88900" indent="-76835">
              <a:lnSpc>
                <a:spcPts val="1670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Version Scanning and </a:t>
            </a:r>
            <a:r>
              <a:rPr sz="1700" b="1" spc="-5" dirty="0">
                <a:latin typeface="Arial"/>
                <a:cs typeface="Arial"/>
              </a:rPr>
              <a:t>OS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Fingerprinting</a:t>
            </a:r>
            <a:endParaRPr sz="1700">
              <a:latin typeface="Arial"/>
              <a:cs typeface="Arial"/>
            </a:endParaRPr>
          </a:p>
          <a:p>
            <a:pPr marL="641985" lvl="1" indent="-172720">
              <a:lnSpc>
                <a:spcPts val="1470"/>
              </a:lnSpc>
              <a:buChar char="•"/>
              <a:tabLst>
                <a:tab pos="642620" algn="l"/>
              </a:tabLst>
            </a:pPr>
            <a:r>
              <a:rPr sz="1500" spc="20" dirty="0">
                <a:latin typeface="Arial"/>
                <a:cs typeface="Arial"/>
              </a:rPr>
              <a:t>More </a:t>
            </a:r>
            <a:r>
              <a:rPr sz="1500" spc="10" dirty="0">
                <a:latin typeface="Arial"/>
                <a:cs typeface="Arial"/>
              </a:rPr>
              <a:t>detailed </a:t>
            </a:r>
            <a:r>
              <a:rPr sz="1500" spc="15" dirty="0">
                <a:latin typeface="Arial"/>
                <a:cs typeface="Arial"/>
              </a:rPr>
              <a:t>host or </a:t>
            </a:r>
            <a:r>
              <a:rPr sz="1500" spc="10" dirty="0">
                <a:latin typeface="Arial"/>
                <a:cs typeface="Arial"/>
              </a:rPr>
              <a:t>port </a:t>
            </a:r>
            <a:r>
              <a:rPr sz="1500" spc="15" dirty="0">
                <a:latin typeface="Arial"/>
                <a:cs typeface="Arial"/>
              </a:rPr>
              <a:t>scan to determine </a:t>
            </a:r>
            <a:r>
              <a:rPr sz="1500" spc="10" dirty="0">
                <a:latin typeface="Arial"/>
                <a:cs typeface="Arial"/>
              </a:rPr>
              <a:t>what </a:t>
            </a:r>
            <a:r>
              <a:rPr sz="1500" spc="15" dirty="0">
                <a:latin typeface="Arial"/>
                <a:cs typeface="Arial"/>
              </a:rPr>
              <a:t>service, version, or </a:t>
            </a:r>
            <a:r>
              <a:rPr sz="1500" spc="25" dirty="0">
                <a:latin typeface="Arial"/>
                <a:cs typeface="Arial"/>
              </a:rPr>
              <a:t>OS</a:t>
            </a:r>
            <a:r>
              <a:rPr sz="1500" spc="-29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running</a:t>
            </a:r>
            <a:endParaRPr sz="1500">
              <a:latin typeface="Arial"/>
              <a:cs typeface="Arial"/>
            </a:endParaRPr>
          </a:p>
          <a:p>
            <a:pPr marL="641985" lvl="1" indent="-172720">
              <a:lnSpc>
                <a:spcPts val="1430"/>
              </a:lnSpc>
              <a:buChar char="•"/>
              <a:tabLst>
                <a:tab pos="642620" algn="l"/>
              </a:tabLst>
            </a:pPr>
            <a:r>
              <a:rPr sz="1500" spc="15" dirty="0">
                <a:latin typeface="Arial"/>
                <a:cs typeface="Arial"/>
              </a:rPr>
              <a:t>ICMP, TCP, and UDP: </a:t>
            </a:r>
            <a:r>
              <a:rPr sz="1500" spc="10" dirty="0">
                <a:latin typeface="Arial"/>
                <a:cs typeface="Arial"/>
              </a:rPr>
              <a:t>attention </a:t>
            </a: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different payloads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looking for specific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responses</a:t>
            </a:r>
            <a:endParaRPr sz="1500">
              <a:latin typeface="Arial"/>
              <a:cs typeface="Arial"/>
            </a:endParaRPr>
          </a:p>
          <a:p>
            <a:pPr marL="88900" indent="-76835">
              <a:lnSpc>
                <a:spcPts val="1675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dirty="0">
                <a:latin typeface="Arial"/>
                <a:cs typeface="Arial"/>
              </a:rPr>
              <a:t>Vulnerability Enumeration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Scan</a:t>
            </a:r>
            <a:endParaRPr sz="1700">
              <a:latin typeface="Arial"/>
              <a:cs typeface="Arial"/>
            </a:endParaRPr>
          </a:p>
          <a:p>
            <a:pPr marL="641985" lvl="1" indent="-172720">
              <a:lnSpc>
                <a:spcPts val="1470"/>
              </a:lnSpc>
              <a:buChar char="•"/>
              <a:tabLst>
                <a:tab pos="642620" algn="l"/>
              </a:tabLst>
            </a:pPr>
            <a:r>
              <a:rPr sz="1500" spc="10" dirty="0">
                <a:latin typeface="Arial"/>
                <a:cs typeface="Arial"/>
              </a:rPr>
              <a:t>Like </a:t>
            </a:r>
            <a:r>
              <a:rPr sz="1500" spc="15" dirty="0">
                <a:latin typeface="Arial"/>
                <a:cs typeface="Arial"/>
              </a:rPr>
              <a:t>Version </a:t>
            </a:r>
            <a:r>
              <a:rPr sz="1500" spc="10" dirty="0">
                <a:latin typeface="Arial"/>
                <a:cs typeface="Arial"/>
              </a:rPr>
              <a:t>scanning, </a:t>
            </a:r>
            <a:r>
              <a:rPr sz="1500" spc="20" dirty="0">
                <a:latin typeface="Arial"/>
                <a:cs typeface="Arial"/>
              </a:rPr>
              <a:t>more </a:t>
            </a:r>
            <a:r>
              <a:rPr sz="1500" spc="5" dirty="0">
                <a:latin typeface="Arial"/>
                <a:cs typeface="Arial"/>
              </a:rPr>
              <a:t>in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depth</a:t>
            </a:r>
            <a:endParaRPr sz="1500">
              <a:latin typeface="Arial"/>
              <a:cs typeface="Arial"/>
            </a:endParaRPr>
          </a:p>
          <a:p>
            <a:pPr marL="641985" marR="514350" lvl="1" indent="-172720">
              <a:lnSpc>
                <a:spcPts val="1480"/>
              </a:lnSpc>
              <a:spcBef>
                <a:spcPts val="145"/>
              </a:spcBef>
              <a:buChar char="•"/>
              <a:tabLst>
                <a:tab pos="642620" algn="l"/>
              </a:tabLst>
            </a:pPr>
            <a:r>
              <a:rPr sz="1500" spc="15" dirty="0">
                <a:latin typeface="Arial"/>
                <a:cs typeface="Arial"/>
              </a:rPr>
              <a:t>Scans a target </a:t>
            </a:r>
            <a:r>
              <a:rPr sz="1500" spc="5" dirty="0">
                <a:latin typeface="Arial"/>
                <a:cs typeface="Arial"/>
              </a:rPr>
              <a:t>with </a:t>
            </a:r>
            <a:r>
              <a:rPr sz="1500" spc="20" dirty="0">
                <a:latin typeface="Arial"/>
                <a:cs typeface="Arial"/>
              </a:rPr>
              <a:t>even more </a:t>
            </a:r>
            <a:r>
              <a:rPr sz="1500" spc="10" dirty="0">
                <a:latin typeface="Arial"/>
                <a:cs typeface="Arial"/>
              </a:rPr>
              <a:t>payloads </a:t>
            </a:r>
            <a:r>
              <a:rPr sz="1500" spc="15" dirty="0">
                <a:latin typeface="Arial"/>
                <a:cs typeface="Arial"/>
              </a:rPr>
              <a:t>to determine </a:t>
            </a:r>
            <a:r>
              <a:rPr sz="1500" spc="20" dirty="0">
                <a:latin typeface="Arial"/>
                <a:cs typeface="Arial"/>
              </a:rPr>
              <a:t>OS, </a:t>
            </a:r>
            <a:r>
              <a:rPr sz="1500" spc="15" dirty="0">
                <a:latin typeface="Arial"/>
                <a:cs typeface="Arial"/>
              </a:rPr>
              <a:t>services, </a:t>
            </a:r>
            <a:r>
              <a:rPr sz="1500" spc="10" dirty="0">
                <a:latin typeface="Arial"/>
                <a:cs typeface="Arial"/>
              </a:rPr>
              <a:t>versions, </a:t>
            </a:r>
            <a:r>
              <a:rPr sz="1500" spc="15" dirty="0">
                <a:latin typeface="Arial"/>
                <a:cs typeface="Arial"/>
              </a:rPr>
              <a:t>but</a:t>
            </a:r>
            <a:r>
              <a:rPr sz="1500" spc="-2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also  vulnerabilities</a:t>
            </a:r>
            <a:endParaRPr sz="1500">
              <a:latin typeface="Arial"/>
              <a:cs typeface="Arial"/>
            </a:endParaRPr>
          </a:p>
          <a:p>
            <a:pPr marL="641985" marR="5080" lvl="1" indent="-172720">
              <a:lnSpc>
                <a:spcPct val="81300"/>
              </a:lnSpc>
              <a:buChar char="•"/>
              <a:tabLst>
                <a:tab pos="642620" algn="l"/>
              </a:tabLst>
            </a:pPr>
            <a:r>
              <a:rPr sz="1500" spc="20" dirty="0">
                <a:latin typeface="Arial"/>
                <a:cs typeface="Arial"/>
              </a:rPr>
              <a:t>May </a:t>
            </a:r>
            <a:r>
              <a:rPr sz="1500" spc="15" dirty="0">
                <a:latin typeface="Arial"/>
                <a:cs typeface="Arial"/>
              </a:rPr>
              <a:t>be enhanced by </a:t>
            </a:r>
            <a:r>
              <a:rPr sz="1500" spc="10" dirty="0">
                <a:latin typeface="Arial"/>
                <a:cs typeface="Arial"/>
              </a:rPr>
              <a:t>configuring </a:t>
            </a: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also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credentials </a:t>
            </a:r>
            <a:r>
              <a:rPr sz="1500" spc="15" dirty="0">
                <a:latin typeface="Arial"/>
                <a:cs typeface="Arial"/>
              </a:rPr>
              <a:t>to get remote access, admin</a:t>
            </a:r>
            <a:r>
              <a:rPr sz="1500" spc="-19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rights,  </a:t>
            </a:r>
            <a:r>
              <a:rPr sz="1500" spc="15" dirty="0">
                <a:latin typeface="Arial"/>
                <a:cs typeface="Arial"/>
              </a:rPr>
              <a:t>SSH, remote </a:t>
            </a:r>
            <a:r>
              <a:rPr sz="1500" spc="5" dirty="0">
                <a:latin typeface="Arial"/>
                <a:cs typeface="Arial"/>
              </a:rPr>
              <a:t>registry, file </a:t>
            </a:r>
            <a:r>
              <a:rPr sz="1500" spc="10" dirty="0">
                <a:latin typeface="Arial"/>
                <a:cs typeface="Arial"/>
              </a:rPr>
              <a:t>system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access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6790" y="55626"/>
            <a:ext cx="4131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 </a:t>
            </a:r>
            <a:r>
              <a:rPr spc="-10" dirty="0"/>
              <a:t>Types </a:t>
            </a:r>
            <a:r>
              <a:rPr dirty="0"/>
              <a:t>of Network</a:t>
            </a:r>
            <a:r>
              <a:rPr spc="-75" dirty="0"/>
              <a:t> </a:t>
            </a:r>
            <a:r>
              <a:rPr dirty="0"/>
              <a:t>Scans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85" y="1406778"/>
            <a:ext cx="19723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Scanning  Gu</a:t>
            </a:r>
            <a:r>
              <a:rPr sz="3000" spc="-15" dirty="0"/>
              <a:t>i</a:t>
            </a:r>
            <a:r>
              <a:rPr sz="3000" dirty="0"/>
              <a:t>del</a:t>
            </a:r>
            <a:r>
              <a:rPr sz="3000" spc="-15" dirty="0"/>
              <a:t>i</a:t>
            </a:r>
            <a:r>
              <a:rPr sz="3000" dirty="0"/>
              <a:t>nes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6401" y="1536953"/>
            <a:ext cx="1297305" cy="227329"/>
          </a:xfrm>
          <a:custGeom>
            <a:avLst/>
            <a:gdLst/>
            <a:ahLst/>
            <a:cxnLst/>
            <a:rect l="l" t="t" r="r" b="b"/>
            <a:pathLst>
              <a:path w="1297304" h="227330">
                <a:moveTo>
                  <a:pt x="1296924" y="0"/>
                </a:moveTo>
                <a:lnTo>
                  <a:pt x="0" y="0"/>
                </a:lnTo>
                <a:lnTo>
                  <a:pt x="0" y="227075"/>
                </a:lnTo>
                <a:lnTo>
                  <a:pt x="1296924" y="227075"/>
                </a:lnTo>
                <a:lnTo>
                  <a:pt x="12969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11702" y="2756154"/>
            <a:ext cx="1184275" cy="227329"/>
          </a:xfrm>
          <a:custGeom>
            <a:avLst/>
            <a:gdLst/>
            <a:ahLst/>
            <a:cxnLst/>
            <a:rect l="l" t="t" r="r" b="b"/>
            <a:pathLst>
              <a:path w="1184275" h="227330">
                <a:moveTo>
                  <a:pt x="1184148" y="0"/>
                </a:moveTo>
                <a:lnTo>
                  <a:pt x="0" y="0"/>
                </a:lnTo>
                <a:lnTo>
                  <a:pt x="0" y="227075"/>
                </a:lnTo>
                <a:lnTo>
                  <a:pt x="1184148" y="227075"/>
                </a:lnTo>
                <a:lnTo>
                  <a:pt x="11841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862" y="739902"/>
            <a:ext cx="6727190" cy="24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Arial"/>
                <a:cs typeface="Arial"/>
              </a:rPr>
              <a:t>Hmm…</a:t>
            </a:r>
            <a:endParaRPr sz="1800">
              <a:latin typeface="Arial"/>
              <a:cs typeface="Arial"/>
            </a:endParaRPr>
          </a:p>
          <a:p>
            <a:pPr marL="1101725" lvl="1" indent="-287020">
              <a:lnSpc>
                <a:spcPct val="100000"/>
              </a:lnSpc>
              <a:spcBef>
                <a:spcPts val="5"/>
              </a:spcBef>
              <a:buFont typeface="Noto Sans Symbols2"/>
              <a:buChar char="⮚"/>
              <a:tabLst>
                <a:tab pos="1102360" algn="l"/>
              </a:tabLst>
            </a:pPr>
            <a:r>
              <a:rPr sz="1600" spc="-5" dirty="0">
                <a:latin typeface="Arial"/>
                <a:cs typeface="Arial"/>
              </a:rPr>
              <a:t>C:\&gt;</a:t>
            </a:r>
            <a:r>
              <a:rPr sz="1600" b="1" spc="-5" dirty="0">
                <a:latin typeface="Arial"/>
                <a:cs typeface="Arial"/>
              </a:rPr>
              <a:t>ping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  <a:hlinkClick r:id="rId2"/>
              </a:rPr>
              <a:t>www.google.com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Noto Sans Symbols2"/>
              <a:buChar char="⮚"/>
            </a:pPr>
            <a:endParaRPr sz="1650">
              <a:latin typeface="Arial"/>
              <a:cs typeface="Arial"/>
            </a:endParaRPr>
          </a:p>
          <a:p>
            <a:pPr marL="1101725" lvl="1" indent="-287020">
              <a:lnSpc>
                <a:spcPct val="100000"/>
              </a:lnSpc>
              <a:buFont typeface="Noto Sans Symbols2"/>
              <a:buChar char="⮚"/>
              <a:tabLst>
                <a:tab pos="1102360" algn="l"/>
              </a:tabLst>
            </a:pPr>
            <a:r>
              <a:rPr sz="1600" spc="-5" dirty="0">
                <a:latin typeface="Arial"/>
                <a:cs typeface="Arial"/>
              </a:rPr>
              <a:t>Pinging google.com [</a:t>
            </a:r>
            <a:r>
              <a:rPr sz="1600" i="1" spc="-5" dirty="0">
                <a:latin typeface="Arial"/>
                <a:cs typeface="Arial"/>
              </a:rPr>
              <a:t>216.58.217.14</a:t>
            </a:r>
            <a:r>
              <a:rPr sz="1600" spc="-5" dirty="0">
                <a:latin typeface="Arial"/>
                <a:cs typeface="Arial"/>
              </a:rPr>
              <a:t>]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32 </a:t>
            </a:r>
            <a:r>
              <a:rPr sz="1600" spc="-10" dirty="0">
                <a:latin typeface="Arial"/>
                <a:cs typeface="Arial"/>
              </a:rPr>
              <a:t>bytes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data:</a:t>
            </a:r>
            <a:endParaRPr sz="1600">
              <a:latin typeface="Arial"/>
              <a:cs typeface="Arial"/>
            </a:endParaRPr>
          </a:p>
          <a:p>
            <a:pPr marL="1101725" lvl="1" indent="-287020">
              <a:lnSpc>
                <a:spcPct val="100000"/>
              </a:lnSpc>
              <a:buFont typeface="Noto Sans Symbols2"/>
              <a:buChar char="⮚"/>
              <a:tabLst>
                <a:tab pos="1102360" algn="l"/>
              </a:tabLst>
            </a:pPr>
            <a:r>
              <a:rPr sz="1600" spc="-5" dirty="0">
                <a:latin typeface="Arial"/>
                <a:cs typeface="Arial"/>
              </a:rPr>
              <a:t>Reply from 216.58.217.14: bytes=32 time=21ms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TTL=56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Noto Sans Symbols2"/>
              <a:buChar char="⮚"/>
            </a:pPr>
            <a:endParaRPr sz="1650">
              <a:latin typeface="Arial"/>
              <a:cs typeface="Arial"/>
            </a:endParaRPr>
          </a:p>
          <a:p>
            <a:pPr marL="1101725" lvl="1" indent="-287020">
              <a:lnSpc>
                <a:spcPct val="100000"/>
              </a:lnSpc>
              <a:buFont typeface="Noto Sans Symbols2"/>
              <a:buChar char="⮚"/>
              <a:tabLst>
                <a:tab pos="1102360" algn="l"/>
              </a:tabLst>
            </a:pPr>
            <a:r>
              <a:rPr sz="1600" spc="-5" dirty="0">
                <a:latin typeface="Arial"/>
                <a:cs typeface="Arial"/>
              </a:rPr>
              <a:t>C:\&gt;</a:t>
            </a:r>
            <a:r>
              <a:rPr sz="1600" b="1" spc="-5" dirty="0">
                <a:latin typeface="Arial"/>
                <a:cs typeface="Arial"/>
              </a:rPr>
              <a:t>ping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  <a:hlinkClick r:id="rId2"/>
              </a:rPr>
              <a:t>www.google.com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Noto Sans Symbols2"/>
              <a:buChar char="⮚"/>
            </a:pPr>
            <a:endParaRPr sz="1650">
              <a:latin typeface="Arial"/>
              <a:cs typeface="Arial"/>
            </a:endParaRPr>
          </a:p>
          <a:p>
            <a:pPr marL="1101725" lvl="1" indent="-287020">
              <a:lnSpc>
                <a:spcPct val="100000"/>
              </a:lnSpc>
              <a:buFont typeface="Noto Sans Symbols2"/>
              <a:buChar char="⮚"/>
              <a:tabLst>
                <a:tab pos="1102360" algn="l"/>
              </a:tabLst>
            </a:pPr>
            <a:r>
              <a:rPr sz="1600" spc="-5" dirty="0">
                <a:latin typeface="Arial"/>
                <a:cs typeface="Arial"/>
              </a:rPr>
              <a:t>Pinging </a:t>
            </a:r>
            <a:r>
              <a:rPr sz="1600" spc="-5" dirty="0">
                <a:latin typeface="Arial"/>
                <a:cs typeface="Arial"/>
                <a:hlinkClick r:id="rId2"/>
              </a:rPr>
              <a:t>www.google.com </a:t>
            </a:r>
            <a:r>
              <a:rPr sz="1600" spc="-5" dirty="0">
                <a:latin typeface="Arial"/>
                <a:cs typeface="Arial"/>
              </a:rPr>
              <a:t>[</a:t>
            </a:r>
            <a:r>
              <a:rPr sz="1600" i="1" spc="-5" dirty="0">
                <a:latin typeface="Arial"/>
                <a:cs typeface="Arial"/>
              </a:rPr>
              <a:t>216.58.217.4</a:t>
            </a:r>
            <a:r>
              <a:rPr sz="1600" spc="-5" dirty="0">
                <a:latin typeface="Arial"/>
                <a:cs typeface="Arial"/>
              </a:rPr>
              <a:t>] with 32 </a:t>
            </a:r>
            <a:r>
              <a:rPr sz="1600" spc="-10" dirty="0">
                <a:latin typeface="Arial"/>
                <a:cs typeface="Arial"/>
              </a:rPr>
              <a:t>bytes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data:</a:t>
            </a:r>
            <a:endParaRPr sz="1600">
              <a:latin typeface="Arial"/>
              <a:cs typeface="Arial"/>
            </a:endParaRPr>
          </a:p>
          <a:p>
            <a:pPr marL="1101725" lvl="1" indent="-287020">
              <a:lnSpc>
                <a:spcPct val="100000"/>
              </a:lnSpc>
              <a:spcBef>
                <a:spcPts val="5"/>
              </a:spcBef>
              <a:buFont typeface="Noto Sans Symbols2"/>
              <a:buChar char="⮚"/>
              <a:tabLst>
                <a:tab pos="1102360" algn="l"/>
              </a:tabLst>
            </a:pPr>
            <a:r>
              <a:rPr sz="1600" spc="-5" dirty="0">
                <a:latin typeface="Arial"/>
                <a:cs typeface="Arial"/>
              </a:rPr>
              <a:t>Reply from 216.58.217.4: bytes=32 time=66ms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TTL=56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6121" y="55626"/>
            <a:ext cx="4143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 with scanning by</a:t>
            </a:r>
            <a:r>
              <a:rPr spc="-140" dirty="0"/>
              <a:t> </a:t>
            </a:r>
            <a:r>
              <a:rPr dirty="0"/>
              <a:t>domain</a:t>
            </a:r>
          </a:p>
        </p:txBody>
      </p:sp>
      <p:sp>
        <p:nvSpPr>
          <p:cNvPr id="6" name="object 6"/>
          <p:cNvSpPr/>
          <p:nvPr/>
        </p:nvSpPr>
        <p:spPr>
          <a:xfrm>
            <a:off x="6199632" y="3314700"/>
            <a:ext cx="1545336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904748"/>
            <a:ext cx="4323080" cy="255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1755">
              <a:lnSpc>
                <a:spcPts val="192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b="1" spc="-15" dirty="0">
                <a:latin typeface="Arial"/>
                <a:cs typeface="Arial"/>
              </a:rPr>
              <a:t>Always </a:t>
            </a:r>
            <a:r>
              <a:rPr sz="1600" b="1" spc="-5" dirty="0">
                <a:latin typeface="Arial"/>
                <a:cs typeface="Arial"/>
              </a:rPr>
              <a:t>scan by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IP!</a:t>
            </a:r>
            <a:endParaRPr sz="1600">
              <a:latin typeface="Arial"/>
              <a:cs typeface="Arial"/>
            </a:endParaRPr>
          </a:p>
          <a:p>
            <a:pPr marL="641985" lvl="1" indent="-172720">
              <a:lnSpc>
                <a:spcPts val="1680"/>
              </a:lnSpc>
              <a:buChar char="•"/>
              <a:tabLst>
                <a:tab pos="642620" algn="l"/>
              </a:tabLst>
            </a:pPr>
            <a:r>
              <a:rPr sz="1400" dirty="0">
                <a:latin typeface="Arial"/>
                <a:cs typeface="Arial"/>
              </a:rPr>
              <a:t>Unless only authorized to scan domain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names</a:t>
            </a:r>
            <a:endParaRPr sz="14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1400" dirty="0">
                <a:latin typeface="Arial"/>
                <a:cs typeface="Arial"/>
              </a:rPr>
              <a:t>Sometimes </a:t>
            </a:r>
            <a:r>
              <a:rPr sz="1400" spc="-5" dirty="0">
                <a:latin typeface="Arial"/>
                <a:cs typeface="Arial"/>
              </a:rPr>
              <a:t>webapp </a:t>
            </a:r>
            <a:r>
              <a:rPr sz="1400" dirty="0">
                <a:latin typeface="Arial"/>
                <a:cs typeface="Arial"/>
              </a:rPr>
              <a:t>scanning may only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with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  <a:p>
            <a:pPr marL="83820" indent="-71755">
              <a:lnSpc>
                <a:spcPct val="100000"/>
              </a:lnSpc>
              <a:spcBef>
                <a:spcPts val="5"/>
              </a:spcBef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b="1" spc="-5" dirty="0">
                <a:latin typeface="Arial"/>
                <a:cs typeface="Arial"/>
              </a:rPr>
              <a:t>IP to domain = one to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one</a:t>
            </a:r>
            <a:endParaRPr sz="1600">
              <a:latin typeface="Arial"/>
              <a:cs typeface="Arial"/>
            </a:endParaRPr>
          </a:p>
          <a:p>
            <a:pPr marL="83820" indent="-71755">
              <a:lnSpc>
                <a:spcPct val="100000"/>
              </a:lnSpc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b="1" spc="-5" dirty="0">
                <a:latin typeface="Arial"/>
                <a:cs typeface="Arial"/>
              </a:rPr>
              <a:t>Domain to IP = </a:t>
            </a:r>
            <a:r>
              <a:rPr sz="1600" b="1" spc="-10" dirty="0">
                <a:latin typeface="Arial"/>
                <a:cs typeface="Arial"/>
              </a:rPr>
              <a:t>one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many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500">
              <a:latin typeface="Arial"/>
              <a:cs typeface="Arial"/>
            </a:endParaRPr>
          </a:p>
          <a:p>
            <a:pPr marL="83820" indent="-71755">
              <a:lnSpc>
                <a:spcPts val="1920"/>
              </a:lnSpc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b="1" spc="-10" dirty="0">
                <a:latin typeface="Arial"/>
                <a:cs typeface="Arial"/>
              </a:rPr>
              <a:t>Round-Robin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DNS</a:t>
            </a:r>
            <a:endParaRPr sz="1600">
              <a:latin typeface="Arial"/>
              <a:cs typeface="Arial"/>
            </a:endParaRPr>
          </a:p>
          <a:p>
            <a:pPr marL="641985" marR="5080" lvl="1" indent="-172720">
              <a:lnSpc>
                <a:spcPts val="1680"/>
              </a:lnSpc>
              <a:spcBef>
                <a:spcPts val="55"/>
              </a:spcBef>
              <a:buChar char="•"/>
              <a:tabLst>
                <a:tab pos="642620" algn="l"/>
              </a:tabLst>
            </a:pPr>
            <a:r>
              <a:rPr sz="1400" dirty="0">
                <a:latin typeface="Arial"/>
                <a:cs typeface="Arial"/>
              </a:rPr>
              <a:t>Technique for load </a:t>
            </a:r>
            <a:r>
              <a:rPr sz="1400" spc="-5" dirty="0">
                <a:latin typeface="Arial"/>
                <a:cs typeface="Arial"/>
              </a:rPr>
              <a:t>distribution, </a:t>
            </a:r>
            <a:r>
              <a:rPr sz="1400" dirty="0">
                <a:latin typeface="Arial"/>
                <a:cs typeface="Arial"/>
              </a:rPr>
              <a:t>load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balancing,  and </a:t>
            </a:r>
            <a:r>
              <a:rPr sz="1400" spc="-5" dirty="0">
                <a:latin typeface="Arial"/>
                <a:cs typeface="Arial"/>
              </a:rPr>
              <a:t>fault-tolerance </a:t>
            </a:r>
            <a:r>
              <a:rPr sz="1400" dirty="0">
                <a:latin typeface="Arial"/>
                <a:cs typeface="Arial"/>
              </a:rPr>
              <a:t>by using redundant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6" y="55626"/>
            <a:ext cx="1310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Scan by</a:t>
            </a:r>
            <a:r>
              <a:rPr spc="-100" dirty="0"/>
              <a:t> </a:t>
            </a:r>
            <a:r>
              <a:rPr dirty="0"/>
              <a:t>IP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21635" y="1199376"/>
            <a:ext cx="6521450" cy="2447925"/>
            <a:chOff x="2421635" y="1199376"/>
            <a:chExt cx="6521450" cy="2447925"/>
          </a:xfrm>
        </p:grpSpPr>
        <p:sp>
          <p:nvSpPr>
            <p:cNvPr id="5" name="object 5"/>
            <p:cNvSpPr/>
            <p:nvPr/>
          </p:nvSpPr>
          <p:spPr>
            <a:xfrm>
              <a:off x="4782292" y="1199376"/>
              <a:ext cx="4160559" cy="24475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4043" y="1341119"/>
              <a:ext cx="3810000" cy="2097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0543" y="1277619"/>
              <a:ext cx="3937000" cy="2224405"/>
            </a:xfrm>
            <a:custGeom>
              <a:avLst/>
              <a:gdLst/>
              <a:ahLst/>
              <a:cxnLst/>
              <a:rect l="l" t="t" r="r" b="b"/>
              <a:pathLst>
                <a:path w="3937000" h="2224404">
                  <a:moveTo>
                    <a:pt x="0" y="2224023"/>
                  </a:moveTo>
                  <a:lnTo>
                    <a:pt x="3937000" y="2224023"/>
                  </a:lnTo>
                  <a:lnTo>
                    <a:pt x="3937000" y="0"/>
                  </a:lnTo>
                  <a:lnTo>
                    <a:pt x="0" y="0"/>
                  </a:lnTo>
                  <a:lnTo>
                    <a:pt x="0" y="2224023"/>
                  </a:lnTo>
                  <a:close/>
                </a:path>
              </a:pathLst>
            </a:custGeom>
            <a:ln w="127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1635" y="2642552"/>
              <a:ext cx="2505456" cy="3475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4053" y="2710180"/>
              <a:ext cx="2348865" cy="222250"/>
            </a:xfrm>
            <a:custGeom>
              <a:avLst/>
              <a:gdLst/>
              <a:ahLst/>
              <a:cxnLst/>
              <a:rect l="l" t="t" r="r" b="b"/>
              <a:pathLst>
                <a:path w="2348865" h="222250">
                  <a:moveTo>
                    <a:pt x="2271523" y="25341"/>
                  </a:moveTo>
                  <a:lnTo>
                    <a:pt x="0" y="196595"/>
                  </a:lnTo>
                  <a:lnTo>
                    <a:pt x="2031" y="221869"/>
                  </a:lnTo>
                  <a:lnTo>
                    <a:pt x="2273425" y="50614"/>
                  </a:lnTo>
                  <a:lnTo>
                    <a:pt x="2271523" y="25341"/>
                  </a:lnTo>
                  <a:close/>
                </a:path>
                <a:path w="2348865" h="222250">
                  <a:moveTo>
                    <a:pt x="2329232" y="24383"/>
                  </a:moveTo>
                  <a:lnTo>
                    <a:pt x="2284222" y="24383"/>
                  </a:lnTo>
                  <a:lnTo>
                    <a:pt x="2286126" y="49656"/>
                  </a:lnTo>
                  <a:lnTo>
                    <a:pt x="2273425" y="50614"/>
                  </a:lnTo>
                  <a:lnTo>
                    <a:pt x="2275332" y="75945"/>
                  </a:lnTo>
                  <a:lnTo>
                    <a:pt x="2348484" y="32257"/>
                  </a:lnTo>
                  <a:lnTo>
                    <a:pt x="2329232" y="24383"/>
                  </a:lnTo>
                  <a:close/>
                </a:path>
                <a:path w="2348865" h="222250">
                  <a:moveTo>
                    <a:pt x="2284222" y="24383"/>
                  </a:moveTo>
                  <a:lnTo>
                    <a:pt x="2271523" y="25341"/>
                  </a:lnTo>
                  <a:lnTo>
                    <a:pt x="2273425" y="50614"/>
                  </a:lnTo>
                  <a:lnTo>
                    <a:pt x="2286126" y="49656"/>
                  </a:lnTo>
                  <a:lnTo>
                    <a:pt x="2284222" y="24383"/>
                  </a:lnTo>
                  <a:close/>
                </a:path>
                <a:path w="2348865" h="222250">
                  <a:moveTo>
                    <a:pt x="2269617" y="0"/>
                  </a:moveTo>
                  <a:lnTo>
                    <a:pt x="2271523" y="25341"/>
                  </a:lnTo>
                  <a:lnTo>
                    <a:pt x="2284222" y="24383"/>
                  </a:lnTo>
                  <a:lnTo>
                    <a:pt x="2329232" y="24383"/>
                  </a:lnTo>
                  <a:lnTo>
                    <a:pt x="226961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6403" y="2598458"/>
              <a:ext cx="207225" cy="327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9329" y="2621533"/>
              <a:ext cx="138175" cy="2463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©2020 </a:t>
            </a:r>
            <a:r>
              <a:rPr spc="-10" dirty="0"/>
              <a:t>NYU </a:t>
            </a:r>
            <a:r>
              <a:rPr spc="-5" dirty="0"/>
              <a:t>Tandon School of</a:t>
            </a:r>
            <a:r>
              <a:rPr spc="-60"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1753</Words>
  <Application>Microsoft Office PowerPoint</Application>
  <PresentationFormat>Presentación en pantalla (16:9)</PresentationFormat>
  <Paragraphs>263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Noto Sans Symbols2</vt:lpstr>
      <vt:lpstr>Times New Roman</vt:lpstr>
      <vt:lpstr>Office Theme</vt:lpstr>
      <vt:lpstr>Presentación de PowerPoint</vt:lpstr>
      <vt:lpstr>This Week</vt:lpstr>
      <vt:lpstr>Scanning and  Vulnerability  Enumeration</vt:lpstr>
      <vt:lpstr>Scanning and Penetration Testing</vt:lpstr>
      <vt:lpstr>Scanning Goals</vt:lpstr>
      <vt:lpstr>Common Types of Network Scans</vt:lpstr>
      <vt:lpstr>Scanning  Guidelines</vt:lpstr>
      <vt:lpstr>Problem with scanning by domain</vt:lpstr>
      <vt:lpstr>Scan by IP</vt:lpstr>
      <vt:lpstr>Presentación de PowerPoint</vt:lpstr>
      <vt:lpstr>Large Scans</vt:lpstr>
      <vt:lpstr>Scanning Permission</vt:lpstr>
      <vt:lpstr>Scanning Side Effects</vt:lpstr>
      <vt:lpstr>TCPDump</vt:lpstr>
      <vt:lpstr>TCPDump - Monitoring a Scan</vt:lpstr>
      <vt:lpstr>Monitoring a Scan</vt:lpstr>
      <vt:lpstr>Monitoring a Scan</vt:lpstr>
      <vt:lpstr>TCPDump useful options</vt:lpstr>
      <vt:lpstr>TCPdump example</vt:lpstr>
      <vt:lpstr>Netcat</vt:lpstr>
      <vt:lpstr>Netcat</vt:lpstr>
      <vt:lpstr>netcat</vt:lpstr>
      <vt:lpstr>netcat to talk to http</vt:lpstr>
      <vt:lpstr>netcat listener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MORENO KANTUN</cp:lastModifiedBy>
  <cp:revision>1</cp:revision>
  <dcterms:created xsi:type="dcterms:W3CDTF">2022-06-09T00:39:37Z</dcterms:created>
  <dcterms:modified xsi:type="dcterms:W3CDTF">2022-06-09T05:47:01Z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2022-06-09T00:00:00Z</vt:filetime>
  </property>
</Properties>
</file>