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C09BD16-A77B-4368-8941-D593B769551A}">
  <a:tblStyle styleId="{FC09BD16-A77B-4368-8941-D593B76955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0752d7f19_0_18: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50752d7f19_0_1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0752d7f19_0_41: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50752d7f19_0_4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fec5813c8_0_16: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4fec5813c8_0_1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fec7f8d0d_0_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4fec7f8d0d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fec7f8d0d_0_14: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4fec7f8d0d_0_1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fec7f8d0d_0_23: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4fec7f8d0d_0_2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9ff124dec_2_5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TASKS:</a:t>
            </a:r>
            <a:endParaRPr/>
          </a:p>
          <a:p>
            <a:pPr indent="-317500" lvl="0" marL="457200" rtl="0" algn="l">
              <a:spcBef>
                <a:spcPts val="0"/>
              </a:spcBef>
              <a:spcAft>
                <a:spcPts val="0"/>
              </a:spcAft>
              <a:buSzPts val="1400"/>
              <a:buChar char="●"/>
            </a:pPr>
            <a:r>
              <a:rPr lang="en-US"/>
              <a:t>Create 2 containers with ping and try to ping between them by name</a:t>
            </a:r>
            <a:endParaRPr/>
          </a:p>
          <a:p>
            <a:pPr indent="-317500" lvl="0" marL="457200" rtl="0" algn="l">
              <a:spcBef>
                <a:spcPts val="0"/>
              </a:spcBef>
              <a:spcAft>
                <a:spcPts val="0"/>
              </a:spcAft>
              <a:buSzPts val="1400"/>
              <a:buChar char="●"/>
            </a:pPr>
            <a:r>
              <a:rPr lang="en-US"/>
              <a:t>Talk about conflicts with (mainly automatically generated) subnets - relembrar problema na Indra</a:t>
            </a:r>
            <a:endParaRPr/>
          </a:p>
        </p:txBody>
      </p:sp>
      <p:sp>
        <p:nvSpPr>
          <p:cNvPr id="216" name="Google Shape;216;g19ff124dec_2_5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fec5813c8_0_45: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4fec5813c8_0_4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fec7f8d0d_0_35: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TASK</a:t>
            </a:r>
            <a:r>
              <a:rPr lang="en-US"/>
              <a:t>: Example troubleshooting with bad nginx Conf</a:t>
            </a:r>
            <a:endParaRPr/>
          </a:p>
        </p:txBody>
      </p:sp>
      <p:sp>
        <p:nvSpPr>
          <p:cNvPr id="231" name="Google Shape;231;g4fec7f8d0d_0_3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90d77e62542058b_3: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Fazer uma demonstração dum log com journald</a:t>
            </a:r>
            <a:endParaRPr/>
          </a:p>
        </p:txBody>
      </p:sp>
      <p:sp>
        <p:nvSpPr>
          <p:cNvPr id="241" name="Google Shape;241;g90d77e62542058b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cf33594f7_0_1: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Explicar porque os logs podem não aparecer com docker logs</a:t>
            </a:r>
            <a:endParaRPr/>
          </a:p>
          <a:p>
            <a:pPr indent="-317500" lvl="0" marL="457200" rtl="0" algn="l">
              <a:spcBef>
                <a:spcPts val="0"/>
              </a:spcBef>
              <a:spcAft>
                <a:spcPts val="0"/>
              </a:spcAft>
              <a:buSzPts val="1400"/>
              <a:buChar char="●"/>
            </a:pPr>
            <a:r>
              <a:rPr lang="en-US"/>
              <a:t>Falar de logstash/fluentd, Elastic Search e Kibana</a:t>
            </a:r>
            <a:endParaRPr/>
          </a:p>
        </p:txBody>
      </p:sp>
      <p:sp>
        <p:nvSpPr>
          <p:cNvPr id="246" name="Google Shape;246;g4cf33594f7_0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fec5813c8_0_22: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4fec5813c8_0_2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1a4aebb23b_0_12: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Falar sobre attach?</a:t>
            </a:r>
            <a:endParaRPr/>
          </a:p>
        </p:txBody>
      </p:sp>
      <p:sp>
        <p:nvSpPr>
          <p:cNvPr id="257" name="Google Shape;257;g1a4aebb23b_0_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fec5813c8_0_26: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4fec5813c8_0_2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fec7f8d0d_0_81: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4fec7f8d0d_0_8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3d33dd45a_0_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3d33dd45a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19ff124dec_2_87: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9ff124dec_2_8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Demonstrar como abrir as organizations no GitHub</a:t>
            </a:r>
            <a:endParaRPr/>
          </a:p>
        </p:txBody>
      </p:sp>
      <p:sp>
        <p:nvSpPr>
          <p:cNvPr id="285" name="Google Shape;285;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fec5813c8_0_4: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4fec5813c8_0_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fec5813c8_0_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4fec5813c8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fec5813c8_0_34: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4fec5813c8_0_3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9ff124dec_1_2: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9ff124dec_1_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752d7f19_0_3: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50752d7f19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fec5813c8_0_38: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4fec5813c8_0_3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 name="Google Shape;13;p2"/>
          <p:cNvSpPr txBox="1"/>
          <p:nvPr>
            <p:ph idx="1" type="subTitle"/>
          </p:nvPr>
        </p:nvSpPr>
        <p:spPr>
          <a:xfrm>
            <a:off x="838080" y="1825560"/>
            <a:ext cx="10515240" cy="43509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3" name="Google Shape;43;p11"/>
          <p:cNvSpPr txBox="1"/>
          <p:nvPr>
            <p:ph idx="1" type="body"/>
          </p:nvPr>
        </p:nvSpPr>
        <p:spPr>
          <a:xfrm>
            <a:off x="838080" y="182556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1"/>
          <p:cNvSpPr txBox="1"/>
          <p:nvPr>
            <p:ph idx="2"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7" name="Google Shape;47;p12"/>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4"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3" name="Google Shape;53;p13"/>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3"/>
          <p:cNvSpPr txBox="1"/>
          <p:nvPr>
            <p:ph idx="2"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6" name="Google Shape;66;p16"/>
          <p:cNvSpPr txBox="1"/>
          <p:nvPr>
            <p:ph idx="1" type="subTitle"/>
          </p:nvPr>
        </p:nvSpPr>
        <p:spPr>
          <a:xfrm>
            <a:off x="838080" y="1825560"/>
            <a:ext cx="10515240" cy="43509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7" name="Shape 67"/>
        <p:cNvGrpSpPr/>
        <p:nvPr/>
      </p:nvGrpSpPr>
      <p:grpSpPr>
        <a:xfrm>
          <a:off x="0" y="0"/>
          <a:ext cx="0" cy="0"/>
          <a:chOff x="0" y="0"/>
          <a:chExt cx="0" cy="0"/>
        </a:xfrm>
      </p:grpSpPr>
      <p:sp>
        <p:nvSpPr>
          <p:cNvPr id="68" name="Google Shape;68;p17"/>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9" name="Google Shape;69;p17"/>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2" name="Google Shape;72;p18"/>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3" name="Google Shape;73;p18"/>
          <p:cNvSpPr txBox="1"/>
          <p:nvPr>
            <p:ph idx="2"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838080" y="365040"/>
            <a:ext cx="10515240" cy="614412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0" name="Google Shape;80;p21"/>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21"/>
          <p:cNvSpPr txBox="1"/>
          <p:nvPr>
            <p:ph idx="2"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2" name="Google Shape;82;p21"/>
          <p:cNvSpPr txBox="1"/>
          <p:nvPr>
            <p:ph idx="3"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5" name="Google Shape;85;p22"/>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Google Shape;86;p22"/>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7" name="Google Shape;87;p22"/>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0" name="Google Shape;90;p23"/>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1" name="Google Shape;91;p23"/>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2" name="Google Shape;92;p23"/>
          <p:cNvSpPr txBox="1"/>
          <p:nvPr>
            <p:ph idx="3"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5" name="Google Shape;95;p24"/>
          <p:cNvSpPr txBox="1"/>
          <p:nvPr>
            <p:ph idx="1" type="body"/>
          </p:nvPr>
        </p:nvSpPr>
        <p:spPr>
          <a:xfrm>
            <a:off x="838080" y="182556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Google Shape;96;p24"/>
          <p:cNvSpPr txBox="1"/>
          <p:nvPr>
            <p:ph idx="2"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9" name="Google Shape;99;p25"/>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5"/>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1" name="Google Shape;101;p25"/>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2" name="Google Shape;102;p25"/>
          <p:cNvSpPr txBox="1"/>
          <p:nvPr>
            <p:ph idx="4"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5" name="Google Shape;105;p26"/>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6" name="Google Shape;106;p26"/>
          <p:cNvSpPr txBox="1"/>
          <p:nvPr>
            <p:ph idx="2"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7" name="Google Shape;107;p26"/>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7" name="Google Shape;17;p4"/>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0" name="Google Shape;20;p5"/>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 name="Google Shape;21;p5"/>
          <p:cNvSpPr txBox="1"/>
          <p:nvPr>
            <p:ph idx="2"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838080" y="365040"/>
            <a:ext cx="10515240" cy="614412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8" name="Google Shape;28;p8"/>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2"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idx="3"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3" name="Google Shape;33;p9"/>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9"/>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8" name="Google Shape;38;p10"/>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10"/>
          <p:cNvSpPr txBox="1"/>
          <p:nvPr>
            <p:ph idx="3"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3880" y="1122480"/>
            <a:ext cx="9143640" cy="23871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 name="Google Shape;7;p1"/>
          <p:cNvSpPr txBox="1"/>
          <p:nvPr>
            <p:ph idx="10" type="dt"/>
          </p:nvPr>
        </p:nvSpPr>
        <p:spPr>
          <a:xfrm>
            <a:off x="838080" y="6356520"/>
            <a:ext cx="27428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8" name="Google Shape;8;p1"/>
          <p:cNvSpPr txBox="1"/>
          <p:nvPr>
            <p:ph idx="11" type="ftr"/>
          </p:nvPr>
        </p:nvSpPr>
        <p:spPr>
          <a:xfrm>
            <a:off x="4038480" y="6356520"/>
            <a:ext cx="41144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0" name="Google Shape;10;p1"/>
          <p:cNvSpPr txBox="1"/>
          <p:nvPr>
            <p:ph idx="1" type="body"/>
          </p:nvPr>
        </p:nvSpPr>
        <p:spPr>
          <a:xfrm>
            <a:off x="609480" y="1604520"/>
            <a:ext cx="109724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9" name="Google Shape;59;p14"/>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0" name="Google Shape;60;p14"/>
          <p:cNvSpPr txBox="1"/>
          <p:nvPr>
            <p:ph idx="10" type="dt"/>
          </p:nvPr>
        </p:nvSpPr>
        <p:spPr>
          <a:xfrm>
            <a:off x="838080" y="6356520"/>
            <a:ext cx="27428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1" name="Google Shape;61;p14"/>
          <p:cNvSpPr txBox="1"/>
          <p:nvPr>
            <p:ph idx="11" type="ftr"/>
          </p:nvPr>
        </p:nvSpPr>
        <p:spPr>
          <a:xfrm>
            <a:off x="4038480" y="6356520"/>
            <a:ext cx="41144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2" name="Google Shape;62;p1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www.luisnabai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github.com/luisnabais-courses/course_dock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hyperlink" Target="https://github.com/dockersamples/example-voting-app.git" TargetMode="External"/><Relationship Id="rId5" Type="http://schemas.openxmlformats.org/officeDocument/2006/relationships/hyperlink" Target="https://labs.play-with-docker.com/" TargetMode="External"/></Relationships>
</file>

<file path=ppt/slides/_rels/slide31.xml.rels><?xml version="1.0" encoding="UTF-8" standalone="yes"?><Relationships xmlns="http://schemas.openxmlformats.org/package/2006/relationships"><Relationship Id="rId11" Type="http://schemas.openxmlformats.org/officeDocument/2006/relationships/hyperlink" Target="https://www.luisnabais.com" TargetMode="External"/><Relationship Id="rId10" Type="http://schemas.openxmlformats.org/officeDocument/2006/relationships/hyperlink" Target="https://github.com/luisnabais-courses/course_docker" TargetMode="External"/><Relationship Id="rId13" Type="http://schemas.openxmlformats.org/officeDocument/2006/relationships/hyperlink" Target="mailto:luis.nabais@findmore.pt" TargetMode="External"/><Relationship Id="rId12" Type="http://schemas.openxmlformats.org/officeDocument/2006/relationships/hyperlink" Target="https://github.com/luisnabais" TargetMode="External"/><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hyperlink" Target="https://docs.docker.com/" TargetMode="External"/><Relationship Id="rId9" Type="http://schemas.openxmlformats.org/officeDocument/2006/relationships/hyperlink" Target="https://docs.docker.com/compose/" TargetMode="External"/><Relationship Id="rId5" Type="http://schemas.openxmlformats.org/officeDocument/2006/relationships/hyperlink" Target="https://docs.docker.com/engine/docker-overview/" TargetMode="External"/><Relationship Id="rId6" Type="http://schemas.openxmlformats.org/officeDocument/2006/relationships/hyperlink" Target="https://docs.docker.com/network/" TargetMode="External"/><Relationship Id="rId7" Type="http://schemas.openxmlformats.org/officeDocument/2006/relationships/hyperlink" Target="https://docs.docker.com/storage/" TargetMode="External"/><Relationship Id="rId8" Type="http://schemas.openxmlformats.org/officeDocument/2006/relationships/hyperlink" Target="https://docs.docker.com/engine/reference/build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hyperlink" Target="mailto:luis.nabais@findmore.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labs.play-with-docke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8304480" y="6101280"/>
            <a:ext cx="3657600" cy="640080"/>
          </a:xfrm>
          <a:prstGeom prst="rect">
            <a:avLst/>
          </a:prstGeom>
          <a:noFill/>
          <a:ln>
            <a:noFill/>
          </a:ln>
        </p:spPr>
        <p:txBody>
          <a:bodyPr anchorCtr="0" anchor="t" bIns="45000" lIns="90000" spcFirstLastPara="1" rIns="90000" wrap="square" tIns="45000">
            <a:noAutofit/>
          </a:bodyPr>
          <a:lstStyle/>
          <a:p>
            <a:pPr indent="0" lvl="0" marL="0" marR="0" rtl="0" algn="r">
              <a:spcBef>
                <a:spcPts val="0"/>
              </a:spcBef>
              <a:spcAft>
                <a:spcPts val="0"/>
              </a:spcAft>
              <a:buNone/>
            </a:pPr>
            <a:r>
              <a:rPr b="1" lang="en-US" sz="3200"/>
              <a:t>Intermediate</a:t>
            </a:r>
            <a:endParaRPr i="0" sz="1800" u="none" cap="none" strike="noStrike">
              <a:solidFill>
                <a:srgbClr val="000000"/>
              </a:solidFill>
            </a:endParaRPr>
          </a:p>
        </p:txBody>
      </p:sp>
      <p:pic>
        <p:nvPicPr>
          <p:cNvPr id="114" name="Google Shape;114;p27"/>
          <p:cNvPicPr preferRelativeResize="0"/>
          <p:nvPr/>
        </p:nvPicPr>
        <p:blipFill rotWithShape="1">
          <a:blip r:embed="rId4">
            <a:alphaModFix/>
          </a:blip>
          <a:srcRect b="0" l="0" r="0" t="0"/>
          <a:stretch/>
        </p:blipFill>
        <p:spPr>
          <a:xfrm>
            <a:off x="92880" y="4480560"/>
            <a:ext cx="6547680" cy="2217960"/>
          </a:xfrm>
          <a:prstGeom prst="rect">
            <a:avLst/>
          </a:prstGeom>
          <a:noFill/>
          <a:ln>
            <a:noFill/>
          </a:ln>
        </p:spPr>
      </p:pic>
      <p:sp>
        <p:nvSpPr>
          <p:cNvPr id="115" name="Google Shape;115;p27"/>
          <p:cNvSpPr txBox="1"/>
          <p:nvPr/>
        </p:nvSpPr>
        <p:spPr>
          <a:xfrm>
            <a:off x="160225" y="6393325"/>
            <a:ext cx="86391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2019-02, by Luís Nabais - https://www.luisnabais.com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71" name="Shape 171"/>
        <p:cNvGrpSpPr/>
        <p:nvPr/>
      </p:nvGrpSpPr>
      <p:grpSpPr>
        <a:xfrm>
          <a:off x="0" y="0"/>
          <a:ext cx="0" cy="0"/>
          <a:chOff x="0" y="0"/>
          <a:chExt cx="0" cy="0"/>
        </a:xfrm>
      </p:grpSpPr>
      <p:sp>
        <p:nvSpPr>
          <p:cNvPr id="172" name="Google Shape;172;p36"/>
          <p:cNvSpPr txBox="1"/>
          <p:nvPr/>
        </p:nvSpPr>
        <p:spPr>
          <a:xfrm>
            <a:off x="182875" y="183250"/>
            <a:ext cx="11704200" cy="633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000000"/>
                </a:solidFill>
              </a:rPr>
              <a:t>Docker Images</a:t>
            </a:r>
            <a:r>
              <a:rPr b="1" lang="en-US" sz="2400"/>
              <a:t> - Dockerfile examples</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p:txBody>
      </p:sp>
      <p:sp>
        <p:nvSpPr>
          <p:cNvPr id="173" name="Google Shape;173;p36"/>
          <p:cNvSpPr/>
          <p:nvPr/>
        </p:nvSpPr>
        <p:spPr>
          <a:xfrm>
            <a:off x="727950" y="3629075"/>
            <a:ext cx="5141100" cy="1686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openjdk:8-jdk</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VOLUME</a:t>
            </a:r>
            <a:r>
              <a:rPr lang="en-US">
                <a:solidFill>
                  <a:schemeClr val="dk1"/>
                </a:solidFill>
              </a:rPr>
              <a:t> /tmp</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build/libs /app</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ENTRYPOINT</a:t>
            </a:r>
            <a:r>
              <a:rPr lang="en-US">
                <a:solidFill>
                  <a:schemeClr val="dk1"/>
                </a:solidFill>
              </a:rPr>
              <a:t> ["java", "-jar", "/app/java-example.jar"]</a:t>
            </a:r>
            <a:endParaRPr>
              <a:solidFill>
                <a:schemeClr val="dk1"/>
              </a:solidFill>
            </a:endParaRPr>
          </a:p>
        </p:txBody>
      </p:sp>
      <p:sp>
        <p:nvSpPr>
          <p:cNvPr id="174" name="Google Shape;174;p36"/>
          <p:cNvSpPr/>
          <p:nvPr/>
        </p:nvSpPr>
        <p:spPr>
          <a:xfrm>
            <a:off x="727950" y="807425"/>
            <a:ext cx="5141100" cy="2699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node:carbon</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WORKDIR</a:t>
            </a:r>
            <a:r>
              <a:rPr lang="en-US">
                <a:solidFill>
                  <a:schemeClr val="dk1"/>
                </a:solidFill>
              </a:rPr>
              <a:t> /usr/src/app</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package*.json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npm install</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 .</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EXPOSE</a:t>
            </a:r>
            <a:r>
              <a:rPr lang="en-US">
                <a:solidFill>
                  <a:schemeClr val="dk1"/>
                </a:solidFill>
              </a:rPr>
              <a:t> 8080</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CMD</a:t>
            </a:r>
            <a:r>
              <a:rPr lang="en-US">
                <a:solidFill>
                  <a:schemeClr val="dk1"/>
                </a:solidFill>
              </a:rPr>
              <a:t> [ "npm", "start" ]</a:t>
            </a:r>
            <a:endParaRPr b="1">
              <a:solidFill>
                <a:schemeClr val="dk1"/>
              </a:solidFill>
            </a:endParaRPr>
          </a:p>
        </p:txBody>
      </p:sp>
      <p:sp>
        <p:nvSpPr>
          <p:cNvPr id="175" name="Google Shape;175;p36"/>
          <p:cNvSpPr txBox="1"/>
          <p:nvPr/>
        </p:nvSpPr>
        <p:spPr>
          <a:xfrm>
            <a:off x="6077575" y="807425"/>
            <a:ext cx="5182500" cy="18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Multi-Stage Builds</a:t>
            </a:r>
            <a:endParaRPr b="1" sz="1800"/>
          </a:p>
          <a:p>
            <a:pPr indent="0" lvl="0" marL="0" rtl="0" algn="l">
              <a:spcBef>
                <a:spcPts val="0"/>
              </a:spcBef>
              <a:spcAft>
                <a:spcPts val="0"/>
              </a:spcAft>
              <a:buNone/>
            </a:pPr>
            <a:r>
              <a:rPr lang="en-US" sz="1800"/>
              <a:t>Docker also supports multi-stage builds, where the first stage creates a temporary image, which is used to build/compile and the second to integrate what was built, onto a final Docker Image.</a:t>
            </a:r>
            <a:endParaRPr sz="1800"/>
          </a:p>
        </p:txBody>
      </p:sp>
      <p:sp>
        <p:nvSpPr>
          <p:cNvPr id="176" name="Google Shape;176;p36"/>
          <p:cNvSpPr/>
          <p:nvPr/>
        </p:nvSpPr>
        <p:spPr>
          <a:xfrm>
            <a:off x="6098275" y="2617325"/>
            <a:ext cx="5141100" cy="3709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maven:3.5.2-jdk-9 AS build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src /usr/src/app/src</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pom.xml /usr/src/app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mvn -f /usr/src/app/pom.xml clean package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openjdk:9</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COPY</a:t>
            </a:r>
            <a:r>
              <a:rPr lang="en-US">
                <a:solidFill>
                  <a:schemeClr val="dk1"/>
                </a:solidFill>
              </a:rPr>
              <a:t> --from=build /usr/src/app/target/flighttracker-1.0.0-SNAPSHOT.jar /usr/app/flighttracker-1.0.0-SNAPSHOT.jar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EXPOSE</a:t>
            </a:r>
            <a:r>
              <a:rPr lang="en-US">
                <a:solidFill>
                  <a:schemeClr val="dk1"/>
                </a:solidFill>
              </a:rPr>
              <a:t> 8080</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ENTRYPOINT</a:t>
            </a:r>
            <a:r>
              <a:rPr lang="en-US">
                <a:solidFill>
                  <a:schemeClr val="dk1"/>
                </a:solidFill>
              </a:rPr>
              <a:t> ["java","-jar","/usr/app/flighttracker-1.0.0-SNAPSHOT.jar"] </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80" name="Shape 180"/>
        <p:cNvGrpSpPr/>
        <p:nvPr/>
      </p:nvGrpSpPr>
      <p:grpSpPr>
        <a:xfrm>
          <a:off x="0" y="0"/>
          <a:ext cx="0" cy="0"/>
          <a:chOff x="0" y="0"/>
          <a:chExt cx="0" cy="0"/>
        </a:xfrm>
      </p:grpSpPr>
      <p:sp>
        <p:nvSpPr>
          <p:cNvPr id="181" name="Google Shape;181;p37"/>
          <p:cNvSpPr txBox="1"/>
          <p:nvPr/>
        </p:nvSpPr>
        <p:spPr>
          <a:xfrm>
            <a:off x="182875" y="183251"/>
            <a:ext cx="11704200" cy="6478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t>Docker </a:t>
            </a:r>
            <a:r>
              <a:rPr b="1" lang="en-US" sz="2400"/>
              <a:t>Registry</a:t>
            </a:r>
            <a:endParaRPr sz="2400" strike="noStrike"/>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What is a Docker Registry?</a:t>
            </a:r>
            <a:br>
              <a:rPr lang="en-US" sz="1800"/>
            </a:br>
            <a:r>
              <a:rPr lang="en-US" sz="1800"/>
              <a:t>A Docker registry is a centralized storage and distribution system for named Docker images.</a:t>
            </a:r>
            <a:endParaRPr sz="1800"/>
          </a:p>
          <a:p>
            <a:pPr indent="0" lvl="0" marL="0" marR="0" rtl="0" algn="l">
              <a:spcBef>
                <a:spcPts val="0"/>
              </a:spcBef>
              <a:spcAft>
                <a:spcPts val="0"/>
              </a:spcAft>
              <a:buSzPts val="1100"/>
              <a:buNone/>
            </a:pPr>
            <a:r>
              <a:rPr lang="en-US" sz="1800"/>
              <a:t>Is organized into Docker repositories, where a repository holds all the versions of a specific image. </a:t>
            </a:r>
            <a:r>
              <a:rPr lang="en-US" sz="1800">
                <a:solidFill>
                  <a:schemeClr val="dk1"/>
                </a:solidFill>
              </a:rPr>
              <a:t>The same image might have multiple different versions, identified by their tags.</a:t>
            </a:r>
            <a:endParaRPr sz="1800">
              <a:solidFill>
                <a:schemeClr val="dk1"/>
              </a:solidFill>
            </a:endParaRPr>
          </a:p>
          <a:p>
            <a:pPr indent="0" lvl="0" marL="0" marR="0" rtl="0" algn="l">
              <a:spcBef>
                <a:spcPts val="0"/>
              </a:spcBef>
              <a:spcAft>
                <a:spcPts val="0"/>
              </a:spcAft>
              <a:buSzPts val="1100"/>
              <a:buNone/>
            </a:pPr>
            <a:r>
              <a:t/>
            </a:r>
            <a:endParaRPr sz="1800"/>
          </a:p>
          <a:p>
            <a:pPr indent="0" lvl="0" marL="0" marR="0" rtl="0" algn="l">
              <a:spcBef>
                <a:spcPts val="0"/>
              </a:spcBef>
              <a:spcAft>
                <a:spcPts val="0"/>
              </a:spcAft>
              <a:buSzPts val="1100"/>
              <a:buNone/>
            </a:pPr>
            <a:r>
              <a:rPr b="1" lang="en-US" sz="1800"/>
              <a:t>Docker Hub</a:t>
            </a:r>
            <a:endParaRPr b="1" sz="1800"/>
          </a:p>
          <a:p>
            <a:pPr indent="0" lvl="0" marL="0" marR="0" rtl="0" algn="l">
              <a:spcBef>
                <a:spcPts val="0"/>
              </a:spcBef>
              <a:spcAft>
                <a:spcPts val="0"/>
              </a:spcAft>
              <a:buSzPts val="1100"/>
              <a:buNone/>
            </a:pPr>
            <a:r>
              <a:rPr lang="en-US" sz="1800"/>
              <a:t>By default, the Docker engine interacts with Docker Hub (https://hub.docker.com), Docker's public registry.</a:t>
            </a:r>
            <a:endParaRPr sz="1800"/>
          </a:p>
          <a:p>
            <a:pPr indent="0" lvl="0" marL="0" marR="0" rtl="0" algn="l">
              <a:spcBef>
                <a:spcPts val="0"/>
              </a:spcBef>
              <a:spcAft>
                <a:spcPts val="0"/>
              </a:spcAft>
              <a:buSzPts val="1100"/>
              <a:buNone/>
            </a:pPr>
            <a:r>
              <a:rPr lang="en-US" sz="1800"/>
              <a:t>However, it is possible to run on-premise the open-source Docker registry/distribution, as well as a commercially supported version called Docker Trusted Registry. There are other public registries available online.</a:t>
            </a:r>
            <a:endParaRPr sz="1800"/>
          </a:p>
          <a:p>
            <a:pPr indent="0" lvl="0" marL="0" marR="0" rtl="0" algn="l">
              <a:spcBef>
                <a:spcPts val="0"/>
              </a:spcBef>
              <a:spcAft>
                <a:spcPts val="0"/>
              </a:spcAft>
              <a:buSzPts val="1100"/>
              <a:buNone/>
            </a:pPr>
            <a:r>
              <a:rPr lang="en-US" sz="1800"/>
              <a:t>Docker Hub</a:t>
            </a:r>
            <a:r>
              <a:rPr lang="en-US" sz="1800">
                <a:solidFill>
                  <a:schemeClr val="dk1"/>
                </a:solidFill>
              </a:rPr>
              <a:t> allows 1 free private image per user, but doesn’t have any limit on pulled (downloaded) images.</a:t>
            </a:r>
            <a:endParaRPr sz="1800">
              <a:solidFill>
                <a:schemeClr val="dk1"/>
              </a:solidFill>
            </a:endParaRPr>
          </a:p>
          <a:p>
            <a:pPr indent="0" lvl="0" marL="0" marR="0" rtl="0" algn="l">
              <a:spcBef>
                <a:spcPts val="0"/>
              </a:spcBef>
              <a:spcAft>
                <a:spcPts val="0"/>
              </a:spcAft>
              <a:buSzPts val="1100"/>
              <a:buNone/>
            </a:pPr>
            <a:r>
              <a:rPr lang="en-US" sz="1800">
                <a:solidFill>
                  <a:schemeClr val="dk1"/>
                </a:solidFill>
              </a:rPr>
              <a:t>There are other pricing plans, as usual.</a:t>
            </a:r>
            <a:endParaRPr sz="1800">
              <a:solidFill>
                <a:schemeClr val="dk1"/>
              </a:solidFill>
            </a:endParaRPr>
          </a:p>
          <a:p>
            <a:pPr indent="0" lvl="0" marL="0" marR="0" rtl="0" algn="l">
              <a:spcBef>
                <a:spcPts val="0"/>
              </a:spcBef>
              <a:spcAft>
                <a:spcPts val="0"/>
              </a:spcAft>
              <a:buSzPts val="1100"/>
              <a:buNone/>
            </a:pPr>
            <a:r>
              <a:t/>
            </a:r>
            <a:endParaRPr sz="1800">
              <a:solidFill>
                <a:schemeClr val="dk1"/>
              </a:solidFill>
            </a:endParaRPr>
          </a:p>
          <a:p>
            <a:pPr indent="0" lvl="0" marL="0" marR="0" rtl="0" algn="l">
              <a:spcBef>
                <a:spcPts val="0"/>
              </a:spcBef>
              <a:spcAft>
                <a:spcPts val="0"/>
              </a:spcAft>
              <a:buSzPts val="1100"/>
              <a:buNone/>
            </a:pPr>
            <a:r>
              <a:rPr b="1" lang="en-US" sz="1800">
                <a:solidFill>
                  <a:schemeClr val="dk1"/>
                </a:solidFill>
              </a:rPr>
              <a:t>Pull Image from Docker Hub</a:t>
            </a:r>
            <a:endParaRPr b="1" sz="1800">
              <a:solidFill>
                <a:schemeClr val="dk1"/>
              </a:solidFill>
            </a:endParaRPr>
          </a:p>
          <a:p>
            <a:pPr indent="0" lvl="0" marL="0" rtl="0" algn="l">
              <a:spcBef>
                <a:spcPts val="0"/>
              </a:spcBef>
              <a:spcAft>
                <a:spcPts val="0"/>
              </a:spcAft>
              <a:buSzPts val="1100"/>
              <a:buNone/>
            </a:pPr>
            <a:r>
              <a:rPr i="1" lang="en-US">
                <a:solidFill>
                  <a:schemeClr val="dk1"/>
                </a:solidFill>
              </a:rPr>
              <a:t>$ docker image pull mariadb:10.3.13</a:t>
            </a:r>
            <a:endParaRPr i="1">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Push image to Docker Hub *</a:t>
            </a:r>
            <a:endParaRPr b="1" sz="1800">
              <a:solidFill>
                <a:schemeClr val="dk1"/>
              </a:solidFill>
            </a:endParaRPr>
          </a:p>
          <a:p>
            <a:pPr indent="0" lvl="0" marL="0" rtl="0" algn="l">
              <a:spcBef>
                <a:spcPts val="0"/>
              </a:spcBef>
              <a:spcAft>
                <a:spcPts val="0"/>
              </a:spcAft>
              <a:buSzPts val="1100"/>
              <a:buNone/>
            </a:pPr>
            <a:r>
              <a:rPr i="1" lang="en-US">
                <a:solidFill>
                  <a:schemeClr val="dk1"/>
                </a:solidFill>
              </a:rPr>
              <a:t>$ docker image push repository-name/image-name:tag</a:t>
            </a:r>
            <a:endParaRPr i="1">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Login user to Docker Hub *</a:t>
            </a:r>
            <a:endParaRPr b="1" sz="1800">
              <a:solidFill>
                <a:schemeClr val="dk1"/>
              </a:solidFill>
            </a:endParaRPr>
          </a:p>
          <a:p>
            <a:pPr indent="0" lvl="0" marL="0" rtl="0" algn="l">
              <a:spcBef>
                <a:spcPts val="0"/>
              </a:spcBef>
              <a:spcAft>
                <a:spcPts val="0"/>
              </a:spcAft>
              <a:buSzPts val="1100"/>
              <a:buNone/>
            </a:pPr>
            <a:r>
              <a:rPr i="1" lang="en-US">
                <a:solidFill>
                  <a:schemeClr val="dk1"/>
                </a:solidFill>
              </a:rPr>
              <a:t>$ docker login</a:t>
            </a:r>
            <a:endParaRPr i="1">
              <a:solidFill>
                <a:schemeClr val="dk1"/>
              </a:solidFill>
            </a:endParaRPr>
          </a:p>
          <a:p>
            <a:pPr indent="0" lvl="0" marL="0" rtl="0" algn="l">
              <a:spcBef>
                <a:spcPts val="0"/>
              </a:spcBef>
              <a:spcAft>
                <a:spcPts val="0"/>
              </a:spcAft>
              <a:buSzPts val="1100"/>
              <a:buNone/>
            </a:pPr>
            <a:r>
              <a:t/>
            </a:r>
            <a:endParaRPr i="1">
              <a:solidFill>
                <a:schemeClr val="dk1"/>
              </a:solidFill>
            </a:endParaRPr>
          </a:p>
          <a:p>
            <a:pPr indent="0" lvl="0" marL="0" rtl="0" algn="l">
              <a:spcBef>
                <a:spcPts val="0"/>
              </a:spcBef>
              <a:spcAft>
                <a:spcPts val="0"/>
              </a:spcAft>
              <a:buNone/>
            </a:pPr>
            <a:r>
              <a:rPr b="1" lang="en-US">
                <a:solidFill>
                  <a:schemeClr val="dk1"/>
                </a:solidFill>
              </a:rPr>
              <a:t>*</a:t>
            </a:r>
            <a:r>
              <a:rPr lang="en-US">
                <a:solidFill>
                  <a:schemeClr val="dk1"/>
                </a:solidFill>
              </a:rPr>
              <a:t> After making sure user is registered on the Docker Hub website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85" name="Shape 185"/>
        <p:cNvGrpSpPr/>
        <p:nvPr/>
      </p:nvGrpSpPr>
      <p:grpSpPr>
        <a:xfrm>
          <a:off x="0" y="0"/>
          <a:ext cx="0" cy="0"/>
          <a:chOff x="0" y="0"/>
          <a:chExt cx="0" cy="0"/>
        </a:xfrm>
      </p:grpSpPr>
      <p:sp>
        <p:nvSpPr>
          <p:cNvPr id="186" name="Google Shape;186;p38"/>
          <p:cNvSpPr txBox="1"/>
          <p:nvPr/>
        </p:nvSpPr>
        <p:spPr>
          <a:xfrm>
            <a:off x="182875" y="183251"/>
            <a:ext cx="11704200" cy="6478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t>Docker </a:t>
            </a:r>
            <a:r>
              <a:rPr b="1" lang="en-US" sz="2400"/>
              <a:t>Registry</a:t>
            </a:r>
            <a:endParaRPr sz="2400" strike="noStrike"/>
          </a:p>
          <a:p>
            <a:pPr indent="0" lvl="0" marL="0" marR="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b="1" lang="en-US" sz="1800"/>
              <a:t>Custom Docker Registry</a:t>
            </a:r>
            <a:endParaRPr b="1" sz="1800"/>
          </a:p>
          <a:p>
            <a:pPr indent="0" lvl="0" marL="0" rtl="0" algn="l">
              <a:spcBef>
                <a:spcPts val="0"/>
              </a:spcBef>
              <a:spcAft>
                <a:spcPts val="0"/>
              </a:spcAft>
              <a:buNone/>
            </a:pPr>
            <a:r>
              <a:rPr lang="en-US" sz="1800"/>
              <a:t>A custom Docker Registry allows unlimited private Docker Images, usually on a custom managed infrastructure.</a:t>
            </a:r>
            <a:endParaRPr sz="1800"/>
          </a:p>
          <a:p>
            <a:pPr indent="0" lvl="0" marL="0" rtl="0" algn="l">
              <a:spcBef>
                <a:spcPts val="0"/>
              </a:spcBef>
              <a:spcAft>
                <a:spcPts val="0"/>
              </a:spcAft>
              <a:buNone/>
            </a:pPr>
            <a:r>
              <a:rPr lang="en-US" sz="1800"/>
              <a:t>The easiest way to create a Registry is to use the official Docker Registry container, like this:</a:t>
            </a:r>
            <a:endParaRPr sz="1800"/>
          </a:p>
          <a:p>
            <a:pPr indent="0" lvl="0" marL="0" rtl="0" algn="l">
              <a:spcBef>
                <a:spcPts val="0"/>
              </a:spcBef>
              <a:spcAft>
                <a:spcPts val="0"/>
              </a:spcAft>
              <a:buClr>
                <a:schemeClr val="dk1"/>
              </a:buClr>
              <a:buFont typeface="Arial"/>
              <a:buNone/>
            </a:pPr>
            <a:r>
              <a:rPr i="1" lang="en-US"/>
              <a:t>$ docker image pull registry:2.7.1</a:t>
            </a:r>
            <a:endParaRPr i="1"/>
          </a:p>
          <a:p>
            <a:pPr indent="0" lvl="0" marL="0" rtl="0" algn="l">
              <a:spcBef>
                <a:spcPts val="0"/>
              </a:spcBef>
              <a:spcAft>
                <a:spcPts val="0"/>
              </a:spcAft>
              <a:buNone/>
            </a:pPr>
            <a:r>
              <a:rPr i="1" lang="en-US"/>
              <a:t>$ docker container run -d --name registry -p 5000:5000 registry:2.7.1</a:t>
            </a:r>
            <a:endParaRPr i="1"/>
          </a:p>
          <a:p>
            <a:pPr indent="0" lvl="0" marL="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lang="en-US" sz="1800"/>
              <a:t>There are more external applications which can be downloaded, integrated into existing infrastructures and used as Custom Registries.</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b="1" lang="en-US" sz="1800">
                <a:solidFill>
                  <a:schemeClr val="dk1"/>
                </a:solidFill>
              </a:rPr>
              <a:t>List repositories on custom registry</a:t>
            </a:r>
            <a:endParaRPr b="1" sz="1800">
              <a:solidFill>
                <a:schemeClr val="dk1"/>
              </a:solidFill>
            </a:endParaRPr>
          </a:p>
          <a:p>
            <a:pPr indent="0" lvl="0" marL="0" rtl="0" algn="l">
              <a:spcBef>
                <a:spcPts val="0"/>
              </a:spcBef>
              <a:spcAft>
                <a:spcPts val="0"/>
              </a:spcAft>
              <a:buNone/>
            </a:pPr>
            <a:r>
              <a:rPr i="1" lang="en-US">
                <a:solidFill>
                  <a:schemeClr val="dk1"/>
                </a:solidFill>
              </a:rPr>
              <a:t>$ curl localhost:5000/v2/_catalog</a:t>
            </a:r>
            <a:endParaRPr i="1">
              <a:solidFill>
                <a:schemeClr val="dk1"/>
              </a:solidFill>
            </a:endParaRPr>
          </a:p>
          <a:p>
            <a:pPr indent="0" lvl="0" marL="0" rtl="0" algn="l">
              <a:spcBef>
                <a:spcPts val="0"/>
              </a:spcBef>
              <a:spcAft>
                <a:spcPts val="0"/>
              </a:spcAft>
              <a:buClr>
                <a:schemeClr val="dk1"/>
              </a:buClr>
              <a:buFont typeface="Arial"/>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Pull image from custom registry</a:t>
            </a:r>
            <a:endParaRPr b="1" sz="1800">
              <a:solidFill>
                <a:schemeClr val="dk1"/>
              </a:solidFill>
            </a:endParaRPr>
          </a:p>
          <a:p>
            <a:pPr indent="0" lvl="0" marL="0" rtl="0" algn="l">
              <a:spcBef>
                <a:spcPts val="0"/>
              </a:spcBef>
              <a:spcAft>
                <a:spcPts val="0"/>
              </a:spcAft>
              <a:buClr>
                <a:schemeClr val="dk1"/>
              </a:buClr>
              <a:buFont typeface="Arial"/>
              <a:buNone/>
            </a:pPr>
            <a:r>
              <a:rPr i="1" lang="en-US">
                <a:solidFill>
                  <a:schemeClr val="dk1"/>
                </a:solidFill>
              </a:rPr>
              <a:t>$ docker image pull localhost:5000/mariadb:10.3.13</a:t>
            </a:r>
            <a:endParaRPr i="1">
              <a:solidFill>
                <a:schemeClr val="dk1"/>
              </a:solidFill>
            </a:endParaRPr>
          </a:p>
          <a:p>
            <a:pPr indent="0" lvl="0" marL="0" rtl="0" algn="l">
              <a:spcBef>
                <a:spcPts val="0"/>
              </a:spcBef>
              <a:spcAft>
                <a:spcPts val="0"/>
              </a:spcAft>
              <a:buClr>
                <a:schemeClr val="dk1"/>
              </a:buClr>
              <a:buFont typeface="Arial"/>
              <a:buNone/>
            </a:pPr>
            <a:r>
              <a:t/>
            </a:r>
            <a:endParaRPr sz="1800">
              <a:solidFill>
                <a:schemeClr val="dk1"/>
              </a:solidFill>
            </a:endParaRPr>
          </a:p>
          <a:p>
            <a:pPr indent="0" lvl="0" marL="0" rtl="0" algn="l">
              <a:spcBef>
                <a:spcPts val="0"/>
              </a:spcBef>
              <a:spcAft>
                <a:spcPts val="0"/>
              </a:spcAft>
              <a:buClr>
                <a:schemeClr val="dk1"/>
              </a:buClr>
              <a:buFont typeface="Arial"/>
              <a:buNone/>
            </a:pPr>
            <a:r>
              <a:rPr b="1" lang="en-US" sz="1800"/>
              <a:t>Push image to custom registry</a:t>
            </a:r>
            <a:r>
              <a:rPr b="1" lang="en-US" sz="1800">
                <a:solidFill>
                  <a:schemeClr val="dk1"/>
                </a:solidFill>
              </a:rPr>
              <a:t> *</a:t>
            </a:r>
            <a:endParaRPr b="1" sz="1800"/>
          </a:p>
          <a:p>
            <a:pPr indent="0" lvl="0" marL="0" rtl="0" algn="l">
              <a:spcBef>
                <a:spcPts val="0"/>
              </a:spcBef>
              <a:spcAft>
                <a:spcPts val="0"/>
              </a:spcAft>
              <a:buClr>
                <a:schemeClr val="dk1"/>
              </a:buClr>
              <a:buSzPts val="1100"/>
              <a:buFont typeface="Arial"/>
              <a:buNone/>
            </a:pPr>
            <a:r>
              <a:rPr i="1" lang="en-US"/>
              <a:t>$ docker image tag mariadb:10.1.13 localhost:5000/mariadb:10.3.13</a:t>
            </a:r>
            <a:endParaRPr i="1"/>
          </a:p>
          <a:p>
            <a:pPr indent="0" lvl="0" marL="0" rtl="0" algn="l">
              <a:spcBef>
                <a:spcPts val="0"/>
              </a:spcBef>
              <a:spcAft>
                <a:spcPts val="0"/>
              </a:spcAft>
              <a:buClr>
                <a:schemeClr val="dk1"/>
              </a:buClr>
              <a:buSzPts val="1100"/>
              <a:buFont typeface="Arial"/>
              <a:buNone/>
            </a:pPr>
            <a:r>
              <a:rPr i="1" lang="en-US"/>
              <a:t>$ docker image push localhost:5000/mariadb:10.3.13</a:t>
            </a:r>
            <a:endParaRPr i="1"/>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b="1" lang="en-US" sz="1800"/>
              <a:t>Login user to custom registry *</a:t>
            </a:r>
            <a:endParaRPr b="1" sz="1800"/>
          </a:p>
          <a:p>
            <a:pPr indent="0" lvl="0" marL="0" rtl="0" algn="l">
              <a:spcBef>
                <a:spcPts val="0"/>
              </a:spcBef>
              <a:spcAft>
                <a:spcPts val="0"/>
              </a:spcAft>
              <a:buClr>
                <a:schemeClr val="dk1"/>
              </a:buClr>
              <a:buSzPts val="1100"/>
              <a:buFont typeface="Arial"/>
              <a:buNone/>
            </a:pPr>
            <a:r>
              <a:rPr i="1" lang="en-US"/>
              <a:t>$ docker login server-host:server-port</a:t>
            </a:r>
            <a:endParaRPr/>
          </a:p>
          <a:p>
            <a:pPr indent="0" lvl="0" marL="0" marR="0" rtl="0" algn="l">
              <a:spcBef>
                <a:spcPts val="0"/>
              </a:spcBef>
              <a:spcAft>
                <a:spcPts val="0"/>
              </a:spcAft>
              <a:buNone/>
            </a:pPr>
            <a:r>
              <a:t/>
            </a:r>
            <a:endParaRPr b="1" sz="1800"/>
          </a:p>
          <a:p>
            <a:pPr indent="0" lvl="0" marL="0" rtl="0" algn="l">
              <a:spcBef>
                <a:spcPts val="0"/>
              </a:spcBef>
              <a:spcAft>
                <a:spcPts val="0"/>
              </a:spcAft>
              <a:buClr>
                <a:schemeClr val="dk1"/>
              </a:buClr>
              <a:buSzPts val="1100"/>
              <a:buFont typeface="Arial"/>
              <a:buNone/>
            </a:pPr>
            <a:r>
              <a:rPr b="1" lang="en-US"/>
              <a:t>*</a:t>
            </a:r>
            <a:r>
              <a:rPr lang="en-US"/>
              <a:t> After making sure user is registered on the Docker Hub website, if it is a private Docker Registry with user registration.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90" name="Shape 190"/>
        <p:cNvGrpSpPr/>
        <p:nvPr/>
      </p:nvGrpSpPr>
      <p:grpSpPr>
        <a:xfrm>
          <a:off x="0" y="0"/>
          <a:ext cx="0" cy="0"/>
          <a:chOff x="0" y="0"/>
          <a:chExt cx="0" cy="0"/>
        </a:xfrm>
      </p:grpSpPr>
      <p:sp>
        <p:nvSpPr>
          <p:cNvPr id="191" name="Google Shape;191;p39"/>
          <p:cNvSpPr txBox="1"/>
          <p:nvPr/>
        </p:nvSpPr>
        <p:spPr>
          <a:xfrm>
            <a:off x="182875" y="182870"/>
            <a:ext cx="11795700" cy="603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Images Workflow</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p:txBody>
      </p:sp>
      <p:pic>
        <p:nvPicPr>
          <p:cNvPr id="192" name="Google Shape;192;p39"/>
          <p:cNvPicPr preferRelativeResize="0"/>
          <p:nvPr/>
        </p:nvPicPr>
        <p:blipFill>
          <a:blip r:embed="rId4">
            <a:alphaModFix/>
          </a:blip>
          <a:stretch>
            <a:fillRect/>
          </a:stretch>
        </p:blipFill>
        <p:spPr>
          <a:xfrm>
            <a:off x="3178450" y="587675"/>
            <a:ext cx="7299050" cy="587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96" name="Shape 196"/>
        <p:cNvGrpSpPr/>
        <p:nvPr/>
      </p:nvGrpSpPr>
      <p:grpSpPr>
        <a:xfrm>
          <a:off x="0" y="0"/>
          <a:ext cx="0" cy="0"/>
          <a:chOff x="0" y="0"/>
          <a:chExt cx="0" cy="0"/>
        </a:xfrm>
      </p:grpSpPr>
      <p:sp>
        <p:nvSpPr>
          <p:cNvPr id="197" name="Google Shape;197;p40"/>
          <p:cNvSpPr txBox="1"/>
          <p:nvPr/>
        </p:nvSpPr>
        <p:spPr>
          <a:xfrm>
            <a:off x="182875" y="183251"/>
            <a:ext cx="11704200" cy="6435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Networks</a:t>
            </a:r>
            <a:endParaRPr sz="2400" strike="noStrike">
              <a:solidFill>
                <a:srgbClr val="000000"/>
              </a:solidFill>
            </a:endParaRPr>
          </a:p>
          <a:p>
            <a:pPr indent="0" lvl="0" marL="0" marR="0" rtl="0" algn="l">
              <a:spcBef>
                <a:spcPts val="0"/>
              </a:spcBef>
              <a:spcAft>
                <a:spcPts val="0"/>
              </a:spcAft>
              <a:buNone/>
            </a:pPr>
            <a:r>
              <a:t/>
            </a:r>
            <a:endParaRPr b="1" sz="1800"/>
          </a:p>
          <a:p>
            <a:pPr indent="0" lvl="0" marL="0" marR="0" rtl="0" algn="l">
              <a:spcBef>
                <a:spcPts val="0"/>
              </a:spcBef>
              <a:spcAft>
                <a:spcPts val="0"/>
              </a:spcAft>
              <a:buSzPts val="1100"/>
              <a:buNone/>
            </a:pPr>
            <a:r>
              <a:rPr lang="en-US" sz="1800"/>
              <a:t>Containers need </a:t>
            </a:r>
            <a:r>
              <a:rPr b="1" lang="en-US" sz="1800"/>
              <a:t>networking</a:t>
            </a:r>
            <a:r>
              <a:rPr lang="en-US" sz="1800"/>
              <a:t> to:</a:t>
            </a:r>
            <a:endParaRPr sz="1800"/>
          </a:p>
          <a:p>
            <a:pPr indent="-342900" lvl="0" marL="457200" marR="0" rtl="0" algn="l">
              <a:spcBef>
                <a:spcPts val="0"/>
              </a:spcBef>
              <a:spcAft>
                <a:spcPts val="0"/>
              </a:spcAft>
              <a:buSzPts val="1800"/>
              <a:buChar char="●"/>
            </a:pPr>
            <a:r>
              <a:rPr lang="en-US" sz="1800"/>
              <a:t>communicate with the outside</a:t>
            </a:r>
            <a:endParaRPr sz="1800"/>
          </a:p>
          <a:p>
            <a:pPr indent="-342900" lvl="0" marL="457200" marR="0" rtl="0" algn="l">
              <a:spcBef>
                <a:spcPts val="0"/>
              </a:spcBef>
              <a:spcAft>
                <a:spcPts val="0"/>
              </a:spcAft>
              <a:buSzPts val="1800"/>
              <a:buChar char="●"/>
            </a:pPr>
            <a:r>
              <a:rPr lang="en-US" sz="1800"/>
              <a:t>communicate among themselves</a:t>
            </a:r>
            <a:endParaRPr sz="1800"/>
          </a:p>
          <a:p>
            <a:pPr indent="-342900" lvl="0" marL="457200" marR="0" rtl="0" algn="l">
              <a:spcBef>
                <a:spcPts val="0"/>
              </a:spcBef>
              <a:spcAft>
                <a:spcPts val="0"/>
              </a:spcAft>
              <a:buSzPts val="1800"/>
              <a:buChar char="●"/>
            </a:pPr>
            <a:r>
              <a:rPr lang="en-US" sz="1800"/>
              <a:t>Be isolated from other containers</a:t>
            </a:r>
            <a:endParaRPr sz="1800"/>
          </a:p>
          <a:p>
            <a:pPr indent="-342900" lvl="0" marL="457200" marR="0" rtl="0" algn="l">
              <a:spcBef>
                <a:spcPts val="0"/>
              </a:spcBef>
              <a:spcAft>
                <a:spcPts val="0"/>
              </a:spcAft>
              <a:buSzPts val="1800"/>
              <a:buChar char="●"/>
            </a:pPr>
            <a:r>
              <a:rPr lang="en-US" sz="1800"/>
              <a:t>Be completely isolated</a:t>
            </a:r>
            <a:endParaRPr sz="1800"/>
          </a:p>
          <a:p>
            <a:pPr indent="-342900" lvl="0" marL="457200" marR="0" rtl="0" algn="l">
              <a:spcBef>
                <a:spcPts val="0"/>
              </a:spcBef>
              <a:spcAft>
                <a:spcPts val="0"/>
              </a:spcAft>
              <a:buSzPts val="1800"/>
              <a:buChar char="●"/>
            </a:pPr>
            <a:r>
              <a:rPr lang="en-US" sz="1800"/>
              <a:t>Port exposure</a:t>
            </a:r>
            <a:endParaRPr sz="1800"/>
          </a:p>
          <a:p>
            <a:pPr indent="-342900" lvl="0" marL="457200" marR="0" rtl="0" algn="l">
              <a:spcBef>
                <a:spcPts val="0"/>
              </a:spcBef>
              <a:spcAft>
                <a:spcPts val="0"/>
              </a:spcAft>
              <a:buSzPts val="1800"/>
              <a:buChar char="●"/>
            </a:pPr>
            <a:r>
              <a:rPr lang="en-US" sz="1800"/>
              <a:t>Port Binding</a:t>
            </a:r>
            <a:endParaRPr sz="1800"/>
          </a:p>
          <a:p>
            <a:pPr indent="0" lvl="0" marL="0" marR="0" rtl="0" algn="l">
              <a:spcBef>
                <a:spcPts val="0"/>
              </a:spcBef>
              <a:spcAft>
                <a:spcPts val="0"/>
              </a:spcAft>
              <a:buNone/>
            </a:pPr>
            <a:r>
              <a:t/>
            </a:r>
            <a:endParaRPr sz="1800"/>
          </a:p>
          <a:p>
            <a:pPr indent="0" lvl="0" marL="0" rtl="0" algn="l">
              <a:spcBef>
                <a:spcPts val="0"/>
              </a:spcBef>
              <a:spcAft>
                <a:spcPts val="0"/>
              </a:spcAft>
              <a:buNone/>
            </a:pPr>
            <a:r>
              <a:rPr lang="en-US" sz="1800">
                <a:solidFill>
                  <a:schemeClr val="dk1"/>
                </a:solidFill>
              </a:rPr>
              <a:t>Docker takes care of networks out of the box, as it creates three networks automatically: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i="1" lang="en-US">
                <a:solidFill>
                  <a:schemeClr val="dk1"/>
                </a:solidFill>
              </a:rPr>
              <a:t>$ docker network ls</a:t>
            </a:r>
            <a:endParaRPr i="1">
              <a:solidFill>
                <a:schemeClr val="dk1"/>
              </a:solidFill>
            </a:endParaRPr>
          </a:p>
          <a:p>
            <a:pPr indent="0" lvl="0" marL="0" rtl="0" algn="l">
              <a:spcBef>
                <a:spcPts val="0"/>
              </a:spcBef>
              <a:spcAft>
                <a:spcPts val="0"/>
              </a:spcAft>
              <a:buClr>
                <a:srgbClr val="000000"/>
              </a:buClr>
              <a:buSzPts val="1100"/>
              <a:buFont typeface="Arial"/>
              <a:buNone/>
            </a:pPr>
            <a:r>
              <a:rPr lang="en-US">
                <a:solidFill>
                  <a:schemeClr val="dk1"/>
                </a:solidFill>
              </a:rPr>
              <a:t>NETWORK ID          NAME                         DRIVER              SCOPE</a:t>
            </a:r>
            <a:endParaRPr>
              <a:solidFill>
                <a:schemeClr val="dk1"/>
              </a:solidFill>
            </a:endParaRPr>
          </a:p>
          <a:p>
            <a:pPr indent="0" lvl="0" marL="0" rtl="0" algn="l">
              <a:spcBef>
                <a:spcPts val="0"/>
              </a:spcBef>
              <a:spcAft>
                <a:spcPts val="0"/>
              </a:spcAft>
              <a:buClr>
                <a:srgbClr val="000000"/>
              </a:buClr>
              <a:buSzPts val="1100"/>
              <a:buFont typeface="Arial"/>
              <a:buNone/>
            </a:pPr>
            <a:r>
              <a:rPr lang="en-US">
                <a:solidFill>
                  <a:schemeClr val="dk1"/>
                </a:solidFill>
              </a:rPr>
              <a:t>e22d0e10deb3        bridge                       bridge              local</a:t>
            </a:r>
            <a:endParaRPr>
              <a:solidFill>
                <a:schemeClr val="dk1"/>
              </a:solidFill>
            </a:endParaRPr>
          </a:p>
          <a:p>
            <a:pPr indent="0" lvl="0" marL="0" rtl="0" algn="l">
              <a:spcBef>
                <a:spcPts val="0"/>
              </a:spcBef>
              <a:spcAft>
                <a:spcPts val="0"/>
              </a:spcAft>
              <a:buClr>
                <a:srgbClr val="000000"/>
              </a:buClr>
              <a:buSzPts val="1100"/>
              <a:buFont typeface="Arial"/>
              <a:buNone/>
            </a:pPr>
            <a:r>
              <a:rPr lang="en-US">
                <a:solidFill>
                  <a:schemeClr val="dk1"/>
                </a:solidFill>
              </a:rPr>
              <a:t>276b6fb8ee09        host                         host                local</a:t>
            </a:r>
            <a:endParaRPr>
              <a:solidFill>
                <a:schemeClr val="dk1"/>
              </a:solidFill>
            </a:endParaRPr>
          </a:p>
          <a:p>
            <a:pPr indent="0" lvl="0" marL="0" rtl="0" algn="l">
              <a:spcBef>
                <a:spcPts val="0"/>
              </a:spcBef>
              <a:spcAft>
                <a:spcPts val="0"/>
              </a:spcAft>
              <a:buClr>
                <a:srgbClr val="000000"/>
              </a:buClr>
              <a:buSzPts val="1100"/>
              <a:buFont typeface="Arial"/>
              <a:buNone/>
            </a:pPr>
            <a:r>
              <a:rPr lang="en-US">
                <a:solidFill>
                  <a:schemeClr val="dk1"/>
                </a:solidFill>
              </a:rPr>
              <a:t>55946e2e5ced        none                         null                local</a:t>
            </a:r>
            <a:endParaRPr>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u="sng">
                <a:solidFill>
                  <a:schemeClr val="dk1"/>
                </a:solidFill>
              </a:rPr>
              <a:t>bridge</a:t>
            </a:r>
            <a:r>
              <a:rPr lang="en-US" sz="1800">
                <a:solidFill>
                  <a:schemeClr val="dk1"/>
                </a:solidFill>
              </a:rPr>
              <a:t>: the default network for all containers</a:t>
            </a:r>
            <a:endParaRPr sz="1800">
              <a:solidFill>
                <a:schemeClr val="dk1"/>
              </a:solidFill>
            </a:endParaRPr>
          </a:p>
          <a:p>
            <a:pPr indent="0" lvl="0" marL="0" rtl="0" algn="l">
              <a:spcBef>
                <a:spcPts val="0"/>
              </a:spcBef>
              <a:spcAft>
                <a:spcPts val="0"/>
              </a:spcAft>
              <a:buNone/>
            </a:pPr>
            <a:r>
              <a:rPr lang="en-US" sz="1800" u="sng">
                <a:solidFill>
                  <a:schemeClr val="dk1"/>
                </a:solidFill>
              </a:rPr>
              <a:t>host</a:t>
            </a:r>
            <a:r>
              <a:rPr lang="en-US" sz="1800">
                <a:solidFill>
                  <a:schemeClr val="dk1"/>
                </a:solidFill>
              </a:rPr>
              <a:t>: this network exactly matches the host network</a:t>
            </a:r>
            <a:endParaRPr sz="1800">
              <a:solidFill>
                <a:schemeClr val="dk1"/>
              </a:solidFill>
            </a:endParaRPr>
          </a:p>
          <a:p>
            <a:pPr indent="0" lvl="0" marL="0" rtl="0" algn="l">
              <a:spcBef>
                <a:spcPts val="0"/>
              </a:spcBef>
              <a:spcAft>
                <a:spcPts val="0"/>
              </a:spcAft>
              <a:buNone/>
            </a:pPr>
            <a:r>
              <a:rPr lang="en-US" sz="1800" u="sng">
                <a:solidFill>
                  <a:schemeClr val="dk1"/>
                </a:solidFill>
              </a:rPr>
              <a:t>none</a:t>
            </a:r>
            <a:r>
              <a:rPr lang="en-US" sz="1800">
                <a:solidFill>
                  <a:schemeClr val="dk1"/>
                </a:solidFill>
              </a:rPr>
              <a:t>: containers connected to this network will only have a loopback interface</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01" name="Shape 201"/>
        <p:cNvGrpSpPr/>
        <p:nvPr/>
      </p:nvGrpSpPr>
      <p:grpSpPr>
        <a:xfrm>
          <a:off x="0" y="0"/>
          <a:ext cx="0" cy="0"/>
          <a:chOff x="0" y="0"/>
          <a:chExt cx="0" cy="0"/>
        </a:xfrm>
      </p:grpSpPr>
      <p:sp>
        <p:nvSpPr>
          <p:cNvPr id="202" name="Google Shape;202;p41"/>
          <p:cNvSpPr txBox="1"/>
          <p:nvPr/>
        </p:nvSpPr>
        <p:spPr>
          <a:xfrm>
            <a:off x="182875" y="183251"/>
            <a:ext cx="11704200" cy="6493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a:t>
            </a:r>
            <a:r>
              <a:rPr b="1" lang="en-US" sz="2400"/>
              <a:t>Networks - Drivers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SzPts val="1100"/>
              <a:buNone/>
            </a:pPr>
            <a:r>
              <a:rPr b="1" lang="en-US" sz="1800">
                <a:solidFill>
                  <a:schemeClr val="dk1"/>
                </a:solidFill>
              </a:rPr>
              <a:t>Bridge</a:t>
            </a:r>
            <a:endParaRPr sz="1800">
              <a:solidFill>
                <a:schemeClr val="dk1"/>
              </a:solidFill>
            </a:endParaRPr>
          </a:p>
          <a:p>
            <a:pPr indent="0" lvl="0" marL="0" rtl="0" algn="l">
              <a:spcBef>
                <a:spcPts val="0"/>
              </a:spcBef>
              <a:spcAft>
                <a:spcPts val="0"/>
              </a:spcAft>
              <a:buSzPts val="1100"/>
              <a:buNone/>
            </a:pPr>
            <a:r>
              <a:rPr lang="en-US" sz="1800">
                <a:solidFill>
                  <a:schemeClr val="dk1"/>
                </a:solidFill>
              </a:rPr>
              <a:t>The default network driver. If no driver is specified, this is the type of network created.</a:t>
            </a:r>
            <a:endParaRPr sz="1800">
              <a:solidFill>
                <a:schemeClr val="dk1"/>
              </a:solidFill>
            </a:endParaRPr>
          </a:p>
          <a:p>
            <a:pPr indent="0" lvl="0" marL="0" rtl="0" algn="l">
              <a:spcBef>
                <a:spcPts val="0"/>
              </a:spcBef>
              <a:spcAft>
                <a:spcPts val="0"/>
              </a:spcAft>
              <a:buSzPts val="1100"/>
              <a:buNone/>
            </a:pPr>
            <a:r>
              <a:rPr lang="en-US" sz="1800">
                <a:solidFill>
                  <a:schemeClr val="dk1"/>
                </a:solidFill>
              </a:rPr>
              <a:t>The default bridge network also called “system bridge network” is also the default network for every container if you don’t specify a network.</a:t>
            </a:r>
            <a:endParaRPr sz="1800">
              <a:solidFill>
                <a:schemeClr val="dk1"/>
              </a:solidFill>
            </a:endParaRPr>
          </a:p>
          <a:p>
            <a:pPr indent="0" lvl="0" marL="0" rtl="0" algn="l">
              <a:spcBef>
                <a:spcPts val="0"/>
              </a:spcBef>
              <a:spcAft>
                <a:spcPts val="0"/>
              </a:spcAft>
              <a:buSzPts val="1100"/>
              <a:buNone/>
            </a:pPr>
            <a:r>
              <a:rPr lang="en-US" sz="1800" u="sng">
                <a:solidFill>
                  <a:schemeClr val="dk1"/>
                </a:solidFill>
              </a:rPr>
              <a:t>IMPORTANT: This is not a bridged connection!</a:t>
            </a:r>
            <a:endParaRPr sz="1800" u="sng">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lang="en-US" sz="1800">
                <a:solidFill>
                  <a:schemeClr val="dk1"/>
                </a:solidFill>
              </a:rPr>
              <a:t>The bridge network is a standalone network with its own router (the Docker Engine).</a:t>
            </a:r>
            <a:endParaRPr sz="1800">
              <a:solidFill>
                <a:schemeClr val="dk1"/>
              </a:solidFill>
            </a:endParaRPr>
          </a:p>
          <a:p>
            <a:pPr indent="0" lvl="0" marL="0" rtl="0" algn="l">
              <a:spcBef>
                <a:spcPts val="0"/>
              </a:spcBef>
              <a:spcAft>
                <a:spcPts val="0"/>
              </a:spcAft>
              <a:buSzPts val="1100"/>
              <a:buNone/>
            </a:pPr>
            <a:r>
              <a:rPr lang="en-US" sz="1800">
                <a:solidFill>
                  <a:schemeClr val="dk1"/>
                </a:solidFill>
              </a:rPr>
              <a:t>Each container attached to this type of network is assigned its own private IP address which is not reachable from the outside by default. When the container needs to request outer resources it sends packets through the default gateway (the Docker Engine).</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Communication from outside to container</a:t>
            </a:r>
            <a:endParaRPr b="1" sz="1800">
              <a:solidFill>
                <a:schemeClr val="dk1"/>
              </a:solidFill>
            </a:endParaRPr>
          </a:p>
          <a:p>
            <a:pPr indent="0" lvl="0" marL="0" rtl="0" algn="l">
              <a:spcBef>
                <a:spcPts val="0"/>
              </a:spcBef>
              <a:spcAft>
                <a:spcPts val="0"/>
              </a:spcAft>
              <a:buSzPts val="1100"/>
              <a:buNone/>
            </a:pPr>
            <a:r>
              <a:rPr lang="en-US" sz="1800">
                <a:solidFill>
                  <a:schemeClr val="dk1"/>
                </a:solidFill>
              </a:rPr>
              <a:t>To access a container from the outside of the Docker Engine, we need to expose a port on the Docker Host:</a:t>
            </a:r>
            <a:endParaRPr sz="1800">
              <a:solidFill>
                <a:schemeClr val="dk1"/>
              </a:solidFill>
            </a:endParaRPr>
          </a:p>
          <a:p>
            <a:pPr indent="0" lvl="0" marL="0" rtl="0" algn="l">
              <a:spcBef>
                <a:spcPts val="0"/>
              </a:spcBef>
              <a:spcAft>
                <a:spcPts val="0"/>
              </a:spcAft>
              <a:buSzPts val="1100"/>
              <a:buNone/>
            </a:pPr>
            <a:r>
              <a:rPr i="1" lang="en-US">
                <a:solidFill>
                  <a:schemeClr val="dk1"/>
                </a:solidFill>
              </a:rPr>
              <a:t>$ docker run -tdi --name my-nginx -p 80:80 nginx</a:t>
            </a:r>
            <a:endParaRPr i="1">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Communication between containers on the same default bridge connection</a:t>
            </a:r>
            <a:endParaRPr b="1" sz="1800">
              <a:solidFill>
                <a:schemeClr val="dk1"/>
              </a:solidFill>
            </a:endParaRPr>
          </a:p>
          <a:p>
            <a:pPr indent="0" lvl="0" marL="0" rtl="0" algn="l">
              <a:spcBef>
                <a:spcPts val="0"/>
              </a:spcBef>
              <a:spcAft>
                <a:spcPts val="0"/>
              </a:spcAft>
              <a:buSzPts val="1100"/>
              <a:buNone/>
            </a:pPr>
            <a:r>
              <a:rPr lang="en-US" sz="1800">
                <a:solidFill>
                  <a:schemeClr val="dk1"/>
                </a:solidFill>
              </a:rPr>
              <a:t>Containers attached to the default bridge connection can communicate by default using IP addresses, but they can’t communicate using DNS.</a:t>
            </a:r>
            <a:endParaRPr sz="1800">
              <a:solidFill>
                <a:schemeClr val="dk1"/>
              </a:solidFill>
            </a:endParaRPr>
          </a:p>
          <a:p>
            <a:pPr indent="0" lvl="0" marL="0" rtl="0" algn="l">
              <a:spcBef>
                <a:spcPts val="0"/>
              </a:spcBef>
              <a:spcAft>
                <a:spcPts val="0"/>
              </a:spcAft>
              <a:buSzPts val="1100"/>
              <a:buNone/>
            </a:pPr>
            <a:r>
              <a:rPr lang="en-US" sz="1800">
                <a:solidFill>
                  <a:schemeClr val="dk1"/>
                </a:solidFill>
              </a:rPr>
              <a:t>This handy behavior can be obtained using </a:t>
            </a:r>
            <a:r>
              <a:rPr lang="en-US" sz="1800" u="sng">
                <a:solidFill>
                  <a:schemeClr val="dk1"/>
                </a:solidFill>
              </a:rPr>
              <a:t>user-defined bridge networks</a:t>
            </a:r>
            <a:r>
              <a:rPr lang="en-US" sz="1800">
                <a:solidFill>
                  <a:schemeClr val="dk1"/>
                </a:solidFill>
              </a:rPr>
              <a:t>, which have a feature called automatic service discovery. This feature allows containers to resolve names into IPs of other containers connected to the same network, much like a local DNS server.</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06" name="Shape 206"/>
        <p:cNvGrpSpPr/>
        <p:nvPr/>
      </p:nvGrpSpPr>
      <p:grpSpPr>
        <a:xfrm>
          <a:off x="0" y="0"/>
          <a:ext cx="0" cy="0"/>
          <a:chOff x="0" y="0"/>
          <a:chExt cx="0" cy="0"/>
        </a:xfrm>
      </p:grpSpPr>
      <p:sp>
        <p:nvSpPr>
          <p:cNvPr id="207" name="Google Shape;207;p42"/>
          <p:cNvSpPr txBox="1"/>
          <p:nvPr/>
        </p:nvSpPr>
        <p:spPr>
          <a:xfrm>
            <a:off x="182880" y="183240"/>
            <a:ext cx="11704200" cy="61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Networks - Drivers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SzPts val="1100"/>
              <a:buNone/>
            </a:pPr>
            <a:r>
              <a:rPr b="1" lang="en-US" sz="1800">
                <a:solidFill>
                  <a:schemeClr val="dk1"/>
                </a:solidFill>
              </a:rPr>
              <a:t>Host</a:t>
            </a:r>
            <a:endParaRPr sz="1800">
              <a:solidFill>
                <a:schemeClr val="dk1"/>
              </a:solidFill>
            </a:endParaRPr>
          </a:p>
          <a:p>
            <a:pPr indent="0" lvl="0" marL="0" rtl="0" algn="l">
              <a:spcBef>
                <a:spcPts val="0"/>
              </a:spcBef>
              <a:spcAft>
                <a:spcPts val="0"/>
              </a:spcAft>
              <a:buSzPts val="1100"/>
              <a:buNone/>
            </a:pPr>
            <a:r>
              <a:rPr lang="en-US" sz="1800">
                <a:solidFill>
                  <a:schemeClr val="dk1"/>
                </a:solidFill>
              </a:rPr>
              <a:t>This is basically a bridge</a:t>
            </a:r>
            <a:r>
              <a:rPr b="1" lang="en-US" sz="1800">
                <a:solidFill>
                  <a:schemeClr val="dk1"/>
                </a:solidFill>
              </a:rPr>
              <a:t>d</a:t>
            </a:r>
            <a:r>
              <a:rPr lang="en-US" sz="1800">
                <a:solidFill>
                  <a:schemeClr val="dk1"/>
                </a:solidFill>
              </a:rPr>
              <a:t> network, as we usually know it.</a:t>
            </a:r>
            <a:endParaRPr sz="1800">
              <a:solidFill>
                <a:schemeClr val="dk1"/>
              </a:solidFill>
            </a:endParaRPr>
          </a:p>
          <a:p>
            <a:pPr indent="0" lvl="0" marL="0" rtl="0" algn="l">
              <a:spcBef>
                <a:spcPts val="0"/>
              </a:spcBef>
              <a:spcAft>
                <a:spcPts val="0"/>
              </a:spcAft>
              <a:buSzPts val="1100"/>
              <a:buNone/>
            </a:pPr>
            <a:r>
              <a:rPr lang="en-US" sz="1800">
                <a:solidFill>
                  <a:schemeClr val="dk1"/>
                </a:solidFill>
              </a:rPr>
              <a:t>It removes network isolation between the container and the Docker host, and use the host’s networking directly, sharing the networking stack with the host.</a:t>
            </a:r>
            <a:endParaRPr sz="1800">
              <a:solidFill>
                <a:schemeClr val="dk1"/>
              </a:solidFill>
            </a:endParaRPr>
          </a:p>
          <a:p>
            <a:pPr indent="0" lvl="0" marL="0" rtl="0" algn="l">
              <a:spcBef>
                <a:spcPts val="0"/>
              </a:spcBef>
              <a:spcAft>
                <a:spcPts val="0"/>
              </a:spcAft>
              <a:buSzPts val="1100"/>
              <a:buNone/>
            </a:pPr>
            <a:r>
              <a:rPr lang="en-US" sz="1800">
                <a:solidFill>
                  <a:schemeClr val="dk1"/>
                </a:solidFill>
              </a:rPr>
              <a:t>This means a container exposing port 80 will automatically bind to hostIP:80 (without the need of -p). If the container has no port exposed using the host network is meaningless.</a:t>
            </a:r>
            <a:endParaRPr sz="1800">
              <a:solidFill>
                <a:schemeClr val="dk1"/>
              </a:solidFill>
            </a:endParaRPr>
          </a:p>
          <a:p>
            <a:pPr indent="0" lvl="0" marL="0" rtl="0" algn="l">
              <a:spcBef>
                <a:spcPts val="0"/>
              </a:spcBef>
              <a:spcAft>
                <a:spcPts val="0"/>
              </a:spcAft>
              <a:buSzPts val="1100"/>
              <a:buNone/>
            </a:pPr>
            <a:r>
              <a:rPr lang="en-US" sz="1800" u="sng">
                <a:solidFill>
                  <a:schemeClr val="dk1"/>
                </a:solidFill>
              </a:rPr>
              <a:t>The host network does not connect the container directly to the physical network of the host</a:t>
            </a:r>
            <a:r>
              <a:rPr lang="en-US" sz="1800">
                <a:solidFill>
                  <a:schemeClr val="dk1"/>
                </a:solidFill>
              </a:rPr>
              <a:t>. The container doesn’t appear as a physical device in the network. The host network is still a classical bridge, it bridges the container to the host rather than the host physical interface.</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Macvlan</a:t>
            </a:r>
            <a:endParaRPr sz="1800">
              <a:solidFill>
                <a:schemeClr val="dk1"/>
              </a:solidFill>
            </a:endParaRPr>
          </a:p>
          <a:p>
            <a:pPr indent="0" lvl="0" marL="0" rtl="0" algn="l">
              <a:spcBef>
                <a:spcPts val="0"/>
              </a:spcBef>
              <a:spcAft>
                <a:spcPts val="0"/>
              </a:spcAft>
              <a:buSzPts val="1100"/>
              <a:buNone/>
            </a:pPr>
            <a:r>
              <a:rPr lang="en-US" sz="1800">
                <a:solidFill>
                  <a:schemeClr val="dk1"/>
                </a:solidFill>
              </a:rPr>
              <a:t>Macvlan networks are also bridge</a:t>
            </a:r>
            <a:r>
              <a:rPr b="1" lang="en-US" sz="1800">
                <a:solidFill>
                  <a:schemeClr val="dk1"/>
                </a:solidFill>
              </a:rPr>
              <a:t>d</a:t>
            </a:r>
            <a:r>
              <a:rPr lang="en-US" sz="1800">
                <a:solidFill>
                  <a:schemeClr val="dk1"/>
                </a:solidFill>
              </a:rPr>
              <a:t> networks, which allow us to assign a MAC address to a container, making it appear as a physical device on your network.</a:t>
            </a:r>
            <a:endParaRPr sz="1800">
              <a:solidFill>
                <a:schemeClr val="dk1"/>
              </a:solidFill>
            </a:endParaRPr>
          </a:p>
          <a:p>
            <a:pPr indent="0" lvl="0" marL="0" rtl="0" algn="l">
              <a:spcBef>
                <a:spcPts val="0"/>
              </a:spcBef>
              <a:spcAft>
                <a:spcPts val="0"/>
              </a:spcAft>
              <a:buSzPts val="1100"/>
              <a:buNone/>
            </a:pPr>
            <a:r>
              <a:rPr lang="en-US" sz="1800">
                <a:solidFill>
                  <a:schemeClr val="dk1"/>
                </a:solidFill>
              </a:rPr>
              <a:t>The Docker daemon routes traffic to containers by their MAC addresses. Using the macvlan driver is sometimes the best choice when dealing with legacy applications that expect to be directly connected to the physical network, rather than routed through the Docker host’s network stack.</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rPr b="1" lang="en-US" sz="1800">
                <a:solidFill>
                  <a:schemeClr val="dk1"/>
                </a:solidFill>
              </a:rPr>
              <a:t>None</a:t>
            </a:r>
            <a:endParaRPr sz="1800">
              <a:solidFill>
                <a:schemeClr val="dk1"/>
              </a:solidFill>
            </a:endParaRPr>
          </a:p>
          <a:p>
            <a:pPr indent="0" lvl="0" marL="0" rtl="0" algn="l">
              <a:spcBef>
                <a:spcPts val="0"/>
              </a:spcBef>
              <a:spcAft>
                <a:spcPts val="0"/>
              </a:spcAft>
              <a:buSzPts val="1100"/>
              <a:buNone/>
            </a:pPr>
            <a:r>
              <a:rPr lang="en-US" sz="1800">
                <a:solidFill>
                  <a:schemeClr val="dk1"/>
                </a:solidFill>
              </a:rPr>
              <a:t>Disable all networking, except loopback (127.0.0.1).</a:t>
            </a:r>
            <a:endParaRPr sz="1800">
              <a:solidFill>
                <a:schemeClr val="dk1"/>
              </a:solidFill>
            </a:endParaRPr>
          </a:p>
          <a:p>
            <a:pPr indent="0" lvl="0" marL="0" rtl="0" algn="l">
              <a:spcBef>
                <a:spcPts val="0"/>
              </a:spcBef>
              <a:spcAft>
                <a:spcPts val="0"/>
              </a:spcAft>
              <a:buSzPts val="1100"/>
              <a:buNone/>
            </a:pPr>
            <a:r>
              <a:rPr lang="en-US" sz="1800">
                <a:solidFill>
                  <a:schemeClr val="dk1"/>
                </a:solidFill>
              </a:rPr>
              <a:t>Usually used in conjunction with a custom network driver, or for some background tasks, like generate a report, or to integrate in CI/CD workflows.</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b="1"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11" name="Shape 211"/>
        <p:cNvGrpSpPr/>
        <p:nvPr/>
      </p:nvGrpSpPr>
      <p:grpSpPr>
        <a:xfrm>
          <a:off x="0" y="0"/>
          <a:ext cx="0" cy="0"/>
          <a:chOff x="0" y="0"/>
          <a:chExt cx="0" cy="0"/>
        </a:xfrm>
      </p:grpSpPr>
      <p:sp>
        <p:nvSpPr>
          <p:cNvPr id="212" name="Google Shape;212;p43"/>
          <p:cNvSpPr txBox="1"/>
          <p:nvPr/>
        </p:nvSpPr>
        <p:spPr>
          <a:xfrm>
            <a:off x="182875" y="183250"/>
            <a:ext cx="11704200" cy="6367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Networks - Drivers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SzPts val="1100"/>
              <a:buNone/>
            </a:pPr>
            <a:r>
              <a:rPr b="1" lang="en-US" sz="1800">
                <a:solidFill>
                  <a:schemeClr val="dk1"/>
                </a:solidFill>
              </a:rPr>
              <a:t>O</a:t>
            </a:r>
            <a:r>
              <a:rPr b="1" lang="en-US" sz="1800">
                <a:solidFill>
                  <a:schemeClr val="dk1"/>
                </a:solidFill>
              </a:rPr>
              <a:t>verlay</a:t>
            </a:r>
            <a:endParaRPr sz="1800">
              <a:solidFill>
                <a:schemeClr val="dk1"/>
              </a:solidFill>
            </a:endParaRPr>
          </a:p>
          <a:p>
            <a:pPr indent="0" lvl="0" marL="0" rtl="0" algn="l">
              <a:spcBef>
                <a:spcPts val="0"/>
              </a:spcBef>
              <a:spcAft>
                <a:spcPts val="0"/>
              </a:spcAft>
              <a:buSzPts val="1100"/>
              <a:buNone/>
            </a:pPr>
            <a:r>
              <a:rPr lang="en-US" sz="1800">
                <a:solidFill>
                  <a:schemeClr val="dk1"/>
                </a:solidFill>
              </a:rPr>
              <a:t>Overlay networks connect multiple Docker daemons together and enable swarm services to communicate with each other.</a:t>
            </a:r>
            <a:endParaRPr sz="1800">
              <a:solidFill>
                <a:schemeClr val="dk1"/>
              </a:solidFill>
            </a:endParaRPr>
          </a:p>
          <a:p>
            <a:pPr indent="0" lvl="0" marL="0" rtl="0" algn="l">
              <a:spcBef>
                <a:spcPts val="0"/>
              </a:spcBef>
              <a:spcAft>
                <a:spcPts val="0"/>
              </a:spcAft>
              <a:buSzPts val="1100"/>
              <a:buNone/>
            </a:pPr>
            <a:r>
              <a:rPr lang="en-US" sz="1800">
                <a:solidFill>
                  <a:schemeClr val="dk1"/>
                </a:solidFill>
              </a:rPr>
              <a:t>We can also use overlay networks to facilitate communication between a swarm service and a standalone container, or between two standalone containers on different Docker daemons. This strategy removes the need to do OS-level routing between these containers.</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a:solidFill>
                <a:schemeClr val="dk1"/>
              </a:solidFill>
            </a:endParaRPr>
          </a:p>
          <a:p>
            <a:pPr indent="0" lvl="0" marL="0" rtl="0" algn="l">
              <a:spcBef>
                <a:spcPts val="0"/>
              </a:spcBef>
              <a:spcAft>
                <a:spcPts val="0"/>
              </a:spcAft>
              <a:buSzPts val="1100"/>
              <a:buNone/>
            </a:pPr>
            <a:r>
              <a:t/>
            </a:r>
            <a:endParaRPr sz="1800" u="sng">
              <a:solidFill>
                <a:schemeClr val="dk1"/>
              </a:solidFill>
            </a:endParaRPr>
          </a:p>
          <a:p>
            <a:pPr indent="0" lvl="0" marL="0" rtl="0" algn="l">
              <a:spcBef>
                <a:spcPts val="0"/>
              </a:spcBef>
              <a:spcAft>
                <a:spcPts val="0"/>
              </a:spcAft>
              <a:buSzPts val="1100"/>
              <a:buNone/>
            </a:pPr>
            <a:r>
              <a:rPr lang="en-US" sz="1800" u="sng">
                <a:solidFill>
                  <a:schemeClr val="dk1"/>
                </a:solidFill>
              </a:rPr>
              <a:t>Network plugins</a:t>
            </a:r>
            <a:r>
              <a:rPr lang="en-US" sz="1800">
                <a:solidFill>
                  <a:schemeClr val="dk1"/>
                </a:solidFill>
              </a:rPr>
              <a:t>: You can install and use third-party network plugins with Docker. These plugins are available from Docker Hub or from third-party vendors. See the vendor’s documentation for installing and using a given network plugin.</a:t>
            </a:r>
            <a:endParaRPr b="1" sz="1800">
              <a:solidFill>
                <a:schemeClr val="dk1"/>
              </a:solidFill>
            </a:endParaRPr>
          </a:p>
        </p:txBody>
      </p:sp>
      <p:pic>
        <p:nvPicPr>
          <p:cNvPr id="213" name="Google Shape;213;p43"/>
          <p:cNvPicPr preferRelativeResize="0"/>
          <p:nvPr/>
        </p:nvPicPr>
        <p:blipFill>
          <a:blip r:embed="rId4">
            <a:alphaModFix/>
          </a:blip>
          <a:stretch>
            <a:fillRect/>
          </a:stretch>
        </p:blipFill>
        <p:spPr>
          <a:xfrm>
            <a:off x="3444275" y="2657950"/>
            <a:ext cx="5303450" cy="276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17" name="Shape 217"/>
        <p:cNvGrpSpPr/>
        <p:nvPr/>
      </p:nvGrpSpPr>
      <p:grpSpPr>
        <a:xfrm>
          <a:off x="0" y="0"/>
          <a:ext cx="0" cy="0"/>
          <a:chOff x="0" y="0"/>
          <a:chExt cx="0" cy="0"/>
        </a:xfrm>
      </p:grpSpPr>
      <p:sp>
        <p:nvSpPr>
          <p:cNvPr id="218" name="Google Shape;218;p44"/>
          <p:cNvSpPr txBox="1"/>
          <p:nvPr/>
        </p:nvSpPr>
        <p:spPr>
          <a:xfrm>
            <a:off x="182875" y="183250"/>
            <a:ext cx="11493900" cy="64053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b="1" lang="en-US" sz="2400">
                <a:solidFill>
                  <a:schemeClr val="dk1"/>
                </a:solidFill>
              </a:rPr>
              <a:t>Docker Networks - User-defined Networks</a:t>
            </a:r>
            <a:endParaRPr sz="2400">
              <a:solidFill>
                <a:schemeClr val="dk1"/>
              </a:solidFill>
            </a:endParaRPr>
          </a:p>
          <a:p>
            <a:pPr indent="0" lvl="0" marL="0" marR="0" rtl="0" algn="l">
              <a:spcBef>
                <a:spcPts val="0"/>
              </a:spcBef>
              <a:spcAft>
                <a:spcPts val="0"/>
              </a:spcAft>
              <a:buNone/>
            </a:pPr>
            <a:r>
              <a:t/>
            </a:r>
            <a:endParaRPr b="1" sz="1800"/>
          </a:p>
          <a:p>
            <a:pPr indent="0" lvl="0" marL="0" marR="0" rtl="0" algn="l">
              <a:spcBef>
                <a:spcPts val="0"/>
              </a:spcBef>
              <a:spcAft>
                <a:spcPts val="0"/>
              </a:spcAft>
              <a:buNone/>
            </a:pPr>
            <a:r>
              <a:rPr b="1" lang="en-US" sz="1800"/>
              <a:t>Creating a User-defined Network</a:t>
            </a:r>
            <a:endParaRPr b="1" sz="1800"/>
          </a:p>
          <a:p>
            <a:pPr indent="0" lvl="0" marL="0" marR="0" rtl="0" algn="l">
              <a:spcBef>
                <a:spcPts val="0"/>
              </a:spcBef>
              <a:spcAft>
                <a:spcPts val="0"/>
              </a:spcAft>
              <a:buNone/>
            </a:pPr>
            <a:r>
              <a:rPr i="1" lang="en-US"/>
              <a:t>$ docker network create --driver bridge</a:t>
            </a:r>
            <a:r>
              <a:rPr i="1" lang="en-US"/>
              <a:t> --subnet 172.49.0.0/16 frontend</a:t>
            </a:r>
            <a:endParaRPr i="1"/>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As bridge is the default driver, the option is not needed in the command.</a:t>
            </a:r>
            <a:endParaRPr sz="1800"/>
          </a:p>
          <a:p>
            <a:pPr indent="0" lvl="0" marL="0" marR="0" rtl="0" algn="l">
              <a:spcBef>
                <a:spcPts val="0"/>
              </a:spcBef>
              <a:spcAft>
                <a:spcPts val="0"/>
              </a:spcAft>
              <a:buNone/>
            </a:pPr>
            <a:r>
              <a:rPr lang="en-US" sz="1800"/>
              <a:t>The subnet is automatically configured, so it’s not mandatory as well.</a:t>
            </a:r>
            <a:endParaRPr sz="1800"/>
          </a:p>
          <a:p>
            <a:pPr indent="0" lvl="0" marL="0" marR="0" rtl="0" algn="l">
              <a:spcBef>
                <a:spcPts val="0"/>
              </a:spcBef>
              <a:spcAft>
                <a:spcPts val="0"/>
              </a:spcAft>
              <a:buNone/>
            </a:pPr>
            <a:r>
              <a:rPr lang="en-US" sz="1800"/>
              <a:t>So the command could just be only:</a:t>
            </a:r>
            <a:endParaRPr sz="1800"/>
          </a:p>
          <a:p>
            <a:pPr indent="0" lvl="0" marL="0" rtl="0" algn="l">
              <a:spcBef>
                <a:spcPts val="0"/>
              </a:spcBef>
              <a:spcAft>
                <a:spcPts val="0"/>
              </a:spcAft>
              <a:buClr>
                <a:schemeClr val="dk1"/>
              </a:buClr>
              <a:buFont typeface="Arial"/>
              <a:buNone/>
            </a:pPr>
            <a:r>
              <a:rPr i="1" lang="en-US">
                <a:solidFill>
                  <a:schemeClr val="dk1"/>
                </a:solidFill>
              </a:rPr>
              <a:t>$ docker network create frontend</a:t>
            </a:r>
            <a:endParaRPr>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Starting a container on a specific network</a:t>
            </a:r>
            <a:endParaRPr b="1" sz="1800">
              <a:solidFill>
                <a:schemeClr val="dk1"/>
              </a:solidFill>
            </a:endParaRPr>
          </a:p>
          <a:p>
            <a:pPr indent="0" lvl="0" marL="0" rtl="0" algn="l">
              <a:spcBef>
                <a:spcPts val="0"/>
              </a:spcBef>
              <a:spcAft>
                <a:spcPts val="0"/>
              </a:spcAft>
              <a:buNone/>
            </a:pPr>
            <a:r>
              <a:rPr lang="en-US" sz="1800">
                <a:solidFill>
                  <a:schemeClr val="dk1"/>
                </a:solidFill>
              </a:rPr>
              <a:t>When containers are created, can be associated with the networks, using the --network flag in the run command.</a:t>
            </a:r>
            <a:endParaRPr sz="1800">
              <a:solidFill>
                <a:schemeClr val="dk1"/>
              </a:solidFill>
            </a:endParaRPr>
          </a:p>
          <a:p>
            <a:pPr indent="0" lvl="0" marL="0" rtl="0" algn="l">
              <a:spcBef>
                <a:spcPts val="0"/>
              </a:spcBef>
              <a:spcAft>
                <a:spcPts val="0"/>
              </a:spcAft>
              <a:buNone/>
            </a:pPr>
            <a:r>
              <a:rPr i="1" lang="en-US">
                <a:solidFill>
                  <a:schemeClr val="dk1"/>
                </a:solidFill>
              </a:rPr>
              <a:t>$ docker run -tdi --name my-nginx --network frontend nginx bash</a:t>
            </a:r>
            <a:endParaRPr i="1">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US" sz="1800">
                <a:solidFill>
                  <a:schemeClr val="dk1"/>
                </a:solidFill>
              </a:rPr>
              <a:t>Assign a network to a running container</a:t>
            </a:r>
            <a:endParaRPr b="1" sz="1800">
              <a:solidFill>
                <a:schemeClr val="dk1"/>
              </a:solidFill>
            </a:endParaRPr>
          </a:p>
          <a:p>
            <a:pPr indent="0" lvl="0" marL="0" rtl="0" algn="l">
              <a:spcBef>
                <a:spcPts val="0"/>
              </a:spcBef>
              <a:spcAft>
                <a:spcPts val="0"/>
              </a:spcAft>
              <a:buNone/>
            </a:pPr>
            <a:r>
              <a:rPr i="1" lang="en-US">
                <a:solidFill>
                  <a:schemeClr val="dk1"/>
                </a:solidFill>
              </a:rPr>
              <a:t>$ docker network connect frontend my-nginx</a:t>
            </a:r>
            <a:endParaRPr i="1">
              <a:solidFill>
                <a:schemeClr val="dk1"/>
              </a:solidFill>
            </a:endParaRPr>
          </a:p>
          <a:p>
            <a:pPr indent="0" lvl="0" marL="0" rtl="0" algn="l">
              <a:spcBef>
                <a:spcPts val="0"/>
              </a:spcBef>
              <a:spcAft>
                <a:spcPts val="0"/>
              </a:spcAft>
              <a:buNone/>
            </a:pPr>
            <a:r>
              <a:t/>
            </a:r>
            <a:endParaRPr i="1" sz="1800">
              <a:solidFill>
                <a:schemeClr val="dk1"/>
              </a:solidFill>
            </a:endParaRPr>
          </a:p>
          <a:p>
            <a:pPr indent="0" lvl="0" marL="0" rtl="0" algn="l">
              <a:spcBef>
                <a:spcPts val="0"/>
              </a:spcBef>
              <a:spcAft>
                <a:spcPts val="0"/>
              </a:spcAft>
              <a:buClr>
                <a:schemeClr val="dk1"/>
              </a:buClr>
              <a:buFont typeface="Arial"/>
              <a:buNone/>
            </a:pPr>
            <a:r>
              <a:rPr b="1" lang="en-US" sz="1800">
                <a:solidFill>
                  <a:schemeClr val="dk1"/>
                </a:solidFill>
              </a:rPr>
              <a:t>Removing</a:t>
            </a:r>
            <a:r>
              <a:rPr b="1" lang="en-US" sz="1800">
                <a:solidFill>
                  <a:schemeClr val="dk1"/>
                </a:solidFill>
              </a:rPr>
              <a:t> a User-defined Network</a:t>
            </a:r>
            <a:endParaRPr b="1" sz="1800">
              <a:solidFill>
                <a:schemeClr val="dk1"/>
              </a:solidFill>
            </a:endParaRPr>
          </a:p>
          <a:p>
            <a:pPr indent="0" lvl="0" marL="0" rtl="0" algn="l">
              <a:spcBef>
                <a:spcPts val="0"/>
              </a:spcBef>
              <a:spcAft>
                <a:spcPts val="0"/>
              </a:spcAft>
              <a:buNone/>
            </a:pPr>
            <a:r>
              <a:rPr i="1" lang="en-US">
                <a:solidFill>
                  <a:schemeClr val="dk1"/>
                </a:solidFill>
              </a:rPr>
              <a:t>$ docker network rm frontend</a:t>
            </a:r>
            <a:endParaRPr i="1">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US" sz="1800">
                <a:solidFill>
                  <a:schemeClr val="dk1"/>
                </a:solidFill>
              </a:rPr>
              <a:t>Inspect a Network</a:t>
            </a:r>
            <a:endParaRPr b="1" sz="1800">
              <a:solidFill>
                <a:schemeClr val="dk1"/>
              </a:solidFill>
            </a:endParaRPr>
          </a:p>
          <a:p>
            <a:pPr indent="0" lvl="0" marL="0" rtl="0" algn="l">
              <a:spcBef>
                <a:spcPts val="0"/>
              </a:spcBef>
              <a:spcAft>
                <a:spcPts val="0"/>
              </a:spcAft>
              <a:buNone/>
            </a:pPr>
            <a:r>
              <a:rPr i="1" lang="en-US">
                <a:solidFill>
                  <a:schemeClr val="dk1"/>
                </a:solidFill>
              </a:rPr>
              <a:t>$ docker network inspect frontend</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22" name="Shape 222"/>
        <p:cNvGrpSpPr/>
        <p:nvPr/>
      </p:nvGrpSpPr>
      <p:grpSpPr>
        <a:xfrm>
          <a:off x="0" y="0"/>
          <a:ext cx="0" cy="0"/>
          <a:chOff x="0" y="0"/>
          <a:chExt cx="0" cy="0"/>
        </a:xfrm>
      </p:grpSpPr>
      <p:sp>
        <p:nvSpPr>
          <p:cNvPr id="223" name="Google Shape;223;p45"/>
          <p:cNvSpPr txBox="1"/>
          <p:nvPr/>
        </p:nvSpPr>
        <p:spPr>
          <a:xfrm>
            <a:off x="182880" y="183240"/>
            <a:ext cx="11704320" cy="6126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solidFill>
                  <a:schemeClr val="dk1"/>
                </a:solidFill>
              </a:rPr>
              <a:t>Persistent </a:t>
            </a:r>
            <a:r>
              <a:rPr b="1" lang="en-US" sz="2400"/>
              <a:t>Data</a:t>
            </a:r>
            <a:endParaRPr sz="2400" strike="noStrike">
              <a:solidFill>
                <a:srgbClr val="000000"/>
              </a:solidFill>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By default, Docker containers do not store persistent data.</a:t>
            </a:r>
            <a:endParaRPr sz="1800"/>
          </a:p>
          <a:p>
            <a:pPr indent="0" lvl="0" marL="0" marR="0" rtl="0" algn="l">
              <a:spcBef>
                <a:spcPts val="0"/>
              </a:spcBef>
              <a:spcAft>
                <a:spcPts val="0"/>
              </a:spcAft>
              <a:buNone/>
            </a:pPr>
            <a:r>
              <a:rPr lang="en-US" sz="1800"/>
              <a:t>Any data written to a container's writable layer will no longer be available once the container stops running. Also, getting data written to a container back out of it for another process can be difficult. To solve the issue of persisting data from a container, Docker has two options.</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Bind mounts</a:t>
            </a:r>
            <a:endParaRPr sz="1800"/>
          </a:p>
          <a:p>
            <a:pPr indent="0" lvl="0" marL="0" marR="0" rtl="0" algn="l">
              <a:spcBef>
                <a:spcPts val="0"/>
              </a:spcBef>
              <a:spcAft>
                <a:spcPts val="0"/>
              </a:spcAft>
              <a:buNone/>
            </a:pPr>
            <a:r>
              <a:rPr lang="en-US" sz="1800"/>
              <a:t>A bind mount is a file or folder stored anywhere on the Docker Host filesystem, mounted into a running container.</a:t>
            </a:r>
            <a:endParaRPr sz="1800"/>
          </a:p>
          <a:p>
            <a:pPr indent="0" lvl="0" marL="0" marR="0" rtl="0" algn="l">
              <a:spcBef>
                <a:spcPts val="0"/>
              </a:spcBef>
              <a:spcAft>
                <a:spcPts val="0"/>
              </a:spcAft>
              <a:buNone/>
            </a:pPr>
            <a:r>
              <a:rPr lang="en-US" sz="1800"/>
              <a:t>As the file or folder can exist anywhere on the host filesystem, processes outside of Docker can also modify it. A disadvantage is that it prevents an easy way of integrate with other processes, like backups, as it </a:t>
            </a:r>
            <a:r>
              <a:rPr lang="en-US" sz="1800"/>
              <a:t>can be very disorganized, spread among the Host filesystem.</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Volumes</a:t>
            </a:r>
            <a:endParaRPr sz="1800"/>
          </a:p>
          <a:p>
            <a:pPr indent="0" lvl="0" marL="0" marR="0" rtl="0" algn="l">
              <a:spcBef>
                <a:spcPts val="0"/>
              </a:spcBef>
              <a:spcAft>
                <a:spcPts val="0"/>
              </a:spcAft>
              <a:buNone/>
            </a:pPr>
            <a:r>
              <a:rPr lang="en-US" sz="1800"/>
              <a:t>Volumes are the preferred way to store persistent data Docker containers create or use. The Docker Host filesystem also stores volumes, similar to bind mounts. However, Docker completely manages them and stores them under a Docker internal directory (/var/lib/docker/volumes, in case of Linux).</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19" name="Shape 119"/>
        <p:cNvGrpSpPr/>
        <p:nvPr/>
      </p:nvGrpSpPr>
      <p:grpSpPr>
        <a:xfrm>
          <a:off x="0" y="0"/>
          <a:ext cx="0" cy="0"/>
          <a:chOff x="0" y="0"/>
          <a:chExt cx="0" cy="0"/>
        </a:xfrm>
      </p:grpSpPr>
      <p:sp>
        <p:nvSpPr>
          <p:cNvPr id="120" name="Google Shape;120;p28"/>
          <p:cNvSpPr txBox="1"/>
          <p:nvPr/>
        </p:nvSpPr>
        <p:spPr>
          <a:xfrm>
            <a:off x="182875" y="182875"/>
            <a:ext cx="11795700" cy="59382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rgbClr val="000000"/>
              </a:buClr>
              <a:buSzPts val="1100"/>
              <a:buFont typeface="Arial"/>
              <a:buNone/>
            </a:pPr>
            <a:r>
              <a:rPr b="1" lang="en-US" sz="2400">
                <a:solidFill>
                  <a:schemeClr val="dk1"/>
                </a:solidFill>
              </a:rPr>
              <a:t>Introduction</a:t>
            </a:r>
            <a:endParaRPr sz="2400">
              <a:solidFill>
                <a:schemeClr val="dk1"/>
              </a:solidFill>
            </a:endParaRPr>
          </a:p>
          <a:p>
            <a:pPr indent="0" lvl="0" marL="0" rtl="0" algn="l">
              <a:spcBef>
                <a:spcPts val="0"/>
              </a:spcBef>
              <a:spcAft>
                <a:spcPts val="0"/>
              </a:spcAft>
              <a:buClr>
                <a:srgbClr val="000000"/>
              </a:buClr>
              <a:buSzPts val="1100"/>
              <a:buFont typeface="Arial"/>
              <a:buNone/>
            </a:pPr>
            <a:r>
              <a:t/>
            </a:r>
            <a:endParaRPr b="1" sz="1800">
              <a:solidFill>
                <a:schemeClr val="dk1"/>
              </a:solidFill>
            </a:endParaRPr>
          </a:p>
          <a:p>
            <a:pPr indent="0" lvl="0" marL="0" rtl="0" algn="l">
              <a:spcBef>
                <a:spcPts val="0"/>
              </a:spcBef>
              <a:spcAft>
                <a:spcPts val="0"/>
              </a:spcAft>
              <a:buClr>
                <a:srgbClr val="000000"/>
              </a:buClr>
              <a:buSzPts val="1100"/>
              <a:buFont typeface="Arial"/>
              <a:buNone/>
            </a:pPr>
            <a:r>
              <a:rPr b="1" lang="en-US" sz="1800">
                <a:solidFill>
                  <a:schemeClr val="dk1"/>
                </a:solidFill>
              </a:rPr>
              <a:t>Who am I?</a:t>
            </a:r>
            <a:endParaRPr b="1" sz="1800">
              <a:solidFill>
                <a:schemeClr val="dk1"/>
              </a:solidFill>
            </a:endParaRPr>
          </a:p>
          <a:p>
            <a:pPr indent="0" lvl="0" marL="0" rtl="0" algn="l">
              <a:spcBef>
                <a:spcPts val="0"/>
              </a:spcBef>
              <a:spcAft>
                <a:spcPts val="0"/>
              </a:spcAft>
              <a:buClr>
                <a:srgbClr val="000000"/>
              </a:buClr>
              <a:buSzPts val="1100"/>
              <a:buFont typeface="Arial"/>
              <a:buNone/>
            </a:pPr>
            <a:r>
              <a:rPr lang="en-US" sz="1800">
                <a:solidFill>
                  <a:schemeClr val="dk1"/>
                </a:solidFill>
              </a:rPr>
              <a:t>Hello! My name is Luís Nabais (</a:t>
            </a:r>
            <a:r>
              <a:rPr lang="en-US" sz="1800" u="sng">
                <a:solidFill>
                  <a:schemeClr val="hlink"/>
                </a:solidFill>
                <a:hlinkClick r:id="rId4"/>
              </a:rPr>
              <a:t>https://www.luisnabais.com</a:t>
            </a:r>
            <a:r>
              <a:rPr lang="en-US" sz="1800">
                <a:solidFill>
                  <a:schemeClr val="dk1"/>
                </a:solidFill>
              </a:rPr>
              <a:t>), I’m a Findmore Consulting employee.</a:t>
            </a:r>
            <a:endParaRPr sz="1800">
              <a:solidFill>
                <a:schemeClr val="dk1"/>
              </a:solidFill>
            </a:endParaRPr>
          </a:p>
          <a:p>
            <a:pPr indent="0" lvl="0" marL="0" rtl="0" algn="l">
              <a:spcBef>
                <a:spcPts val="0"/>
              </a:spcBef>
              <a:spcAft>
                <a:spcPts val="0"/>
              </a:spcAft>
              <a:buClr>
                <a:srgbClr val="000000"/>
              </a:buClr>
              <a:buSzPts val="1100"/>
              <a:buFont typeface="Arial"/>
              <a:buNone/>
            </a:pPr>
            <a:r>
              <a:rPr lang="en-US" sz="1800">
                <a:solidFill>
                  <a:schemeClr val="dk1"/>
                </a:solidFill>
              </a:rPr>
              <a:t>I’m currently working on a Findmore’s client company, called Indra, where I work as a DevOps Engineer.</a:t>
            </a:r>
            <a:endParaRPr sz="1800">
              <a:solidFill>
                <a:schemeClr val="dk1"/>
              </a:solidFill>
            </a:endParaRPr>
          </a:p>
          <a:p>
            <a:pPr indent="0" lvl="0" marL="0" rtl="0" algn="l">
              <a:spcBef>
                <a:spcPts val="0"/>
              </a:spcBef>
              <a:spcAft>
                <a:spcPts val="0"/>
              </a:spcAft>
              <a:buClr>
                <a:srgbClr val="000000"/>
              </a:buClr>
              <a:buSzPts val="1100"/>
              <a:buFont typeface="Arial"/>
              <a:buNone/>
            </a:pPr>
            <a:r>
              <a:rPr lang="en-US" sz="1800">
                <a:solidFill>
                  <a:schemeClr val="dk1"/>
                </a:solidFill>
              </a:rPr>
              <a:t>My specialties are Linux, Docker, Jenkins, DevOps and OpenSource.</a:t>
            </a:r>
            <a:endParaRPr sz="1800">
              <a:solidFill>
                <a:schemeClr val="dk1"/>
              </a:solidFill>
            </a:endParaRPr>
          </a:p>
          <a:p>
            <a:pPr indent="0" lvl="0" marL="0" rtl="0" algn="l">
              <a:spcBef>
                <a:spcPts val="0"/>
              </a:spcBef>
              <a:spcAft>
                <a:spcPts val="0"/>
              </a:spcAft>
              <a:buClr>
                <a:srgbClr val="000000"/>
              </a:buClr>
              <a:buSzPts val="1100"/>
              <a:buFont typeface="Arial"/>
              <a:buNone/>
            </a:pPr>
            <a:r>
              <a:rPr lang="en-US" sz="1800">
                <a:solidFill>
                  <a:schemeClr val="dk1"/>
                </a:solidFill>
              </a:rPr>
              <a:t>I’m a Red Hat Certified Engineer and an ITIL Foundations certified professional.</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rPr b="1" lang="en-US" sz="1800">
                <a:solidFill>
                  <a:schemeClr val="dk1"/>
                </a:solidFill>
              </a:rPr>
              <a:t>Agenda</a:t>
            </a:r>
            <a:endParaRPr b="1"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All the content is publicly available (slides, code samples, scripts)</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rPr b="1" lang="en-US" sz="1800">
                <a:solidFill>
                  <a:schemeClr val="dk1"/>
                </a:solidFill>
              </a:rPr>
              <a:t>Notes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Feel free to interrupt for questions at any time</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Please correct me if you think the pace is too fast or too slow.</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t/>
            </a:r>
            <a:endParaRPr sz="1800">
              <a:solidFill>
                <a:schemeClr val="dk1"/>
              </a:solidFill>
            </a:endParaRPr>
          </a:p>
          <a:p>
            <a:pPr indent="0" lvl="0" marL="0" rtl="0" algn="l">
              <a:spcBef>
                <a:spcPts val="0"/>
              </a:spcBef>
              <a:spcAft>
                <a:spcPts val="0"/>
              </a:spcAft>
              <a:buClr>
                <a:srgbClr val="000000"/>
              </a:buClr>
              <a:buSzPts val="1100"/>
              <a:buFont typeface="Arial"/>
              <a:buNone/>
            </a:pPr>
            <a:r>
              <a:rPr lang="en-US" sz="1800">
                <a:solidFill>
                  <a:schemeClr val="dk1"/>
                </a:solidFill>
              </a:rPr>
              <a:t>Welcome to this Findmore Consulting Workshop! Enjoy!</a:t>
            </a:r>
            <a:endParaRPr b="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27" name="Shape 227"/>
        <p:cNvGrpSpPr/>
        <p:nvPr/>
      </p:nvGrpSpPr>
      <p:grpSpPr>
        <a:xfrm>
          <a:off x="0" y="0"/>
          <a:ext cx="0" cy="0"/>
          <a:chOff x="0" y="0"/>
          <a:chExt cx="0" cy="0"/>
        </a:xfrm>
      </p:grpSpPr>
      <p:sp>
        <p:nvSpPr>
          <p:cNvPr id="228" name="Google Shape;228;p46"/>
          <p:cNvSpPr txBox="1"/>
          <p:nvPr/>
        </p:nvSpPr>
        <p:spPr>
          <a:xfrm>
            <a:off x="182880" y="183240"/>
            <a:ext cx="11704200" cy="61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solidFill>
                  <a:schemeClr val="dk1"/>
                </a:solidFill>
              </a:rPr>
              <a:t>Persistent </a:t>
            </a:r>
            <a:r>
              <a:rPr b="1" lang="en-US" sz="2400"/>
              <a:t>Data</a:t>
            </a:r>
            <a:endParaRPr sz="2400" strike="noStrike">
              <a:solidFill>
                <a:srgbClr val="000000"/>
              </a:solidFill>
            </a:endParaRPr>
          </a:p>
          <a:p>
            <a:pPr indent="0" lvl="0" marL="0" marR="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lang="en-US" sz="1800">
                <a:solidFill>
                  <a:schemeClr val="dk1"/>
                </a:solidFill>
              </a:rPr>
              <a:t>Both provide several useful features for persistent or shared data:</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Can be shared and reused among containers.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Changes will not be included when and image is updated.</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Persist even if the container itself is deleted.</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Allows for troubleshooting (ex: view logs or edit configuration files which prevent service from starting)</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rPr>
              <a:t>Docker never automatically deletes volumes when you remove a container, nor will it “garbage collect” volumes that are no longer referenced by a container.</a:t>
            </a:r>
            <a:endParaRPr sz="1800">
              <a:solidFill>
                <a:schemeClr val="dk1"/>
              </a:solidFill>
            </a:endParaRPr>
          </a:p>
          <a:p>
            <a:pPr indent="0" lvl="0" marL="0" marR="0" rtl="0" algn="l">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32" name="Shape 232"/>
        <p:cNvGrpSpPr/>
        <p:nvPr/>
      </p:nvGrpSpPr>
      <p:grpSpPr>
        <a:xfrm>
          <a:off x="0" y="0"/>
          <a:ext cx="0" cy="0"/>
          <a:chOff x="0" y="0"/>
          <a:chExt cx="0" cy="0"/>
        </a:xfrm>
      </p:grpSpPr>
      <p:sp>
        <p:nvSpPr>
          <p:cNvPr id="233" name="Google Shape;233;p47"/>
          <p:cNvSpPr txBox="1"/>
          <p:nvPr/>
        </p:nvSpPr>
        <p:spPr>
          <a:xfrm>
            <a:off x="182875" y="183251"/>
            <a:ext cx="11704200" cy="6468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Persistent </a:t>
            </a:r>
            <a:r>
              <a:rPr b="1" lang="en-US" sz="2400"/>
              <a:t>Data</a:t>
            </a:r>
            <a:endParaRPr sz="2400" strike="noStrike">
              <a:solidFill>
                <a:srgbClr val="000000"/>
              </a:solidFill>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Listing volumes</a:t>
            </a:r>
            <a:endParaRPr b="1" sz="1800"/>
          </a:p>
          <a:p>
            <a:pPr indent="0" lvl="0" marL="0" marR="0" rtl="0" algn="l">
              <a:spcBef>
                <a:spcPts val="0"/>
              </a:spcBef>
              <a:spcAft>
                <a:spcPts val="0"/>
              </a:spcAft>
              <a:buNone/>
            </a:pPr>
            <a:r>
              <a:rPr i="1" lang="en-US"/>
              <a:t>$ docker volume ls</a:t>
            </a:r>
            <a:endParaRPr i="1"/>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Creating volumes</a:t>
            </a:r>
            <a:endParaRPr b="1" sz="1800"/>
          </a:p>
          <a:p>
            <a:pPr indent="0" lvl="0" marL="0" marR="0" rtl="0" algn="l">
              <a:spcBef>
                <a:spcPts val="0"/>
              </a:spcBef>
              <a:spcAft>
                <a:spcPts val="0"/>
              </a:spcAft>
              <a:buNone/>
            </a:pPr>
            <a:r>
              <a:rPr i="1" lang="en-US"/>
              <a:t>$ docker volume create nginx-conf</a:t>
            </a:r>
            <a:endParaRPr i="1"/>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Assign to containers</a:t>
            </a:r>
            <a:endParaRPr b="1" sz="1800"/>
          </a:p>
          <a:p>
            <a:pPr indent="0" lvl="0" marL="0" marR="0" rtl="0" algn="l">
              <a:spcBef>
                <a:spcPts val="0"/>
              </a:spcBef>
              <a:spcAft>
                <a:spcPts val="0"/>
              </a:spcAft>
              <a:buNone/>
            </a:pPr>
            <a:r>
              <a:rPr lang="en-US" sz="1800"/>
              <a:t>This option is only available during container creation, using -v or --mount flags:</a:t>
            </a:r>
            <a:br>
              <a:rPr lang="en-US" sz="1800"/>
            </a:br>
            <a:r>
              <a:rPr i="1" lang="en-US"/>
              <a:t>$ docker run -tdi --name my-nginx -v nginx-conf:/etc/nginx/conf.d -p 80:80 nginx</a:t>
            </a:r>
            <a:endParaRPr i="1"/>
          </a:p>
          <a:p>
            <a:pPr indent="0" lvl="0" marL="0" marR="0" rtl="0" algn="l">
              <a:spcBef>
                <a:spcPts val="0"/>
              </a:spcBef>
              <a:spcAft>
                <a:spcPts val="0"/>
              </a:spcAft>
              <a:buNone/>
            </a:pPr>
            <a:r>
              <a:rPr i="1" lang="en-US">
                <a:solidFill>
                  <a:schemeClr val="dk1"/>
                </a:solidFill>
              </a:rPr>
              <a:t>$ docker run -tdi --name my-nginx </a:t>
            </a:r>
            <a:r>
              <a:rPr i="1" lang="en-US"/>
              <a:t>--mount type=volume,source=nginx-conf,target=/</a:t>
            </a:r>
            <a:r>
              <a:rPr i="1" lang="en-US">
                <a:solidFill>
                  <a:schemeClr val="dk1"/>
                </a:solidFill>
              </a:rPr>
              <a:t>etc/nginx/conf.d -p 80:80 nginx</a:t>
            </a:r>
            <a:endParaRPr i="1"/>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Bind mounts can also be assigned to containers during creation, using the same -v or --mount flags:</a:t>
            </a:r>
            <a:endParaRPr sz="1800"/>
          </a:p>
          <a:p>
            <a:pPr indent="0" lvl="0" marL="0" rtl="0" algn="l">
              <a:spcBef>
                <a:spcPts val="0"/>
              </a:spcBef>
              <a:spcAft>
                <a:spcPts val="0"/>
              </a:spcAft>
              <a:buNone/>
            </a:pPr>
            <a:r>
              <a:rPr i="1" lang="en-US">
                <a:solidFill>
                  <a:schemeClr val="dk1"/>
                </a:solidFill>
              </a:rPr>
              <a:t>$ docker run -tdi --name my-nginx -v /home/user/docker-data/nginx-conf:/etc/nginx/conf.d -p 80:80 nginx</a:t>
            </a:r>
            <a:endParaRPr i="1">
              <a:solidFill>
                <a:schemeClr val="dk1"/>
              </a:solidFill>
            </a:endParaRPr>
          </a:p>
          <a:p>
            <a:pPr indent="0" lvl="0" marL="0" rtl="0" algn="l">
              <a:spcBef>
                <a:spcPts val="0"/>
              </a:spcBef>
              <a:spcAft>
                <a:spcPts val="0"/>
              </a:spcAft>
              <a:buNone/>
            </a:pPr>
            <a:r>
              <a:rPr i="1" lang="en-US">
                <a:solidFill>
                  <a:schemeClr val="dk1"/>
                </a:solidFill>
              </a:rPr>
              <a:t>$ docker run -tdi --name my-nginx --mount type=bind,source=/home/user/docker-data/nginx-conf:,target=/etc/nginx/conf.d -p 80:80 nginx</a:t>
            </a:r>
            <a:endParaRPr>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US" sz="1800">
                <a:solidFill>
                  <a:schemeClr val="dk1"/>
                </a:solidFill>
              </a:rPr>
              <a:t>-v or --mount?</a:t>
            </a:r>
            <a:endParaRPr b="1" sz="1800">
              <a:solidFill>
                <a:schemeClr val="dk1"/>
              </a:solidFill>
            </a:endParaRPr>
          </a:p>
          <a:p>
            <a:pPr indent="0" lvl="0" marL="0" rtl="0" algn="l">
              <a:spcBef>
                <a:spcPts val="0"/>
              </a:spcBef>
              <a:spcAft>
                <a:spcPts val="0"/>
              </a:spcAft>
              <a:buNone/>
            </a:pPr>
            <a:r>
              <a:rPr lang="en-US" sz="1800">
                <a:solidFill>
                  <a:schemeClr val="dk1"/>
                </a:solidFill>
              </a:rPr>
              <a:t>Using -v or --mount is a personal choice option, none is deprecated. The --mount flag is more explicit and easier to read and required for specific volume drivers, but using -v for local volumes is easier to manage.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US" sz="1800">
                <a:solidFill>
                  <a:schemeClr val="dk1"/>
                </a:solidFill>
              </a:rPr>
              <a:t>Third Party Drivers</a:t>
            </a:r>
            <a:endParaRPr b="1" sz="18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rPr>
              <a:t>There are many external drivers which can be integrated with Binds/Volumes, such as AWS S3, GlusterFS, DigitalOcean Block Storage, among many others. Research Volume Plugins.</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37" name="Shape 237"/>
        <p:cNvGrpSpPr/>
        <p:nvPr/>
      </p:nvGrpSpPr>
      <p:grpSpPr>
        <a:xfrm>
          <a:off x="0" y="0"/>
          <a:ext cx="0" cy="0"/>
          <a:chOff x="0" y="0"/>
          <a:chExt cx="0" cy="0"/>
        </a:xfrm>
      </p:grpSpPr>
      <p:sp>
        <p:nvSpPr>
          <p:cNvPr id="238" name="Google Shape;238;p48"/>
          <p:cNvSpPr txBox="1"/>
          <p:nvPr/>
        </p:nvSpPr>
        <p:spPr>
          <a:xfrm>
            <a:off x="182880" y="183240"/>
            <a:ext cx="11704320" cy="6126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Logs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None/>
            </a:pPr>
            <a:r>
              <a:rPr lang="en-US" sz="1800"/>
              <a:t>Docker incorporates a basic logging system.</a:t>
            </a:r>
            <a:endParaRPr sz="1800"/>
          </a:p>
          <a:p>
            <a:pPr indent="0" lvl="0" marL="0" rtl="0" algn="l">
              <a:spcBef>
                <a:spcPts val="0"/>
              </a:spcBef>
              <a:spcAft>
                <a:spcPts val="0"/>
              </a:spcAft>
              <a:buNone/>
            </a:pPr>
            <a:r>
              <a:rPr lang="en-US" sz="1800"/>
              <a:t>If app is running as a true microservice, in foreground, logs will be available in a JSON file, on Docker file structure, in:</a:t>
            </a:r>
            <a:endParaRPr sz="1800"/>
          </a:p>
          <a:p>
            <a:pPr indent="0" lvl="0" marL="0" rtl="0" algn="l">
              <a:spcBef>
                <a:spcPts val="0"/>
              </a:spcBef>
              <a:spcAft>
                <a:spcPts val="0"/>
              </a:spcAft>
              <a:buClr>
                <a:schemeClr val="dk1"/>
              </a:buClr>
              <a:buSzPts val="1100"/>
              <a:buFont typeface="Arial"/>
              <a:buNone/>
            </a:pPr>
            <a:r>
              <a:rPr i="1" lang="en-US"/>
              <a:t>/var/lib/docker/containers/&lt;container id&gt;/&lt;container id&gt;-json.log</a:t>
            </a:r>
            <a:endParaRPr i="1"/>
          </a:p>
          <a:p>
            <a:pPr indent="0" lvl="0" marL="0" rtl="0" algn="l">
              <a:spcBef>
                <a:spcPts val="0"/>
              </a:spcBef>
              <a:spcAft>
                <a:spcPts val="0"/>
              </a:spcAft>
              <a:buNone/>
            </a:pPr>
            <a:r>
              <a:t/>
            </a:r>
            <a:endParaRPr sz="1800"/>
          </a:p>
          <a:p>
            <a:pPr indent="0" lvl="0" marL="0" rtl="0" algn="l">
              <a:spcBef>
                <a:spcPts val="0"/>
              </a:spcBef>
              <a:spcAft>
                <a:spcPts val="0"/>
              </a:spcAft>
              <a:buNone/>
            </a:pPr>
            <a:r>
              <a:rPr lang="en-US" sz="1800">
                <a:solidFill>
                  <a:schemeClr val="dk1"/>
                </a:solidFill>
              </a:rPr>
              <a:t>which can be seen using the command, which shows all logs for the container, since it was created:</a:t>
            </a:r>
            <a:endParaRPr sz="1800">
              <a:solidFill>
                <a:schemeClr val="dk1"/>
              </a:solidFill>
            </a:endParaRPr>
          </a:p>
          <a:p>
            <a:pPr indent="0" lvl="0" marL="0" rtl="0" algn="l">
              <a:spcBef>
                <a:spcPts val="0"/>
              </a:spcBef>
              <a:spcAft>
                <a:spcPts val="0"/>
              </a:spcAft>
              <a:buNone/>
            </a:pPr>
            <a:r>
              <a:rPr i="1" lang="en-US">
                <a:solidFill>
                  <a:schemeClr val="dk1"/>
                </a:solidFill>
              </a:rPr>
              <a:t>$ docker logs nginx</a:t>
            </a:r>
            <a:endParaRPr i="1">
              <a:solidFill>
                <a:schemeClr val="dk1"/>
              </a:solidFill>
            </a:endParaRPr>
          </a:p>
          <a:p>
            <a:pPr indent="0" lvl="0" marL="0" rtl="0" algn="l">
              <a:spcBef>
                <a:spcPts val="0"/>
              </a:spcBef>
              <a:spcAft>
                <a:spcPts val="0"/>
              </a:spcAft>
              <a:buNone/>
            </a:pPr>
            <a:r>
              <a:t/>
            </a:r>
            <a:endParaRPr i="1" sz="1800">
              <a:solidFill>
                <a:schemeClr val="dk1"/>
              </a:solidFill>
            </a:endParaRPr>
          </a:p>
          <a:p>
            <a:pPr indent="0" lvl="0" marL="0" rtl="0" algn="l">
              <a:spcBef>
                <a:spcPts val="0"/>
              </a:spcBef>
              <a:spcAft>
                <a:spcPts val="0"/>
              </a:spcAft>
              <a:buNone/>
            </a:pPr>
            <a:r>
              <a:rPr lang="en-US" sz="1800">
                <a:solidFill>
                  <a:schemeClr val="dk1"/>
                </a:solidFill>
              </a:rPr>
              <a:t>or can be seen only </a:t>
            </a:r>
            <a:r>
              <a:rPr lang="en-US" sz="1800" u="sng">
                <a:solidFill>
                  <a:schemeClr val="dk1"/>
                </a:solidFill>
              </a:rPr>
              <a:t>the last 100 lines</a:t>
            </a:r>
            <a:r>
              <a:rPr lang="en-US" sz="1800">
                <a:solidFill>
                  <a:schemeClr val="dk1"/>
                </a:solidFill>
              </a:rPr>
              <a:t> using the command:</a:t>
            </a:r>
            <a:endParaRPr sz="1800">
              <a:solidFill>
                <a:schemeClr val="dk1"/>
              </a:solidFill>
            </a:endParaRPr>
          </a:p>
          <a:p>
            <a:pPr indent="0" lvl="0" marL="0" rtl="0" algn="l">
              <a:spcBef>
                <a:spcPts val="0"/>
              </a:spcBef>
              <a:spcAft>
                <a:spcPts val="0"/>
              </a:spcAft>
              <a:buNone/>
            </a:pPr>
            <a:r>
              <a:rPr i="1" lang="en-US">
                <a:solidFill>
                  <a:schemeClr val="dk1"/>
                </a:solidFill>
              </a:rPr>
              <a:t>$ docker logs nginx --tail=100</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sz="1800">
              <a:solidFill>
                <a:schemeClr val="dk1"/>
              </a:solidFill>
            </a:endParaRPr>
          </a:p>
          <a:p>
            <a:pPr indent="0" lvl="0" marL="0" rtl="0" algn="l">
              <a:spcBef>
                <a:spcPts val="0"/>
              </a:spcBef>
              <a:spcAft>
                <a:spcPts val="0"/>
              </a:spcAft>
              <a:buNone/>
            </a:pPr>
            <a:r>
              <a:rPr lang="en-US" sz="1800"/>
              <a:t>or even can be seen </a:t>
            </a:r>
            <a:r>
              <a:rPr lang="en-US" sz="1800" u="sng"/>
              <a:t>live</a:t>
            </a:r>
            <a:r>
              <a:rPr lang="en-US" sz="1800"/>
              <a:t> using the command:</a:t>
            </a:r>
            <a:endParaRPr sz="1800"/>
          </a:p>
          <a:p>
            <a:pPr indent="0" lvl="0" marL="0" rtl="0" algn="l">
              <a:spcBef>
                <a:spcPts val="0"/>
              </a:spcBef>
              <a:spcAft>
                <a:spcPts val="0"/>
              </a:spcAft>
              <a:buNone/>
            </a:pPr>
            <a:r>
              <a:rPr i="1" lang="en-US"/>
              <a:t>$ docker logs nginx -f</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All options can combined, as this example shows:</a:t>
            </a:r>
            <a:endParaRPr sz="1800"/>
          </a:p>
          <a:p>
            <a:pPr indent="0" lvl="0" marL="0" rtl="0" algn="l">
              <a:spcBef>
                <a:spcPts val="0"/>
              </a:spcBef>
              <a:spcAft>
                <a:spcPts val="0"/>
              </a:spcAft>
              <a:buClr>
                <a:schemeClr val="dk1"/>
              </a:buClr>
              <a:buSzPts val="1100"/>
              <a:buFont typeface="Arial"/>
              <a:buNone/>
            </a:pPr>
            <a:r>
              <a:rPr i="1" lang="en-US">
                <a:solidFill>
                  <a:schemeClr val="dk1"/>
                </a:solidFill>
              </a:rPr>
              <a:t>$ docker logs nginx --tail=100 -f</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42" name="Shape 242"/>
        <p:cNvGrpSpPr/>
        <p:nvPr/>
      </p:nvGrpSpPr>
      <p:grpSpPr>
        <a:xfrm>
          <a:off x="0" y="0"/>
          <a:ext cx="0" cy="0"/>
          <a:chOff x="0" y="0"/>
          <a:chExt cx="0" cy="0"/>
        </a:xfrm>
      </p:grpSpPr>
      <p:sp>
        <p:nvSpPr>
          <p:cNvPr id="243" name="Google Shape;243;p49"/>
          <p:cNvSpPr txBox="1"/>
          <p:nvPr/>
        </p:nvSpPr>
        <p:spPr>
          <a:xfrm>
            <a:off x="182875" y="183251"/>
            <a:ext cx="11704200" cy="655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Logs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Clr>
                <a:schemeClr val="dk1"/>
              </a:buClr>
              <a:buSzPts val="1100"/>
              <a:buFont typeface="Arial"/>
              <a:buNone/>
            </a:pPr>
            <a:r>
              <a:rPr b="1" lang="en-US" sz="1800">
                <a:solidFill>
                  <a:schemeClr val="dk1"/>
                </a:solidFill>
              </a:rPr>
              <a:t>Logging Drivers</a:t>
            </a:r>
            <a:endParaRPr b="1" sz="1800">
              <a:solidFill>
                <a:schemeClr val="dk1"/>
              </a:solidFill>
            </a:endParaRPr>
          </a:p>
          <a:p>
            <a:pPr indent="0" lvl="0" marL="0" rtl="0" algn="l">
              <a:spcBef>
                <a:spcPts val="0"/>
              </a:spcBef>
              <a:spcAft>
                <a:spcPts val="0"/>
              </a:spcAft>
              <a:buNone/>
            </a:pPr>
            <a:r>
              <a:rPr lang="en-US" sz="1800">
                <a:solidFill>
                  <a:schemeClr val="dk1"/>
                </a:solidFill>
              </a:rPr>
              <a:t>As usual, Docker allows third-party drivers to redirect logs to external logging management systems.</a:t>
            </a:r>
            <a:endParaRPr sz="1800">
              <a:solidFill>
                <a:schemeClr val="dk1"/>
              </a:solidFill>
            </a:endParaRPr>
          </a:p>
          <a:p>
            <a:pPr indent="0" lvl="0" marL="0" rtl="0" algn="l">
              <a:spcBef>
                <a:spcPts val="0"/>
              </a:spcBef>
              <a:spcAft>
                <a:spcPts val="0"/>
              </a:spcAft>
              <a:buNone/>
            </a:pPr>
            <a:r>
              <a:rPr lang="en-US" sz="1800">
                <a:solidFill>
                  <a:schemeClr val="dk1"/>
                </a:solidFill>
              </a:rPr>
              <a:t>Logging drivers can be configured for all containers, using the Docker Host configuration:</a:t>
            </a:r>
            <a:endParaRPr sz="1800">
              <a:solidFill>
                <a:schemeClr val="dk1"/>
              </a:solidFill>
            </a:endParaRPr>
          </a:p>
          <a:p>
            <a:pPr indent="0" lvl="0" marL="0" rtl="0" algn="l">
              <a:spcBef>
                <a:spcPts val="0"/>
              </a:spcBef>
              <a:spcAft>
                <a:spcPts val="0"/>
              </a:spcAft>
              <a:buNone/>
            </a:pPr>
            <a:r>
              <a:rPr i="1" lang="en-US">
                <a:solidFill>
                  <a:schemeClr val="dk1"/>
                </a:solidFill>
              </a:rPr>
              <a:t>{ "log-driver": "syslog" } - (in /etc/docker/daemon.json)</a:t>
            </a:r>
            <a:endParaRPr i="1">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or for a specific container:</a:t>
            </a:r>
            <a:endParaRPr sz="1800">
              <a:solidFill>
                <a:schemeClr val="dk1"/>
              </a:solidFill>
            </a:endParaRPr>
          </a:p>
          <a:p>
            <a:pPr indent="0" lvl="0" marL="0" rtl="0" algn="l">
              <a:spcBef>
                <a:spcPts val="0"/>
              </a:spcBef>
              <a:spcAft>
                <a:spcPts val="0"/>
              </a:spcAft>
              <a:buNone/>
            </a:pPr>
            <a:r>
              <a:rPr i="1" lang="en-US">
                <a:solidFill>
                  <a:schemeClr val="dk1"/>
                </a:solidFill>
              </a:rPr>
              <a:t>$ docker run -it --log-driver none alpine ash</a:t>
            </a:r>
            <a:endParaRPr i="1">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Common third-party logging drivers:</a:t>
            </a:r>
            <a:endParaRPr sz="1800">
              <a:solidFill>
                <a:schemeClr val="dk1"/>
              </a:solidFill>
            </a:endParaRPr>
          </a:p>
          <a:p>
            <a:pPr indent="0" lvl="0" marL="0" rtl="0" algn="l">
              <a:spcBef>
                <a:spcPts val="0"/>
              </a:spcBef>
              <a:spcAft>
                <a:spcPts val="0"/>
              </a:spcAft>
              <a:buNone/>
            </a:pPr>
            <a:r>
              <a:rPr lang="en-US" sz="1800" u="sng">
                <a:solidFill>
                  <a:schemeClr val="dk1"/>
                </a:solidFill>
              </a:rPr>
              <a:t>none</a:t>
            </a:r>
            <a:r>
              <a:rPr lang="en-US" sz="1800">
                <a:solidFill>
                  <a:schemeClr val="dk1"/>
                </a:solidFill>
              </a:rPr>
              <a:t>	No logs are available for the container and docker logs does not return any output.</a:t>
            </a:r>
            <a:endParaRPr sz="1800">
              <a:solidFill>
                <a:schemeClr val="dk1"/>
              </a:solidFill>
            </a:endParaRPr>
          </a:p>
          <a:p>
            <a:pPr indent="0" lvl="0" marL="0" rtl="0" algn="l">
              <a:spcBef>
                <a:spcPts val="0"/>
              </a:spcBef>
              <a:spcAft>
                <a:spcPts val="0"/>
              </a:spcAft>
              <a:buNone/>
            </a:pPr>
            <a:r>
              <a:rPr lang="en-US" sz="1800" u="sng">
                <a:solidFill>
                  <a:schemeClr val="dk1"/>
                </a:solidFill>
              </a:rPr>
              <a:t>json-file</a:t>
            </a:r>
            <a:r>
              <a:rPr lang="en-US" sz="1800">
                <a:solidFill>
                  <a:schemeClr val="dk1"/>
                </a:solidFill>
              </a:rPr>
              <a:t>	The logs are formatted as JSON. The default logging driver for Docker. All logs are lost when container is removed.</a:t>
            </a:r>
            <a:endParaRPr sz="1800">
              <a:solidFill>
                <a:schemeClr val="dk1"/>
              </a:solidFill>
            </a:endParaRPr>
          </a:p>
          <a:p>
            <a:pPr indent="0" lvl="0" marL="0" rtl="0" algn="l">
              <a:spcBef>
                <a:spcPts val="0"/>
              </a:spcBef>
              <a:spcAft>
                <a:spcPts val="0"/>
              </a:spcAft>
              <a:buNone/>
            </a:pPr>
            <a:r>
              <a:rPr lang="en-US" sz="1800" u="sng">
                <a:solidFill>
                  <a:schemeClr val="dk1"/>
                </a:solidFill>
              </a:rPr>
              <a:t>local</a:t>
            </a:r>
            <a:r>
              <a:rPr lang="en-US" sz="1800">
                <a:solidFill>
                  <a:schemeClr val="dk1"/>
                </a:solidFill>
              </a:rPr>
              <a:t>	Writes logs messages to local filesystem in binary files using Protobuf.</a:t>
            </a:r>
            <a:endParaRPr sz="1800">
              <a:solidFill>
                <a:schemeClr val="dk1"/>
              </a:solidFill>
            </a:endParaRPr>
          </a:p>
          <a:p>
            <a:pPr indent="0" lvl="0" marL="0" rtl="0" algn="l">
              <a:spcBef>
                <a:spcPts val="0"/>
              </a:spcBef>
              <a:spcAft>
                <a:spcPts val="0"/>
              </a:spcAft>
              <a:buNone/>
            </a:pPr>
            <a:r>
              <a:rPr lang="en-US" sz="1800" u="sng">
                <a:solidFill>
                  <a:schemeClr val="dk1"/>
                </a:solidFill>
              </a:rPr>
              <a:t>syslog</a:t>
            </a:r>
            <a:r>
              <a:rPr lang="en-US" sz="1800">
                <a:solidFill>
                  <a:schemeClr val="dk1"/>
                </a:solidFill>
              </a:rPr>
              <a:t>	Writes logging messages to the syslog facility.</a:t>
            </a:r>
            <a:endParaRPr sz="1800">
              <a:solidFill>
                <a:schemeClr val="dk1"/>
              </a:solidFill>
            </a:endParaRPr>
          </a:p>
          <a:p>
            <a:pPr indent="0" lvl="0" marL="0" rtl="0" algn="l">
              <a:spcBef>
                <a:spcPts val="0"/>
              </a:spcBef>
              <a:spcAft>
                <a:spcPts val="0"/>
              </a:spcAft>
              <a:buNone/>
            </a:pPr>
            <a:r>
              <a:rPr lang="en-US" sz="1800" u="sng">
                <a:solidFill>
                  <a:schemeClr val="dk1"/>
                </a:solidFill>
              </a:rPr>
              <a:t>journald</a:t>
            </a:r>
            <a:r>
              <a:rPr lang="en-US" sz="1800">
                <a:solidFill>
                  <a:schemeClr val="dk1"/>
                </a:solidFill>
              </a:rPr>
              <a:t>	Writes log messages to journald.</a:t>
            </a:r>
            <a:endParaRPr sz="1800">
              <a:solidFill>
                <a:schemeClr val="dk1"/>
              </a:solidFill>
            </a:endParaRPr>
          </a:p>
          <a:p>
            <a:pPr indent="0" lvl="0" marL="0" rtl="0" algn="l">
              <a:spcBef>
                <a:spcPts val="0"/>
              </a:spcBef>
              <a:spcAft>
                <a:spcPts val="0"/>
              </a:spcAft>
              <a:buNone/>
            </a:pPr>
            <a:r>
              <a:rPr lang="en-US" sz="1800" u="sng">
                <a:solidFill>
                  <a:schemeClr val="dk1"/>
                </a:solidFill>
              </a:rPr>
              <a:t>gelf</a:t>
            </a:r>
            <a:r>
              <a:rPr lang="en-US" sz="1800">
                <a:solidFill>
                  <a:schemeClr val="dk1"/>
                </a:solidFill>
              </a:rPr>
              <a:t>		Writes log messages to a Graylog Extended Log Format (GELF) endpoint such as Graylog or Logstash.</a:t>
            </a:r>
            <a:endParaRPr sz="1800">
              <a:solidFill>
                <a:schemeClr val="dk1"/>
              </a:solidFill>
            </a:endParaRPr>
          </a:p>
          <a:p>
            <a:pPr indent="0" lvl="0" marL="0" rtl="0" algn="l">
              <a:spcBef>
                <a:spcPts val="0"/>
              </a:spcBef>
              <a:spcAft>
                <a:spcPts val="0"/>
              </a:spcAft>
              <a:buNone/>
            </a:pPr>
            <a:r>
              <a:rPr lang="en-US" sz="1800" u="sng">
                <a:solidFill>
                  <a:schemeClr val="dk1"/>
                </a:solidFill>
              </a:rPr>
              <a:t>fluentd</a:t>
            </a:r>
            <a:r>
              <a:rPr lang="en-US" sz="1800">
                <a:solidFill>
                  <a:schemeClr val="dk1"/>
                </a:solidFill>
              </a:rPr>
              <a:t>	Writes log messages to fluentd (forward input).</a:t>
            </a:r>
            <a:endParaRPr sz="1800">
              <a:solidFill>
                <a:schemeClr val="dk1"/>
              </a:solidFill>
            </a:endParaRPr>
          </a:p>
          <a:p>
            <a:pPr indent="0" lvl="0" marL="0" rtl="0" algn="l">
              <a:spcBef>
                <a:spcPts val="0"/>
              </a:spcBef>
              <a:spcAft>
                <a:spcPts val="0"/>
              </a:spcAft>
              <a:buNone/>
            </a:pPr>
            <a:r>
              <a:rPr lang="en-US" sz="1800" u="sng">
                <a:solidFill>
                  <a:schemeClr val="dk1"/>
                </a:solidFill>
              </a:rPr>
              <a:t>awslogs</a:t>
            </a:r>
            <a:r>
              <a:rPr lang="en-US" sz="1800">
                <a:solidFill>
                  <a:schemeClr val="dk1"/>
                </a:solidFill>
              </a:rPr>
              <a:t>	Writes log messages to Amazon CloudWatch Logs.</a:t>
            </a:r>
            <a:endParaRPr sz="1800">
              <a:solidFill>
                <a:schemeClr val="dk1"/>
              </a:solidFill>
            </a:endParaRPr>
          </a:p>
          <a:p>
            <a:pPr indent="0" lvl="0" marL="0" rtl="0" algn="l">
              <a:spcBef>
                <a:spcPts val="0"/>
              </a:spcBef>
              <a:spcAft>
                <a:spcPts val="0"/>
              </a:spcAft>
              <a:buNone/>
            </a:pPr>
            <a:r>
              <a:rPr lang="en-US" sz="1800" u="sng">
                <a:solidFill>
                  <a:schemeClr val="dk1"/>
                </a:solidFill>
              </a:rPr>
              <a:t>splunk</a:t>
            </a:r>
            <a:r>
              <a:rPr lang="en-US" sz="1800">
                <a:solidFill>
                  <a:schemeClr val="dk1"/>
                </a:solidFill>
              </a:rPr>
              <a:t>	Writes log messages to splunk using the HTTP Event Collector.</a:t>
            </a:r>
            <a:endParaRPr sz="1800">
              <a:solidFill>
                <a:schemeClr val="dk1"/>
              </a:solidFill>
            </a:endParaRPr>
          </a:p>
          <a:p>
            <a:pPr indent="0" lvl="0" marL="0" rtl="0" algn="l">
              <a:spcBef>
                <a:spcPts val="0"/>
              </a:spcBef>
              <a:spcAft>
                <a:spcPts val="0"/>
              </a:spcAft>
              <a:buNone/>
            </a:pPr>
            <a:r>
              <a:rPr lang="en-US" sz="1800" u="sng">
                <a:solidFill>
                  <a:schemeClr val="dk1"/>
                </a:solidFill>
              </a:rPr>
              <a:t>etwlogs</a:t>
            </a:r>
            <a:r>
              <a:rPr lang="en-US" sz="1800">
                <a:solidFill>
                  <a:schemeClr val="dk1"/>
                </a:solidFill>
              </a:rPr>
              <a:t>	Writes log messages as Event Tracing for Windows (ETW) events. (Windows only)</a:t>
            </a:r>
            <a:endParaRPr sz="1800">
              <a:solidFill>
                <a:schemeClr val="dk1"/>
              </a:solidFill>
            </a:endParaRPr>
          </a:p>
          <a:p>
            <a:pPr indent="0" lvl="0" marL="0" rtl="0" algn="l">
              <a:spcBef>
                <a:spcPts val="0"/>
              </a:spcBef>
              <a:spcAft>
                <a:spcPts val="0"/>
              </a:spcAft>
              <a:buNone/>
            </a:pPr>
            <a:r>
              <a:rPr lang="en-US" sz="1800" u="sng">
                <a:solidFill>
                  <a:schemeClr val="dk1"/>
                </a:solidFill>
              </a:rPr>
              <a:t>gcplogs</a:t>
            </a:r>
            <a:r>
              <a:rPr lang="en-US" sz="1800">
                <a:solidFill>
                  <a:schemeClr val="dk1"/>
                </a:solidFill>
              </a:rPr>
              <a:t>	Writes log messages to Google Cloud Platform (GCP) Logging.</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47" name="Shape 247"/>
        <p:cNvGrpSpPr/>
        <p:nvPr/>
      </p:nvGrpSpPr>
      <p:grpSpPr>
        <a:xfrm>
          <a:off x="0" y="0"/>
          <a:ext cx="0" cy="0"/>
          <a:chOff x="0" y="0"/>
          <a:chExt cx="0" cy="0"/>
        </a:xfrm>
      </p:grpSpPr>
      <p:sp>
        <p:nvSpPr>
          <p:cNvPr id="248" name="Google Shape;248;p50"/>
          <p:cNvSpPr txBox="1"/>
          <p:nvPr/>
        </p:nvSpPr>
        <p:spPr>
          <a:xfrm>
            <a:off x="182875" y="183251"/>
            <a:ext cx="11704200" cy="655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Logs</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b="1" lang="en-US" sz="1800">
                <a:solidFill>
                  <a:schemeClr val="dk1"/>
                </a:solidFill>
              </a:rPr>
              <a:t>Logging examples</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Starting a container with log rotation:</a:t>
            </a:r>
            <a:endParaRPr>
              <a:solidFill>
                <a:schemeClr val="dk1"/>
              </a:solidFill>
            </a:endParaRPr>
          </a:p>
          <a:p>
            <a:pPr indent="0" lvl="0" marL="0" rtl="0" algn="l">
              <a:spcBef>
                <a:spcPts val="0"/>
              </a:spcBef>
              <a:spcAft>
                <a:spcPts val="0"/>
              </a:spcAft>
              <a:buNone/>
            </a:pPr>
            <a:r>
              <a:rPr i="1" lang="en-US">
                <a:solidFill>
                  <a:schemeClr val="dk1"/>
                </a:solidFill>
              </a:rPr>
              <a:t>$ docker run -tdi --name nginx -p 80:80 --log-opt max-size=100m --log-opt max-file=3 nginx:1.15.8</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lang="en-US" sz="1800">
                <a:solidFill>
                  <a:schemeClr val="dk1"/>
                </a:solidFill>
              </a:rPr>
              <a:t>Starting a container with log being sent to JournalD, the modern Linux OS’s logging system:</a:t>
            </a:r>
            <a:endParaRPr i="1">
              <a:solidFill>
                <a:schemeClr val="dk1"/>
              </a:solidFill>
            </a:endParaRPr>
          </a:p>
          <a:p>
            <a:pPr indent="0" lvl="0" marL="0" rtl="0" algn="l">
              <a:spcBef>
                <a:spcPts val="0"/>
              </a:spcBef>
              <a:spcAft>
                <a:spcPts val="0"/>
              </a:spcAft>
              <a:buNone/>
            </a:pPr>
            <a:r>
              <a:rPr i="1" lang="en-US">
                <a:solidFill>
                  <a:schemeClr val="dk1"/>
                </a:solidFill>
              </a:rPr>
              <a:t>$ docker run -tdi --name nginx -p 80:80 --log-driver journald nginx:1.15.8</a:t>
            </a:r>
            <a:endParaRPr i="1">
              <a:solidFill>
                <a:schemeClr val="dk1"/>
              </a:solidFill>
            </a:endParaRPr>
          </a:p>
          <a:p>
            <a:pPr indent="0" lvl="0" marL="0" rtl="0" algn="l">
              <a:spcBef>
                <a:spcPts val="0"/>
              </a:spcBef>
              <a:spcAft>
                <a:spcPts val="0"/>
              </a:spcAft>
              <a:buNone/>
            </a:pPr>
            <a:r>
              <a:rPr lang="en-US">
                <a:solidFill>
                  <a:schemeClr val="dk1"/>
                </a:solidFill>
              </a:rPr>
              <a:t>(to view these logs, use </a:t>
            </a:r>
            <a:r>
              <a:rPr i="1" lang="en-US">
                <a:solidFill>
                  <a:schemeClr val="dk1"/>
                </a:solidFill>
              </a:rPr>
              <a:t>journalctl -xe --all</a:t>
            </a:r>
            <a:r>
              <a:rPr lang="en-US">
                <a:solidFill>
                  <a:schemeClr val="dk1"/>
                </a:solidFill>
              </a:rPr>
              <a:t> or </a:t>
            </a:r>
            <a:r>
              <a:rPr i="1" lang="en-US">
                <a:solidFill>
                  <a:schemeClr val="dk1"/>
                </a:solidFill>
              </a:rPr>
              <a:t>journalctl -f --all</a:t>
            </a:r>
            <a:r>
              <a:rPr lang="en-US">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US" sz="1800">
                <a:solidFill>
                  <a:schemeClr val="dk1"/>
                </a:solidFill>
              </a:rPr>
              <a:t>IMPORTANT</a:t>
            </a:r>
            <a:endParaRPr b="1"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not all logs show correctly with docker logs commands, it depends on the service &amp; container logging configurations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ideal option is to keep the logs in an external system, like Elastic Stack (ELK or EFK).</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For logs to work on a container, logs must be sent to stdout or stderr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52" name="Shape 252"/>
        <p:cNvGrpSpPr/>
        <p:nvPr/>
      </p:nvGrpSpPr>
      <p:grpSpPr>
        <a:xfrm>
          <a:off x="0" y="0"/>
          <a:ext cx="0" cy="0"/>
          <a:chOff x="0" y="0"/>
          <a:chExt cx="0" cy="0"/>
        </a:xfrm>
      </p:grpSpPr>
      <p:sp>
        <p:nvSpPr>
          <p:cNvPr id="253" name="Google Shape;253;p51"/>
          <p:cNvSpPr txBox="1"/>
          <p:nvPr/>
        </p:nvSpPr>
        <p:spPr>
          <a:xfrm>
            <a:off x="182875" y="183250"/>
            <a:ext cx="11704200" cy="6330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Healthcheck</a:t>
            </a:r>
            <a:endParaRPr sz="2400" strike="noStrike">
              <a:solidFill>
                <a:srgbClr val="000000"/>
              </a:solidFill>
            </a:endParaRPr>
          </a:p>
          <a:p>
            <a:pPr indent="0" lvl="0" marL="0" marR="0" rtl="0" algn="l">
              <a:spcBef>
                <a:spcPts val="0"/>
              </a:spcBef>
              <a:spcAft>
                <a:spcPts val="0"/>
              </a:spcAft>
              <a:buNone/>
            </a:pPr>
            <a:r>
              <a:t/>
            </a:r>
            <a:endParaRPr b="1" sz="1800"/>
          </a:p>
          <a:p>
            <a:pPr indent="0" lvl="0" marL="0" rtl="0" algn="l">
              <a:spcBef>
                <a:spcPts val="0"/>
              </a:spcBef>
              <a:spcAft>
                <a:spcPts val="0"/>
              </a:spcAft>
              <a:buNone/>
            </a:pPr>
            <a:r>
              <a:rPr lang="en-US" sz="1800"/>
              <a:t>Healthcheck is an instruction configured on Dockerfile, which reports the service status on the containers to Docker Engine.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The command’s exit status indicates the health status of the container. The possible values are: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0: success - the container is healthy and ready for use</a:t>
            </a:r>
            <a:endParaRPr sz="1800"/>
          </a:p>
          <a:p>
            <a:pPr indent="0" lvl="0" marL="0" rtl="0" algn="l">
              <a:spcBef>
                <a:spcPts val="0"/>
              </a:spcBef>
              <a:spcAft>
                <a:spcPts val="0"/>
              </a:spcAft>
              <a:buClr>
                <a:schemeClr val="dk1"/>
              </a:buClr>
              <a:buSzPts val="1100"/>
              <a:buFont typeface="Arial"/>
              <a:buNone/>
            </a:pPr>
            <a:r>
              <a:rPr lang="en-US" sz="1800"/>
              <a:t>1: unhealthy - the container is not working correctly</a:t>
            </a:r>
            <a:endParaRPr sz="1800"/>
          </a:p>
          <a:p>
            <a:pPr indent="0" lvl="0" marL="0" rtl="0" algn="l">
              <a:spcBef>
                <a:spcPts val="0"/>
              </a:spcBef>
              <a:spcAft>
                <a:spcPts val="0"/>
              </a:spcAft>
              <a:buClr>
                <a:schemeClr val="dk1"/>
              </a:buClr>
              <a:buSzPts val="1100"/>
              <a:buFont typeface="Arial"/>
              <a:buNone/>
            </a:pPr>
            <a:r>
              <a:rPr lang="en-US" sz="1800"/>
              <a:t>2: reserved - do not use this exit code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solidFill>
                  <a:schemeClr val="dk1"/>
                </a:solidFill>
              </a:rPr>
              <a:t>When a container has a health check specified, it has a health status in addition to its normal status. This status is initially starting. Whenever a health check passes, it becomes healthy (whatever state it was previously in). After a certain number of consecutive failures, it becomes unhealthy.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We can check the container health status by using the simple command</a:t>
            </a:r>
            <a:endParaRPr sz="1800">
              <a:solidFill>
                <a:schemeClr val="dk1"/>
              </a:solidFill>
            </a:endParaRPr>
          </a:p>
          <a:p>
            <a:pPr indent="0" lvl="0" marL="0" rtl="0" algn="l">
              <a:spcBef>
                <a:spcPts val="0"/>
              </a:spcBef>
              <a:spcAft>
                <a:spcPts val="0"/>
              </a:spcAft>
              <a:buNone/>
            </a:pPr>
            <a:r>
              <a:rPr i="1" lang="en-US">
                <a:solidFill>
                  <a:schemeClr val="dk1"/>
                </a:solidFill>
              </a:rPr>
              <a:t>$ docker ps</a:t>
            </a:r>
            <a:endParaRPr>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And notice the extra column with the health status.</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This can be integrated with monitoring systems to automatically restart or rebuild containers in case of failure.</a:t>
            </a:r>
            <a:endParaRPr sz="1800">
              <a:solidFill>
                <a:schemeClr val="dk1"/>
              </a:solidFill>
            </a:endParaRPr>
          </a:p>
        </p:txBody>
      </p:sp>
      <p:sp>
        <p:nvSpPr>
          <p:cNvPr id="254" name="Google Shape;254;p51"/>
          <p:cNvSpPr txBox="1"/>
          <p:nvPr/>
        </p:nvSpPr>
        <p:spPr>
          <a:xfrm>
            <a:off x="244200" y="1497500"/>
            <a:ext cx="7590600" cy="439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333333"/>
                </a:solidFill>
                <a:highlight>
                  <a:srgbClr val="F5F5F5"/>
                </a:highlight>
              </a:rPr>
              <a:t>HEALTHCHECK --interval=5m --timeout=3s --retries=3 CMD curl -f http://localhost/ || exit 1</a:t>
            </a:r>
            <a:endParaRPr>
              <a:solidFill>
                <a:srgbClr val="333333"/>
              </a:solidFill>
              <a:highlight>
                <a:srgbClr val="F5F5F5"/>
              </a:highlight>
            </a:endParaRPr>
          </a:p>
          <a:p>
            <a:pPr indent="0" lvl="0" marL="0" rtl="0" algn="l">
              <a:spcBef>
                <a:spcPts val="0"/>
              </a:spcBef>
              <a:spcAft>
                <a:spcPts val="0"/>
              </a:spcAft>
              <a:buClr>
                <a:schemeClr val="dk1"/>
              </a:buClr>
              <a:buSzPts val="1100"/>
              <a:buFont typeface="Arial"/>
              <a:buNone/>
            </a:pPr>
            <a:r>
              <a:t/>
            </a:r>
            <a:endParaRPr>
              <a:solidFill>
                <a:srgbClr val="333333"/>
              </a:solidFill>
              <a:highlight>
                <a:srgbClr val="F5F5F5"/>
              </a:highlight>
            </a:endParaRPr>
          </a:p>
          <a:p>
            <a:pPr indent="0" lvl="0" marL="0" rtl="0" algn="l">
              <a:spcBef>
                <a:spcPts val="0"/>
              </a:spcBef>
              <a:spcAft>
                <a:spcPts val="0"/>
              </a:spcAft>
              <a:buNone/>
            </a:pPr>
            <a:r>
              <a:t/>
            </a:r>
            <a:endParaRPr>
              <a:solidFill>
                <a:srgbClr val="333333"/>
              </a:solidFill>
              <a:highlight>
                <a:srgbClr val="F5F5F5"/>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58" name="Shape 258"/>
        <p:cNvGrpSpPr/>
        <p:nvPr/>
      </p:nvGrpSpPr>
      <p:grpSpPr>
        <a:xfrm>
          <a:off x="0" y="0"/>
          <a:ext cx="0" cy="0"/>
          <a:chOff x="0" y="0"/>
          <a:chExt cx="0" cy="0"/>
        </a:xfrm>
      </p:grpSpPr>
      <p:sp>
        <p:nvSpPr>
          <p:cNvPr id="259" name="Google Shape;259;p52"/>
          <p:cNvSpPr txBox="1"/>
          <p:nvPr/>
        </p:nvSpPr>
        <p:spPr>
          <a:xfrm>
            <a:off x="182875" y="183250"/>
            <a:ext cx="11704200" cy="6483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Interact with Docker Containers</a:t>
            </a:r>
            <a:endParaRPr sz="2400" strike="noStrike">
              <a:solidFill>
                <a:srgbClr val="000000"/>
              </a:solidFill>
            </a:endParaRPr>
          </a:p>
          <a:p>
            <a:pPr indent="0" lvl="0" marL="0" marR="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b="1" lang="en-US" sz="1800">
                <a:solidFill>
                  <a:schemeClr val="dk1"/>
                </a:solidFill>
              </a:rPr>
              <a:t>Copy</a:t>
            </a:r>
            <a:endParaRPr b="1" sz="1800">
              <a:solidFill>
                <a:schemeClr val="dk1"/>
              </a:solidFill>
            </a:endParaRPr>
          </a:p>
          <a:p>
            <a:pPr indent="0" lvl="0" marL="0" rtl="0" algn="l">
              <a:spcBef>
                <a:spcPts val="0"/>
              </a:spcBef>
              <a:spcAft>
                <a:spcPts val="0"/>
              </a:spcAft>
              <a:buNone/>
            </a:pPr>
            <a:r>
              <a:rPr i="1" lang="en-US">
                <a:solidFill>
                  <a:schemeClr val="dk1"/>
                </a:solidFill>
              </a:rPr>
              <a:t>$ docker cp index.html nginx:/var/www/html/</a:t>
            </a:r>
            <a:endParaRPr i="1">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 docker cp nginx:/var/www/html/index.html .</a:t>
            </a:r>
            <a:endParaRPr i="1">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If we copy the files to a folder which is associated to a volume, the files will be added to the volume, therefore, will be persistent.</a:t>
            </a:r>
            <a:endParaRPr>
              <a:solidFill>
                <a:schemeClr val="dk1"/>
              </a:solidFill>
            </a:endParaRPr>
          </a:p>
          <a:p>
            <a:pPr indent="0" lvl="0" marL="457200" rtl="0" algn="l">
              <a:spcBef>
                <a:spcPts val="0"/>
              </a:spcBef>
              <a:spcAft>
                <a:spcPts val="0"/>
              </a:spcAft>
              <a:buClr>
                <a:schemeClr val="dk1"/>
              </a:buClr>
              <a:buSzPts val="1100"/>
              <a:buFont typeface="Arial"/>
              <a:buNone/>
            </a:pPr>
            <a:r>
              <a:rPr lang="en-US">
                <a:solidFill>
                  <a:schemeClr val="dk1"/>
                </a:solidFill>
              </a:rPr>
              <a:t>We can also copy the files manually to the volume folder, and they will automatically show up on the container.</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Exec</a:t>
            </a:r>
            <a:endParaRPr b="1" sz="1800">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 docker exec -ti nginx bash (use sh instead of bash if container doesn’t contain bash)</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Attach</a:t>
            </a:r>
            <a:endParaRPr b="1" sz="1800">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 docker attach nginx</a:t>
            </a:r>
            <a:endParaRPr i="1">
              <a:solidFill>
                <a:schemeClr val="dk1"/>
              </a:solidFill>
            </a:endParaRPr>
          </a:p>
          <a:p>
            <a:pPr indent="457200" lvl="0" marL="0" rtl="0" algn="l">
              <a:spcBef>
                <a:spcPts val="0"/>
              </a:spcBef>
              <a:spcAft>
                <a:spcPts val="0"/>
              </a:spcAft>
              <a:buClr>
                <a:schemeClr val="dk1"/>
              </a:buClr>
              <a:buSzPts val="1100"/>
              <a:buFont typeface="Arial"/>
              <a:buNone/>
            </a:pPr>
            <a:r>
              <a:rPr i="1" lang="en-US">
                <a:solidFill>
                  <a:schemeClr val="dk1"/>
                </a:solidFill>
              </a:rPr>
              <a:t>Use CTRL+c to stop container (SIGKILL)</a:t>
            </a:r>
            <a:endParaRPr i="1">
              <a:solidFill>
                <a:schemeClr val="dk1"/>
              </a:solidFill>
            </a:endParaRPr>
          </a:p>
          <a:p>
            <a:pPr indent="457200" lvl="0" marL="0" rtl="0" algn="l">
              <a:spcBef>
                <a:spcPts val="0"/>
              </a:spcBef>
              <a:spcAft>
                <a:spcPts val="0"/>
              </a:spcAft>
              <a:buClr>
                <a:schemeClr val="dk1"/>
              </a:buClr>
              <a:buSzPts val="1100"/>
              <a:buFont typeface="Arial"/>
              <a:buNone/>
            </a:pPr>
            <a:r>
              <a:rPr i="1" lang="en-US">
                <a:solidFill>
                  <a:schemeClr val="dk1"/>
                </a:solidFill>
              </a:rPr>
              <a:t>Use CTRL+p &amp; CTRL+q to detach and leave container running</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marR="0" rtl="0" algn="l">
              <a:spcBef>
                <a:spcPts val="0"/>
              </a:spcBef>
              <a:spcAft>
                <a:spcPts val="0"/>
              </a:spcAft>
              <a:buNone/>
            </a:pPr>
            <a:r>
              <a:rPr b="1" lang="en-US" sz="1800"/>
              <a:t>Update</a:t>
            </a:r>
            <a:endParaRPr b="1" sz="1800"/>
          </a:p>
          <a:p>
            <a:pPr indent="0" lvl="0" marL="0" rtl="0" algn="l">
              <a:spcBef>
                <a:spcPts val="0"/>
              </a:spcBef>
              <a:spcAft>
                <a:spcPts val="0"/>
              </a:spcAft>
              <a:buClr>
                <a:schemeClr val="dk1"/>
              </a:buClr>
              <a:buSzPts val="1100"/>
              <a:buFont typeface="Arial"/>
              <a:buNone/>
            </a:pPr>
            <a:r>
              <a:rPr i="1" lang="en-US">
                <a:solidFill>
                  <a:schemeClr val="dk1"/>
                </a:solidFill>
              </a:rPr>
              <a:t>$ docker container update --restart always my-nginx</a:t>
            </a:r>
            <a:endParaRPr b="1" i="1"/>
          </a:p>
          <a:p>
            <a:pPr indent="0" lvl="0" marL="0" marR="0" rtl="0" algn="l">
              <a:spcBef>
                <a:spcPts val="0"/>
              </a:spcBef>
              <a:spcAft>
                <a:spcPts val="0"/>
              </a:spcAft>
              <a:buClr>
                <a:schemeClr val="dk1"/>
              </a:buClr>
              <a:buSzPts val="1100"/>
              <a:buFont typeface="Arial"/>
              <a:buNone/>
            </a:pPr>
            <a:r>
              <a:rPr i="1" lang="en-US"/>
              <a:t>$</a:t>
            </a:r>
            <a:r>
              <a:rPr i="1" lang="en-US"/>
              <a:t> docker </a:t>
            </a:r>
            <a:r>
              <a:rPr i="1" lang="en-US">
                <a:solidFill>
                  <a:schemeClr val="dk1"/>
                </a:solidFill>
              </a:rPr>
              <a:t>container </a:t>
            </a:r>
            <a:r>
              <a:rPr i="1" lang="en-US"/>
              <a:t>update --cpus 1 </a:t>
            </a:r>
            <a:r>
              <a:rPr i="1" lang="en-US">
                <a:solidFill>
                  <a:schemeClr val="dk1"/>
                </a:solidFill>
              </a:rPr>
              <a:t>my-nginx</a:t>
            </a:r>
            <a:endParaRPr i="1"/>
          </a:p>
          <a:p>
            <a:pPr indent="0" lvl="0" marL="0" rtl="0" algn="l">
              <a:spcBef>
                <a:spcPts val="0"/>
              </a:spcBef>
              <a:spcAft>
                <a:spcPts val="0"/>
              </a:spcAft>
              <a:buClr>
                <a:schemeClr val="dk1"/>
              </a:buClr>
              <a:buSzPts val="1100"/>
              <a:buFont typeface="Arial"/>
              <a:buNone/>
            </a:pPr>
            <a:r>
              <a:rPr i="1" lang="en-US">
                <a:solidFill>
                  <a:schemeClr val="dk1"/>
                </a:solidFill>
              </a:rPr>
              <a:t>$</a:t>
            </a:r>
            <a:r>
              <a:rPr i="1" lang="en-US">
                <a:solidFill>
                  <a:schemeClr val="dk1"/>
                </a:solidFill>
              </a:rPr>
              <a:t> docker </a:t>
            </a:r>
            <a:r>
              <a:rPr i="1" lang="en-US">
                <a:solidFill>
                  <a:schemeClr val="dk1"/>
                </a:solidFill>
              </a:rPr>
              <a:t>container </a:t>
            </a:r>
            <a:r>
              <a:rPr i="1" lang="en-US">
                <a:solidFill>
                  <a:schemeClr val="dk1"/>
                </a:solidFill>
              </a:rPr>
              <a:t>update -m 512m </a:t>
            </a:r>
            <a:r>
              <a:rPr i="1" lang="en-US">
                <a:solidFill>
                  <a:schemeClr val="dk1"/>
                </a:solidFill>
              </a:rPr>
              <a:t>my-nginx</a:t>
            </a:r>
            <a:endParaRPr i="1">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Stats</a:t>
            </a:r>
            <a:endParaRPr b="1" sz="1800">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 docker stats</a:t>
            </a:r>
            <a:endParaRPr i="1">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 docker container stats container_name</a:t>
            </a:r>
            <a:endParaRPr i="1">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63" name="Shape 263"/>
        <p:cNvGrpSpPr/>
        <p:nvPr/>
      </p:nvGrpSpPr>
      <p:grpSpPr>
        <a:xfrm>
          <a:off x="0" y="0"/>
          <a:ext cx="0" cy="0"/>
          <a:chOff x="0" y="0"/>
          <a:chExt cx="0" cy="0"/>
        </a:xfrm>
      </p:grpSpPr>
      <p:sp>
        <p:nvSpPr>
          <p:cNvPr id="264" name="Google Shape;264;p53"/>
          <p:cNvSpPr txBox="1"/>
          <p:nvPr/>
        </p:nvSpPr>
        <p:spPr>
          <a:xfrm>
            <a:off x="182875" y="183251"/>
            <a:ext cx="11704200" cy="6496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Compose</a:t>
            </a:r>
            <a:endParaRPr b="1" sz="2400"/>
          </a:p>
          <a:p>
            <a:pPr indent="0" lvl="0" marL="0" marR="0" rtl="0" algn="l">
              <a:spcBef>
                <a:spcPts val="0"/>
              </a:spcBef>
              <a:spcAft>
                <a:spcPts val="0"/>
              </a:spcAft>
              <a:buNone/>
            </a:pPr>
            <a:r>
              <a:t/>
            </a:r>
            <a:endParaRPr b="1" sz="1800"/>
          </a:p>
          <a:p>
            <a:pPr indent="0" lvl="0" marL="0" marR="0" rtl="0" algn="l">
              <a:spcBef>
                <a:spcPts val="0"/>
              </a:spcBef>
              <a:spcAft>
                <a:spcPts val="0"/>
              </a:spcAft>
              <a:buClr>
                <a:schemeClr val="dk1"/>
              </a:buClr>
              <a:buSzPts val="1100"/>
              <a:buFont typeface="Arial"/>
              <a:buNone/>
            </a:pPr>
            <a:r>
              <a:rPr lang="en-US" sz="1800">
                <a:solidFill>
                  <a:schemeClr val="dk1"/>
                </a:solidFill>
              </a:rPr>
              <a:t>In the words of Docker Inc.:</a:t>
            </a:r>
            <a:endParaRPr sz="1800">
              <a:solidFill>
                <a:schemeClr val="dk1"/>
              </a:solidFill>
            </a:endParaRPr>
          </a:p>
          <a:p>
            <a:pPr indent="0" lvl="0" marL="0" marR="0" rtl="0" algn="l">
              <a:spcBef>
                <a:spcPts val="0"/>
              </a:spcBef>
              <a:spcAft>
                <a:spcPts val="0"/>
              </a:spcAft>
              <a:buClr>
                <a:schemeClr val="dk1"/>
              </a:buClr>
              <a:buSzPts val="1100"/>
              <a:buFont typeface="Arial"/>
              <a:buNone/>
            </a:pPr>
            <a:r>
              <a:rPr lang="en-US" sz="1800">
                <a:solidFill>
                  <a:schemeClr val="dk1"/>
                </a:solidFill>
              </a:rPr>
              <a:t>“Compose is a tool for defining and running multi-container Docker applications. With Compose, you use a YAML file to configure your application’s services. Then, with a single command, you create and start all the services from your configuration.”</a:t>
            </a:r>
            <a:endParaRPr sz="1800">
              <a:solidFill>
                <a:schemeClr val="dk1"/>
              </a:solidFill>
            </a:endParaRPr>
          </a:p>
          <a:p>
            <a:pPr indent="0" lvl="0" marL="0" marR="0" rtl="0" algn="l">
              <a:spcBef>
                <a:spcPts val="0"/>
              </a:spcBef>
              <a:spcAft>
                <a:spcPts val="0"/>
              </a:spcAft>
              <a:buNone/>
            </a:pPr>
            <a:r>
              <a:t/>
            </a:r>
            <a:endParaRPr sz="1800">
              <a:solidFill>
                <a:schemeClr val="dk1"/>
              </a:solidFill>
            </a:endParaRPr>
          </a:p>
          <a:p>
            <a:pPr indent="0" lvl="0" marL="0" marR="0" rtl="0" algn="l">
              <a:spcBef>
                <a:spcPts val="0"/>
              </a:spcBef>
              <a:spcAft>
                <a:spcPts val="0"/>
              </a:spcAft>
              <a:buNone/>
            </a:pPr>
            <a:r>
              <a:rPr lang="en-US" sz="1800">
                <a:solidFill>
                  <a:schemeClr val="dk1"/>
                </a:solidFill>
              </a:rPr>
              <a:t>Docker Compose uses a Compose File, which allows the automation of the most common operations:</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Container creation</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Network creation</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Port exposing/binding</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Container linking</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Volume/bind linking</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Microservice scaling</a:t>
            </a:r>
            <a:endParaRPr b="1">
              <a:solidFill>
                <a:schemeClr val="dk1"/>
              </a:solidFill>
            </a:endParaRPr>
          </a:p>
        </p:txBody>
      </p:sp>
      <p:sp>
        <p:nvSpPr>
          <p:cNvPr id="265" name="Google Shape;265;p53"/>
          <p:cNvSpPr txBox="1"/>
          <p:nvPr/>
        </p:nvSpPr>
        <p:spPr>
          <a:xfrm>
            <a:off x="6298625" y="2917650"/>
            <a:ext cx="5219100" cy="3203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t>version: '3'</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services:</a:t>
            </a:r>
            <a:endParaRPr sz="1800"/>
          </a:p>
          <a:p>
            <a:pPr indent="0" lvl="0" marL="0" rtl="0" algn="l">
              <a:spcBef>
                <a:spcPts val="0"/>
              </a:spcBef>
              <a:spcAft>
                <a:spcPts val="0"/>
              </a:spcAft>
              <a:buClr>
                <a:schemeClr val="dk1"/>
              </a:buClr>
              <a:buSzPts val="1100"/>
              <a:buFont typeface="Arial"/>
              <a:buNone/>
            </a:pPr>
            <a:r>
              <a:rPr lang="en-US" sz="1800"/>
              <a:t>  web:</a:t>
            </a:r>
            <a:endParaRPr sz="1800"/>
          </a:p>
          <a:p>
            <a:pPr indent="0" lvl="0" marL="0" rtl="0" algn="l">
              <a:spcBef>
                <a:spcPts val="0"/>
              </a:spcBef>
              <a:spcAft>
                <a:spcPts val="0"/>
              </a:spcAft>
              <a:buClr>
                <a:schemeClr val="dk1"/>
              </a:buClr>
              <a:buSzPts val="1100"/>
              <a:buFont typeface="Arial"/>
              <a:buNone/>
            </a:pPr>
            <a:r>
              <a:rPr lang="en-US" sz="1800"/>
              <a:t>    build: .</a:t>
            </a:r>
            <a:endParaRPr sz="1800"/>
          </a:p>
          <a:p>
            <a:pPr indent="0" lvl="0" marL="0" rtl="0" algn="l">
              <a:spcBef>
                <a:spcPts val="0"/>
              </a:spcBef>
              <a:spcAft>
                <a:spcPts val="0"/>
              </a:spcAft>
              <a:buClr>
                <a:schemeClr val="dk1"/>
              </a:buClr>
              <a:buSzPts val="1100"/>
              <a:buFont typeface="Arial"/>
              <a:buNone/>
            </a:pPr>
            <a:r>
              <a:rPr lang="en-US" sz="1800"/>
              <a:t>    ports:</a:t>
            </a:r>
            <a:endParaRPr sz="1800"/>
          </a:p>
          <a:p>
            <a:pPr indent="0" lvl="0" marL="0" rtl="0" algn="l">
              <a:spcBef>
                <a:spcPts val="0"/>
              </a:spcBef>
              <a:spcAft>
                <a:spcPts val="0"/>
              </a:spcAft>
              <a:buClr>
                <a:schemeClr val="dk1"/>
              </a:buClr>
              <a:buSzPts val="1100"/>
              <a:buFont typeface="Arial"/>
              <a:buNone/>
            </a:pPr>
            <a:r>
              <a:rPr lang="en-US" sz="1800"/>
              <a:t>      - "80:80"</a:t>
            </a:r>
            <a:endParaRPr sz="1800"/>
          </a:p>
          <a:p>
            <a:pPr indent="0" lvl="0" marL="0" rtl="0" algn="l">
              <a:spcBef>
                <a:spcPts val="0"/>
              </a:spcBef>
              <a:spcAft>
                <a:spcPts val="0"/>
              </a:spcAft>
              <a:buClr>
                <a:schemeClr val="dk1"/>
              </a:buClr>
              <a:buSzPts val="1100"/>
              <a:buFont typeface="Arial"/>
              <a:buNone/>
            </a:pPr>
            <a:r>
              <a:rPr lang="en-US" sz="1800"/>
              <a:t>    volumes:</a:t>
            </a:r>
            <a:endParaRPr sz="1800"/>
          </a:p>
          <a:p>
            <a:pPr indent="0" lvl="0" marL="0" rtl="0" algn="l">
              <a:spcBef>
                <a:spcPts val="0"/>
              </a:spcBef>
              <a:spcAft>
                <a:spcPts val="0"/>
              </a:spcAft>
              <a:buClr>
                <a:schemeClr val="dk1"/>
              </a:buClr>
              <a:buSzPts val="1100"/>
              <a:buFont typeface="Arial"/>
              <a:buNone/>
            </a:pPr>
            <a:r>
              <a:rPr lang="en-US" sz="1800"/>
              <a:t>      - "nginx-conf:/etc/nginx/conf.d"</a:t>
            </a:r>
            <a:endParaRPr sz="1800"/>
          </a:p>
          <a:p>
            <a:pPr indent="0" lvl="0" marL="0" rtl="0" algn="l">
              <a:spcBef>
                <a:spcPts val="0"/>
              </a:spcBef>
              <a:spcAft>
                <a:spcPts val="0"/>
              </a:spcAft>
              <a:buClr>
                <a:schemeClr val="dk1"/>
              </a:buClr>
              <a:buSzPts val="1100"/>
              <a:buFont typeface="Arial"/>
              <a:buNone/>
            </a:pPr>
            <a:r>
              <a:rPr lang="en-US" sz="1800"/>
              <a:t>  postgres:</a:t>
            </a:r>
            <a:endParaRPr sz="1800"/>
          </a:p>
          <a:p>
            <a:pPr indent="0" lvl="0" marL="0" rtl="0" algn="l">
              <a:spcBef>
                <a:spcPts val="0"/>
              </a:spcBef>
              <a:spcAft>
                <a:spcPts val="0"/>
              </a:spcAft>
              <a:buNone/>
            </a:pPr>
            <a:r>
              <a:rPr lang="en-US" sz="1800"/>
              <a:t>    image: "postgres:10.7"</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69" name="Shape 269"/>
        <p:cNvGrpSpPr/>
        <p:nvPr/>
      </p:nvGrpSpPr>
      <p:grpSpPr>
        <a:xfrm>
          <a:off x="0" y="0"/>
          <a:ext cx="0" cy="0"/>
          <a:chOff x="0" y="0"/>
          <a:chExt cx="0" cy="0"/>
        </a:xfrm>
      </p:grpSpPr>
      <p:sp>
        <p:nvSpPr>
          <p:cNvPr id="270" name="Google Shape;270;p54"/>
          <p:cNvSpPr txBox="1"/>
          <p:nvPr/>
        </p:nvSpPr>
        <p:spPr>
          <a:xfrm>
            <a:off x="182875" y="183250"/>
            <a:ext cx="11704200" cy="636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Docker Compose</a:t>
            </a:r>
            <a:endParaRPr b="1" sz="2400"/>
          </a:p>
          <a:p>
            <a:pPr indent="0" lvl="0" marL="0" marR="0" rtl="0" algn="l">
              <a:spcBef>
                <a:spcPts val="0"/>
              </a:spcBef>
              <a:spcAft>
                <a:spcPts val="0"/>
              </a:spcAft>
              <a:buNone/>
            </a:pPr>
            <a:r>
              <a:t/>
            </a:r>
            <a:endParaRPr b="1" sz="1800"/>
          </a:p>
          <a:p>
            <a:pPr indent="0" lvl="0" marL="0" rtl="0" algn="l">
              <a:spcBef>
                <a:spcPts val="0"/>
              </a:spcBef>
              <a:spcAft>
                <a:spcPts val="0"/>
              </a:spcAft>
              <a:buClr>
                <a:schemeClr val="dk1"/>
              </a:buClr>
              <a:buSzPts val="1100"/>
              <a:buFont typeface="Arial"/>
              <a:buNone/>
            </a:pPr>
            <a:r>
              <a:rPr b="1" lang="en-US" sz="1800">
                <a:solidFill>
                  <a:schemeClr val="dk1"/>
                </a:solidFill>
              </a:rPr>
              <a:t>Some Docker Compose common commands</a:t>
            </a:r>
            <a:endParaRPr b="1" sz="18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build</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pull</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push</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up</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ps</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exec</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logs</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start</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stop</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restart</a:t>
            </a:r>
            <a:endParaRPr>
              <a:solidFill>
                <a:schemeClr val="dk1"/>
              </a:solidFill>
            </a:endParaRPr>
          </a:p>
          <a:p>
            <a:pPr indent="0" lvl="0" marL="0" marR="0" rtl="0" algn="l">
              <a:spcBef>
                <a:spcPts val="0"/>
              </a:spcBef>
              <a:spcAft>
                <a:spcPts val="0"/>
              </a:spcAft>
              <a:buNone/>
            </a:pPr>
            <a:r>
              <a:t/>
            </a:r>
            <a:endParaRPr>
              <a:solidFill>
                <a:schemeClr val="dk1"/>
              </a:solidFill>
            </a:endParaRPr>
          </a:p>
          <a:p>
            <a:pPr indent="0" lvl="0" marL="0" marR="0" rtl="0" algn="l">
              <a:spcBef>
                <a:spcPts val="0"/>
              </a:spcBef>
              <a:spcAft>
                <a:spcPts val="0"/>
              </a:spcAft>
              <a:buNone/>
            </a:pPr>
            <a:r>
              <a:t/>
            </a:r>
            <a:endParaRPr>
              <a:solidFill>
                <a:schemeClr val="dk1"/>
              </a:solidFill>
            </a:endParaRPr>
          </a:p>
          <a:p>
            <a:pPr indent="0" lvl="0" marL="0" marR="0" rtl="0" algn="l">
              <a:spcBef>
                <a:spcPts val="0"/>
              </a:spcBef>
              <a:spcAft>
                <a:spcPts val="0"/>
              </a:spcAft>
              <a:buNone/>
            </a:pPr>
            <a:r>
              <a:rPr b="1" lang="en-US" sz="1800">
                <a:solidFill>
                  <a:schemeClr val="dk1"/>
                </a:solidFill>
              </a:rPr>
              <a:t>Some specific commands</a:t>
            </a:r>
            <a:endParaRPr b="1" sz="1800">
              <a:solidFill>
                <a:schemeClr val="dk1"/>
              </a:solidFill>
            </a:endParaRPr>
          </a:p>
          <a:p>
            <a:pPr indent="0" lvl="0" marL="0" marR="0" rtl="0" algn="l">
              <a:spcBef>
                <a:spcPts val="0"/>
              </a:spcBef>
              <a:spcAft>
                <a:spcPts val="0"/>
              </a:spcAft>
              <a:buNone/>
            </a:pPr>
            <a:r>
              <a:rPr i="1" lang="en-US" sz="1200">
                <a:solidFill>
                  <a:schemeClr val="dk1"/>
                </a:solidFill>
              </a:rPr>
              <a:t>$ docker-compose up -d</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logs -t</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logs --tail=10</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logs -f</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logs -t --tail=100 -f</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scale web=2 worker=3</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kill</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docker-compose events</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US" sz="1200">
                <a:solidFill>
                  <a:schemeClr val="dk1"/>
                </a:solidFill>
              </a:rPr>
              <a:t> </a:t>
            </a:r>
            <a:endParaRPr i="1" sz="1200">
              <a:solidFill>
                <a:schemeClr val="dk1"/>
              </a:solidFill>
            </a:endParaRPr>
          </a:p>
          <a:p>
            <a:pPr indent="0" lvl="0" marL="0" marR="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p:txBody>
      </p:sp>
      <p:sp>
        <p:nvSpPr>
          <p:cNvPr id="271" name="Google Shape;271;p54"/>
          <p:cNvSpPr txBox="1"/>
          <p:nvPr/>
        </p:nvSpPr>
        <p:spPr>
          <a:xfrm>
            <a:off x="6298625" y="2917650"/>
            <a:ext cx="5219100" cy="3203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t>version: '3'</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services:</a:t>
            </a:r>
            <a:endParaRPr sz="1800"/>
          </a:p>
          <a:p>
            <a:pPr indent="0" lvl="0" marL="0" rtl="0" algn="l">
              <a:spcBef>
                <a:spcPts val="0"/>
              </a:spcBef>
              <a:spcAft>
                <a:spcPts val="0"/>
              </a:spcAft>
              <a:buClr>
                <a:schemeClr val="dk1"/>
              </a:buClr>
              <a:buSzPts val="1100"/>
              <a:buFont typeface="Arial"/>
              <a:buNone/>
            </a:pPr>
            <a:r>
              <a:rPr lang="en-US" sz="1800"/>
              <a:t>  web:</a:t>
            </a:r>
            <a:endParaRPr sz="1800"/>
          </a:p>
          <a:p>
            <a:pPr indent="0" lvl="0" marL="0" rtl="0" algn="l">
              <a:spcBef>
                <a:spcPts val="0"/>
              </a:spcBef>
              <a:spcAft>
                <a:spcPts val="0"/>
              </a:spcAft>
              <a:buClr>
                <a:schemeClr val="dk1"/>
              </a:buClr>
              <a:buSzPts val="1100"/>
              <a:buFont typeface="Arial"/>
              <a:buNone/>
            </a:pPr>
            <a:r>
              <a:rPr lang="en-US" sz="1800"/>
              <a:t>    build: .</a:t>
            </a:r>
            <a:endParaRPr sz="1800"/>
          </a:p>
          <a:p>
            <a:pPr indent="0" lvl="0" marL="0" rtl="0" algn="l">
              <a:spcBef>
                <a:spcPts val="0"/>
              </a:spcBef>
              <a:spcAft>
                <a:spcPts val="0"/>
              </a:spcAft>
              <a:buClr>
                <a:schemeClr val="dk1"/>
              </a:buClr>
              <a:buSzPts val="1100"/>
              <a:buFont typeface="Arial"/>
              <a:buNone/>
            </a:pPr>
            <a:r>
              <a:rPr lang="en-US" sz="1800"/>
              <a:t>    ports:</a:t>
            </a:r>
            <a:endParaRPr sz="1800"/>
          </a:p>
          <a:p>
            <a:pPr indent="0" lvl="0" marL="0" rtl="0" algn="l">
              <a:spcBef>
                <a:spcPts val="0"/>
              </a:spcBef>
              <a:spcAft>
                <a:spcPts val="0"/>
              </a:spcAft>
              <a:buClr>
                <a:schemeClr val="dk1"/>
              </a:buClr>
              <a:buSzPts val="1100"/>
              <a:buFont typeface="Arial"/>
              <a:buNone/>
            </a:pPr>
            <a:r>
              <a:rPr lang="en-US" sz="1800"/>
              <a:t>      - "80:80"</a:t>
            </a:r>
            <a:endParaRPr sz="1800"/>
          </a:p>
          <a:p>
            <a:pPr indent="0" lvl="0" marL="0" rtl="0" algn="l">
              <a:spcBef>
                <a:spcPts val="0"/>
              </a:spcBef>
              <a:spcAft>
                <a:spcPts val="0"/>
              </a:spcAft>
              <a:buClr>
                <a:schemeClr val="dk1"/>
              </a:buClr>
              <a:buSzPts val="1100"/>
              <a:buFont typeface="Arial"/>
              <a:buNone/>
            </a:pPr>
            <a:r>
              <a:rPr lang="en-US" sz="1800"/>
              <a:t>    volumes:</a:t>
            </a:r>
            <a:endParaRPr sz="1800"/>
          </a:p>
          <a:p>
            <a:pPr indent="0" lvl="0" marL="0" rtl="0" algn="l">
              <a:spcBef>
                <a:spcPts val="0"/>
              </a:spcBef>
              <a:spcAft>
                <a:spcPts val="0"/>
              </a:spcAft>
              <a:buClr>
                <a:schemeClr val="dk1"/>
              </a:buClr>
              <a:buSzPts val="1100"/>
              <a:buFont typeface="Arial"/>
              <a:buNone/>
            </a:pPr>
            <a:r>
              <a:rPr lang="en-US" sz="1800"/>
              <a:t>      - "nginx-conf:/etc/nginx/conf.d"</a:t>
            </a:r>
            <a:endParaRPr sz="1800"/>
          </a:p>
          <a:p>
            <a:pPr indent="0" lvl="0" marL="0" rtl="0" algn="l">
              <a:spcBef>
                <a:spcPts val="0"/>
              </a:spcBef>
              <a:spcAft>
                <a:spcPts val="0"/>
              </a:spcAft>
              <a:buClr>
                <a:schemeClr val="dk1"/>
              </a:buClr>
              <a:buSzPts val="1100"/>
              <a:buFont typeface="Arial"/>
              <a:buNone/>
            </a:pPr>
            <a:r>
              <a:rPr lang="en-US" sz="1800"/>
              <a:t>  postgres:</a:t>
            </a:r>
            <a:endParaRPr sz="1800"/>
          </a:p>
          <a:p>
            <a:pPr indent="0" lvl="0" marL="0" rtl="0" algn="l">
              <a:spcBef>
                <a:spcPts val="0"/>
              </a:spcBef>
              <a:spcAft>
                <a:spcPts val="0"/>
              </a:spcAft>
              <a:buNone/>
            </a:pPr>
            <a:r>
              <a:rPr lang="en-US" sz="1800"/>
              <a:t>    image: "postgres:10.7"</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75" name="Shape 275"/>
        <p:cNvGrpSpPr/>
        <p:nvPr/>
      </p:nvGrpSpPr>
      <p:grpSpPr>
        <a:xfrm>
          <a:off x="0" y="0"/>
          <a:ext cx="0" cy="0"/>
          <a:chOff x="0" y="0"/>
          <a:chExt cx="0" cy="0"/>
        </a:xfrm>
      </p:grpSpPr>
      <p:sp>
        <p:nvSpPr>
          <p:cNvPr id="276" name="Google Shape;276;p55"/>
          <p:cNvSpPr txBox="1"/>
          <p:nvPr/>
        </p:nvSpPr>
        <p:spPr>
          <a:xfrm>
            <a:off x="182880" y="183240"/>
            <a:ext cx="11704200" cy="61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Project - The Voting App</a:t>
            </a:r>
            <a:endParaRPr sz="2400" strike="noStrike">
              <a:solidFill>
                <a:srgbClr val="000000"/>
              </a:solidFill>
            </a:endParaRPr>
          </a:p>
          <a:p>
            <a:pPr indent="0" lvl="0" marL="0" marR="0" rtl="0" algn="l">
              <a:spcBef>
                <a:spcPts val="0"/>
              </a:spcBef>
              <a:spcAft>
                <a:spcPts val="0"/>
              </a:spcAft>
              <a:buNone/>
            </a:pPr>
            <a:r>
              <a:t/>
            </a:r>
            <a:endParaRPr/>
          </a:p>
          <a:p>
            <a:pPr indent="0" lvl="0" marL="0" rtl="0" algn="l">
              <a:spcBef>
                <a:spcPts val="0"/>
              </a:spcBef>
              <a:spcAft>
                <a:spcPts val="0"/>
              </a:spcAft>
              <a:buNone/>
            </a:pPr>
            <a:r>
              <a:rPr lang="en-US" sz="1800">
                <a:solidFill>
                  <a:schemeClr val="dk1"/>
                </a:solidFill>
                <a:highlight>
                  <a:srgbClr val="FFFFFF"/>
                </a:highlight>
              </a:rPr>
              <a:t>This is an application based on micro-services architecture,</a:t>
            </a:r>
            <a:endParaRPr sz="1800">
              <a:solidFill>
                <a:schemeClr val="dk1"/>
              </a:solidFill>
              <a:highlight>
                <a:srgbClr val="FFFFFF"/>
              </a:highlight>
            </a:endParaRPr>
          </a:p>
          <a:p>
            <a:pPr indent="0" lvl="0" marL="0" rtl="0" algn="l">
              <a:spcBef>
                <a:spcPts val="0"/>
              </a:spcBef>
              <a:spcAft>
                <a:spcPts val="0"/>
              </a:spcAft>
              <a:buNone/>
            </a:pPr>
            <a:r>
              <a:rPr lang="en-US" sz="1800">
                <a:solidFill>
                  <a:schemeClr val="dk1"/>
                </a:solidFill>
                <a:highlight>
                  <a:srgbClr val="FFFFFF"/>
                </a:highlight>
              </a:rPr>
              <a:t>consisting of 5 simple services:</a:t>
            </a:r>
            <a:endParaRPr sz="1800">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a:p>
            <a:pPr indent="-342900" lvl="0" marL="457200" marR="0" rtl="0" algn="l">
              <a:spcBef>
                <a:spcPts val="0"/>
              </a:spcBef>
              <a:spcAft>
                <a:spcPts val="0"/>
              </a:spcAft>
              <a:buClr>
                <a:schemeClr val="dk1"/>
              </a:buClr>
              <a:buSzPts val="1800"/>
              <a:buAutoNum type="arabicPeriod"/>
            </a:pPr>
            <a:r>
              <a:rPr b="1" lang="en-US" sz="1800">
                <a:solidFill>
                  <a:schemeClr val="dk1"/>
                </a:solidFill>
              </a:rPr>
              <a:t>Voting-App</a:t>
            </a:r>
            <a:r>
              <a:rPr lang="en-US" sz="1800">
                <a:solidFill>
                  <a:schemeClr val="dk1"/>
                </a:solidFill>
              </a:rPr>
              <a:t>: Frontend of the application written in Python,</a:t>
            </a:r>
            <a:br>
              <a:rPr lang="en-US" sz="1800">
                <a:solidFill>
                  <a:schemeClr val="dk1"/>
                </a:solidFill>
              </a:rPr>
            </a:br>
            <a:r>
              <a:rPr lang="en-US" sz="1800">
                <a:solidFill>
                  <a:schemeClr val="dk1"/>
                </a:solidFill>
              </a:rPr>
              <a:t>used by users to cast their votes.</a:t>
            </a:r>
            <a:endParaRPr sz="1800">
              <a:solidFill>
                <a:schemeClr val="dk1"/>
              </a:solidFill>
            </a:endParaRPr>
          </a:p>
          <a:p>
            <a:pPr indent="-342900" lvl="0" marL="457200" marR="0" rtl="0" algn="l">
              <a:spcBef>
                <a:spcPts val="0"/>
              </a:spcBef>
              <a:spcAft>
                <a:spcPts val="0"/>
              </a:spcAft>
              <a:buClr>
                <a:schemeClr val="dk1"/>
              </a:buClr>
              <a:buSzPts val="1800"/>
              <a:buAutoNum type="arabicPeriod"/>
            </a:pPr>
            <a:r>
              <a:rPr b="1" lang="en-US" sz="1800">
                <a:solidFill>
                  <a:schemeClr val="dk1"/>
                </a:solidFill>
              </a:rPr>
              <a:t>Redis</a:t>
            </a:r>
            <a:r>
              <a:rPr lang="en-US" sz="1800">
                <a:solidFill>
                  <a:schemeClr val="dk1"/>
                </a:solidFill>
              </a:rPr>
              <a:t>: In-memory database, used as intermediate storage.</a:t>
            </a:r>
            <a:endParaRPr sz="1800">
              <a:solidFill>
                <a:schemeClr val="dk1"/>
              </a:solidFill>
            </a:endParaRPr>
          </a:p>
          <a:p>
            <a:pPr indent="-342900" lvl="0" marL="457200" marR="0" rtl="0" algn="l">
              <a:spcBef>
                <a:spcPts val="0"/>
              </a:spcBef>
              <a:spcAft>
                <a:spcPts val="0"/>
              </a:spcAft>
              <a:buClr>
                <a:schemeClr val="dk1"/>
              </a:buClr>
              <a:buSzPts val="1800"/>
              <a:buAutoNum type="arabicPeriod"/>
            </a:pPr>
            <a:r>
              <a:rPr b="1" lang="en-US" sz="1800">
                <a:solidFill>
                  <a:schemeClr val="dk1"/>
                </a:solidFill>
              </a:rPr>
              <a:t>Worker</a:t>
            </a:r>
            <a:r>
              <a:rPr lang="en-US" sz="1800">
                <a:solidFill>
                  <a:schemeClr val="dk1"/>
                </a:solidFill>
              </a:rPr>
              <a:t>: .NET service, used to fetch votes from Redis and</a:t>
            </a:r>
            <a:br>
              <a:rPr lang="en-US" sz="1800">
                <a:solidFill>
                  <a:schemeClr val="dk1"/>
                </a:solidFill>
              </a:rPr>
            </a:br>
            <a:r>
              <a:rPr lang="en-US" sz="1800">
                <a:solidFill>
                  <a:schemeClr val="dk1"/>
                </a:solidFill>
              </a:rPr>
              <a:t>store in PostgreSQL database.</a:t>
            </a:r>
            <a:endParaRPr sz="1800">
              <a:solidFill>
                <a:schemeClr val="dk1"/>
              </a:solidFill>
            </a:endParaRPr>
          </a:p>
          <a:p>
            <a:pPr indent="-342900" lvl="0" marL="457200" marR="0" rtl="0" algn="l">
              <a:spcBef>
                <a:spcPts val="0"/>
              </a:spcBef>
              <a:spcAft>
                <a:spcPts val="0"/>
              </a:spcAft>
              <a:buClr>
                <a:schemeClr val="dk1"/>
              </a:buClr>
              <a:buSzPts val="1800"/>
              <a:buAutoNum type="arabicPeriod"/>
            </a:pPr>
            <a:r>
              <a:rPr b="1" lang="en-US" sz="1800">
                <a:solidFill>
                  <a:schemeClr val="dk1"/>
                </a:solidFill>
              </a:rPr>
              <a:t>DB</a:t>
            </a:r>
            <a:r>
              <a:rPr lang="en-US" sz="1800">
                <a:solidFill>
                  <a:schemeClr val="dk1"/>
                </a:solidFill>
              </a:rPr>
              <a:t>: PostgreSQL database, used as database.</a:t>
            </a:r>
            <a:endParaRPr sz="1800">
              <a:solidFill>
                <a:schemeClr val="dk1"/>
              </a:solidFill>
            </a:endParaRPr>
          </a:p>
          <a:p>
            <a:pPr indent="-342900" lvl="0" marL="457200" marR="0" rtl="0" algn="l">
              <a:spcBef>
                <a:spcPts val="0"/>
              </a:spcBef>
              <a:spcAft>
                <a:spcPts val="0"/>
              </a:spcAft>
              <a:buClr>
                <a:schemeClr val="dk1"/>
              </a:buClr>
              <a:buSzPts val="1800"/>
              <a:buAutoNum type="arabicPeriod"/>
            </a:pPr>
            <a:r>
              <a:rPr b="1" lang="en-US" sz="1800">
                <a:solidFill>
                  <a:schemeClr val="dk1"/>
                </a:solidFill>
              </a:rPr>
              <a:t>Result-App</a:t>
            </a:r>
            <a:r>
              <a:rPr lang="en-US" sz="1800">
                <a:solidFill>
                  <a:schemeClr val="dk1"/>
                </a:solidFill>
              </a:rPr>
              <a:t>: Frontend of the application written in Node.js,</a:t>
            </a:r>
            <a:br>
              <a:rPr lang="en-US" sz="1800">
                <a:solidFill>
                  <a:schemeClr val="dk1"/>
                </a:solidFill>
              </a:rPr>
            </a:br>
            <a:r>
              <a:rPr lang="en-US" sz="1800">
                <a:solidFill>
                  <a:schemeClr val="dk1"/>
                </a:solidFill>
              </a:rPr>
              <a:t>displays the voting results.</a:t>
            </a:r>
            <a:endParaRPr sz="1800">
              <a:solidFill>
                <a:schemeClr val="dk1"/>
              </a:solidFill>
            </a:endParaRPr>
          </a:p>
          <a:p>
            <a:pPr indent="0" lvl="0" marL="0" marR="0" rtl="0" algn="l">
              <a:spcBef>
                <a:spcPts val="0"/>
              </a:spcBef>
              <a:spcAft>
                <a:spcPts val="0"/>
              </a:spcAft>
              <a:buNone/>
            </a:pPr>
            <a:r>
              <a:t/>
            </a:r>
            <a:endParaRPr>
              <a:solidFill>
                <a:schemeClr val="dk1"/>
              </a:solidFill>
            </a:endParaRPr>
          </a:p>
        </p:txBody>
      </p:sp>
      <p:pic>
        <p:nvPicPr>
          <p:cNvPr id="277" name="Google Shape;277;p55"/>
          <p:cNvPicPr preferRelativeResize="0"/>
          <p:nvPr/>
        </p:nvPicPr>
        <p:blipFill>
          <a:blip r:embed="rId4">
            <a:alphaModFix/>
          </a:blip>
          <a:stretch>
            <a:fillRect/>
          </a:stretch>
        </p:blipFill>
        <p:spPr>
          <a:xfrm>
            <a:off x="6920800" y="1210675"/>
            <a:ext cx="4687101" cy="40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24" name="Shape 124"/>
        <p:cNvGrpSpPr/>
        <p:nvPr/>
      </p:nvGrpSpPr>
      <p:grpSpPr>
        <a:xfrm>
          <a:off x="0" y="0"/>
          <a:ext cx="0" cy="0"/>
          <a:chOff x="0" y="0"/>
          <a:chExt cx="0" cy="0"/>
        </a:xfrm>
      </p:grpSpPr>
      <p:sp>
        <p:nvSpPr>
          <p:cNvPr id="125" name="Google Shape;125;p29"/>
          <p:cNvSpPr txBox="1"/>
          <p:nvPr/>
        </p:nvSpPr>
        <p:spPr>
          <a:xfrm>
            <a:off x="182875" y="182875"/>
            <a:ext cx="11795700" cy="6237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en-US" sz="2400" u="none" cap="none" strike="noStrike">
                <a:solidFill>
                  <a:srgbClr val="000000"/>
                </a:solidFill>
              </a:rPr>
              <a:t>What will we talk about?</a:t>
            </a:r>
            <a:endParaRPr sz="2400" strike="noStrike">
              <a:solidFill>
                <a:srgbClr val="000000"/>
              </a:solidFill>
            </a:endParaRPr>
          </a:p>
          <a:p>
            <a:pPr indent="0" lvl="0" marL="0" marR="0" rtl="0" algn="l">
              <a:spcBef>
                <a:spcPts val="0"/>
              </a:spcBef>
              <a:spcAft>
                <a:spcPts val="0"/>
              </a:spcAft>
              <a:buNone/>
            </a:pPr>
            <a:r>
              <a:t/>
            </a:r>
            <a:endParaRPr sz="1800" strike="noStrike">
              <a:solidFill>
                <a:srgbClr val="000000"/>
              </a:solidFill>
            </a:endParaRPr>
          </a:p>
          <a:p>
            <a:pPr indent="0" lvl="0" marL="0" marR="0" rtl="0" algn="l">
              <a:spcBef>
                <a:spcPts val="0"/>
              </a:spcBef>
              <a:spcAft>
                <a:spcPts val="0"/>
              </a:spcAft>
              <a:buNone/>
            </a:pPr>
            <a:r>
              <a:rPr b="1" lang="en-US" sz="1800"/>
              <a:t>Presentation Agenda</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Microservices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Images &amp; </a:t>
            </a:r>
            <a:r>
              <a:rPr lang="en-US" sz="1800">
                <a:solidFill>
                  <a:schemeClr val="dk1"/>
                </a:solidFill>
              </a:rPr>
              <a:t>Dockerfiles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Docker Registry (Hub/Store, custom registry)</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Networking</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Volumes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Logging</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Healthcheck</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Interact with Containers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Docker Compose</a:t>
            </a:r>
            <a:endParaRPr sz="1800">
              <a:solidFill>
                <a:schemeClr val="dk1"/>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solidFill>
                  <a:schemeClr val="dk1"/>
                </a:solidFill>
              </a:rPr>
              <a:t>NOTE</a:t>
            </a:r>
            <a:r>
              <a:rPr lang="en-US" sz="1800">
                <a:solidFill>
                  <a:schemeClr val="dk1"/>
                </a:solidFill>
              </a:rPr>
              <a:t>: All resources are available at </a:t>
            </a:r>
            <a:r>
              <a:rPr lang="en-US" sz="1800" u="sng">
                <a:solidFill>
                  <a:schemeClr val="hlink"/>
                </a:solidFill>
                <a:hlinkClick r:id="rId4"/>
              </a:rPr>
              <a:t>https://github.com/luisnabais-courses/course_docker</a:t>
            </a: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81" name="Shape 281"/>
        <p:cNvGrpSpPr/>
        <p:nvPr/>
      </p:nvGrpSpPr>
      <p:grpSpPr>
        <a:xfrm>
          <a:off x="0" y="0"/>
          <a:ext cx="0" cy="0"/>
          <a:chOff x="0" y="0"/>
          <a:chExt cx="0" cy="0"/>
        </a:xfrm>
      </p:grpSpPr>
      <p:sp>
        <p:nvSpPr>
          <p:cNvPr id="282" name="Google Shape;282;p56"/>
          <p:cNvSpPr txBox="1"/>
          <p:nvPr/>
        </p:nvSpPr>
        <p:spPr>
          <a:xfrm>
            <a:off x="182875" y="183251"/>
            <a:ext cx="11704200" cy="65097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b="1" lang="en-US" sz="2400">
                <a:solidFill>
                  <a:schemeClr val="dk1"/>
                </a:solidFill>
              </a:rPr>
              <a:t>Project - Voting App - Requirements</a:t>
            </a:r>
            <a:endParaRPr sz="2400" strike="noStrike">
              <a:solidFill>
                <a:srgbClr val="000000"/>
              </a:solidFill>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a:t>Requirements</a:t>
            </a:r>
            <a:endParaRPr b="1" sz="1800"/>
          </a:p>
          <a:p>
            <a:pPr indent="0" lvl="0" marL="0" marR="0" rtl="0" algn="l">
              <a:spcBef>
                <a:spcPts val="0"/>
              </a:spcBef>
              <a:spcAft>
                <a:spcPts val="0"/>
              </a:spcAft>
              <a:buNone/>
            </a:pPr>
            <a:r>
              <a:rPr lang="en-US" sz="1800"/>
              <a:t>Docker</a:t>
            </a:r>
            <a:endParaRPr sz="1800"/>
          </a:p>
          <a:p>
            <a:pPr indent="0" lvl="0" marL="0" marR="0" rtl="0" algn="l">
              <a:spcBef>
                <a:spcPts val="0"/>
              </a:spcBef>
              <a:spcAft>
                <a:spcPts val="0"/>
              </a:spcAft>
              <a:buNone/>
            </a:pPr>
            <a:r>
              <a:rPr lang="en-US" sz="1800"/>
              <a:t>Docker Compose</a:t>
            </a:r>
            <a:endParaRPr sz="1800"/>
          </a:p>
          <a:p>
            <a:pPr indent="0" lvl="0" marL="0" marR="0" rtl="0" algn="l">
              <a:spcBef>
                <a:spcPts val="0"/>
              </a:spcBef>
              <a:spcAft>
                <a:spcPts val="0"/>
              </a:spcAft>
              <a:buNone/>
            </a:pPr>
            <a:r>
              <a:rPr lang="en-US" sz="1800"/>
              <a:t>Git</a:t>
            </a:r>
            <a:endParaRPr sz="1800"/>
          </a:p>
          <a:p>
            <a:pPr indent="0" lvl="0" marL="0" marR="0" rtl="0" algn="l">
              <a:spcBef>
                <a:spcPts val="0"/>
              </a:spcBef>
              <a:spcAft>
                <a:spcPts val="0"/>
              </a:spcAft>
              <a:buNone/>
            </a:pPr>
            <a:r>
              <a:rPr lang="en-US" sz="1800"/>
              <a:t>Internet Connection </a:t>
            </a:r>
            <a:r>
              <a:rPr lang="en-US" sz="1800"/>
              <a:t>needed to get tools</a:t>
            </a:r>
            <a:endParaRPr sz="1800"/>
          </a:p>
          <a:p>
            <a:pPr indent="0" lvl="0" marL="0" marR="0" rtl="0" algn="l">
              <a:spcBef>
                <a:spcPts val="0"/>
              </a:spcBef>
              <a:spcAft>
                <a:spcPts val="0"/>
              </a:spcAft>
              <a:buNone/>
            </a:pPr>
            <a:r>
              <a:t/>
            </a:r>
            <a:endParaRPr sz="1800"/>
          </a:p>
          <a:p>
            <a:pPr indent="0" lvl="0" marL="0" rtl="0" algn="l">
              <a:spcBef>
                <a:spcPts val="0"/>
              </a:spcBef>
              <a:spcAft>
                <a:spcPts val="0"/>
              </a:spcAft>
              <a:buNone/>
            </a:pPr>
            <a:r>
              <a:rPr b="1" lang="en-US" sz="1800">
                <a:solidFill>
                  <a:schemeClr val="dk1"/>
                </a:solidFill>
              </a:rPr>
              <a:t>Voting App Git repository</a:t>
            </a:r>
            <a:endParaRPr b="1" sz="1800">
              <a:solidFill>
                <a:schemeClr val="dk1"/>
              </a:solidFill>
            </a:endParaRPr>
          </a:p>
          <a:p>
            <a:pPr indent="0" lvl="0" marL="0" rtl="0" algn="l">
              <a:spcBef>
                <a:spcPts val="0"/>
              </a:spcBef>
              <a:spcAft>
                <a:spcPts val="0"/>
              </a:spcAft>
              <a:buNone/>
            </a:pPr>
            <a:r>
              <a:rPr i="1" lang="en-US">
                <a:solidFill>
                  <a:schemeClr val="dk1"/>
                </a:solidFill>
              </a:rPr>
              <a:t>$ git clone </a:t>
            </a:r>
            <a:r>
              <a:rPr i="1" lang="en-US" u="sng">
                <a:solidFill>
                  <a:schemeClr val="hlink"/>
                </a:solidFill>
                <a:hlinkClick r:id="rId4"/>
              </a:rPr>
              <a:t>https://github.com/dockersamples/example-voting-app.git</a:t>
            </a:r>
            <a:endParaRPr/>
          </a:p>
          <a:p>
            <a:pPr indent="0" lvl="0" marL="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b="1" lang="en-US" sz="1800">
                <a:solidFill>
                  <a:schemeClr val="dk1"/>
                </a:solidFill>
              </a:rPr>
              <a:t>IMPORTANT</a:t>
            </a:r>
            <a:endParaRPr b="1" sz="18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rPr>
              <a:t>Instead of a personal VM or Local Docker installation, you can (and should!) use Play With Docker: </a:t>
            </a:r>
            <a:r>
              <a:rPr lang="en-US" sz="1800" u="sng">
                <a:solidFill>
                  <a:schemeClr val="hlink"/>
                </a:solidFill>
                <a:hlinkClick r:id="rId5"/>
              </a:rPr>
              <a:t>https://labs.play-with-docker.com/</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b="1" lang="en-US" sz="1800">
                <a:solidFill>
                  <a:schemeClr val="dk1"/>
                </a:solidFill>
              </a:rPr>
              <a:t>What will we do exactly?</a:t>
            </a:r>
            <a:endParaRPr b="1"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Deploy a simple distributed application running across multiple Docker containers.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Inspect and investigate the definition files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Connect containers among themselves with multiple Docker Networks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Database data will be kept in volumes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Scale microservices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Upgrade microservices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If possible, hide Web UI Services and load them with a Load Balancer / Reverse Proxy</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86" name="Shape 286"/>
        <p:cNvGrpSpPr/>
        <p:nvPr/>
      </p:nvGrpSpPr>
      <p:grpSpPr>
        <a:xfrm>
          <a:off x="0" y="0"/>
          <a:ext cx="0" cy="0"/>
          <a:chOff x="0" y="0"/>
          <a:chExt cx="0" cy="0"/>
        </a:xfrm>
      </p:grpSpPr>
      <p:sp>
        <p:nvSpPr>
          <p:cNvPr id="287" name="Google Shape;287;p57"/>
          <p:cNvSpPr txBox="1"/>
          <p:nvPr/>
        </p:nvSpPr>
        <p:spPr>
          <a:xfrm>
            <a:off x="182875" y="183250"/>
            <a:ext cx="11704200" cy="6282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000000"/>
                </a:solidFill>
              </a:rPr>
              <a:t>Where can I get more information?</a:t>
            </a:r>
            <a:endParaRPr sz="2400" strike="noStrike">
              <a:solidFill>
                <a:srgbClr val="000000"/>
              </a:solidFill>
            </a:endParaRPr>
          </a:p>
          <a:p>
            <a:pPr indent="0" lvl="0" marL="0" marR="0" rtl="0" algn="l">
              <a:spcBef>
                <a:spcPts val="0"/>
              </a:spcBef>
              <a:spcAft>
                <a:spcPts val="0"/>
              </a:spcAft>
              <a:buNone/>
            </a:pPr>
            <a:r>
              <a:t/>
            </a:r>
            <a:endParaRPr sz="1800" strike="noStrike">
              <a:solidFill>
                <a:srgbClr val="000000"/>
              </a:solidFill>
            </a:endParaRPr>
          </a:p>
          <a:p>
            <a:pPr indent="0" lvl="0" marL="0" marR="0" rtl="0" algn="l">
              <a:spcBef>
                <a:spcPts val="0"/>
              </a:spcBef>
              <a:spcAft>
                <a:spcPts val="0"/>
              </a:spcAft>
              <a:buNone/>
            </a:pPr>
            <a:r>
              <a:t/>
            </a:r>
            <a:endParaRPr sz="1800" strike="noStrike">
              <a:solidFill>
                <a:srgbClr val="000000"/>
              </a:solidFill>
            </a:endParaRPr>
          </a:p>
          <a:p>
            <a:pPr indent="0" lvl="0" marL="0" marR="0" rtl="0" algn="l">
              <a:spcBef>
                <a:spcPts val="0"/>
              </a:spcBef>
              <a:spcAft>
                <a:spcPts val="0"/>
              </a:spcAft>
              <a:buNone/>
            </a:pPr>
            <a:r>
              <a:rPr b="1" lang="en-US" sz="1800" strike="noStrike">
                <a:solidFill>
                  <a:srgbClr val="000000"/>
                </a:solidFill>
              </a:rPr>
              <a:t>Docker Documentation</a:t>
            </a:r>
            <a:r>
              <a:rPr lang="en-US" sz="1800" strike="noStrike">
                <a:solidFill>
                  <a:srgbClr val="000000"/>
                </a:solidFill>
              </a:rPr>
              <a:t>: </a:t>
            </a:r>
            <a:r>
              <a:rPr lang="en-US" sz="1800" u="sng" strike="noStrike">
                <a:solidFill>
                  <a:schemeClr val="hlink"/>
                </a:solidFill>
                <a:hlinkClick r:id="rId4"/>
              </a:rPr>
              <a:t>https://docs.docker.com</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b="1" lang="en-US" sz="1800" strike="noStrike">
                <a:solidFill>
                  <a:srgbClr val="000000"/>
                </a:solidFill>
              </a:rPr>
              <a:t>Docker Overview</a:t>
            </a:r>
            <a:r>
              <a:rPr lang="en-US" sz="1800" strike="noStrike">
                <a:solidFill>
                  <a:srgbClr val="000000"/>
                </a:solidFill>
              </a:rPr>
              <a:t>: </a:t>
            </a:r>
            <a:r>
              <a:rPr lang="en-US" sz="1800" u="sng">
                <a:solidFill>
                  <a:schemeClr val="hlink"/>
                </a:solidFill>
                <a:hlinkClick r:id="rId5"/>
              </a:rPr>
              <a:t>https://docs.docker.com/engine/docker-overview/</a:t>
            </a:r>
            <a:endParaRPr sz="1800">
              <a:solidFill>
                <a:srgbClr val="000000"/>
              </a:solidFill>
            </a:endParaRPr>
          </a:p>
          <a:p>
            <a:pPr indent="0" lvl="0" marL="0" marR="0" rtl="0" algn="l">
              <a:spcBef>
                <a:spcPts val="0"/>
              </a:spcBef>
              <a:spcAft>
                <a:spcPts val="0"/>
              </a:spcAft>
              <a:buNone/>
            </a:pPr>
            <a:r>
              <a:rPr b="1" lang="en-US" sz="1800"/>
              <a:t>Networks</a:t>
            </a:r>
            <a:r>
              <a:rPr lang="en-US" sz="1800"/>
              <a:t>: </a:t>
            </a:r>
            <a:r>
              <a:rPr lang="en-US" sz="1800" u="sng">
                <a:solidFill>
                  <a:schemeClr val="hlink"/>
                </a:solidFill>
                <a:hlinkClick r:id="rId6"/>
              </a:rPr>
              <a:t>https://docs.docker.com/network/</a:t>
            </a:r>
            <a:br>
              <a:rPr lang="en-US" sz="1800"/>
            </a:br>
            <a:r>
              <a:rPr b="1" lang="en-US" sz="1800"/>
              <a:t>Storage (Binds/Mounts)</a:t>
            </a:r>
            <a:r>
              <a:rPr lang="en-US" sz="1800"/>
              <a:t>: </a:t>
            </a:r>
            <a:r>
              <a:rPr lang="en-US" sz="1800" u="sng">
                <a:solidFill>
                  <a:schemeClr val="hlink"/>
                </a:solidFill>
                <a:hlinkClick r:id="rId7"/>
              </a:rPr>
              <a:t>https://docs.docker.com/storage/</a:t>
            </a:r>
            <a:endParaRPr sz="1800"/>
          </a:p>
          <a:p>
            <a:pPr indent="0" lvl="0" marL="0" marR="0" rtl="0" algn="l">
              <a:spcBef>
                <a:spcPts val="0"/>
              </a:spcBef>
              <a:spcAft>
                <a:spcPts val="0"/>
              </a:spcAft>
              <a:buNone/>
            </a:pPr>
            <a:r>
              <a:rPr b="1" lang="en-US" sz="1800" strike="noStrike">
                <a:solidFill>
                  <a:srgbClr val="000000"/>
                </a:solidFill>
              </a:rPr>
              <a:t>Dockerfile</a:t>
            </a:r>
            <a:r>
              <a:rPr b="1" lang="en-US" sz="1800"/>
              <a:t>:</a:t>
            </a:r>
            <a:r>
              <a:rPr lang="en-US" sz="1800"/>
              <a:t> </a:t>
            </a:r>
            <a:r>
              <a:rPr lang="en-US" sz="1800" u="sng">
                <a:solidFill>
                  <a:schemeClr val="hlink"/>
                </a:solidFill>
                <a:hlinkClick r:id="rId8"/>
              </a:rPr>
              <a:t>https://docs.docker.com/engine/reference/builder/</a:t>
            </a:r>
            <a:endParaRPr sz="1800"/>
          </a:p>
          <a:p>
            <a:pPr indent="0" lvl="0" marL="0" rtl="0" algn="l">
              <a:spcBef>
                <a:spcPts val="0"/>
              </a:spcBef>
              <a:spcAft>
                <a:spcPts val="0"/>
              </a:spcAft>
              <a:buNone/>
            </a:pPr>
            <a:r>
              <a:rPr b="1" lang="en-US" sz="1800">
                <a:solidFill>
                  <a:schemeClr val="dk1"/>
                </a:solidFill>
              </a:rPr>
              <a:t>Docker Compose:</a:t>
            </a:r>
            <a:r>
              <a:rPr lang="en-US" sz="1800">
                <a:solidFill>
                  <a:schemeClr val="dk1"/>
                </a:solidFill>
              </a:rPr>
              <a:t> </a:t>
            </a:r>
            <a:r>
              <a:rPr lang="en-US" sz="1800" u="sng">
                <a:solidFill>
                  <a:schemeClr val="hlink"/>
                </a:solidFill>
                <a:hlinkClick r:id="rId9"/>
              </a:rPr>
              <a:t>https://docs.docker.com/compose/</a:t>
            </a:r>
            <a:endParaRPr sz="1800">
              <a:solidFill>
                <a:schemeClr val="dk1"/>
              </a:solidFill>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rtl="0" algn="l">
              <a:spcBef>
                <a:spcPts val="0"/>
              </a:spcBef>
              <a:spcAft>
                <a:spcPts val="0"/>
              </a:spcAft>
              <a:buClr>
                <a:schemeClr val="dk1"/>
              </a:buClr>
              <a:buFont typeface="Arial"/>
              <a:buNone/>
            </a:pPr>
            <a:r>
              <a:rPr b="1" lang="en-US" sz="1800">
                <a:solidFill>
                  <a:schemeClr val="dk1"/>
                </a:solidFill>
              </a:rPr>
              <a:t>GitHub</a:t>
            </a:r>
            <a:endParaRPr b="1" sz="1800">
              <a:solidFill>
                <a:schemeClr val="dk1"/>
              </a:solidFill>
            </a:endParaRPr>
          </a:p>
          <a:p>
            <a:pPr indent="0" lvl="0" marL="0" rtl="0" algn="l">
              <a:spcBef>
                <a:spcPts val="0"/>
              </a:spcBef>
              <a:spcAft>
                <a:spcPts val="0"/>
              </a:spcAft>
              <a:buClr>
                <a:schemeClr val="dk1"/>
              </a:buClr>
              <a:buFont typeface="Arial"/>
              <a:buNone/>
            </a:pPr>
            <a:r>
              <a:rPr lang="en-US" sz="1800" u="sng">
                <a:solidFill>
                  <a:schemeClr val="hlink"/>
                </a:solidFill>
                <a:hlinkClick r:id="rId10"/>
              </a:rPr>
              <a:t>https://github.com/luisnabais-courses/course_docker</a:t>
            </a:r>
            <a:endParaRPr sz="1800"/>
          </a:p>
          <a:p>
            <a:pPr indent="0" lvl="0" marL="0" rtl="0" algn="l">
              <a:spcBef>
                <a:spcPts val="0"/>
              </a:spcBef>
              <a:spcAft>
                <a:spcPts val="0"/>
              </a:spcAft>
              <a:buClr>
                <a:schemeClr val="dk1"/>
              </a:buClr>
              <a:buFont typeface="Arial"/>
              <a:buNone/>
            </a:pPr>
            <a:r>
              <a:t/>
            </a:r>
            <a:endParaRPr sz="1800"/>
          </a:p>
          <a:p>
            <a:pPr indent="0" lvl="0" marL="0" rtl="0" algn="l">
              <a:spcBef>
                <a:spcPts val="0"/>
              </a:spcBef>
              <a:spcAft>
                <a:spcPts val="0"/>
              </a:spcAft>
              <a:buClr>
                <a:schemeClr val="dk1"/>
              </a:buClr>
              <a:buFont typeface="Arial"/>
              <a:buNone/>
            </a:pPr>
            <a:r>
              <a:t/>
            </a:r>
            <a:endParaRPr sz="1800"/>
          </a:p>
          <a:p>
            <a:pPr indent="0" lvl="0" marL="0" rtl="0" algn="l">
              <a:spcBef>
                <a:spcPts val="0"/>
              </a:spcBef>
              <a:spcAft>
                <a:spcPts val="0"/>
              </a:spcAft>
              <a:buClr>
                <a:schemeClr val="dk1"/>
              </a:buClr>
              <a:buFont typeface="Arial"/>
              <a:buNone/>
            </a:pPr>
            <a:r>
              <a:rPr b="1" lang="en-US" sz="1800"/>
              <a:t>My contacts</a:t>
            </a:r>
            <a:endParaRPr b="1" sz="1800"/>
          </a:p>
          <a:p>
            <a:pPr indent="0" lvl="0" marL="0" rtl="0" algn="l">
              <a:spcBef>
                <a:spcPts val="0"/>
              </a:spcBef>
              <a:spcAft>
                <a:spcPts val="0"/>
              </a:spcAft>
              <a:buClr>
                <a:schemeClr val="dk1"/>
              </a:buClr>
              <a:buFont typeface="Arial"/>
              <a:buNone/>
            </a:pPr>
            <a:r>
              <a:rPr lang="en-US" sz="1800" u="sng">
                <a:solidFill>
                  <a:schemeClr val="hlink"/>
                </a:solidFill>
                <a:hlinkClick r:id="rId11"/>
              </a:rPr>
              <a:t>https://www.luisnabais.com</a:t>
            </a:r>
            <a:endParaRPr sz="1800"/>
          </a:p>
          <a:p>
            <a:pPr indent="0" lvl="0" marL="0" rtl="0" algn="l">
              <a:spcBef>
                <a:spcPts val="0"/>
              </a:spcBef>
              <a:spcAft>
                <a:spcPts val="0"/>
              </a:spcAft>
              <a:buClr>
                <a:schemeClr val="dk1"/>
              </a:buClr>
              <a:buFont typeface="Arial"/>
              <a:buNone/>
            </a:pPr>
            <a:r>
              <a:rPr lang="en-US" sz="1800" u="sng">
                <a:solidFill>
                  <a:schemeClr val="hlink"/>
                </a:solidFill>
                <a:hlinkClick r:id="rId12"/>
              </a:rPr>
              <a:t>https://github.com/luisnabais</a:t>
            </a:r>
            <a:endParaRPr sz="1800"/>
          </a:p>
          <a:p>
            <a:pPr indent="0" lvl="0" marL="0" rtl="0" algn="l">
              <a:spcBef>
                <a:spcPts val="0"/>
              </a:spcBef>
              <a:spcAft>
                <a:spcPts val="0"/>
              </a:spcAft>
              <a:buClr>
                <a:schemeClr val="dk1"/>
              </a:buClr>
              <a:buFont typeface="Arial"/>
              <a:buNone/>
            </a:pPr>
            <a:r>
              <a:rPr lang="en-US" sz="1800"/>
              <a:t>E-mail: </a:t>
            </a:r>
            <a:r>
              <a:rPr lang="en-US" sz="1800" u="sng">
                <a:solidFill>
                  <a:schemeClr val="hlink"/>
                </a:solidFill>
                <a:hlinkClick r:id="rId13"/>
              </a:rPr>
              <a:t>luis.nabais@findmore.pt</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91" name="Shape 291"/>
        <p:cNvGrpSpPr/>
        <p:nvPr/>
      </p:nvGrpSpPr>
      <p:grpSpPr>
        <a:xfrm>
          <a:off x="0" y="0"/>
          <a:ext cx="0" cy="0"/>
          <a:chOff x="0" y="0"/>
          <a:chExt cx="0" cy="0"/>
        </a:xfrm>
      </p:grpSpPr>
      <p:sp>
        <p:nvSpPr>
          <p:cNvPr id="292" name="Google Shape;292;p58"/>
          <p:cNvSpPr txBox="1"/>
          <p:nvPr/>
        </p:nvSpPr>
        <p:spPr>
          <a:xfrm>
            <a:off x="182875" y="183250"/>
            <a:ext cx="11704200" cy="628200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Clr>
                <a:schemeClr val="dk1"/>
              </a:buClr>
              <a:buFont typeface="Arial"/>
              <a:buNone/>
            </a:pPr>
            <a:r>
              <a:rPr b="1" lang="en-US" sz="3000"/>
              <a:t>Q&amp;A</a:t>
            </a:r>
            <a:endParaRPr b="1" sz="3000"/>
          </a:p>
          <a:p>
            <a:pPr indent="0" lvl="0" marL="0" rtl="0" algn="l">
              <a:spcBef>
                <a:spcPts val="0"/>
              </a:spcBef>
              <a:spcAft>
                <a:spcPts val="0"/>
              </a:spcAft>
              <a:buClr>
                <a:schemeClr val="dk1"/>
              </a:buClr>
              <a:buFont typeface="Arial"/>
              <a:buNone/>
            </a:pPr>
            <a:r>
              <a:t/>
            </a:r>
            <a:endParaRPr b="1" sz="1800"/>
          </a:p>
          <a:p>
            <a:pPr indent="0" lvl="0" marL="0" rtl="0" algn="l">
              <a:spcBef>
                <a:spcPts val="0"/>
              </a:spcBef>
              <a:spcAft>
                <a:spcPts val="0"/>
              </a:spcAft>
              <a:buClr>
                <a:schemeClr val="dk1"/>
              </a:buClr>
              <a:buFont typeface="Arial"/>
              <a:buNone/>
            </a:pPr>
            <a:r>
              <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96" name="Shape 296"/>
        <p:cNvGrpSpPr/>
        <p:nvPr/>
      </p:nvGrpSpPr>
      <p:grpSpPr>
        <a:xfrm>
          <a:off x="0" y="0"/>
          <a:ext cx="0" cy="0"/>
          <a:chOff x="0" y="0"/>
          <a:chExt cx="0" cy="0"/>
        </a:xfrm>
      </p:grpSpPr>
      <p:sp>
        <p:nvSpPr>
          <p:cNvPr id="297" name="Google Shape;297;p59"/>
          <p:cNvSpPr txBox="1"/>
          <p:nvPr/>
        </p:nvSpPr>
        <p:spPr>
          <a:xfrm>
            <a:off x="274320" y="1554480"/>
            <a:ext cx="11613000" cy="5673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800" strike="noStrike">
                <a:solidFill>
                  <a:srgbClr val="000000"/>
                </a:solidFill>
              </a:rPr>
              <a:t>Thank you</a:t>
            </a:r>
            <a:endParaRPr b="1" sz="1800" strike="noStrike">
              <a:solidFill>
                <a:srgbClr val="000000"/>
              </a:solidFill>
            </a:endParaRPr>
          </a:p>
          <a:p>
            <a:pPr indent="0" lvl="0" marL="0" marR="0" rtl="0" algn="ctr">
              <a:spcBef>
                <a:spcPts val="0"/>
              </a:spcBef>
              <a:spcAft>
                <a:spcPts val="0"/>
              </a:spcAft>
              <a:buNone/>
            </a:pPr>
            <a:r>
              <a:t/>
            </a:r>
            <a:endParaRPr b="1" sz="1800"/>
          </a:p>
          <a:p>
            <a:pPr indent="0" lvl="0" marL="0" marR="0" rtl="0" algn="ctr">
              <a:spcBef>
                <a:spcPts val="0"/>
              </a:spcBef>
              <a:spcAft>
                <a:spcPts val="0"/>
              </a:spcAft>
              <a:buNone/>
            </a:pPr>
            <a:r>
              <a:t/>
            </a:r>
            <a:endParaRPr b="1" sz="1800"/>
          </a:p>
          <a:p>
            <a:pPr indent="0" lvl="0" marL="0" marR="0" rtl="0" algn="ctr">
              <a:spcBef>
                <a:spcPts val="0"/>
              </a:spcBef>
              <a:spcAft>
                <a:spcPts val="0"/>
              </a:spcAft>
              <a:buNone/>
            </a:pPr>
            <a:r>
              <a:t/>
            </a:r>
            <a:endParaRPr b="1"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PS:</a:t>
            </a:r>
            <a:endParaRPr sz="1800"/>
          </a:p>
          <a:p>
            <a:pPr indent="0" lvl="0" marL="0" marR="0" rtl="0" algn="l">
              <a:spcBef>
                <a:spcPts val="0"/>
              </a:spcBef>
              <a:spcAft>
                <a:spcPts val="0"/>
              </a:spcAft>
              <a:buNone/>
            </a:pPr>
            <a:r>
              <a:rPr lang="en-US" sz="1800"/>
              <a:t>Feel free to give feedback on this Workshop (or on possible future ones) or ask questions on </a:t>
            </a:r>
            <a:r>
              <a:rPr lang="en-US" sz="1800" u="sng">
                <a:solidFill>
                  <a:schemeClr val="hlink"/>
                </a:solidFill>
                <a:hlinkClick r:id="rId4"/>
              </a:rPr>
              <a:t>luis.nabais@findmore.pt</a:t>
            </a:r>
            <a:endParaRPr sz="1800"/>
          </a:p>
          <a:p>
            <a:pPr indent="0" lvl="0" marL="0" marR="0" rtl="0" algn="l">
              <a:spcBef>
                <a:spcPts val="0"/>
              </a:spcBef>
              <a:spcAft>
                <a:spcPts val="0"/>
              </a:spcAft>
              <a:buNone/>
            </a:pPr>
            <a:r>
              <a:rPr lang="en-US" sz="1800"/>
              <a:t>Don’t be shy!</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29" name="Shape 129"/>
        <p:cNvGrpSpPr/>
        <p:nvPr/>
      </p:nvGrpSpPr>
      <p:grpSpPr>
        <a:xfrm>
          <a:off x="0" y="0"/>
          <a:ext cx="0" cy="0"/>
          <a:chOff x="0" y="0"/>
          <a:chExt cx="0" cy="0"/>
        </a:xfrm>
      </p:grpSpPr>
      <p:sp>
        <p:nvSpPr>
          <p:cNvPr id="130" name="Google Shape;130;p30"/>
          <p:cNvSpPr txBox="1"/>
          <p:nvPr/>
        </p:nvSpPr>
        <p:spPr>
          <a:xfrm>
            <a:off x="182875" y="182875"/>
            <a:ext cx="11795700" cy="6237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Pre-requisites</a:t>
            </a:r>
            <a:endParaRPr sz="2400" strike="noStrike">
              <a:solidFill>
                <a:srgbClr val="000000"/>
              </a:solidFill>
            </a:endParaRPr>
          </a:p>
          <a:p>
            <a:pPr indent="0" lvl="0" marL="0" marR="0" rtl="0" algn="l">
              <a:spcBef>
                <a:spcPts val="0"/>
              </a:spcBef>
              <a:spcAft>
                <a:spcPts val="0"/>
              </a:spcAft>
              <a:buNone/>
            </a:pPr>
            <a:r>
              <a:t/>
            </a:r>
            <a:endParaRPr sz="1800" strike="noStrike">
              <a:solidFill>
                <a:srgbClr val="000000"/>
              </a:solidFill>
            </a:endParaRPr>
          </a:p>
          <a:p>
            <a:pPr indent="0" lvl="0" marL="0" rtl="0" algn="l">
              <a:spcBef>
                <a:spcPts val="0"/>
              </a:spcBef>
              <a:spcAft>
                <a:spcPts val="0"/>
              </a:spcAft>
              <a:buClr>
                <a:schemeClr val="dk1"/>
              </a:buClr>
              <a:buSzPts val="1100"/>
              <a:buFont typeface="Arial"/>
              <a:buNone/>
            </a:pPr>
            <a:r>
              <a:rPr lang="en-US" sz="1800">
                <a:solidFill>
                  <a:schemeClr val="dk1"/>
                </a:solidFill>
              </a:rPr>
              <a:t>Nothing! Seriously, you can just listen, understand and try everything later, following the resources on the GitHub address above.</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u="sng">
                <a:solidFill>
                  <a:schemeClr val="dk1"/>
                </a:solidFill>
              </a:rPr>
              <a:t>Optional</a:t>
            </a:r>
            <a:r>
              <a:rPr lang="en-US" sz="1800">
                <a:solidFill>
                  <a:schemeClr val="dk1"/>
                </a:solidFill>
              </a:rPr>
              <a:t> (if you want to follow along, trying the examples live):</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 computer with Docker and Docker Compose installed (any operating system works)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An Internet connection</a:t>
            </a:r>
            <a:endParaRPr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IMPORTANT</a:t>
            </a:r>
            <a:endParaRPr b="1"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Instead of a personal VM or Local Docker installation, you can (and should!) use Play With Docker: </a:t>
            </a:r>
            <a:r>
              <a:rPr lang="en-US" sz="1800" u="sng">
                <a:solidFill>
                  <a:schemeClr val="hlink"/>
                </a:solidFill>
                <a:hlinkClick r:id="rId4"/>
              </a:rPr>
              <a:t>https://labs.play-with-docker.com</a:t>
            </a:r>
            <a:r>
              <a:rPr lang="en-US" sz="1800">
                <a:solidFill>
                  <a:schemeClr val="dk1"/>
                </a:solidFill>
              </a:rPr>
              <a:t> (requires a </a:t>
            </a:r>
            <a:r>
              <a:rPr b="1" lang="en-US" sz="1800" u="sng">
                <a:solidFill>
                  <a:schemeClr val="dk1"/>
                </a:solidFill>
              </a:rPr>
              <a:t>free</a:t>
            </a:r>
            <a:r>
              <a:rPr lang="en-US" sz="1800">
                <a:solidFill>
                  <a:schemeClr val="dk1"/>
                </a:solidFill>
              </a:rPr>
              <a:t> Docker Account)</a:t>
            </a:r>
            <a:endParaRPr sz="1800">
              <a:solidFill>
                <a:schemeClr val="dk1"/>
              </a:solidFill>
            </a:endParaRPr>
          </a:p>
          <a:p>
            <a:pPr indent="0" lvl="0" marL="0" rtl="0" algn="l">
              <a:spcBef>
                <a:spcPts val="0"/>
              </a:spcBef>
              <a:spcAft>
                <a:spcPts val="0"/>
              </a:spcAft>
              <a:buNone/>
            </a:pPr>
            <a:r>
              <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34" name="Shape 134"/>
        <p:cNvGrpSpPr/>
        <p:nvPr/>
      </p:nvGrpSpPr>
      <p:grpSpPr>
        <a:xfrm>
          <a:off x="0" y="0"/>
          <a:ext cx="0" cy="0"/>
          <a:chOff x="0" y="0"/>
          <a:chExt cx="0" cy="0"/>
        </a:xfrm>
      </p:grpSpPr>
      <p:sp>
        <p:nvSpPr>
          <p:cNvPr id="135" name="Google Shape;135;p31"/>
          <p:cNvSpPr txBox="1"/>
          <p:nvPr/>
        </p:nvSpPr>
        <p:spPr>
          <a:xfrm>
            <a:off x="182875" y="182870"/>
            <a:ext cx="11795700" cy="603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t>Monoliths vs </a:t>
            </a:r>
            <a:r>
              <a:rPr b="1" lang="en-US" sz="2400">
                <a:solidFill>
                  <a:schemeClr val="dk1"/>
                </a:solidFill>
              </a:rPr>
              <a:t>Microservices</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p:txBody>
      </p:sp>
      <p:pic>
        <p:nvPicPr>
          <p:cNvPr descr="Monolith vs Microservices.png" id="136" name="Google Shape;136;p31"/>
          <p:cNvPicPr preferRelativeResize="0"/>
          <p:nvPr/>
        </p:nvPicPr>
        <p:blipFill rotWithShape="1">
          <a:blip r:embed="rId4">
            <a:alphaModFix/>
          </a:blip>
          <a:srcRect b="21484" l="5010" r="4866" t="2918"/>
          <a:stretch/>
        </p:blipFill>
        <p:spPr>
          <a:xfrm>
            <a:off x="1466400" y="516337"/>
            <a:ext cx="9259200" cy="5825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40" name="Shape 140"/>
        <p:cNvGrpSpPr/>
        <p:nvPr/>
      </p:nvGrpSpPr>
      <p:grpSpPr>
        <a:xfrm>
          <a:off x="0" y="0"/>
          <a:ext cx="0" cy="0"/>
          <a:chOff x="0" y="0"/>
          <a:chExt cx="0" cy="0"/>
        </a:xfrm>
      </p:grpSpPr>
      <p:sp>
        <p:nvSpPr>
          <p:cNvPr id="141" name="Google Shape;141;p32"/>
          <p:cNvSpPr txBox="1"/>
          <p:nvPr/>
        </p:nvSpPr>
        <p:spPr>
          <a:xfrm>
            <a:off x="182875" y="182874"/>
            <a:ext cx="11795700" cy="60183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b="1" lang="en-US" sz="2400">
                <a:solidFill>
                  <a:schemeClr val="dk1"/>
                </a:solidFill>
              </a:rPr>
              <a:t>Monoliths vs Microservices</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1" sz="1800">
              <a:latin typeface="Verdana"/>
              <a:ea typeface="Verdana"/>
              <a:cs typeface="Verdana"/>
              <a:sym typeface="Verdana"/>
            </a:endParaRPr>
          </a:p>
        </p:txBody>
      </p:sp>
      <p:graphicFrame>
        <p:nvGraphicFramePr>
          <p:cNvPr id="142" name="Google Shape;142;p32"/>
          <p:cNvGraphicFramePr/>
          <p:nvPr/>
        </p:nvGraphicFramePr>
        <p:xfrm>
          <a:off x="1301038" y="1549763"/>
          <a:ext cx="3000000" cy="3000000"/>
        </p:xfrm>
        <a:graphic>
          <a:graphicData uri="http://schemas.openxmlformats.org/drawingml/2006/table">
            <a:tbl>
              <a:tblPr>
                <a:noFill/>
                <a:tableStyleId>{FC09BD16-A77B-4368-8941-D593B769551A}</a:tableStyleId>
              </a:tblPr>
              <a:tblGrid>
                <a:gridCol w="872600"/>
                <a:gridCol w="4175725"/>
                <a:gridCol w="4541600"/>
              </a:tblGrid>
              <a:tr h="401225">
                <a:tc>
                  <a:txBody>
                    <a:bodyPr>
                      <a:noAutofit/>
                    </a:bodyPr>
                    <a:lstStyle/>
                    <a:p>
                      <a:pPr indent="0" lvl="0" marL="0" rtl="0" algn="l">
                        <a:spcBef>
                          <a:spcPts val="0"/>
                        </a:spcBef>
                        <a:spcAft>
                          <a:spcPts val="0"/>
                        </a:spcAft>
                        <a:buNone/>
                      </a:pPr>
                      <a:r>
                        <a:t/>
                      </a:r>
                      <a:endParaRPr b="1" sz="1800"/>
                    </a:p>
                  </a:txBody>
                  <a:tcPr marT="91425" marB="91425" marR="91425" marL="91425"/>
                </a:tc>
                <a:tc>
                  <a:txBody>
                    <a:bodyPr>
                      <a:noAutofit/>
                    </a:bodyPr>
                    <a:lstStyle/>
                    <a:p>
                      <a:pPr indent="0" lvl="0" marL="0" rtl="0" algn="l">
                        <a:spcBef>
                          <a:spcPts val="0"/>
                        </a:spcBef>
                        <a:spcAft>
                          <a:spcPts val="0"/>
                        </a:spcAft>
                        <a:buNone/>
                      </a:pPr>
                      <a:r>
                        <a:rPr b="1" lang="en-US" sz="1800"/>
                        <a:t>Monoliths</a:t>
                      </a:r>
                      <a:endParaRPr b="1" sz="1800"/>
                    </a:p>
                  </a:txBody>
                  <a:tcPr marT="91425" marB="91425" marR="91425" marL="91425"/>
                </a:tc>
                <a:tc>
                  <a:txBody>
                    <a:bodyPr>
                      <a:noAutofit/>
                    </a:bodyPr>
                    <a:lstStyle/>
                    <a:p>
                      <a:pPr indent="0" lvl="0" marL="0" rtl="0" algn="l">
                        <a:spcBef>
                          <a:spcPts val="0"/>
                        </a:spcBef>
                        <a:spcAft>
                          <a:spcPts val="0"/>
                        </a:spcAft>
                        <a:buNone/>
                      </a:pPr>
                      <a:r>
                        <a:rPr b="1" lang="en-US" sz="1800"/>
                        <a:t>Microservices</a:t>
                      </a:r>
                      <a:endParaRPr b="1" sz="1800"/>
                    </a:p>
                  </a:txBody>
                  <a:tcPr marT="91425" marB="91425" marR="91425" marL="91425"/>
                </a:tc>
              </a:tr>
              <a:tr h="849875">
                <a:tc>
                  <a:txBody>
                    <a:bodyPr>
                      <a:noAutofit/>
                    </a:bodyPr>
                    <a:lstStyle/>
                    <a:p>
                      <a:pPr indent="0" lvl="0" marL="0" rtl="0" algn="l">
                        <a:spcBef>
                          <a:spcPts val="0"/>
                        </a:spcBef>
                        <a:spcAft>
                          <a:spcPts val="0"/>
                        </a:spcAft>
                        <a:buNone/>
                      </a:pPr>
                      <a:r>
                        <a:rPr b="1" lang="en-US" sz="1800"/>
                        <a:t>Pros</a:t>
                      </a:r>
                      <a:endParaRPr b="1" sz="1800"/>
                    </a:p>
                  </a:txBody>
                  <a:tcPr marT="91425" marB="91425" marR="91425" marL="91425"/>
                </a:tc>
                <a:tc>
                  <a:txBody>
                    <a:bodyPr>
                      <a:noAutofit/>
                    </a:bodyPr>
                    <a:lstStyle/>
                    <a:p>
                      <a:pPr indent="-342900" lvl="0" marL="457200" rtl="0" algn="l">
                        <a:spcBef>
                          <a:spcPts val="0"/>
                        </a:spcBef>
                        <a:spcAft>
                          <a:spcPts val="0"/>
                        </a:spcAft>
                        <a:buSzPts val="1800"/>
                        <a:buChar char="●"/>
                      </a:pPr>
                      <a:r>
                        <a:rPr lang="en-US" sz="1800"/>
                        <a:t>Faster initial development</a:t>
                      </a:r>
                      <a:endParaRPr sz="1800"/>
                    </a:p>
                    <a:p>
                      <a:pPr indent="-342900" lvl="0" marL="457200" rtl="0" algn="l">
                        <a:spcBef>
                          <a:spcPts val="0"/>
                        </a:spcBef>
                        <a:spcAft>
                          <a:spcPts val="0"/>
                        </a:spcAft>
                        <a:buSzPts val="1800"/>
                        <a:buChar char="●"/>
                      </a:pPr>
                      <a:r>
                        <a:rPr lang="en-US" sz="1800"/>
                        <a:t>Easier integration</a:t>
                      </a:r>
                      <a:endParaRPr sz="1800"/>
                    </a:p>
                    <a:p>
                      <a:pPr indent="-342900" lvl="0" marL="457200" rtl="0" algn="l">
                        <a:spcBef>
                          <a:spcPts val="0"/>
                        </a:spcBef>
                        <a:spcAft>
                          <a:spcPts val="0"/>
                        </a:spcAft>
                        <a:buSzPts val="1800"/>
                        <a:buChar char="●"/>
                      </a:pPr>
                      <a:r>
                        <a:rPr lang="en-US" sz="1800"/>
                        <a:t>Easier local deployment</a:t>
                      </a:r>
                      <a:endParaRPr sz="1800"/>
                    </a:p>
                  </a:txBody>
                  <a:tcPr marT="91425" marB="91425" marR="91425" marL="91425"/>
                </a:tc>
                <a:tc>
                  <a:txBody>
                    <a:bodyPr>
                      <a:noAutofit/>
                    </a:bodyPr>
                    <a:lstStyle/>
                    <a:p>
                      <a:pPr indent="-342900" lvl="0" marL="457200" rtl="0" algn="l">
                        <a:spcBef>
                          <a:spcPts val="0"/>
                        </a:spcBef>
                        <a:spcAft>
                          <a:spcPts val="0"/>
                        </a:spcAft>
                        <a:buSzPts val="1800"/>
                        <a:buChar char="●"/>
                      </a:pPr>
                      <a:r>
                        <a:rPr lang="en-US" sz="1800"/>
                        <a:t>Easier to develop, understand, upgrade and maintain</a:t>
                      </a:r>
                      <a:endParaRPr sz="1800"/>
                    </a:p>
                    <a:p>
                      <a:pPr indent="-342900" lvl="0" marL="457200" rtl="0" algn="l">
                        <a:spcBef>
                          <a:spcPts val="0"/>
                        </a:spcBef>
                        <a:spcAft>
                          <a:spcPts val="0"/>
                        </a:spcAft>
                        <a:buSzPts val="1800"/>
                        <a:buChar char="●"/>
                      </a:pPr>
                      <a:r>
                        <a:rPr lang="en-US" sz="1800"/>
                        <a:t>Starts faster</a:t>
                      </a:r>
                      <a:endParaRPr sz="1800"/>
                    </a:p>
                    <a:p>
                      <a:pPr indent="-342900" lvl="0" marL="457200" rtl="0" algn="l">
                        <a:spcBef>
                          <a:spcPts val="0"/>
                        </a:spcBef>
                        <a:spcAft>
                          <a:spcPts val="0"/>
                        </a:spcAft>
                        <a:buSzPts val="1800"/>
                        <a:buChar char="●"/>
                      </a:pPr>
                      <a:r>
                        <a:rPr lang="en-US" sz="1800"/>
                        <a:t>Scales individually</a:t>
                      </a:r>
                      <a:endParaRPr sz="1800"/>
                    </a:p>
                    <a:p>
                      <a:pPr indent="-342900" lvl="0" marL="457200" rtl="0" algn="l">
                        <a:spcBef>
                          <a:spcPts val="0"/>
                        </a:spcBef>
                        <a:spcAft>
                          <a:spcPts val="0"/>
                        </a:spcAft>
                        <a:buSzPts val="1800"/>
                        <a:buChar char="●"/>
                      </a:pPr>
                      <a:r>
                        <a:rPr lang="en-US" sz="1800"/>
                        <a:t>Easier fault isolation (ex: cpu/memory leaks)</a:t>
                      </a:r>
                      <a:endParaRPr sz="1800"/>
                    </a:p>
                    <a:p>
                      <a:pPr indent="-342900" lvl="0" marL="457200" rtl="0" algn="l">
                        <a:spcBef>
                          <a:spcPts val="0"/>
                        </a:spcBef>
                        <a:spcAft>
                          <a:spcPts val="0"/>
                        </a:spcAft>
                        <a:buSzPts val="1800"/>
                        <a:buChar char="●"/>
                      </a:pPr>
                      <a:r>
                        <a:rPr lang="en-US" sz="1800"/>
                        <a:t>Not stuck with any stack</a:t>
                      </a:r>
                      <a:endParaRPr sz="1800"/>
                    </a:p>
                  </a:txBody>
                  <a:tcPr marT="91425" marB="91425" marR="91425" marL="91425"/>
                </a:tc>
              </a:tr>
              <a:tr h="1111475">
                <a:tc>
                  <a:txBody>
                    <a:bodyPr>
                      <a:noAutofit/>
                    </a:bodyPr>
                    <a:lstStyle/>
                    <a:p>
                      <a:pPr indent="0" lvl="0" marL="0" rtl="0" algn="l">
                        <a:spcBef>
                          <a:spcPts val="0"/>
                        </a:spcBef>
                        <a:spcAft>
                          <a:spcPts val="0"/>
                        </a:spcAft>
                        <a:buNone/>
                      </a:pPr>
                      <a:r>
                        <a:rPr b="1" lang="en-US" sz="1800"/>
                        <a:t>Cons</a:t>
                      </a:r>
                      <a:endParaRPr b="1" sz="1800"/>
                    </a:p>
                  </a:txBody>
                  <a:tcPr marT="91425" marB="91425" marR="91425" marL="91425"/>
                </a:tc>
                <a:tc>
                  <a:txBody>
                    <a:bodyPr>
                      <a:noAutofit/>
                    </a:bodyPr>
                    <a:lstStyle/>
                    <a:p>
                      <a:pPr indent="-342900" lvl="0" marL="457200" rtl="0" algn="l">
                        <a:spcBef>
                          <a:spcPts val="0"/>
                        </a:spcBef>
                        <a:spcAft>
                          <a:spcPts val="0"/>
                        </a:spcAft>
                        <a:buSzPts val="1800"/>
                        <a:buChar char="●"/>
                      </a:pPr>
                      <a:r>
                        <a:rPr lang="en-US" sz="1800"/>
                        <a:t>Stuck with same technology stack</a:t>
                      </a:r>
                      <a:endParaRPr sz="1800"/>
                    </a:p>
                    <a:p>
                      <a:pPr indent="-342900" lvl="0" marL="457200" rtl="0" algn="l">
                        <a:spcBef>
                          <a:spcPts val="0"/>
                        </a:spcBef>
                        <a:spcAft>
                          <a:spcPts val="0"/>
                        </a:spcAft>
                        <a:buSzPts val="1800"/>
                        <a:buChar char="●"/>
                      </a:pPr>
                      <a:r>
                        <a:rPr lang="en-US" sz="1800">
                          <a:solidFill>
                            <a:schemeClr val="dk1"/>
                          </a:solidFill>
                        </a:rPr>
                        <a:t>Difficult to share with other developers</a:t>
                      </a:r>
                      <a:endParaRPr sz="1800"/>
                    </a:p>
                    <a:p>
                      <a:pPr indent="-342900" lvl="0" marL="457200" rtl="0" algn="l">
                        <a:spcBef>
                          <a:spcPts val="0"/>
                        </a:spcBef>
                        <a:spcAft>
                          <a:spcPts val="0"/>
                        </a:spcAft>
                        <a:buSzPts val="1800"/>
                        <a:buChar char="●"/>
                      </a:pPr>
                      <a:r>
                        <a:rPr lang="en-US" sz="1800"/>
                        <a:t>Difficult to scale</a:t>
                      </a:r>
                      <a:endParaRPr sz="1800"/>
                    </a:p>
                    <a:p>
                      <a:pPr indent="-342900" lvl="0" marL="457200" rtl="0" algn="l">
                        <a:spcBef>
                          <a:spcPts val="0"/>
                        </a:spcBef>
                        <a:spcAft>
                          <a:spcPts val="0"/>
                        </a:spcAft>
                        <a:buSzPts val="1800"/>
                        <a:buChar char="●"/>
                      </a:pPr>
                      <a:r>
                        <a:rPr lang="en-US" sz="1800"/>
                        <a:t>Difficult to deploy to other environments</a:t>
                      </a:r>
                      <a:endParaRPr sz="1800"/>
                    </a:p>
                  </a:txBody>
                  <a:tcPr marT="91425" marB="91425" marR="91425" marL="91425"/>
                </a:tc>
                <a:tc>
                  <a:txBody>
                    <a:bodyPr>
                      <a:noAutofit/>
                    </a:bodyPr>
                    <a:lstStyle/>
                    <a:p>
                      <a:pPr indent="-342900" lvl="0" marL="457200" rtl="0" algn="l">
                        <a:spcBef>
                          <a:spcPts val="0"/>
                        </a:spcBef>
                        <a:spcAft>
                          <a:spcPts val="0"/>
                        </a:spcAft>
                        <a:buSzPts val="1800"/>
                        <a:buChar char="●"/>
                      </a:pPr>
                      <a:r>
                        <a:rPr lang="en-US" sz="1800"/>
                        <a:t>Slower initial development</a:t>
                      </a:r>
                      <a:endParaRPr sz="18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46" name="Shape 146"/>
        <p:cNvGrpSpPr/>
        <p:nvPr/>
      </p:nvGrpSpPr>
      <p:grpSpPr>
        <a:xfrm>
          <a:off x="0" y="0"/>
          <a:ext cx="0" cy="0"/>
          <a:chOff x="0" y="0"/>
          <a:chExt cx="0" cy="0"/>
        </a:xfrm>
      </p:grpSpPr>
      <p:sp>
        <p:nvSpPr>
          <p:cNvPr id="147" name="Google Shape;147;p33"/>
          <p:cNvSpPr txBox="1"/>
          <p:nvPr/>
        </p:nvSpPr>
        <p:spPr>
          <a:xfrm>
            <a:off x="182880" y="183240"/>
            <a:ext cx="11704200" cy="61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000000"/>
                </a:solidFill>
              </a:rPr>
              <a:t>Docker Images </a:t>
            </a:r>
            <a:r>
              <a:rPr b="1" lang="en-US" sz="2400"/>
              <a:t>&amp;</a:t>
            </a:r>
            <a:r>
              <a:rPr b="1" lang="en-US" sz="2400" strike="noStrike">
                <a:solidFill>
                  <a:srgbClr val="000000"/>
                </a:solidFill>
              </a:rPr>
              <a:t> Dockerfile</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p:txBody>
      </p:sp>
      <p:sp>
        <p:nvSpPr>
          <p:cNvPr id="148" name="Google Shape;148;p33"/>
          <p:cNvSpPr/>
          <p:nvPr/>
        </p:nvSpPr>
        <p:spPr>
          <a:xfrm>
            <a:off x="6282425" y="883625"/>
            <a:ext cx="5141100" cy="3288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debian:stretch</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LABEL</a:t>
            </a:r>
            <a:r>
              <a:rPr lang="en-US">
                <a:solidFill>
                  <a:schemeClr val="dk1"/>
                </a:solidFill>
              </a:rPr>
              <a:t> maintainer="Luis Nabais &lt;luis.nabais@findmore.pt&gt;"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apt update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-y install nginx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clean</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#ADD</a:t>
            </a:r>
            <a:r>
              <a:rPr lang="en-US">
                <a:solidFill>
                  <a:schemeClr val="dk1"/>
                </a:solidFill>
              </a:rPr>
              <a:t> index.html /var/www/html/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EXPOSE</a:t>
            </a:r>
            <a:r>
              <a:rPr lang="en-US">
                <a:solidFill>
                  <a:schemeClr val="dk1"/>
                </a:solidFill>
              </a:rPr>
              <a:t> 80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VOLUME</a:t>
            </a:r>
            <a:r>
              <a:rPr lang="en-US">
                <a:solidFill>
                  <a:schemeClr val="dk1"/>
                </a:solidFill>
              </a:rPr>
              <a:t> /var/html/www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CMD</a:t>
            </a:r>
            <a:r>
              <a:rPr lang="en-US">
                <a:solidFill>
                  <a:schemeClr val="dk1"/>
                </a:solidFill>
              </a:rPr>
              <a:t> ["nginx", "-g", "daemon off;"]</a:t>
            </a:r>
            <a:endParaRPr>
              <a:solidFill>
                <a:schemeClr val="dk1"/>
              </a:solidFill>
            </a:endParaRPr>
          </a:p>
        </p:txBody>
      </p:sp>
      <p:sp>
        <p:nvSpPr>
          <p:cNvPr id="149" name="Google Shape;149;p33"/>
          <p:cNvSpPr txBox="1"/>
          <p:nvPr/>
        </p:nvSpPr>
        <p:spPr>
          <a:xfrm>
            <a:off x="321900" y="883625"/>
            <a:ext cx="5619000" cy="54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A </a:t>
            </a:r>
            <a:r>
              <a:rPr b="1" lang="en-US" sz="1800"/>
              <a:t>Docker Image</a:t>
            </a:r>
            <a:r>
              <a:rPr lang="en-US" sz="1800"/>
              <a:t> is a template, whether of a basic operating system, of a microservice, or even of a full service (monolith).</a:t>
            </a:r>
            <a:endParaRPr sz="1800"/>
          </a:p>
          <a:p>
            <a:pPr indent="0" lvl="0" marL="0" rtl="0" algn="l">
              <a:spcBef>
                <a:spcPts val="0"/>
              </a:spcBef>
              <a:spcAft>
                <a:spcPts val="0"/>
              </a:spcAft>
              <a:buNone/>
            </a:pPr>
            <a:r>
              <a:rPr b="1" lang="en-US" sz="1800"/>
              <a:t>Containers</a:t>
            </a:r>
            <a:r>
              <a:rPr lang="en-US" sz="1800"/>
              <a:t> are always created from Docker Images.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Docker Images can be downloaded </a:t>
            </a:r>
            <a:r>
              <a:rPr lang="en-US" sz="1800">
                <a:solidFill>
                  <a:schemeClr val="dk1"/>
                </a:solidFill>
              </a:rPr>
              <a:t>from a Docker Registry, such as Docker Hub, </a:t>
            </a:r>
            <a:r>
              <a:rPr lang="en-US" sz="1800"/>
              <a:t>with pre</a:t>
            </a:r>
            <a:r>
              <a:rPr lang="en-US" sz="1800"/>
              <a:t>-</a:t>
            </a:r>
            <a:r>
              <a:rPr lang="en-US" sz="1800"/>
              <a:t>built microservices.</a:t>
            </a:r>
            <a:endParaRPr sz="1800"/>
          </a:p>
          <a:p>
            <a:pPr indent="0" lvl="0" marL="0" rtl="0" algn="l">
              <a:spcBef>
                <a:spcPts val="0"/>
              </a:spcBef>
              <a:spcAft>
                <a:spcPts val="0"/>
              </a:spcAft>
              <a:buNone/>
            </a:pPr>
            <a:r>
              <a:rPr lang="en-US" sz="1800">
                <a:solidFill>
                  <a:schemeClr val="dk1"/>
                </a:solidFill>
              </a:rPr>
              <a:t>Docker allows us to create </a:t>
            </a:r>
            <a:r>
              <a:rPr b="1" lang="en-US" sz="1800">
                <a:solidFill>
                  <a:schemeClr val="dk1"/>
                </a:solidFill>
              </a:rPr>
              <a:t>customized Docker Images, </a:t>
            </a:r>
            <a:r>
              <a:rPr lang="en-US" sz="1800">
                <a:solidFill>
                  <a:schemeClr val="dk1"/>
                </a:solidFill>
              </a:rPr>
              <a:t>using a definition file, called </a:t>
            </a:r>
            <a:r>
              <a:rPr lang="en-US" sz="1800" u="sng">
                <a:solidFill>
                  <a:schemeClr val="dk1"/>
                </a:solidFill>
              </a:rPr>
              <a:t>Dockerfile</a:t>
            </a:r>
            <a:r>
              <a:rPr lang="en-US" sz="1800">
                <a:solidFill>
                  <a:schemeClr val="dk1"/>
                </a:solidFill>
              </a:rPr>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Every Docker Image starts with a Dockerfile. So we can say that a Dockerfile is where everything begins, in Docker.</a:t>
            </a:r>
            <a:endParaRPr sz="1800"/>
          </a:p>
          <a:p>
            <a:pPr indent="0" lvl="0" marL="0" rtl="0" algn="l">
              <a:spcBef>
                <a:spcPts val="0"/>
              </a:spcBef>
              <a:spcAft>
                <a:spcPts val="0"/>
              </a:spcAft>
              <a:buNone/>
            </a:pPr>
            <a:r>
              <a:t/>
            </a:r>
            <a:endParaRPr/>
          </a:p>
        </p:txBody>
      </p:sp>
      <p:sp>
        <p:nvSpPr>
          <p:cNvPr id="150" name="Google Shape;150;p33"/>
          <p:cNvSpPr txBox="1"/>
          <p:nvPr/>
        </p:nvSpPr>
        <p:spPr>
          <a:xfrm>
            <a:off x="6273575" y="4839125"/>
            <a:ext cx="5158800" cy="14706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To create an image with any of these Dockerfiles, run this command on the same folder as the Dockerfile:</a:t>
            </a:r>
            <a:endParaRPr/>
          </a:p>
          <a:p>
            <a:pPr indent="0" lvl="0" marL="0" rtl="0" algn="l">
              <a:spcBef>
                <a:spcPts val="0"/>
              </a:spcBef>
              <a:spcAft>
                <a:spcPts val="0"/>
              </a:spcAft>
              <a:buNone/>
            </a:pPr>
            <a:r>
              <a:rPr i="1" lang="en-US"/>
              <a:t>$ docker build -t my-nginx-image .</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US"/>
              <a:t>And then, to run the container:</a:t>
            </a:r>
            <a:endParaRPr/>
          </a:p>
          <a:p>
            <a:pPr indent="0" lvl="0" marL="0" rtl="0" algn="l">
              <a:spcBef>
                <a:spcPts val="0"/>
              </a:spcBef>
              <a:spcAft>
                <a:spcPts val="0"/>
              </a:spcAft>
              <a:buNone/>
            </a:pPr>
            <a:r>
              <a:rPr i="1" lang="en-US"/>
              <a:t>$ docker run -tdi --name my-nginx -p 80:80 my-nginx-image</a:t>
            </a:r>
            <a:endParaRPr i="1"/>
          </a:p>
        </p:txBody>
      </p:sp>
      <p:sp>
        <p:nvSpPr>
          <p:cNvPr id="151" name="Google Shape;151;p33"/>
          <p:cNvSpPr/>
          <p:nvPr/>
        </p:nvSpPr>
        <p:spPr>
          <a:xfrm>
            <a:off x="321900" y="4990275"/>
            <a:ext cx="5141100" cy="1635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nginx:1.15.8</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LABEL</a:t>
            </a:r>
            <a:r>
              <a:rPr lang="en-US">
                <a:solidFill>
                  <a:schemeClr val="dk1"/>
                </a:solidFill>
              </a:rPr>
              <a:t> maintainer="Luis Nabais &lt;luis.nabais@findmore.pt&gt;"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apt update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-y install iputils-ping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clean</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55" name="Shape 155"/>
        <p:cNvGrpSpPr/>
        <p:nvPr/>
      </p:nvGrpSpPr>
      <p:grpSpPr>
        <a:xfrm>
          <a:off x="0" y="0"/>
          <a:ext cx="0" cy="0"/>
          <a:chOff x="0" y="0"/>
          <a:chExt cx="0" cy="0"/>
        </a:xfrm>
      </p:grpSpPr>
      <p:sp>
        <p:nvSpPr>
          <p:cNvPr id="156" name="Google Shape;156;p34"/>
          <p:cNvSpPr txBox="1"/>
          <p:nvPr/>
        </p:nvSpPr>
        <p:spPr>
          <a:xfrm>
            <a:off x="179963" y="178214"/>
            <a:ext cx="11704200" cy="633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000000"/>
                </a:solidFill>
              </a:rPr>
              <a:t>Docker Images </a:t>
            </a:r>
            <a:r>
              <a:rPr b="1" lang="en-US" sz="2400"/>
              <a:t>&amp;</a:t>
            </a:r>
            <a:r>
              <a:rPr b="1" lang="en-US" sz="2400" strike="noStrike">
                <a:solidFill>
                  <a:srgbClr val="000000"/>
                </a:solidFill>
              </a:rPr>
              <a:t> Layers</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p:txBody>
      </p:sp>
      <p:sp>
        <p:nvSpPr>
          <p:cNvPr id="157" name="Google Shape;157;p34"/>
          <p:cNvSpPr/>
          <p:nvPr/>
        </p:nvSpPr>
        <p:spPr>
          <a:xfrm>
            <a:off x="5940900" y="644525"/>
            <a:ext cx="6101100" cy="3268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debian:stretch</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LABEL</a:t>
            </a:r>
            <a:r>
              <a:rPr lang="en-US">
                <a:solidFill>
                  <a:schemeClr val="dk1"/>
                </a:solidFill>
              </a:rPr>
              <a:t> maintainer="Luis Nabais &lt;luis.nabais@findmore.pt&gt;"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apt update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-y install nginx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clean</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#ADD</a:t>
            </a:r>
            <a:r>
              <a:rPr lang="en-US">
                <a:solidFill>
                  <a:schemeClr val="dk1"/>
                </a:solidFill>
              </a:rPr>
              <a:t> index.html /var/www/html/</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EXPOSE</a:t>
            </a:r>
            <a:r>
              <a:rPr lang="en-US">
                <a:solidFill>
                  <a:schemeClr val="dk1"/>
                </a:solidFill>
              </a:rPr>
              <a:t> 80</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VOLUME</a:t>
            </a:r>
            <a:r>
              <a:rPr lang="en-US">
                <a:solidFill>
                  <a:schemeClr val="dk1"/>
                </a:solidFill>
              </a:rPr>
              <a:t> /var/html/www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CMD</a:t>
            </a:r>
            <a:r>
              <a:rPr lang="en-US">
                <a:solidFill>
                  <a:schemeClr val="dk1"/>
                </a:solidFill>
              </a:rPr>
              <a:t> ["nginx", "-g", "daemon off;"]</a:t>
            </a:r>
            <a:endParaRPr>
              <a:solidFill>
                <a:schemeClr val="dk1"/>
              </a:solidFill>
            </a:endParaRPr>
          </a:p>
        </p:txBody>
      </p:sp>
      <p:sp>
        <p:nvSpPr>
          <p:cNvPr id="158" name="Google Shape;158;p34"/>
          <p:cNvSpPr txBox="1"/>
          <p:nvPr/>
        </p:nvSpPr>
        <p:spPr>
          <a:xfrm>
            <a:off x="321900" y="883625"/>
            <a:ext cx="5619000" cy="55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highlight>
                  <a:srgbClr val="FFFFFF"/>
                </a:highlight>
              </a:rPr>
              <a:t>A Docker image consists of </a:t>
            </a:r>
            <a:r>
              <a:rPr lang="en-US" sz="1800" u="sng">
                <a:solidFill>
                  <a:schemeClr val="dk1"/>
                </a:solidFill>
                <a:highlight>
                  <a:srgbClr val="FFFFFF"/>
                </a:highlight>
              </a:rPr>
              <a:t>read-only</a:t>
            </a:r>
            <a:r>
              <a:rPr lang="en-US" sz="1800">
                <a:solidFill>
                  <a:schemeClr val="dk1"/>
                </a:solidFill>
                <a:highlight>
                  <a:srgbClr val="FFFFFF"/>
                </a:highlight>
              </a:rPr>
              <a:t> layers each of which represents a Dockerfile instruction. The layers are stacked and each one is a delta of the changes from the previous layer.</a:t>
            </a:r>
            <a:endParaRPr sz="1800">
              <a:solidFill>
                <a:schemeClr val="dk1"/>
              </a:solidFill>
              <a:highlight>
                <a:srgbClr val="FFFFFF"/>
              </a:highlight>
            </a:endParaRPr>
          </a:p>
          <a:p>
            <a:pPr indent="0" lvl="0" marL="0" rtl="0" algn="l">
              <a:spcBef>
                <a:spcPts val="0"/>
              </a:spcBef>
              <a:spcAft>
                <a:spcPts val="0"/>
              </a:spcAft>
              <a:buNone/>
            </a:pPr>
            <a:r>
              <a:rPr i="1" lang="en-US">
                <a:solidFill>
                  <a:schemeClr val="dk1"/>
                </a:solidFill>
                <a:highlight>
                  <a:srgbClr val="FFFFFF"/>
                </a:highlight>
              </a:rPr>
              <a:t>$ docker image history my-nginx-image</a:t>
            </a:r>
            <a:endParaRPr i="1">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a:p>
            <a:pPr indent="0" lvl="0" marL="0" rtl="0" algn="l">
              <a:spcBef>
                <a:spcPts val="0"/>
              </a:spcBef>
              <a:spcAft>
                <a:spcPts val="0"/>
              </a:spcAft>
              <a:buNone/>
            </a:pPr>
            <a:r>
              <a:rPr lang="en-US" sz="1800">
                <a:solidFill>
                  <a:schemeClr val="dk1"/>
                </a:solidFill>
                <a:highlight>
                  <a:srgbClr val="FFFFFF"/>
                </a:highlight>
              </a:rPr>
              <a:t>When we create a new container, we add a new and thin </a:t>
            </a:r>
            <a:r>
              <a:rPr lang="en-US" sz="1800" u="sng">
                <a:solidFill>
                  <a:schemeClr val="dk1"/>
                </a:solidFill>
                <a:highlight>
                  <a:srgbClr val="FFFFFF"/>
                </a:highlight>
              </a:rPr>
              <a:t>writable</a:t>
            </a:r>
            <a:r>
              <a:rPr lang="en-US" sz="1800">
                <a:solidFill>
                  <a:schemeClr val="dk1"/>
                </a:solidFill>
                <a:highlight>
                  <a:srgbClr val="FFFFFF"/>
                </a:highlight>
              </a:rPr>
              <a:t> layer on top of the underlying stack of layers present in the base docker image. All changes made to the running container, such as creating new files, modifying existing files or deleting files, are written to this thin writable container layer.</a:t>
            </a:r>
            <a:endParaRPr sz="1800">
              <a:solidFill>
                <a:schemeClr val="dk1"/>
              </a:solidFill>
              <a:highlight>
                <a:srgbClr val="FFFFFF"/>
              </a:highlight>
            </a:endParaRPr>
          </a:p>
        </p:txBody>
      </p:sp>
      <p:pic>
        <p:nvPicPr>
          <p:cNvPr id="159" name="Google Shape;159;p34"/>
          <p:cNvPicPr preferRelativeResize="0"/>
          <p:nvPr/>
        </p:nvPicPr>
        <p:blipFill>
          <a:blip r:embed="rId4">
            <a:alphaModFix/>
          </a:blip>
          <a:stretch>
            <a:fillRect/>
          </a:stretch>
        </p:blipFill>
        <p:spPr>
          <a:xfrm>
            <a:off x="5952975" y="3913325"/>
            <a:ext cx="6076950" cy="245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63" name="Shape 163"/>
        <p:cNvGrpSpPr/>
        <p:nvPr/>
      </p:nvGrpSpPr>
      <p:grpSpPr>
        <a:xfrm>
          <a:off x="0" y="0"/>
          <a:ext cx="0" cy="0"/>
          <a:chOff x="0" y="0"/>
          <a:chExt cx="0" cy="0"/>
        </a:xfrm>
      </p:grpSpPr>
      <p:sp>
        <p:nvSpPr>
          <p:cNvPr id="164" name="Google Shape;164;p35"/>
          <p:cNvSpPr txBox="1"/>
          <p:nvPr/>
        </p:nvSpPr>
        <p:spPr>
          <a:xfrm>
            <a:off x="179963" y="178214"/>
            <a:ext cx="11704200" cy="633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000000"/>
                </a:solidFill>
              </a:rPr>
              <a:t>Docker Images </a:t>
            </a:r>
            <a:r>
              <a:rPr b="1" lang="en-US" sz="2400"/>
              <a:t>&amp;</a:t>
            </a:r>
            <a:r>
              <a:rPr b="1" lang="en-US" sz="2400" strike="noStrike">
                <a:solidFill>
                  <a:srgbClr val="000000"/>
                </a:solidFill>
              </a:rPr>
              <a:t> Layers</a:t>
            </a:r>
            <a:endParaRPr sz="2400" strike="noStrike">
              <a:solidFill>
                <a:srgbClr val="000000"/>
              </a:solidFill>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p:txBody>
      </p:sp>
      <p:sp>
        <p:nvSpPr>
          <p:cNvPr id="165" name="Google Shape;165;p35"/>
          <p:cNvSpPr/>
          <p:nvPr/>
        </p:nvSpPr>
        <p:spPr>
          <a:xfrm>
            <a:off x="5940900" y="644525"/>
            <a:ext cx="6101100" cy="3303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FROM</a:t>
            </a:r>
            <a:r>
              <a:rPr lang="en-US">
                <a:solidFill>
                  <a:schemeClr val="dk1"/>
                </a:solidFill>
              </a:rPr>
              <a:t> debian:stretch</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LABEL</a:t>
            </a:r>
            <a:r>
              <a:rPr lang="en-US">
                <a:solidFill>
                  <a:schemeClr val="dk1"/>
                </a:solidFill>
              </a:rPr>
              <a:t> maintainer="Luis Nabais &lt;luis.nabais@findmore.pt&gt;"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RUN</a:t>
            </a:r>
            <a:r>
              <a:rPr lang="en-US">
                <a:solidFill>
                  <a:schemeClr val="dk1"/>
                </a:solidFill>
              </a:rPr>
              <a:t> apt update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-y install nginx &amp;&amp;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apt clean</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#ADD</a:t>
            </a:r>
            <a:r>
              <a:rPr lang="en-US">
                <a:solidFill>
                  <a:schemeClr val="dk1"/>
                </a:solidFill>
              </a:rPr>
              <a:t> index.html /var/www/html/</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EXPOSE</a:t>
            </a:r>
            <a:r>
              <a:rPr lang="en-US">
                <a:solidFill>
                  <a:schemeClr val="dk1"/>
                </a:solidFill>
              </a:rPr>
              <a:t> 80</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VOLUME</a:t>
            </a:r>
            <a:r>
              <a:rPr lang="en-US">
                <a:solidFill>
                  <a:schemeClr val="dk1"/>
                </a:solidFill>
              </a:rPr>
              <a:t> /var/html/www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CMD</a:t>
            </a:r>
            <a:r>
              <a:rPr lang="en-US">
                <a:solidFill>
                  <a:schemeClr val="dk1"/>
                </a:solidFill>
              </a:rPr>
              <a:t> ["nginx", "-g", "daemon off;"]</a:t>
            </a:r>
            <a:endParaRPr>
              <a:solidFill>
                <a:schemeClr val="dk1"/>
              </a:solidFill>
            </a:endParaRPr>
          </a:p>
        </p:txBody>
      </p:sp>
      <p:sp>
        <p:nvSpPr>
          <p:cNvPr id="166" name="Google Shape;166;p35"/>
          <p:cNvSpPr txBox="1"/>
          <p:nvPr/>
        </p:nvSpPr>
        <p:spPr>
          <a:xfrm>
            <a:off x="321900" y="883625"/>
            <a:ext cx="5619000" cy="55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chemeClr val="dk1"/>
                </a:solidFill>
                <a:highlight>
                  <a:schemeClr val="lt1"/>
                </a:highlight>
              </a:rPr>
              <a:t>OverlayFS Filesystem</a:t>
            </a:r>
            <a:endParaRPr b="1"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US" sz="1800">
                <a:solidFill>
                  <a:schemeClr val="dk1"/>
                </a:solidFill>
                <a:highlight>
                  <a:schemeClr val="lt1"/>
                </a:highlight>
              </a:rPr>
              <a:t>To allow layers on the filesystem, Docker uses a storage driver, called OverlayFS (also known as overlay or overlay2), which is integrated into Linux Kernel. Older driver was AUFS.</a:t>
            </a:r>
            <a:endParaRPr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US" sz="1800">
                <a:solidFill>
                  <a:schemeClr val="dk1"/>
                </a:solidFill>
                <a:highlight>
                  <a:schemeClr val="lt1"/>
                </a:highlight>
              </a:rPr>
              <a:t>OverlayFS is a modern </a:t>
            </a:r>
            <a:r>
              <a:rPr i="1" lang="en-US" sz="1800">
                <a:solidFill>
                  <a:schemeClr val="dk1"/>
                </a:solidFill>
                <a:highlight>
                  <a:schemeClr val="lt1"/>
                </a:highlight>
              </a:rPr>
              <a:t>union filesystem</a:t>
            </a:r>
            <a:r>
              <a:rPr lang="en-US" sz="1800">
                <a:solidFill>
                  <a:schemeClr val="dk1"/>
                </a:solidFill>
                <a:highlight>
                  <a:schemeClr val="lt1"/>
                </a:highlight>
              </a:rPr>
              <a:t>, which allow one, usually read-write, directory tree to be overlaid onto another, read-only directory tree. All modifications go to the upper, writable layer. All of them are them read as one.</a:t>
            </a:r>
            <a:endParaRPr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US" sz="1800">
                <a:solidFill>
                  <a:schemeClr val="dk1"/>
                </a:solidFill>
                <a:highlight>
                  <a:schemeClr val="lt1"/>
                </a:highlight>
              </a:rPr>
              <a:t>You can check the default storage driver, with the command:</a:t>
            </a:r>
            <a:endParaRPr sz="1800">
              <a:solidFill>
                <a:schemeClr val="dk1"/>
              </a:solidFill>
              <a:highlight>
                <a:schemeClr val="lt1"/>
              </a:highlight>
            </a:endParaRPr>
          </a:p>
          <a:p>
            <a:pPr indent="0" lvl="0" marL="0" rtl="0" algn="l">
              <a:spcBef>
                <a:spcPts val="0"/>
              </a:spcBef>
              <a:spcAft>
                <a:spcPts val="0"/>
              </a:spcAft>
              <a:buNone/>
            </a:pPr>
            <a:r>
              <a:rPr i="1" lang="en-US">
                <a:solidFill>
                  <a:schemeClr val="dk1"/>
                </a:solidFill>
                <a:highlight>
                  <a:schemeClr val="lt1"/>
                </a:highlight>
              </a:rPr>
              <a:t>$ docker info</a:t>
            </a:r>
            <a:endParaRPr>
              <a:solidFill>
                <a:schemeClr val="dk1"/>
              </a:solidFill>
              <a:highlight>
                <a:srgbClr val="FFFFFF"/>
              </a:highlight>
            </a:endParaRPr>
          </a:p>
        </p:txBody>
      </p:sp>
      <p:pic>
        <p:nvPicPr>
          <p:cNvPr id="167" name="Google Shape;167;p35"/>
          <p:cNvPicPr preferRelativeResize="0"/>
          <p:nvPr/>
        </p:nvPicPr>
        <p:blipFill>
          <a:blip r:embed="rId4">
            <a:alphaModFix/>
          </a:blip>
          <a:stretch>
            <a:fillRect/>
          </a:stretch>
        </p:blipFill>
        <p:spPr>
          <a:xfrm>
            <a:off x="5952975" y="3909775"/>
            <a:ext cx="6076950" cy="245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