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CF8EE9-C51B-4721-92BF-036ED053A238}">
  <a:tblStyle styleId="{54CF8EE9-C51B-4721-92BF-036ED053A2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0eef4ce40_1_3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3" name="Google Shape;163;g40eef4ce40_1_3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0eef4ce40_1_3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40eef4ce40_1_3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10587510b_0_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410587510b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1f6716199_0_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41f6716199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1f6716199_0_9: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41f6716199_0_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1f6716199_0_17: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41f6716199_0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f31b4bf4e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f31b4bf4e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22fc65a15f_0_3: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2fc65a15f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2e8f1c70d_0_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2e8f1c70d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2305a60b64_0_29: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305a60b64_0_2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13d33dd45a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One person or team for each purpose.</a:t>
            </a:r>
            <a:endParaRPr/>
          </a:p>
          <a:p>
            <a:pPr indent="-317500" lvl="0" marL="457200" rtl="0" algn="l">
              <a:spcBef>
                <a:spcPts val="0"/>
              </a:spcBef>
              <a:spcAft>
                <a:spcPts val="0"/>
              </a:spcAft>
              <a:buSzPts val="1400"/>
              <a:buChar char="-"/>
            </a:pPr>
            <a:r>
              <a:rPr lang="en-US"/>
              <a:t>Release - Release Manager / Operate - Operations Team</a:t>
            </a:r>
            <a:endParaRPr/>
          </a:p>
          <a:p>
            <a:pPr indent="-317500" lvl="0" marL="457200" rtl="0" algn="l">
              <a:spcBef>
                <a:spcPts val="0"/>
              </a:spcBef>
              <a:spcAft>
                <a:spcPts val="0"/>
              </a:spcAft>
              <a:buSzPts val="1400"/>
              <a:buChar char="-"/>
            </a:pPr>
            <a:r>
              <a:rPr lang="en-US"/>
              <a:t>Management POV: Everyone does only one set of defined functions</a:t>
            </a:r>
            <a:endParaRPr/>
          </a:p>
          <a:p>
            <a:pPr indent="0" lvl="0" marL="0" rtl="0" algn="l">
              <a:spcBef>
                <a:spcPts val="0"/>
              </a:spcBef>
              <a:spcAft>
                <a:spcPts val="0"/>
              </a:spcAft>
              <a:buNone/>
            </a:pPr>
            <a:r>
              <a:t/>
            </a:r>
            <a:endParaRPr/>
          </a:p>
        </p:txBody>
      </p:sp>
      <p:sp>
        <p:nvSpPr>
          <p:cNvPr id="127" name="Google Shape;127;g13d33dd45a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0eef4ce40_1_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40eef4ce40_1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0eef4ce40_0_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0eef4ce40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09c51ae01_0_15: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https://www.atlassian.com/continuous-delivery/ci-vs-ci-vs-cd</a:t>
            </a:r>
            <a:endParaRPr/>
          </a:p>
        </p:txBody>
      </p:sp>
      <p:sp>
        <p:nvSpPr>
          <p:cNvPr id="145" name="Google Shape;145;g409c51ae01_0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09c51ae01_0_10: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https://www.atlassian.com/continuous-delivery/ci-vs-ci-vs-cd</a:t>
            </a:r>
            <a:endParaRPr/>
          </a:p>
        </p:txBody>
      </p:sp>
      <p:sp>
        <p:nvSpPr>
          <p:cNvPr id="151" name="Google Shape;151;g409c51ae01_0_1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eef4ce40_1_2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https://www.atlassian.com/continuous-delivery/ci-vs-ci-vs-cd</a:t>
            </a:r>
            <a:endParaRPr/>
          </a:p>
        </p:txBody>
      </p:sp>
      <p:sp>
        <p:nvSpPr>
          <p:cNvPr id="157" name="Google Shape;157;g40eef4ce40_1_2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838080" y="1825560"/>
            <a:ext cx="10515240" cy="43509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838080" y="182556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6" name="Google Shape;66;p16"/>
          <p:cNvSpPr txBox="1"/>
          <p:nvPr>
            <p:ph idx="1" type="subTitle"/>
          </p:nvPr>
        </p:nvSpPr>
        <p:spPr>
          <a:xfrm>
            <a:off x="838080" y="1825560"/>
            <a:ext cx="10515240" cy="43509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838080" y="365040"/>
            <a:ext cx="10515240" cy="614412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838080" y="182556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6"/>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a:off x="838080" y="1825560"/>
            <a:ext cx="10515240" cy="4350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240" cy="614412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83808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622620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838080" y="1825560"/>
            <a:ext cx="513108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6226200" y="409824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83808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6226200" y="1825560"/>
            <a:ext cx="513108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838080" y="4098240"/>
            <a:ext cx="10515240" cy="207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3640" cy="238716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28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4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838080" y="365040"/>
            <a:ext cx="10515240" cy="132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838080" y="1825560"/>
            <a:ext cx="10515240" cy="43509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838080" y="6356520"/>
            <a:ext cx="27428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4038480" y="6356520"/>
            <a:ext cx="4114440" cy="364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luisnabai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14.jpg"/><Relationship Id="rId13"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gitlab.com/luisnabais_talks/cicd_101_talk.g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hyperlink" Target="https://www.luisnabais.com" TargetMode="External"/><Relationship Id="rId5" Type="http://schemas.openxmlformats.org/officeDocument/2006/relationships/hyperlink" Target="https://www.atlassian.com/continuous-delivery/ci-vs-ci-vs-c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luisnabai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160225" y="4883950"/>
            <a:ext cx="11976300" cy="6402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3200">
                <a:latin typeface="Verdana"/>
                <a:ea typeface="Verdana"/>
                <a:cs typeface="Verdana"/>
                <a:sym typeface="Verdana"/>
              </a:rPr>
              <a:t>CI/CD</a:t>
            </a:r>
            <a:br>
              <a:rPr b="1" lang="en-US" sz="3200">
                <a:latin typeface="Verdana"/>
                <a:ea typeface="Verdana"/>
                <a:cs typeface="Verdana"/>
                <a:sym typeface="Verdana"/>
              </a:rPr>
            </a:br>
            <a:r>
              <a:rPr b="1" lang="en-US" sz="3200">
                <a:latin typeface="Verdana"/>
                <a:ea typeface="Verdana"/>
                <a:cs typeface="Verdana"/>
                <a:sym typeface="Verdana"/>
              </a:rPr>
              <a:t>A Modern  Approach  to Software  Deployment</a:t>
            </a:r>
            <a:endParaRPr b="0" i="0" sz="1800" u="none" cap="none" strike="noStrike">
              <a:solidFill>
                <a:srgbClr val="000000"/>
              </a:solidFill>
              <a:latin typeface="Verdana"/>
              <a:ea typeface="Verdana"/>
              <a:cs typeface="Verdana"/>
              <a:sym typeface="Verdana"/>
            </a:endParaRPr>
          </a:p>
        </p:txBody>
      </p:sp>
      <p:sp>
        <p:nvSpPr>
          <p:cNvPr id="114" name="Google Shape;114;p27"/>
          <p:cNvSpPr txBox="1"/>
          <p:nvPr/>
        </p:nvSpPr>
        <p:spPr>
          <a:xfrm>
            <a:off x="160225" y="6393325"/>
            <a:ext cx="64803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2018-09-18, by Luís Nabais (</a:t>
            </a:r>
            <a:r>
              <a:rPr lang="en-US" u="sng">
                <a:solidFill>
                  <a:schemeClr val="hlink"/>
                </a:solidFill>
                <a:hlinkClick r:id="rId4"/>
              </a:rPr>
              <a:t>https://www.luisnabais.com</a:t>
            </a:r>
            <a:r>
              <a:rPr lang="en-US"/>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64" name="Shape 164"/>
        <p:cNvGrpSpPr/>
        <p:nvPr/>
      </p:nvGrpSpPr>
      <p:grpSpPr>
        <a:xfrm>
          <a:off x="0" y="0"/>
          <a:ext cx="0" cy="0"/>
          <a:chOff x="0" y="0"/>
          <a:chExt cx="0" cy="0"/>
        </a:xfrm>
      </p:grpSpPr>
      <p:sp>
        <p:nvSpPr>
          <p:cNvPr id="165" name="Google Shape;165;p36"/>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sz="1800">
                <a:solidFill>
                  <a:schemeClr val="dk1"/>
                </a:solidFill>
                <a:latin typeface="Verdana"/>
                <a:ea typeface="Verdana"/>
                <a:cs typeface="Verdana"/>
                <a:sym typeface="Verdana"/>
              </a:rPr>
              <a:t>Continuous Integration/Delivery/Deployment</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Which one to use? There is no single rule to define which one is better. It purely depends on each company’s needs, on the way software is built, who controls the deployments, among many other factors.</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66" name="Google Shape;166;p36"/>
          <p:cNvPicPr preferRelativeResize="0"/>
          <p:nvPr/>
        </p:nvPicPr>
        <p:blipFill>
          <a:blip r:embed="rId4">
            <a:alphaModFix/>
          </a:blip>
          <a:stretch>
            <a:fillRect/>
          </a:stretch>
        </p:blipFill>
        <p:spPr>
          <a:xfrm>
            <a:off x="2262175" y="1938325"/>
            <a:ext cx="7667625" cy="298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70" name="Shape 170"/>
        <p:cNvGrpSpPr/>
        <p:nvPr/>
      </p:nvGrpSpPr>
      <p:grpSpPr>
        <a:xfrm>
          <a:off x="0" y="0"/>
          <a:ext cx="0" cy="0"/>
          <a:chOff x="0" y="0"/>
          <a:chExt cx="0" cy="0"/>
        </a:xfrm>
      </p:grpSpPr>
      <p:sp>
        <p:nvSpPr>
          <p:cNvPr id="171" name="Google Shape;171;p37"/>
          <p:cNvSpPr txBox="1"/>
          <p:nvPr/>
        </p:nvSpPr>
        <p:spPr>
          <a:xfrm>
            <a:off x="198150" y="230850"/>
            <a:ext cx="11795700" cy="2331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sz="1800">
                <a:solidFill>
                  <a:schemeClr val="dk1"/>
                </a:solidFill>
                <a:latin typeface="Verdana"/>
                <a:ea typeface="Verdana"/>
                <a:cs typeface="Verdana"/>
                <a:sym typeface="Verdana"/>
              </a:rPr>
              <a:t>Tools for CI/CD</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rPr b="1" lang="en-US">
                <a:solidFill>
                  <a:schemeClr val="dk1"/>
                </a:solidFill>
                <a:latin typeface="Verdana"/>
                <a:ea typeface="Verdana"/>
                <a:cs typeface="Verdana"/>
                <a:sym typeface="Verdana"/>
              </a:rPr>
              <a:t>Code &amp; Versioning Repository</a:t>
            </a:r>
            <a:r>
              <a:rPr lang="en-US">
                <a:solidFill>
                  <a:schemeClr val="dk1"/>
                </a:solidFill>
                <a:latin typeface="Verdana"/>
                <a:ea typeface="Verdana"/>
                <a:cs typeface="Verdana"/>
                <a:sym typeface="Verdana"/>
              </a:rPr>
              <a:t> - A </a:t>
            </a:r>
            <a:r>
              <a:rPr lang="en-US">
                <a:solidFill>
                  <a:schemeClr val="dk1"/>
                </a:solidFill>
                <a:latin typeface="Verdana"/>
                <a:ea typeface="Verdana"/>
                <a:cs typeface="Verdana"/>
                <a:sym typeface="Verdana"/>
              </a:rPr>
              <a:t>centralized repository where </a:t>
            </a:r>
            <a:r>
              <a:rPr lang="en-US">
                <a:solidFill>
                  <a:schemeClr val="dk1"/>
                </a:solidFill>
                <a:latin typeface="Verdana"/>
                <a:ea typeface="Verdana"/>
                <a:cs typeface="Verdana"/>
                <a:sym typeface="Verdana"/>
              </a:rPr>
              <a:t>the developers commit their code to.</a:t>
            </a:r>
            <a:endParaRPr>
              <a:solidFill>
                <a:schemeClr val="dk1"/>
              </a:solidFill>
              <a:latin typeface="Verdana"/>
              <a:ea typeface="Verdana"/>
              <a:cs typeface="Verdana"/>
              <a:sym typeface="Verdana"/>
            </a:endParaRPr>
          </a:p>
          <a:p>
            <a:pPr indent="0" lvl="0" marL="0" rtl="0" algn="l">
              <a:spcBef>
                <a:spcPts val="0"/>
              </a:spcBef>
              <a:spcAft>
                <a:spcPts val="0"/>
              </a:spcAft>
              <a:buNone/>
            </a:pPr>
            <a:r>
              <a:rPr b="1" lang="en-US">
                <a:solidFill>
                  <a:schemeClr val="dk1"/>
                </a:solidFill>
                <a:latin typeface="Verdana"/>
                <a:ea typeface="Verdana"/>
                <a:cs typeface="Verdana"/>
                <a:sym typeface="Verdana"/>
              </a:rPr>
              <a:t>Automation / CI Server</a:t>
            </a:r>
            <a:r>
              <a:rPr lang="en-US">
                <a:solidFill>
                  <a:schemeClr val="dk1"/>
                </a:solidFill>
                <a:latin typeface="Verdana"/>
                <a:ea typeface="Verdana"/>
                <a:cs typeface="Verdana"/>
                <a:sym typeface="Verdana"/>
              </a:rPr>
              <a:t> - A Server which automates processes, based on triggers, and uses other tools to build, test and deploy the applications.</a:t>
            </a:r>
            <a:endParaRPr>
              <a:solidFill>
                <a:schemeClr val="dk1"/>
              </a:solidFill>
              <a:latin typeface="Verdana"/>
              <a:ea typeface="Verdana"/>
              <a:cs typeface="Verdana"/>
              <a:sym typeface="Verdana"/>
            </a:endParaRPr>
          </a:p>
          <a:p>
            <a:pPr indent="0" lvl="0" marL="0" rtl="0" algn="l">
              <a:spcBef>
                <a:spcPts val="0"/>
              </a:spcBef>
              <a:spcAft>
                <a:spcPts val="0"/>
              </a:spcAft>
              <a:buNone/>
            </a:pPr>
            <a:r>
              <a:rPr b="1" lang="en-US">
                <a:solidFill>
                  <a:schemeClr val="dk1"/>
                </a:solidFill>
                <a:latin typeface="Verdana"/>
                <a:ea typeface="Verdana"/>
                <a:cs typeface="Verdana"/>
                <a:sym typeface="Verdana"/>
              </a:rPr>
              <a:t>Software Distribution</a:t>
            </a:r>
            <a:r>
              <a:rPr lang="en-US">
                <a:solidFill>
                  <a:schemeClr val="dk1"/>
                </a:solidFill>
                <a:latin typeface="Verdana"/>
                <a:ea typeface="Verdana"/>
                <a:cs typeface="Verdana"/>
                <a:sym typeface="Verdana"/>
              </a:rPr>
              <a:t> - A platform which allows software to be deployed &amp; scaled automatically.</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These tools can be cloud hosted or self hosted. Both ways have advantages and disadvantages such as pricing, maintenance, hardware requirements, among other elements which must be measured before deciding which solution to use.</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Below are some of the most used enterprise tools.</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graphicFrame>
        <p:nvGraphicFramePr>
          <p:cNvPr id="172" name="Google Shape;172;p37"/>
          <p:cNvGraphicFramePr/>
          <p:nvPr/>
        </p:nvGraphicFramePr>
        <p:xfrm>
          <a:off x="2476500" y="2562451"/>
          <a:ext cx="3000000" cy="3000000"/>
        </p:xfrm>
        <a:graphic>
          <a:graphicData uri="http://schemas.openxmlformats.org/drawingml/2006/table">
            <a:tbl>
              <a:tblPr>
                <a:noFill/>
                <a:tableStyleId>{54CF8EE9-C51B-4721-92BF-036ED053A238}</a:tableStyleId>
              </a:tblPr>
              <a:tblGrid>
                <a:gridCol w="2413000"/>
                <a:gridCol w="2413000"/>
                <a:gridCol w="2413000"/>
              </a:tblGrid>
              <a:tr h="415200">
                <a:tc>
                  <a:txBody>
                    <a:bodyPr>
                      <a:noAutofit/>
                    </a:bodyPr>
                    <a:lstStyle/>
                    <a:p>
                      <a:pPr indent="0" lvl="0" marL="0" rtl="0" algn="ctr">
                        <a:spcBef>
                          <a:spcPts val="0"/>
                        </a:spcBef>
                        <a:spcAft>
                          <a:spcPts val="0"/>
                        </a:spcAft>
                        <a:buNone/>
                      </a:pPr>
                      <a:r>
                        <a:rPr b="1" lang="en-US">
                          <a:latin typeface="Verdana"/>
                          <a:ea typeface="Verdana"/>
                          <a:cs typeface="Verdana"/>
                          <a:sym typeface="Verdana"/>
                        </a:rPr>
                        <a:t>Code Repository</a:t>
                      </a:r>
                      <a:endParaRPr b="1"/>
                    </a:p>
                  </a:txBody>
                  <a:tcPr marT="91425" marB="91425" marR="91425" marL="91425"/>
                </a:tc>
                <a:tc>
                  <a:txBody>
                    <a:bodyPr>
                      <a:noAutofit/>
                    </a:bodyPr>
                    <a:lstStyle/>
                    <a:p>
                      <a:pPr indent="0" lvl="0" marL="0" rtl="0" algn="ctr">
                        <a:spcBef>
                          <a:spcPts val="0"/>
                        </a:spcBef>
                        <a:spcAft>
                          <a:spcPts val="0"/>
                        </a:spcAft>
                        <a:buNone/>
                      </a:pPr>
                      <a:r>
                        <a:rPr b="1" lang="en-US">
                          <a:latin typeface="Verdana"/>
                          <a:ea typeface="Verdana"/>
                          <a:cs typeface="Verdana"/>
                          <a:sym typeface="Verdana"/>
                        </a:rPr>
                        <a:t>CI Server</a:t>
                      </a:r>
                      <a:endParaRPr b="1"/>
                    </a:p>
                  </a:txBody>
                  <a:tcPr marT="91425" marB="91425" marR="91425" marL="91425"/>
                </a:tc>
                <a:tc>
                  <a:txBody>
                    <a:bodyPr>
                      <a:noAutofit/>
                    </a:bodyPr>
                    <a:lstStyle/>
                    <a:p>
                      <a:pPr indent="0" lvl="0" marL="0" rtl="0" algn="ctr">
                        <a:spcBef>
                          <a:spcPts val="0"/>
                        </a:spcBef>
                        <a:spcAft>
                          <a:spcPts val="0"/>
                        </a:spcAft>
                        <a:buNone/>
                      </a:pPr>
                      <a:r>
                        <a:rPr b="1" lang="en-US">
                          <a:latin typeface="Verdana"/>
                          <a:ea typeface="Verdana"/>
                          <a:cs typeface="Verdana"/>
                          <a:sym typeface="Verdana"/>
                        </a:rPr>
                        <a:t>Software Distribution</a:t>
                      </a:r>
                      <a:endParaRPr b="1"/>
                    </a:p>
                  </a:txBody>
                  <a:tcPr marT="91425" marB="91425" marR="91425" marL="91425"/>
                </a:tc>
              </a:tr>
              <a:tr h="35155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pic>
        <p:nvPicPr>
          <p:cNvPr id="173" name="Google Shape;173;p37"/>
          <p:cNvPicPr preferRelativeResize="0"/>
          <p:nvPr/>
        </p:nvPicPr>
        <p:blipFill>
          <a:blip r:embed="rId4">
            <a:alphaModFix/>
          </a:blip>
          <a:stretch>
            <a:fillRect/>
          </a:stretch>
        </p:blipFill>
        <p:spPr>
          <a:xfrm>
            <a:off x="2767375" y="3103826"/>
            <a:ext cx="1847850" cy="609600"/>
          </a:xfrm>
          <a:prstGeom prst="rect">
            <a:avLst/>
          </a:prstGeom>
          <a:noFill/>
          <a:ln>
            <a:noFill/>
          </a:ln>
        </p:spPr>
      </p:pic>
      <p:pic>
        <p:nvPicPr>
          <p:cNvPr id="174" name="Google Shape;174;p37"/>
          <p:cNvPicPr preferRelativeResize="0"/>
          <p:nvPr/>
        </p:nvPicPr>
        <p:blipFill>
          <a:blip r:embed="rId5">
            <a:alphaModFix/>
          </a:blip>
          <a:stretch>
            <a:fillRect/>
          </a:stretch>
        </p:blipFill>
        <p:spPr>
          <a:xfrm>
            <a:off x="2704750" y="3713426"/>
            <a:ext cx="1847850" cy="695325"/>
          </a:xfrm>
          <a:prstGeom prst="rect">
            <a:avLst/>
          </a:prstGeom>
          <a:noFill/>
          <a:ln>
            <a:noFill/>
          </a:ln>
        </p:spPr>
      </p:pic>
      <p:pic>
        <p:nvPicPr>
          <p:cNvPr id="175" name="Google Shape;175;p37"/>
          <p:cNvPicPr preferRelativeResize="0"/>
          <p:nvPr/>
        </p:nvPicPr>
        <p:blipFill>
          <a:blip r:embed="rId6">
            <a:alphaModFix/>
          </a:blip>
          <a:stretch>
            <a:fillRect/>
          </a:stretch>
        </p:blipFill>
        <p:spPr>
          <a:xfrm>
            <a:off x="3396025" y="4896251"/>
            <a:ext cx="590550" cy="838200"/>
          </a:xfrm>
          <a:prstGeom prst="rect">
            <a:avLst/>
          </a:prstGeom>
          <a:noFill/>
          <a:ln>
            <a:noFill/>
          </a:ln>
        </p:spPr>
      </p:pic>
      <p:pic>
        <p:nvPicPr>
          <p:cNvPr id="176" name="Google Shape;176;p37"/>
          <p:cNvPicPr preferRelativeResize="0"/>
          <p:nvPr/>
        </p:nvPicPr>
        <p:blipFill>
          <a:blip r:embed="rId7">
            <a:alphaModFix/>
          </a:blip>
          <a:stretch>
            <a:fillRect/>
          </a:stretch>
        </p:blipFill>
        <p:spPr>
          <a:xfrm>
            <a:off x="5203388" y="3108576"/>
            <a:ext cx="1847850" cy="600075"/>
          </a:xfrm>
          <a:prstGeom prst="rect">
            <a:avLst/>
          </a:prstGeom>
          <a:noFill/>
          <a:ln>
            <a:noFill/>
          </a:ln>
        </p:spPr>
      </p:pic>
      <p:pic>
        <p:nvPicPr>
          <p:cNvPr id="177" name="Google Shape;177;p37"/>
          <p:cNvPicPr preferRelativeResize="0"/>
          <p:nvPr/>
        </p:nvPicPr>
        <p:blipFill>
          <a:blip r:embed="rId5">
            <a:alphaModFix/>
          </a:blip>
          <a:stretch>
            <a:fillRect/>
          </a:stretch>
        </p:blipFill>
        <p:spPr>
          <a:xfrm>
            <a:off x="5172075" y="3713413"/>
            <a:ext cx="1847850" cy="695325"/>
          </a:xfrm>
          <a:prstGeom prst="rect">
            <a:avLst/>
          </a:prstGeom>
          <a:noFill/>
          <a:ln>
            <a:noFill/>
          </a:ln>
        </p:spPr>
      </p:pic>
      <p:pic>
        <p:nvPicPr>
          <p:cNvPr id="178" name="Google Shape;178;p37"/>
          <p:cNvPicPr preferRelativeResize="0"/>
          <p:nvPr/>
        </p:nvPicPr>
        <p:blipFill>
          <a:blip r:embed="rId8">
            <a:alphaModFix/>
          </a:blip>
          <a:stretch>
            <a:fillRect/>
          </a:stretch>
        </p:blipFill>
        <p:spPr>
          <a:xfrm>
            <a:off x="7639400" y="3137151"/>
            <a:ext cx="1847850" cy="542925"/>
          </a:xfrm>
          <a:prstGeom prst="rect">
            <a:avLst/>
          </a:prstGeom>
          <a:noFill/>
          <a:ln>
            <a:noFill/>
          </a:ln>
        </p:spPr>
      </p:pic>
      <p:pic>
        <p:nvPicPr>
          <p:cNvPr id="179" name="Google Shape;179;p37"/>
          <p:cNvPicPr preferRelativeResize="0"/>
          <p:nvPr/>
        </p:nvPicPr>
        <p:blipFill>
          <a:blip r:embed="rId9">
            <a:alphaModFix/>
          </a:blip>
          <a:stretch>
            <a:fillRect/>
          </a:stretch>
        </p:blipFill>
        <p:spPr>
          <a:xfrm>
            <a:off x="7639400" y="3805664"/>
            <a:ext cx="1847850" cy="333375"/>
          </a:xfrm>
          <a:prstGeom prst="rect">
            <a:avLst/>
          </a:prstGeom>
          <a:noFill/>
          <a:ln>
            <a:noFill/>
          </a:ln>
        </p:spPr>
      </p:pic>
      <p:pic>
        <p:nvPicPr>
          <p:cNvPr id="180" name="Google Shape;180;p37"/>
          <p:cNvPicPr preferRelativeResize="0"/>
          <p:nvPr/>
        </p:nvPicPr>
        <p:blipFill>
          <a:blip r:embed="rId10">
            <a:alphaModFix/>
          </a:blip>
          <a:stretch>
            <a:fillRect/>
          </a:stretch>
        </p:blipFill>
        <p:spPr>
          <a:xfrm>
            <a:off x="7639400" y="4896251"/>
            <a:ext cx="1847850" cy="1228725"/>
          </a:xfrm>
          <a:prstGeom prst="rect">
            <a:avLst/>
          </a:prstGeom>
          <a:noFill/>
          <a:ln>
            <a:noFill/>
          </a:ln>
        </p:spPr>
      </p:pic>
      <p:pic>
        <p:nvPicPr>
          <p:cNvPr id="181" name="Google Shape;181;p37"/>
          <p:cNvPicPr preferRelativeResize="0"/>
          <p:nvPr/>
        </p:nvPicPr>
        <p:blipFill>
          <a:blip r:embed="rId11">
            <a:alphaModFix/>
          </a:blip>
          <a:stretch>
            <a:fillRect/>
          </a:stretch>
        </p:blipFill>
        <p:spPr>
          <a:xfrm>
            <a:off x="7639400" y="4256339"/>
            <a:ext cx="1847850" cy="695325"/>
          </a:xfrm>
          <a:prstGeom prst="rect">
            <a:avLst/>
          </a:prstGeom>
          <a:noFill/>
          <a:ln>
            <a:noFill/>
          </a:ln>
        </p:spPr>
      </p:pic>
      <p:pic>
        <p:nvPicPr>
          <p:cNvPr id="182" name="Google Shape;182;p37"/>
          <p:cNvPicPr preferRelativeResize="0"/>
          <p:nvPr/>
        </p:nvPicPr>
        <p:blipFill>
          <a:blip r:embed="rId12">
            <a:alphaModFix/>
          </a:blip>
          <a:stretch>
            <a:fillRect/>
          </a:stretch>
        </p:blipFill>
        <p:spPr>
          <a:xfrm>
            <a:off x="7470950" y="5975280"/>
            <a:ext cx="2184750" cy="414420"/>
          </a:xfrm>
          <a:prstGeom prst="rect">
            <a:avLst/>
          </a:prstGeom>
          <a:noFill/>
          <a:ln>
            <a:noFill/>
          </a:ln>
        </p:spPr>
      </p:pic>
      <p:pic>
        <p:nvPicPr>
          <p:cNvPr id="183" name="Google Shape;183;p37"/>
          <p:cNvPicPr preferRelativeResize="0"/>
          <p:nvPr/>
        </p:nvPicPr>
        <p:blipFill>
          <a:blip r:embed="rId13">
            <a:alphaModFix/>
          </a:blip>
          <a:stretch>
            <a:fillRect/>
          </a:stretch>
        </p:blipFill>
        <p:spPr>
          <a:xfrm>
            <a:off x="2598925" y="4447177"/>
            <a:ext cx="2184749" cy="313676"/>
          </a:xfrm>
          <a:prstGeom prst="rect">
            <a:avLst/>
          </a:prstGeom>
          <a:noFill/>
          <a:ln>
            <a:noFill/>
          </a:ln>
        </p:spPr>
      </p:pic>
      <p:pic>
        <p:nvPicPr>
          <p:cNvPr id="184" name="Google Shape;184;p37"/>
          <p:cNvPicPr preferRelativeResize="0"/>
          <p:nvPr/>
        </p:nvPicPr>
        <p:blipFill>
          <a:blip r:embed="rId13">
            <a:alphaModFix/>
          </a:blip>
          <a:stretch>
            <a:fillRect/>
          </a:stretch>
        </p:blipFill>
        <p:spPr>
          <a:xfrm>
            <a:off x="5003625" y="4447177"/>
            <a:ext cx="2184749" cy="313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8" name="Shape 188"/>
        <p:cNvGrpSpPr/>
        <p:nvPr/>
      </p:nvGrpSpPr>
      <p:grpSpPr>
        <a:xfrm>
          <a:off x="0" y="0"/>
          <a:ext cx="0" cy="0"/>
          <a:chOff x="0" y="0"/>
          <a:chExt cx="0" cy="0"/>
        </a:xfrm>
      </p:grpSpPr>
      <p:sp>
        <p:nvSpPr>
          <p:cNvPr id="189" name="Google Shape;189;p38"/>
          <p:cNvSpPr txBox="1"/>
          <p:nvPr/>
        </p:nvSpPr>
        <p:spPr>
          <a:xfrm>
            <a:off x="182875" y="183250"/>
            <a:ext cx="11704200" cy="629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latin typeface="Verdana"/>
                <a:ea typeface="Verdana"/>
                <a:cs typeface="Verdana"/>
                <a:sym typeface="Verdana"/>
              </a:rPr>
              <a:t>Continuous Integration/Delivery Demo</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a:p>
            <a:pPr indent="0" lvl="0" marL="0" marR="0" rtl="0" algn="l">
              <a:spcBef>
                <a:spcPts val="0"/>
              </a:spcBef>
              <a:spcAft>
                <a:spcPts val="0"/>
              </a:spcAft>
              <a:buNone/>
            </a:pPr>
            <a:r>
              <a:rPr b="1" lang="en-US" sz="1800">
                <a:latin typeface="Verdana"/>
                <a:ea typeface="Verdana"/>
                <a:cs typeface="Verdana"/>
                <a:sym typeface="Verdana"/>
              </a:rPr>
              <a:t>Git repository</a:t>
            </a:r>
            <a:endParaRPr b="1" sz="1800">
              <a:latin typeface="Verdana"/>
              <a:ea typeface="Verdana"/>
              <a:cs typeface="Verdana"/>
              <a:sym typeface="Verdana"/>
            </a:endParaRPr>
          </a:p>
          <a:p>
            <a:pPr indent="0" lvl="0" marL="0" marR="0" rtl="0" algn="l">
              <a:spcBef>
                <a:spcPts val="0"/>
              </a:spcBef>
              <a:spcAft>
                <a:spcPts val="0"/>
              </a:spcAft>
              <a:buNone/>
            </a:pPr>
            <a:r>
              <a:rPr lang="en-US" u="sng">
                <a:solidFill>
                  <a:schemeClr val="hlink"/>
                </a:solidFill>
                <a:latin typeface="Verdana"/>
                <a:ea typeface="Verdana"/>
                <a:cs typeface="Verdana"/>
                <a:sym typeface="Verdana"/>
                <a:hlinkClick r:id="rId4"/>
              </a:rPr>
              <a:t>https://gitlab.com/luisnabais_talks/cicd_101_talk.git</a:t>
            </a:r>
            <a:endParaRPr>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rPr b="1" lang="en-US" sz="1800">
                <a:latin typeface="Verdana"/>
                <a:ea typeface="Verdana"/>
                <a:cs typeface="Verdana"/>
                <a:sym typeface="Verdana"/>
              </a:rPr>
              <a:t>Demo</a:t>
            </a:r>
            <a:endParaRPr b="1" sz="1800">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We will demonstrate a full CI/CD Workflow, with the following steps:</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US">
                <a:latin typeface="Verdana"/>
                <a:ea typeface="Verdana"/>
                <a:cs typeface="Verdana"/>
                <a:sym typeface="Verdana"/>
              </a:rPr>
              <a:t>Update/upgrade a basic website</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US">
                <a:latin typeface="Verdana"/>
                <a:ea typeface="Verdana"/>
                <a:cs typeface="Verdana"/>
                <a:sym typeface="Verdana"/>
              </a:rPr>
              <a:t>Commit code to Git repository</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US">
                <a:latin typeface="Verdana"/>
                <a:ea typeface="Verdana"/>
                <a:cs typeface="Verdana"/>
                <a:sym typeface="Verdana"/>
              </a:rPr>
              <a:t>Create a Merge Request on Git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US">
                <a:latin typeface="Verdana"/>
                <a:ea typeface="Verdana"/>
                <a:cs typeface="Verdana"/>
                <a:sym typeface="Verdana"/>
              </a:rPr>
              <a:t>Job to build/test will be called automatically</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US">
                <a:latin typeface="Verdana"/>
                <a:ea typeface="Verdana"/>
                <a:cs typeface="Verdana"/>
                <a:sym typeface="Verdana"/>
              </a:rPr>
              <a:t>Upgraded version will be available automatically, after merge is approved.</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b="1" lang="en-US">
                <a:latin typeface="Verdana"/>
                <a:ea typeface="Verdana"/>
                <a:cs typeface="Verdana"/>
                <a:sym typeface="Verdana"/>
              </a:rPr>
              <a:t>Tools</a:t>
            </a:r>
            <a:endParaRPr b="1">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GitLab</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Jenkins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Docker</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91440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3" name="Shape 193"/>
        <p:cNvGrpSpPr/>
        <p:nvPr/>
      </p:nvGrpSpPr>
      <p:grpSpPr>
        <a:xfrm>
          <a:off x="0" y="0"/>
          <a:ext cx="0" cy="0"/>
          <a:chOff x="0" y="0"/>
          <a:chExt cx="0" cy="0"/>
        </a:xfrm>
      </p:grpSpPr>
      <p:sp>
        <p:nvSpPr>
          <p:cNvPr id="194" name="Google Shape;194;p39"/>
          <p:cNvSpPr txBox="1"/>
          <p:nvPr/>
        </p:nvSpPr>
        <p:spPr>
          <a:xfrm>
            <a:off x="182875" y="183250"/>
            <a:ext cx="11704200" cy="629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latin typeface="Verdana"/>
                <a:ea typeface="Verdana"/>
                <a:cs typeface="Verdana"/>
                <a:sym typeface="Verdana"/>
              </a:rPr>
              <a:t>Continuous Integration/Delivery Demo</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91440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p:txBody>
      </p:sp>
      <p:pic>
        <p:nvPicPr>
          <p:cNvPr id="195" name="Google Shape;195;p39"/>
          <p:cNvPicPr preferRelativeResize="0"/>
          <p:nvPr/>
        </p:nvPicPr>
        <p:blipFill>
          <a:blip r:embed="rId4">
            <a:alphaModFix/>
          </a:blip>
          <a:stretch>
            <a:fillRect/>
          </a:stretch>
        </p:blipFill>
        <p:spPr>
          <a:xfrm>
            <a:off x="0" y="976662"/>
            <a:ext cx="12192002" cy="254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9" name="Shape 199"/>
        <p:cNvGrpSpPr/>
        <p:nvPr/>
      </p:nvGrpSpPr>
      <p:grpSpPr>
        <a:xfrm>
          <a:off x="0" y="0"/>
          <a:ext cx="0" cy="0"/>
          <a:chOff x="0" y="0"/>
          <a:chExt cx="0" cy="0"/>
        </a:xfrm>
      </p:grpSpPr>
      <p:sp>
        <p:nvSpPr>
          <p:cNvPr id="200" name="Google Shape;200;p40"/>
          <p:cNvSpPr txBox="1"/>
          <p:nvPr/>
        </p:nvSpPr>
        <p:spPr>
          <a:xfrm>
            <a:off x="182875" y="183250"/>
            <a:ext cx="11704200" cy="629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latin typeface="Verdana"/>
                <a:ea typeface="Verdana"/>
                <a:cs typeface="Verdana"/>
                <a:sym typeface="Verdana"/>
              </a:rPr>
              <a:t>Continuous Integration/Delivery Demo</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91440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p:txBody>
      </p:sp>
      <p:pic>
        <p:nvPicPr>
          <p:cNvPr id="201" name="Google Shape;201;p40"/>
          <p:cNvPicPr preferRelativeResize="0"/>
          <p:nvPr/>
        </p:nvPicPr>
        <p:blipFill>
          <a:blip r:embed="rId4">
            <a:alphaModFix/>
          </a:blip>
          <a:stretch>
            <a:fillRect/>
          </a:stretch>
        </p:blipFill>
        <p:spPr>
          <a:xfrm>
            <a:off x="182875" y="717500"/>
            <a:ext cx="3028950" cy="1143000"/>
          </a:xfrm>
          <a:prstGeom prst="rect">
            <a:avLst/>
          </a:prstGeom>
          <a:noFill/>
          <a:ln>
            <a:noFill/>
          </a:ln>
        </p:spPr>
      </p:pic>
      <p:pic>
        <p:nvPicPr>
          <p:cNvPr id="202" name="Google Shape;202;p40"/>
          <p:cNvPicPr preferRelativeResize="0"/>
          <p:nvPr/>
        </p:nvPicPr>
        <p:blipFill>
          <a:blip r:embed="rId5">
            <a:alphaModFix/>
          </a:blip>
          <a:stretch>
            <a:fillRect/>
          </a:stretch>
        </p:blipFill>
        <p:spPr>
          <a:xfrm>
            <a:off x="4217300" y="1204300"/>
            <a:ext cx="7669775" cy="505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06" name="Shape 206"/>
        <p:cNvGrpSpPr/>
        <p:nvPr/>
      </p:nvGrpSpPr>
      <p:grpSpPr>
        <a:xfrm>
          <a:off x="0" y="0"/>
          <a:ext cx="0" cy="0"/>
          <a:chOff x="0" y="0"/>
          <a:chExt cx="0" cy="0"/>
        </a:xfrm>
      </p:grpSpPr>
      <p:sp>
        <p:nvSpPr>
          <p:cNvPr id="207" name="Google Shape;207;p41"/>
          <p:cNvSpPr txBox="1"/>
          <p:nvPr/>
        </p:nvSpPr>
        <p:spPr>
          <a:xfrm>
            <a:off x="243888" y="195225"/>
            <a:ext cx="11704200" cy="629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latin typeface="Verdana"/>
                <a:ea typeface="Verdana"/>
                <a:cs typeface="Verdana"/>
                <a:sym typeface="Verdana"/>
              </a:rPr>
              <a:t>Continuous Integration/Delivery Demo</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91440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p:txBody>
      </p:sp>
      <p:pic>
        <p:nvPicPr>
          <p:cNvPr id="208" name="Google Shape;208;p41"/>
          <p:cNvPicPr preferRelativeResize="0"/>
          <p:nvPr/>
        </p:nvPicPr>
        <p:blipFill>
          <a:blip r:embed="rId4">
            <a:alphaModFix/>
          </a:blip>
          <a:stretch>
            <a:fillRect/>
          </a:stretch>
        </p:blipFill>
        <p:spPr>
          <a:xfrm>
            <a:off x="538150" y="2328850"/>
            <a:ext cx="11115675" cy="2200275"/>
          </a:xfrm>
          <a:prstGeom prst="rect">
            <a:avLst/>
          </a:prstGeom>
          <a:noFill/>
          <a:ln>
            <a:noFill/>
          </a:ln>
        </p:spPr>
      </p:pic>
      <p:pic>
        <p:nvPicPr>
          <p:cNvPr id="209" name="Google Shape;209;p41"/>
          <p:cNvPicPr preferRelativeResize="0"/>
          <p:nvPr/>
        </p:nvPicPr>
        <p:blipFill>
          <a:blip r:embed="rId5">
            <a:alphaModFix/>
          </a:blip>
          <a:stretch>
            <a:fillRect/>
          </a:stretch>
        </p:blipFill>
        <p:spPr>
          <a:xfrm>
            <a:off x="285700" y="723625"/>
            <a:ext cx="1081100" cy="1492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3" name="Shape 213"/>
        <p:cNvGrpSpPr/>
        <p:nvPr/>
      </p:nvGrpSpPr>
      <p:grpSpPr>
        <a:xfrm>
          <a:off x="0" y="0"/>
          <a:ext cx="0" cy="0"/>
          <a:chOff x="0" y="0"/>
          <a:chExt cx="0" cy="0"/>
        </a:xfrm>
      </p:grpSpPr>
      <p:sp>
        <p:nvSpPr>
          <p:cNvPr id="214" name="Google Shape;214;p42"/>
          <p:cNvSpPr txBox="1"/>
          <p:nvPr/>
        </p:nvSpPr>
        <p:spPr>
          <a:xfrm>
            <a:off x="182875" y="183250"/>
            <a:ext cx="11704200" cy="6290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latin typeface="Verdana"/>
                <a:ea typeface="Verdana"/>
                <a:cs typeface="Verdana"/>
                <a:sym typeface="Verdana"/>
              </a:rPr>
              <a:t>Challenges / Improvements</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1" sz="1800">
              <a:latin typeface="Verdana"/>
              <a:ea typeface="Verdana"/>
              <a:cs typeface="Verdana"/>
              <a:sym typeface="Verdana"/>
            </a:endParaRPr>
          </a:p>
          <a:p>
            <a:pPr indent="0" lvl="0" marL="0" marR="0" rtl="0" algn="l">
              <a:spcBef>
                <a:spcPts val="0"/>
              </a:spcBef>
              <a:spcAft>
                <a:spcPts val="0"/>
              </a:spcAft>
              <a:buNone/>
            </a:pPr>
            <a:r>
              <a:rPr b="1" lang="en-US" sz="1800">
                <a:latin typeface="Verdana"/>
                <a:ea typeface="Verdana"/>
                <a:cs typeface="Verdana"/>
                <a:sym typeface="Verdana"/>
              </a:rPr>
              <a:t>Git</a:t>
            </a:r>
            <a:endParaRPr b="1" sz="18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Better Git Workflow</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latin typeface="Verdana"/>
                <a:ea typeface="Verdana"/>
                <a:cs typeface="Verdana"/>
                <a:sym typeface="Verdana"/>
              </a:rPr>
              <a:t>Pull/Merge Requests</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latin typeface="Verdana"/>
                <a:ea typeface="Verdana"/>
                <a:cs typeface="Verdana"/>
                <a:sym typeface="Verdana"/>
              </a:rPr>
              <a:t>Branches</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US">
                <a:latin typeface="Verdana"/>
                <a:ea typeface="Verdana"/>
                <a:cs typeface="Verdana"/>
                <a:sym typeface="Verdana"/>
              </a:rPr>
              <a:t>Common methods: GitFlow, Forking GitFlow</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rPr b="1" lang="en-US">
                <a:latin typeface="Verdana"/>
                <a:ea typeface="Verdana"/>
                <a:cs typeface="Verdana"/>
                <a:sym typeface="Verdana"/>
              </a:rPr>
              <a:t>Microservices</a:t>
            </a:r>
            <a:endParaRPr b="1">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Smaller deployments</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Faster testing and deployments</a:t>
            </a:r>
            <a:endParaRPr>
              <a:latin typeface="Verdana"/>
              <a:ea typeface="Verdana"/>
              <a:cs typeface="Verdana"/>
              <a:sym typeface="Verdana"/>
            </a:endParaRPr>
          </a:p>
          <a:p>
            <a:pPr indent="0" lvl="0" marL="0" rtl="0" algn="l">
              <a:spcBef>
                <a:spcPts val="0"/>
              </a:spcBef>
              <a:spcAft>
                <a:spcPts val="0"/>
              </a:spcAft>
              <a:buNone/>
            </a:pPr>
            <a:r>
              <a:t/>
            </a:r>
            <a:endParaRPr b="1">
              <a:latin typeface="Verdana"/>
              <a:ea typeface="Verdana"/>
              <a:cs typeface="Verdana"/>
              <a:sym typeface="Verdana"/>
            </a:endParaRPr>
          </a:p>
          <a:p>
            <a:pPr indent="0" lvl="0" marL="0" rtl="0" algn="l">
              <a:spcBef>
                <a:spcPts val="0"/>
              </a:spcBef>
              <a:spcAft>
                <a:spcPts val="0"/>
              </a:spcAft>
              <a:buNone/>
            </a:pPr>
            <a:r>
              <a:rPr b="1" lang="en-US">
                <a:latin typeface="Verdana"/>
                <a:ea typeface="Verdana"/>
                <a:cs typeface="Verdana"/>
                <a:sym typeface="Verdana"/>
              </a:rPr>
              <a:t>Docker</a:t>
            </a:r>
            <a:endParaRPr b="1">
              <a:latin typeface="Verdana"/>
              <a:ea typeface="Verdana"/>
              <a:cs typeface="Verdana"/>
              <a:sym typeface="Verdana"/>
            </a:endParaRPr>
          </a:p>
          <a:p>
            <a:pPr indent="-317500" lvl="0" marL="457200" rtl="0" algn="l">
              <a:spcBef>
                <a:spcPts val="0"/>
              </a:spcBef>
              <a:spcAft>
                <a:spcPts val="0"/>
              </a:spcAft>
              <a:buSzPts val="1400"/>
              <a:buFont typeface="Verdana"/>
              <a:buChar char="●"/>
            </a:pPr>
            <a:r>
              <a:rPr lang="en-US">
                <a:latin typeface="Verdana"/>
                <a:ea typeface="Verdana"/>
                <a:cs typeface="Verdana"/>
                <a:sym typeface="Verdana"/>
              </a:rPr>
              <a:t>Incorporate Docker Registry</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a:solidFill>
                  <a:schemeClr val="dk1"/>
                </a:solidFill>
                <a:latin typeface="Verdana"/>
                <a:ea typeface="Verdana"/>
                <a:cs typeface="Verdana"/>
                <a:sym typeface="Verdana"/>
              </a:rPr>
              <a:t>Others</a:t>
            </a:r>
            <a:endParaRPr b="1">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Incorporate with Slack</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0" lvl="0" marL="91440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8" name="Shape 218"/>
        <p:cNvGrpSpPr/>
        <p:nvPr/>
      </p:nvGrpSpPr>
      <p:grpSpPr>
        <a:xfrm>
          <a:off x="0" y="0"/>
          <a:ext cx="0" cy="0"/>
          <a:chOff x="0" y="0"/>
          <a:chExt cx="0" cy="0"/>
        </a:xfrm>
      </p:grpSpPr>
      <p:sp>
        <p:nvSpPr>
          <p:cNvPr id="219" name="Google Shape;219;p43"/>
          <p:cNvSpPr txBox="1"/>
          <p:nvPr/>
        </p:nvSpPr>
        <p:spPr>
          <a:xfrm>
            <a:off x="182875" y="183250"/>
            <a:ext cx="11704200" cy="6282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000000"/>
                </a:solidFill>
                <a:latin typeface="Verdana"/>
                <a:ea typeface="Verdana"/>
                <a:cs typeface="Verdana"/>
                <a:sym typeface="Verdana"/>
              </a:rPr>
              <a:t>Where can I get more information?</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sz="1800" strike="noStrike">
              <a:solidFill>
                <a:srgbClr val="000000"/>
              </a:solidFill>
              <a:latin typeface="Verdana"/>
              <a:ea typeface="Verdana"/>
              <a:cs typeface="Verdana"/>
              <a:sym typeface="Verdana"/>
            </a:endParaRPr>
          </a:p>
          <a:p>
            <a:pPr indent="0" lvl="0" marL="0" rtl="0" algn="l">
              <a:spcBef>
                <a:spcPts val="0"/>
              </a:spcBef>
              <a:spcAft>
                <a:spcPts val="0"/>
              </a:spcAft>
              <a:buClr>
                <a:schemeClr val="dk1"/>
              </a:buClr>
              <a:buFont typeface="Arial"/>
              <a:buNone/>
            </a:pPr>
            <a:r>
              <a:rPr b="1" lang="en-US" sz="1800">
                <a:solidFill>
                  <a:schemeClr val="dk1"/>
                </a:solidFill>
                <a:latin typeface="Verdana"/>
                <a:ea typeface="Verdana"/>
                <a:cs typeface="Verdana"/>
                <a:sym typeface="Verdana"/>
              </a:rPr>
              <a:t>About me: </a:t>
            </a:r>
            <a:r>
              <a:rPr lang="en-US" u="sng">
                <a:solidFill>
                  <a:schemeClr val="hlink"/>
                </a:solidFill>
                <a:latin typeface="Verdana"/>
                <a:ea typeface="Verdana"/>
                <a:cs typeface="Verdana"/>
                <a:sym typeface="Verdana"/>
                <a:hlinkClick r:id="rId4"/>
              </a:rPr>
              <a:t>https://www.luisnabais.com</a:t>
            </a:r>
            <a:endParaRPr b="1">
              <a:solidFill>
                <a:schemeClr val="dk1"/>
              </a:solidFill>
              <a:latin typeface="Verdana"/>
              <a:ea typeface="Verdana"/>
              <a:cs typeface="Verdana"/>
              <a:sym typeface="Verdana"/>
            </a:endParaRPr>
          </a:p>
          <a:p>
            <a:pPr indent="0" lvl="0" marL="0" rtl="0" algn="l">
              <a:spcBef>
                <a:spcPts val="0"/>
              </a:spcBef>
              <a:spcAft>
                <a:spcPts val="0"/>
              </a:spcAft>
              <a:buClr>
                <a:schemeClr val="dk1"/>
              </a:buClr>
              <a:buFont typeface="Arial"/>
              <a:buNone/>
            </a:pPr>
            <a:r>
              <a:t/>
            </a:r>
            <a:endParaRPr b="1">
              <a:solidFill>
                <a:schemeClr val="dk1"/>
              </a:solidFill>
              <a:latin typeface="Verdana"/>
              <a:ea typeface="Verdana"/>
              <a:cs typeface="Verdana"/>
              <a:sym typeface="Verdana"/>
            </a:endParaRPr>
          </a:p>
          <a:p>
            <a:pPr indent="0" lvl="0" marL="0" rtl="0" algn="l">
              <a:spcBef>
                <a:spcPts val="0"/>
              </a:spcBef>
              <a:spcAft>
                <a:spcPts val="0"/>
              </a:spcAft>
              <a:buClr>
                <a:schemeClr val="dk1"/>
              </a:buClr>
              <a:buFont typeface="Arial"/>
              <a:buNone/>
            </a:pPr>
            <a:r>
              <a:t/>
            </a:r>
            <a:endParaRPr b="1">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800">
                <a:solidFill>
                  <a:schemeClr val="dk1"/>
                </a:solidFill>
                <a:latin typeface="Verdana"/>
                <a:ea typeface="Verdana"/>
                <a:cs typeface="Verdana"/>
                <a:sym typeface="Verdana"/>
              </a:rPr>
              <a:t>Links</a:t>
            </a:r>
            <a:br>
              <a:rPr lang="en-US" sz="1800">
                <a:solidFill>
                  <a:schemeClr val="dk1"/>
                </a:solidFill>
                <a:latin typeface="Verdana"/>
                <a:ea typeface="Verdana"/>
                <a:cs typeface="Verdana"/>
                <a:sym typeface="Verdana"/>
              </a:rPr>
            </a:br>
            <a:r>
              <a:rPr lang="en-US" u="sng">
                <a:solidFill>
                  <a:schemeClr val="hlink"/>
                </a:solidFill>
                <a:latin typeface="Verdana"/>
                <a:ea typeface="Verdana"/>
                <a:cs typeface="Verdana"/>
                <a:sym typeface="Verdana"/>
                <a:hlinkClick r:id="rId5"/>
              </a:rPr>
              <a:t>https://www.atlassian.com/continuous-delivery/ci-vs-ci-vs-cd</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Font typeface="Arial"/>
              <a:buNone/>
            </a:pPr>
            <a:r>
              <a:t/>
            </a:r>
            <a:endParaRPr b="1">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3" name="Shape 223"/>
        <p:cNvGrpSpPr/>
        <p:nvPr/>
      </p:nvGrpSpPr>
      <p:grpSpPr>
        <a:xfrm>
          <a:off x="0" y="0"/>
          <a:ext cx="0" cy="0"/>
          <a:chOff x="0" y="0"/>
          <a:chExt cx="0" cy="0"/>
        </a:xfrm>
      </p:grpSpPr>
      <p:sp>
        <p:nvSpPr>
          <p:cNvPr id="224" name="Google Shape;224;p44"/>
          <p:cNvSpPr txBox="1"/>
          <p:nvPr/>
        </p:nvSpPr>
        <p:spPr>
          <a:xfrm>
            <a:off x="274320" y="1554480"/>
            <a:ext cx="11613000" cy="5673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3200" strike="noStrike">
                <a:solidFill>
                  <a:srgbClr val="000000"/>
                </a:solidFill>
                <a:latin typeface="Verdana"/>
                <a:ea typeface="Verdana"/>
                <a:cs typeface="Verdana"/>
                <a:sym typeface="Verdana"/>
              </a:rPr>
              <a:t>Thank you</a:t>
            </a:r>
            <a:endParaRPr b="1" sz="3200" strike="noStrike">
              <a:solidFill>
                <a:srgbClr val="000000"/>
              </a:solidFill>
              <a:latin typeface="Verdana"/>
              <a:ea typeface="Verdana"/>
              <a:cs typeface="Verdana"/>
              <a:sym typeface="Verdana"/>
            </a:endParaRPr>
          </a:p>
          <a:p>
            <a:pPr indent="0" lvl="0" marL="0" marR="0" rtl="0" algn="ctr">
              <a:spcBef>
                <a:spcPts val="0"/>
              </a:spcBef>
              <a:spcAft>
                <a:spcPts val="0"/>
              </a:spcAft>
              <a:buNone/>
            </a:pPr>
            <a:r>
              <a:t/>
            </a:r>
            <a:endParaRPr b="1" sz="3200">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rPr b="1" lang="en-US" sz="1800">
                <a:solidFill>
                  <a:srgbClr val="666666"/>
                </a:solidFill>
                <a:latin typeface="Verdana"/>
                <a:ea typeface="Verdana"/>
                <a:cs typeface="Verdana"/>
                <a:sym typeface="Verdana"/>
              </a:rPr>
              <a:t>PS:</a:t>
            </a:r>
            <a:r>
              <a:rPr lang="en-US" sz="1800">
                <a:solidFill>
                  <a:srgbClr val="666666"/>
                </a:solidFill>
                <a:latin typeface="Verdana"/>
                <a:ea typeface="Verdana"/>
                <a:cs typeface="Verdana"/>
                <a:sym typeface="Verdana"/>
              </a:rPr>
              <a:t> What do you think about a full workflow deploy workshop?</a:t>
            </a:r>
            <a:endParaRPr>
              <a:solidFill>
                <a:srgbClr val="666666"/>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8" name="Shape 118"/>
        <p:cNvGrpSpPr/>
        <p:nvPr/>
      </p:nvGrpSpPr>
      <p:grpSpPr>
        <a:xfrm>
          <a:off x="0" y="0"/>
          <a:ext cx="0" cy="0"/>
          <a:chOff x="0" y="0"/>
          <a:chExt cx="0" cy="0"/>
        </a:xfrm>
      </p:grpSpPr>
      <p:sp>
        <p:nvSpPr>
          <p:cNvPr id="119" name="Google Shape;119;p28"/>
          <p:cNvSpPr txBox="1"/>
          <p:nvPr/>
        </p:nvSpPr>
        <p:spPr>
          <a:xfrm>
            <a:off x="182875" y="182875"/>
            <a:ext cx="11795700" cy="647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rgbClr val="000000"/>
              </a:buClr>
              <a:buFont typeface="Arial"/>
              <a:buNone/>
            </a:pPr>
            <a:r>
              <a:rPr b="1" lang="en-US" sz="2400">
                <a:latin typeface="Verdana"/>
                <a:ea typeface="Verdana"/>
                <a:cs typeface="Verdana"/>
                <a:sym typeface="Verdana"/>
              </a:rPr>
              <a:t>Introduction</a:t>
            </a:r>
            <a:endParaRPr b="0" sz="1800" strike="noStrike">
              <a:solidFill>
                <a:srgbClr val="000000"/>
              </a:solidFill>
              <a:latin typeface="Verdana"/>
              <a:ea typeface="Verdana"/>
              <a:cs typeface="Verdana"/>
              <a:sym typeface="Verdana"/>
            </a:endParaRPr>
          </a:p>
          <a:p>
            <a:pPr indent="0" lvl="0" marL="0" rtl="0" algn="l">
              <a:spcBef>
                <a:spcPts val="0"/>
              </a:spcBef>
              <a:spcAft>
                <a:spcPts val="0"/>
              </a:spcAft>
              <a:buNone/>
            </a:pPr>
            <a:r>
              <a:t/>
            </a:r>
            <a:endParaRPr b="1" sz="18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800">
                <a:latin typeface="Verdana"/>
                <a:ea typeface="Verdana"/>
                <a:cs typeface="Verdana"/>
                <a:sym typeface="Verdana"/>
              </a:rPr>
              <a:t>Who am I?</a:t>
            </a:r>
            <a:endParaRPr b="1"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Hello! My name is Luís Nabais (</a:t>
            </a:r>
            <a:r>
              <a:rPr lang="en-US" sz="1800" u="sng">
                <a:solidFill>
                  <a:schemeClr val="hlink"/>
                </a:solidFill>
                <a:latin typeface="Verdana"/>
                <a:ea typeface="Verdana"/>
                <a:cs typeface="Verdana"/>
                <a:sym typeface="Verdana"/>
                <a:hlinkClick r:id="rId4"/>
              </a:rPr>
              <a:t>https://www.luisnabais.com</a:t>
            </a:r>
            <a:r>
              <a:rPr lang="en-US" sz="1800">
                <a:latin typeface="Verdana"/>
                <a:ea typeface="Verdana"/>
                <a:cs typeface="Verdana"/>
                <a:sym typeface="Verdana"/>
              </a:rPr>
              <a:t>), I’m a Findmore Consulting employee.</a:t>
            </a:r>
            <a:endParaRPr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I’m currently working on a Findmore’s client company, called Indra, where I work as a DevOps Engineer.</a:t>
            </a:r>
            <a:endParaRPr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My specialties are Linux, Docker, Jenkins, DevOps and OpenSource.</a:t>
            </a:r>
            <a:endParaRPr sz="18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sz="1800">
                <a:solidFill>
                  <a:schemeClr val="dk1"/>
                </a:solidFill>
                <a:latin typeface="Verdana"/>
                <a:ea typeface="Verdana"/>
                <a:cs typeface="Verdana"/>
                <a:sym typeface="Verdana"/>
              </a:rPr>
              <a:t>I’m a Red Hat Certified Engineer and an ITIL Foundations certified professional.</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sz="1800">
                <a:solidFill>
                  <a:schemeClr val="dk1"/>
                </a:solidFill>
                <a:latin typeface="Verdana"/>
                <a:ea typeface="Verdana"/>
                <a:cs typeface="Verdana"/>
                <a:sym typeface="Verdana"/>
              </a:rPr>
              <a:t>Agenda</a:t>
            </a:r>
            <a:endParaRPr b="1"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US" sz="1800">
                <a:solidFill>
                  <a:schemeClr val="dk1"/>
                </a:solidFill>
                <a:latin typeface="Verdana"/>
                <a:ea typeface="Verdana"/>
                <a:cs typeface="Verdana"/>
                <a:sym typeface="Verdana"/>
              </a:rPr>
              <a:t>All the content is publicly available (slides, code samples, scripts)</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Font typeface="Arial"/>
              <a:buNone/>
            </a:pPr>
            <a:r>
              <a:rPr b="1" lang="en-US" sz="1800">
                <a:solidFill>
                  <a:schemeClr val="dk1"/>
                </a:solidFill>
                <a:latin typeface="Verdana"/>
                <a:ea typeface="Verdana"/>
                <a:cs typeface="Verdana"/>
                <a:sym typeface="Verdana"/>
              </a:rPr>
              <a:t>Notes</a:t>
            </a:r>
            <a:endParaRPr sz="1800">
              <a:solidFill>
                <a:schemeClr val="dk1"/>
              </a:solidFill>
              <a:latin typeface="Verdana"/>
              <a:ea typeface="Verdana"/>
              <a:cs typeface="Verdana"/>
              <a:sym typeface="Verdana"/>
            </a:endParaRPr>
          </a:p>
          <a:p>
            <a:pPr indent="-342900" lvl="0" marL="457200" marR="0" rtl="0" algn="l">
              <a:spcBef>
                <a:spcPts val="0"/>
              </a:spcBef>
              <a:spcAft>
                <a:spcPts val="0"/>
              </a:spcAft>
              <a:buSzPts val="1800"/>
              <a:buFont typeface="Verdana"/>
              <a:buChar char="●"/>
            </a:pPr>
            <a:r>
              <a:rPr lang="en-US" sz="1800">
                <a:latin typeface="Verdana"/>
                <a:ea typeface="Verdana"/>
                <a:cs typeface="Verdana"/>
                <a:sym typeface="Verdana"/>
              </a:rPr>
              <a:t>Feel free to interrupt for questions at any time</a:t>
            </a:r>
            <a:endParaRPr sz="1800">
              <a:latin typeface="Verdana"/>
              <a:ea typeface="Verdana"/>
              <a:cs typeface="Verdana"/>
              <a:sym typeface="Verdana"/>
            </a:endParaRPr>
          </a:p>
          <a:p>
            <a:pPr indent="-342900" lvl="0" marL="457200" marR="0" rtl="0" algn="l">
              <a:spcBef>
                <a:spcPts val="0"/>
              </a:spcBef>
              <a:spcAft>
                <a:spcPts val="0"/>
              </a:spcAft>
              <a:buSzPts val="1800"/>
              <a:buFont typeface="Verdana"/>
              <a:buChar char="●"/>
            </a:pPr>
            <a:r>
              <a:rPr lang="en-US" sz="1800">
                <a:latin typeface="Verdana"/>
                <a:ea typeface="Verdana"/>
                <a:cs typeface="Verdana"/>
                <a:sym typeface="Verdana"/>
              </a:rPr>
              <a:t>Please correct me if you think the pace is too fast or too slow.</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Welcome to this Findmore Consulting Workshop! Enjoy!</a:t>
            </a:r>
            <a:endParaRPr sz="18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3" name="Shape 123"/>
        <p:cNvGrpSpPr/>
        <p:nvPr/>
      </p:nvGrpSpPr>
      <p:grpSpPr>
        <a:xfrm>
          <a:off x="0" y="0"/>
          <a:ext cx="0" cy="0"/>
          <a:chOff x="0" y="0"/>
          <a:chExt cx="0" cy="0"/>
        </a:xfrm>
      </p:grpSpPr>
      <p:sp>
        <p:nvSpPr>
          <p:cNvPr id="124" name="Google Shape;124;p29"/>
          <p:cNvSpPr txBox="1"/>
          <p:nvPr/>
        </p:nvSpPr>
        <p:spPr>
          <a:xfrm>
            <a:off x="182875" y="182875"/>
            <a:ext cx="11795700" cy="6159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latin typeface="Verdana"/>
                <a:ea typeface="Verdana"/>
                <a:cs typeface="Verdana"/>
                <a:sym typeface="Verdana"/>
              </a:rPr>
              <a:t>What will we talk about?</a:t>
            </a:r>
            <a:endParaRPr b="1" sz="2400">
              <a:latin typeface="Verdana"/>
              <a:ea typeface="Verdana"/>
              <a:cs typeface="Verdana"/>
              <a:sym typeface="Verdana"/>
            </a:endParaRPr>
          </a:p>
          <a:p>
            <a:pPr indent="0" lvl="0" marL="91440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rPr b="1" lang="en-US" sz="1800">
                <a:latin typeface="Verdana"/>
                <a:ea typeface="Verdana"/>
                <a:cs typeface="Verdana"/>
                <a:sym typeface="Verdana"/>
              </a:rPr>
              <a:t>Introduction</a:t>
            </a:r>
            <a:endParaRPr b="1"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Software Deployment</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DevOps</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Continuous Integration/Delivery/Deployment</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Why CI/CD?</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How to implement CI/CD</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Git</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Jenkins</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Docker</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Challenges</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rPr b="1" lang="en-US" sz="1800">
                <a:latin typeface="Verdana"/>
                <a:ea typeface="Verdana"/>
                <a:cs typeface="Verdana"/>
                <a:sym typeface="Verdana"/>
              </a:rPr>
              <a:t>Notas</a:t>
            </a:r>
            <a:endParaRPr b="1"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Git (Gogs, GitLab, GitHub, etc), Jenkins, Docker &amp; Swarm, Kubernetes</a:t>
            </a:r>
            <a:endParaRPr sz="1800">
              <a:latin typeface="Verdana"/>
              <a:ea typeface="Verdana"/>
              <a:cs typeface="Verdana"/>
              <a:sym typeface="Verdana"/>
            </a:endParaRPr>
          </a:p>
          <a:p>
            <a:pPr indent="0" lvl="0" marL="0" marR="0" rtl="0" algn="l">
              <a:spcBef>
                <a:spcPts val="0"/>
              </a:spcBef>
              <a:spcAft>
                <a:spcPts val="0"/>
              </a:spcAft>
              <a:buNone/>
            </a:pPr>
            <a:r>
              <a:rPr lang="en-US" sz="1800">
                <a:latin typeface="Verdana"/>
                <a:ea typeface="Verdana"/>
                <a:cs typeface="Verdana"/>
                <a:sym typeface="Verdana"/>
              </a:rPr>
              <a:t>DB Deployment</a:t>
            </a:r>
            <a:endParaRPr sz="1800">
              <a:latin typeface="Verdana"/>
              <a:ea typeface="Verdana"/>
              <a:cs typeface="Verdana"/>
              <a:sym typeface="Verdana"/>
            </a:endParaRPr>
          </a:p>
          <a:p>
            <a:pPr indent="0" lvl="0" marL="0" marR="0" rtl="0" algn="l">
              <a:spcBef>
                <a:spcPts val="0"/>
              </a:spcBef>
              <a:spcAft>
                <a:spcPts val="0"/>
              </a:spcAft>
              <a:buNone/>
            </a:pPr>
            <a:r>
              <a:t/>
            </a:r>
            <a:endParaRPr sz="1800">
              <a:latin typeface="Verdana"/>
              <a:ea typeface="Verdana"/>
              <a:cs typeface="Verdana"/>
              <a:sym typeface="Verdana"/>
            </a:endParaRPr>
          </a:p>
          <a:p>
            <a:pPr indent="0" lvl="0" marL="0" marR="0" rtl="0" algn="l">
              <a:spcBef>
                <a:spcPts val="0"/>
              </a:spcBef>
              <a:spcAft>
                <a:spcPts val="0"/>
              </a:spcAft>
              <a:buNone/>
            </a:pPr>
            <a:r>
              <a:rPr b="1" lang="en-US" sz="1800">
                <a:latin typeface="Verdana"/>
                <a:ea typeface="Verdana"/>
                <a:cs typeface="Verdana"/>
                <a:sym typeface="Verdana"/>
              </a:rPr>
              <a:t>Project</a:t>
            </a:r>
            <a:endParaRPr b="1"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Set Git Repository </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solidFill>
                  <a:schemeClr val="dk1"/>
                </a:solidFill>
                <a:latin typeface="Verdana"/>
                <a:ea typeface="Verdana"/>
                <a:cs typeface="Verdana"/>
                <a:sym typeface="Verdana"/>
              </a:rPr>
              <a:t>Jenkins - Trigger build if there are merge/pull requests in Git Repository</a:t>
            </a:r>
            <a:endParaRPr sz="1800">
              <a:latin typeface="Verdana"/>
              <a:ea typeface="Verdana"/>
              <a:cs typeface="Verdana"/>
              <a:sym typeface="Verdana"/>
            </a:endParaRPr>
          </a:p>
          <a:p>
            <a:pPr indent="-342900" lvl="0" marL="914400" marR="0" rtl="0" algn="l">
              <a:spcBef>
                <a:spcPts val="0"/>
              </a:spcBef>
              <a:spcAft>
                <a:spcPts val="0"/>
              </a:spcAft>
              <a:buSzPts val="1800"/>
              <a:buFont typeface="Verdana"/>
              <a:buChar char="●"/>
            </a:pPr>
            <a:r>
              <a:rPr lang="en-US" sz="1800">
                <a:latin typeface="Verdana"/>
                <a:ea typeface="Verdana"/>
                <a:cs typeface="Verdana"/>
                <a:sym typeface="Verdana"/>
              </a:rPr>
              <a:t>Deploy code to Docker Containers</a:t>
            </a:r>
            <a:endParaRPr b="1" sz="18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8" name="Shape 128"/>
        <p:cNvGrpSpPr/>
        <p:nvPr/>
      </p:nvGrpSpPr>
      <p:grpSpPr>
        <a:xfrm>
          <a:off x="0" y="0"/>
          <a:ext cx="0" cy="0"/>
          <a:chOff x="0" y="0"/>
          <a:chExt cx="0" cy="0"/>
        </a:xfrm>
      </p:grpSpPr>
      <p:sp>
        <p:nvSpPr>
          <p:cNvPr id="129" name="Google Shape;129;p30"/>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Verdana"/>
                <a:ea typeface="Verdana"/>
                <a:cs typeface="Verdana"/>
                <a:sym typeface="Verdana"/>
              </a:rPr>
              <a:t>Software Deployment</a:t>
            </a:r>
            <a:endParaRPr b="1"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Software deployment is all of the activities that make a software system available for use.</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Build</a:t>
            </a:r>
            <a:endParaRPr>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Test</a:t>
            </a:r>
            <a:endParaRPr>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Release</a:t>
            </a:r>
            <a:endParaRPr>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Operate</a:t>
            </a:r>
            <a:endParaRPr>
              <a:solidFill>
                <a:schemeClr val="dk1"/>
              </a:solidFill>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Install</a:t>
            </a:r>
            <a:endParaRPr>
              <a:solidFill>
                <a:schemeClr val="dk1"/>
              </a:solidFill>
              <a:latin typeface="Verdana"/>
              <a:ea typeface="Verdana"/>
              <a:cs typeface="Verdana"/>
              <a:sym typeface="Verdana"/>
            </a:endParaRPr>
          </a:p>
          <a:p>
            <a:pPr indent="-317500" lvl="1" marL="9144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Update</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30" name="Google Shape;130;p30"/>
          <p:cNvPicPr preferRelativeResize="0"/>
          <p:nvPr/>
        </p:nvPicPr>
        <p:blipFill>
          <a:blip r:embed="rId4">
            <a:alphaModFix/>
          </a:blip>
          <a:stretch>
            <a:fillRect/>
          </a:stretch>
        </p:blipFill>
        <p:spPr>
          <a:xfrm>
            <a:off x="966775" y="3162300"/>
            <a:ext cx="10258425" cy="297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4" name="Shape 134"/>
        <p:cNvGrpSpPr/>
        <p:nvPr/>
      </p:nvGrpSpPr>
      <p:grpSpPr>
        <a:xfrm>
          <a:off x="0" y="0"/>
          <a:ext cx="0" cy="0"/>
          <a:chOff x="0" y="0"/>
          <a:chExt cx="0" cy="0"/>
        </a:xfrm>
      </p:grpSpPr>
      <p:sp>
        <p:nvSpPr>
          <p:cNvPr id="135" name="Google Shape;135;p31"/>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Verdana"/>
                <a:ea typeface="Verdana"/>
                <a:cs typeface="Verdana"/>
                <a:sym typeface="Verdana"/>
              </a:rPr>
              <a:t>Software Deployment</a:t>
            </a:r>
            <a:endParaRPr b="1"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US">
                <a:solidFill>
                  <a:schemeClr val="dk1"/>
                </a:solidFill>
                <a:latin typeface="Verdana"/>
                <a:ea typeface="Verdana"/>
                <a:cs typeface="Verdana"/>
                <a:sym typeface="Verdana"/>
              </a:rPr>
              <a:t>Issues / Conflicts</a:t>
            </a:r>
            <a:endParaRPr b="1">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Each team works on it’s own way, with it’s own methods</a:t>
            </a:r>
            <a:endParaRPr>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Conflicting Priorities</a:t>
            </a:r>
            <a:endParaRPr>
              <a:solidFill>
                <a:schemeClr val="dk1"/>
              </a:solidFill>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Developer’s job is to create new products, modify existing products and fix defects in the code.</a:t>
            </a:r>
            <a:endParaRPr>
              <a:solidFill>
                <a:schemeClr val="dk1"/>
              </a:solidFill>
              <a:latin typeface="Verdana"/>
              <a:ea typeface="Verdana"/>
              <a:cs typeface="Verdana"/>
              <a:sym typeface="Verdana"/>
            </a:endParaRPr>
          </a:p>
          <a:p>
            <a:pPr indent="0" lvl="0" marL="137160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Measured, incentivized and paid based on how often they push code and deliver new value</a:t>
            </a:r>
            <a:endParaRPr>
              <a:solidFill>
                <a:schemeClr val="dk1"/>
              </a:solidFill>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Operation’s work is based on stability, maximizing predictability and ensuring availability (protect  uptime and minimize outages - both which come at risk from change)</a:t>
            </a:r>
            <a:endParaRPr>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Communication between teams is not easy</a:t>
            </a:r>
            <a:endParaRPr>
              <a:solidFill>
                <a:schemeClr val="dk1"/>
              </a:solidFill>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a:solidFill>
                  <a:schemeClr val="dk1"/>
                </a:solidFill>
                <a:latin typeface="Verdana"/>
                <a:ea typeface="Verdana"/>
                <a:cs typeface="Verdana"/>
                <a:sym typeface="Verdana"/>
              </a:rPr>
              <a:t>example: sometimes Developers need debug data of issues which only happen in production, only visible by Operations team.</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137160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36" name="Google Shape;136;p31"/>
          <p:cNvPicPr preferRelativeResize="0"/>
          <p:nvPr/>
        </p:nvPicPr>
        <p:blipFill>
          <a:blip r:embed="rId4">
            <a:alphaModFix/>
          </a:blip>
          <a:stretch>
            <a:fillRect/>
          </a:stretch>
        </p:blipFill>
        <p:spPr>
          <a:xfrm>
            <a:off x="2175836" y="3095450"/>
            <a:ext cx="7840325" cy="339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0" name="Shape 140"/>
        <p:cNvGrpSpPr/>
        <p:nvPr/>
      </p:nvGrpSpPr>
      <p:grpSpPr>
        <a:xfrm>
          <a:off x="0" y="0"/>
          <a:ext cx="0" cy="0"/>
          <a:chOff x="0" y="0"/>
          <a:chExt cx="0" cy="0"/>
        </a:xfrm>
      </p:grpSpPr>
      <p:sp>
        <p:nvSpPr>
          <p:cNvPr id="141" name="Google Shape;141;p32"/>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Verdana"/>
                <a:ea typeface="Verdana"/>
                <a:cs typeface="Verdana"/>
                <a:sym typeface="Verdana"/>
              </a:rPr>
              <a:t>DevOps</a:t>
            </a:r>
            <a:endParaRPr b="1"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DevOps is a </a:t>
            </a:r>
            <a:r>
              <a:rPr b="1" lang="en-US">
                <a:solidFill>
                  <a:schemeClr val="dk1"/>
                </a:solidFill>
                <a:latin typeface="Verdana"/>
                <a:ea typeface="Verdana"/>
                <a:cs typeface="Verdana"/>
                <a:sym typeface="Verdana"/>
              </a:rPr>
              <a:t>culture</a:t>
            </a:r>
            <a:r>
              <a:rPr lang="en-US">
                <a:solidFill>
                  <a:schemeClr val="dk1"/>
                </a:solidFill>
                <a:latin typeface="Verdana"/>
                <a:ea typeface="Verdana"/>
                <a:cs typeface="Verdana"/>
                <a:sym typeface="Verdana"/>
              </a:rPr>
              <a:t> that promotes collaboration between developers and operations.</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Specifically, communication and collaboration during the software delivery and deployment process, with the goal of releasing better quality software more quickly and more reliably.</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US">
                <a:solidFill>
                  <a:schemeClr val="dk1"/>
                </a:solidFill>
                <a:latin typeface="Verdana"/>
                <a:ea typeface="Verdana"/>
                <a:cs typeface="Verdana"/>
                <a:sym typeface="Verdana"/>
              </a:rPr>
              <a:t>Common traits of organizations who have a DevOps culture are: autonomous poly-skilled teams, high levels of test and release automation and common goals between the poly-skilled members.</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42" name="Google Shape;142;p32"/>
          <p:cNvPicPr preferRelativeResize="0"/>
          <p:nvPr/>
        </p:nvPicPr>
        <p:blipFill>
          <a:blip r:embed="rId4">
            <a:alphaModFix/>
          </a:blip>
          <a:stretch>
            <a:fillRect/>
          </a:stretch>
        </p:blipFill>
        <p:spPr>
          <a:xfrm>
            <a:off x="2843213" y="2570425"/>
            <a:ext cx="6505575" cy="36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Google Shape;147;p33"/>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sz="1800">
                <a:solidFill>
                  <a:schemeClr val="dk1"/>
                </a:solidFill>
                <a:latin typeface="Verdana"/>
                <a:ea typeface="Verdana"/>
                <a:cs typeface="Verdana"/>
                <a:sym typeface="Verdana"/>
              </a:rPr>
              <a:t>Continuous Integration</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Continuous Integration (CI) is a software engineering practice that requires developers to integrate code into a shared repository, several times a day. Each commit/push is then verified by an automatic build, allowing teams to detect problems early.</a:t>
            </a:r>
            <a:endParaRPr>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By integrating regularly, you can detect errors quickly and locate them easily.</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48" name="Google Shape;148;p33"/>
          <p:cNvPicPr preferRelativeResize="0"/>
          <p:nvPr/>
        </p:nvPicPr>
        <p:blipFill>
          <a:blip r:embed="rId4">
            <a:alphaModFix/>
          </a:blip>
          <a:stretch>
            <a:fillRect/>
          </a:stretch>
        </p:blipFill>
        <p:spPr>
          <a:xfrm>
            <a:off x="1633525" y="2021625"/>
            <a:ext cx="8924925" cy="409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2" name="Shape 152"/>
        <p:cNvGrpSpPr/>
        <p:nvPr/>
      </p:nvGrpSpPr>
      <p:grpSpPr>
        <a:xfrm>
          <a:off x="0" y="0"/>
          <a:ext cx="0" cy="0"/>
          <a:chOff x="0" y="0"/>
          <a:chExt cx="0" cy="0"/>
        </a:xfrm>
      </p:grpSpPr>
      <p:sp>
        <p:nvSpPr>
          <p:cNvPr id="153" name="Google Shape;153;p34"/>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sz="1800">
                <a:solidFill>
                  <a:schemeClr val="dk1"/>
                </a:solidFill>
                <a:latin typeface="Verdana"/>
                <a:ea typeface="Verdana"/>
                <a:cs typeface="Verdana"/>
                <a:sym typeface="Verdana"/>
              </a:rPr>
              <a:t>Continuous Delivery</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Continuous Delivery (CD) </a:t>
            </a:r>
            <a:r>
              <a:rPr lang="en-US">
                <a:solidFill>
                  <a:schemeClr val="dk1"/>
                </a:solidFill>
                <a:latin typeface="Verdana"/>
                <a:ea typeface="Verdana"/>
                <a:cs typeface="Verdana"/>
                <a:sym typeface="Verdana"/>
              </a:rPr>
              <a:t>is an extension of</a:t>
            </a:r>
            <a:r>
              <a:rPr lang="en-US">
                <a:solidFill>
                  <a:schemeClr val="dk1"/>
                </a:solidFill>
                <a:latin typeface="Verdana"/>
                <a:ea typeface="Verdana"/>
                <a:cs typeface="Verdana"/>
                <a:sym typeface="Verdana"/>
              </a:rPr>
              <a:t> Continuous Integration, where software is deployed and tested in production-like environments.</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54" name="Google Shape;154;p34"/>
          <p:cNvPicPr preferRelativeResize="0"/>
          <p:nvPr/>
        </p:nvPicPr>
        <p:blipFill>
          <a:blip r:embed="rId4">
            <a:alphaModFix/>
          </a:blip>
          <a:stretch>
            <a:fillRect/>
          </a:stretch>
        </p:blipFill>
        <p:spPr>
          <a:xfrm>
            <a:off x="3174800" y="1142800"/>
            <a:ext cx="7748700" cy="527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8" name="Shape 158"/>
        <p:cNvGrpSpPr/>
        <p:nvPr/>
      </p:nvGrpSpPr>
      <p:grpSpPr>
        <a:xfrm>
          <a:off x="0" y="0"/>
          <a:ext cx="0" cy="0"/>
          <a:chOff x="0" y="0"/>
          <a:chExt cx="0" cy="0"/>
        </a:xfrm>
      </p:grpSpPr>
      <p:sp>
        <p:nvSpPr>
          <p:cNvPr id="159" name="Google Shape;159;p35"/>
          <p:cNvSpPr txBox="1"/>
          <p:nvPr/>
        </p:nvSpPr>
        <p:spPr>
          <a:xfrm>
            <a:off x="182875" y="182875"/>
            <a:ext cx="11795700" cy="62370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sz="1800">
                <a:solidFill>
                  <a:schemeClr val="dk1"/>
                </a:solidFill>
                <a:latin typeface="Verdana"/>
                <a:ea typeface="Verdana"/>
                <a:cs typeface="Verdana"/>
                <a:sym typeface="Verdana"/>
              </a:rPr>
              <a:t>Continuous Deployment</a:t>
            </a:r>
            <a:endParaRPr b="1"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US">
                <a:solidFill>
                  <a:schemeClr val="dk1"/>
                </a:solidFill>
                <a:latin typeface="Verdana"/>
                <a:ea typeface="Verdana"/>
                <a:cs typeface="Verdana"/>
                <a:sym typeface="Verdana"/>
              </a:rPr>
              <a:t>Continuous Deployment </a:t>
            </a:r>
            <a:r>
              <a:rPr lang="en-US">
                <a:solidFill>
                  <a:schemeClr val="dk1"/>
                </a:solidFill>
                <a:latin typeface="Verdana"/>
                <a:ea typeface="Verdana"/>
                <a:cs typeface="Verdana"/>
                <a:sym typeface="Verdana"/>
              </a:rPr>
              <a:t>(CD)</a:t>
            </a:r>
            <a:r>
              <a:rPr lang="en-US">
                <a:solidFill>
                  <a:schemeClr val="dk1"/>
                </a:solidFill>
                <a:latin typeface="Verdana"/>
                <a:ea typeface="Verdana"/>
                <a:cs typeface="Verdana"/>
                <a:sym typeface="Verdana"/>
              </a:rPr>
              <a:t> is an extension of Continuous Delivery, where software is deployed automatically in production environment.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a:p>
            <a:pPr indent="0" lvl="0" marL="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id="160" name="Google Shape;160;p35"/>
          <p:cNvPicPr preferRelativeResize="0"/>
          <p:nvPr/>
        </p:nvPicPr>
        <p:blipFill>
          <a:blip r:embed="rId4">
            <a:alphaModFix/>
          </a:blip>
          <a:stretch>
            <a:fillRect/>
          </a:stretch>
        </p:blipFill>
        <p:spPr>
          <a:xfrm>
            <a:off x="3193258" y="1143275"/>
            <a:ext cx="7570026" cy="526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