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aleway SemiBold"/>
      <p:regular r:id="rId32"/>
      <p:bold r:id="rId33"/>
      <p:italic r:id="rId34"/>
      <p:boldItalic r:id="rId35"/>
    </p:embeddedFont>
    <p:embeddedFont>
      <p:font typeface="Roboto Mono Light"/>
      <p:regular r:id="rId36"/>
      <p:bold r:id="rId37"/>
      <p:italic r:id="rId38"/>
      <p:boldItalic r:id="rId39"/>
    </p:embeddedFont>
    <p:embeddedFont>
      <p:font typeface="Raleway Light"/>
      <p:regular r:id="rId40"/>
      <p:bold r:id="rId41"/>
      <p:italic r:id="rId42"/>
      <p:boldItalic r:id="rId43"/>
    </p:embeddedFont>
    <p:embeddedFont>
      <p:font typeface="Roboto Mono"/>
      <p:regular r:id="rId44"/>
      <p:bold r:id="rId45"/>
      <p:italic r:id="rId46"/>
      <p:boldItalic r:id="rId47"/>
    </p:embeddedFont>
    <p:embeddedFont>
      <p:font typeface="Raleway Extra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Light-regular.fntdata"/><Relationship Id="rId42" Type="http://schemas.openxmlformats.org/officeDocument/2006/relationships/font" Target="fonts/RalewayLight-italic.fntdata"/><Relationship Id="rId41" Type="http://schemas.openxmlformats.org/officeDocument/2006/relationships/font" Target="fonts/RalewayLight-bold.fntdata"/><Relationship Id="rId44" Type="http://schemas.openxmlformats.org/officeDocument/2006/relationships/font" Target="fonts/RobotoMono-regular.fntdata"/><Relationship Id="rId43" Type="http://schemas.openxmlformats.org/officeDocument/2006/relationships/font" Target="fonts/RalewayLight-boldItalic.fntdata"/><Relationship Id="rId46" Type="http://schemas.openxmlformats.org/officeDocument/2006/relationships/font" Target="fonts/RobotoMono-italic.fntdata"/><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ExtraLight-regular.fntdata"/><Relationship Id="rId47" Type="http://schemas.openxmlformats.org/officeDocument/2006/relationships/font" Target="fonts/RobotoMono-boldItalic.fntdata"/><Relationship Id="rId49" Type="http://schemas.openxmlformats.org/officeDocument/2006/relationships/font" Target="fonts/RalewayExtra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33" Type="http://schemas.openxmlformats.org/officeDocument/2006/relationships/font" Target="fonts/RalewaySemiBold-bold.fntdata"/><Relationship Id="rId32" Type="http://schemas.openxmlformats.org/officeDocument/2006/relationships/font" Target="fonts/RalewaySemiBold-regular.fntdata"/><Relationship Id="rId35" Type="http://schemas.openxmlformats.org/officeDocument/2006/relationships/font" Target="fonts/RalewaySemiBold-boldItalic.fntdata"/><Relationship Id="rId34" Type="http://schemas.openxmlformats.org/officeDocument/2006/relationships/font" Target="fonts/RalewaySemiBold-italic.fntdata"/><Relationship Id="rId37" Type="http://schemas.openxmlformats.org/officeDocument/2006/relationships/font" Target="fonts/RobotoMonoLight-bold.fntdata"/><Relationship Id="rId36" Type="http://schemas.openxmlformats.org/officeDocument/2006/relationships/font" Target="fonts/RobotoMonoLight-regular.fntdata"/><Relationship Id="rId39" Type="http://schemas.openxmlformats.org/officeDocument/2006/relationships/font" Target="fonts/RobotoMonoLight-boldItalic.fntdata"/><Relationship Id="rId38" Type="http://schemas.openxmlformats.org/officeDocument/2006/relationships/font" Target="fonts/RobotoMonoLigh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29" Type="http://schemas.openxmlformats.org/officeDocument/2006/relationships/font" Target="fonts/Raleway-bold.fntdata"/><Relationship Id="rId51" Type="http://schemas.openxmlformats.org/officeDocument/2006/relationships/font" Target="fonts/RalewayExtraLight-boldItalic.fntdata"/><Relationship Id="rId50" Type="http://schemas.openxmlformats.org/officeDocument/2006/relationships/font" Target="fonts/RalewayExtra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b98e0c9b0_17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b98e0c9b0_17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c73a6f0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c73a6f0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Speak about inputs.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Input below luggage_speed (inclusive) are related to the human behaviour.</a:t>
            </a:r>
            <a:endParaRPr/>
          </a:p>
          <a:p>
            <a:pPr indent="0" lvl="0" marL="0" rtl="0" algn="l">
              <a:spcBef>
                <a:spcPts val="0"/>
              </a:spcBef>
              <a:spcAft>
                <a:spcPts val="0"/>
              </a:spcAft>
              <a:buNone/>
            </a:pPr>
            <a:r>
              <a:rPr lang="pt-PT"/>
              <a:t>Luggage speed only works with distributed passenger speed of. We decided using a distribution was the better approach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b98e0c9b0_17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b98e0c9b0_17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c73a6f0ec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c73a6f0ec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pt-PT"/>
              <a:t>This is an example of some of the charts and data gathered, there are a lot more of course. From the data obtained we could concluded that Steffen, Kautzka and Wilma are the best methods overall. Being Kautzka and Steffen the slightly better ones. This is expected since that these two methods were made to be extremely efficient. We could see that the random method still performs pretty good for what it is.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This data goes hand to hand, with the conclusions in other papers. But can these methods still stay on top when applying to a more realistic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b98e0c9b0_17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98e0c9b0_17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1"/>
                </a:solidFill>
              </a:rPr>
              <a:t>When we decided to implement human behaviour, we took into consideration 4 main factors.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Each person is different, this means that not everyone walks at the same speed, some people are faster than others. We used a normal distribution of 1.3m/s with deviation of 0.25m/s</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Realistic times passengers waste stowing luggage in various scenarios.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Entrance rate where people enter the plane in different rates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Human sympathy where there are situations (only 2) where a passenger may let the other one behind him pass through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c73a6f0ec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c73a6f0ec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For defining the time spent stowing luggage, we used a cumulative </a:t>
            </a:r>
            <a:r>
              <a:rPr lang="pt-PT"/>
              <a:t>empirical</a:t>
            </a:r>
            <a:r>
              <a:rPr lang="pt-PT"/>
              <a:t> distribution obtained through a test made in real life scenario by Kierzkowski and Kisiel.</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When a person try to store the luggage, he looks mostly and space directly below his low, and the rows exactly to his right and left. (So watching the right image a passenger in row 2 is going to check the availability of space in overhead bins that consume the rows 1 2 and 3. Each overhead bin, we assume that support at most 4 baggages.)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For each scenario specified, different values are used.</a:t>
            </a:r>
            <a:endParaRPr/>
          </a:p>
          <a:p>
            <a:pPr indent="0" lvl="0" marL="0" rtl="0" algn="l">
              <a:spcBef>
                <a:spcPts val="0"/>
              </a:spcBef>
              <a:spcAft>
                <a:spcPts val="0"/>
              </a:spcAft>
              <a:buNone/>
            </a:pPr>
            <a:r>
              <a:rPr lang="pt-PT"/>
              <a:t>Explain each scenario.</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Scenario 1 seen in row 6 looking up (93% to let passenger behind go through this percentage decreases for each passenger that goes through)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Scenario 2 seen in row 6 looking down </a:t>
            </a:r>
            <a:r>
              <a:rPr lang="pt-PT">
                <a:solidFill>
                  <a:schemeClr val="dk1"/>
                </a:solidFill>
              </a:rPr>
              <a:t>(93% to let passenger behind go through this percentage decreases for each passenger that goes through)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Scenario 3 seen in row 4 </a:t>
            </a:r>
            <a:r>
              <a:rPr lang="pt-PT">
                <a:solidFill>
                  <a:schemeClr val="dk1"/>
                </a:solidFill>
              </a:rPr>
              <a:t>(53% to let passenger behind go through this percentage decreases for each passenger that goes through)</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pt-PT"/>
              <a:t>Scenario 4 seen in row 2 </a:t>
            </a:r>
            <a:r>
              <a:rPr lang="pt-PT">
                <a:solidFill>
                  <a:schemeClr val="dk1"/>
                </a:solidFill>
              </a:rPr>
              <a:t>(53% to let passenger behind go through this percentage decreases for each passenger that goes through)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b98e0c9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b98e0c9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Another </a:t>
            </a:r>
            <a:r>
              <a:rPr lang="pt-PT">
                <a:solidFill>
                  <a:schemeClr val="dk1"/>
                </a:solidFill>
              </a:rPr>
              <a:t>empirical  cumulative distribution</a:t>
            </a:r>
            <a:r>
              <a:rPr lang="pt-PT"/>
              <a:t>. This is the rate people enter the plane this mean that when a person enters the airplane, does not mean that in the next run the following passenger is already boarding the plane. (Simulate people need to walk from the airport gate to the plane itself, of course we assume that no one surpasses anyone before entering the airplane, the ordered specified by the method is always maintained)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b98e0c9b0_1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b98e0c9b0_1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rPr>
              <a:t>The final logic of modeling the problem is practically the same as the default implementation, we just add the possibility of passenger let the other passenger go through them. There is two occurrences where this could happen.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The first one was explained before, in the stowing time strategy, there is a possibility of 93 or 53 chance (depending in what case) to let the next passenger go through while stowing luggage</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The second occurence, is when a passenger that is ready to sit, checks that the passenger before him (that does not bring luggage) is going to sit in the same row as him in a position that would imply a seat interference. As such if the passenger predicts a seat interference we will let the other behind go to his seat first.</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b98e0c9b0_1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b98e0c9b0_1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1"/>
                </a:solidFill>
              </a:rPr>
              <a:t>Dissatisfaction of each passenger is calculated by dissatisfaction=0.7*tibt+0.2*iai+0.1*isi where:</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	tibt - total boarding time of a passenger</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	iai - total time wasted by a passenger in seat interferences</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	isi - total time wasted by a passenger in aisle interferences</a:t>
            </a:r>
            <a:endParaRPr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c73a6f0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c73a6f0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Still here we can check some of the data gathered in these tests (of course there is alot more). Overall we can check that story repeats itself, Steffen and Kautzka are the better ones (WILMA is not as close as before in terms of boarding time, but still prefers performs admirably).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Brief talk about the dissatisfactions levels being way lower in the best methods than the others.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b98e0c9b0_17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b98e0c9b0_17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1"/>
                </a:solidFill>
              </a:rPr>
              <a:t>Looking only at the results we could say that Steffen or Kautzka should be implemented. But we advise against it. Why?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Its simple, Steffen/Kautzka are perfect methods they follow a specific order of entrance,  this means that for steffen you need to organize up to 180 persons in a specific order (90 groups or 60 of 2 and 3 people respectively for Kauztka), this level of organization is basically impossible to achieve, it might take more time preparing for entering the plane that boarding it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So, one could say that Wilma is the better option. Well kinda, Wilma performs quite well (not as good as the perfect ones, but still close enough) and easier to implement, organize people in group of window, middle and aisle. But there is caviat, Wilma does not take into consideration grouping, this means that people that come together will not enter the plane together, this can be a hassle for a lot of people, especially for parents who bring their children with them. So, Random might the best , it performs quite well overrall (it competes well with Wilma), difficulty of implementing it is 0 and if people want to go together they can.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A lot of work, just to find out the best method might not using any method at all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b98e0c9b0_1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b98e0c9b0_1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b98e0c9b0_17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b98e0c9b0_17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1"/>
                </a:solidFill>
              </a:rPr>
              <a:t>Despite all the conclusions we gathered, we may not be completely correct. There is always room for improving our simulations to gather even more viable data, for example, we did not apply any kind of distribution for the time solving a seat interferences. Each type of interference as a fixed time.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Our formula of dissatisfaction, may not be the best. Try to understand what people care more about, total boarding time, aisle interferecnes,seat interferences or/and other.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b98e0c9b0_17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b98e0c9b0_17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b98e0c9b0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b98e0c9b0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b98e0c9b0_1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b98e0c9b0_1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rPr>
              <a:t>What we want to do is minimize turnaround time. Minimize costs.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Show the problems we try to find the best solution to solve this problem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b98e0c9b0_1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b98e0c9b0_1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1"/>
                </a:solidFill>
              </a:rPr>
              <a:t>Let first look at the model used to portray the boarding of passengers,in order to understand better how it works. Here we assume that each passenger behaves perfectly, like a machine. This means that each one walks at the same speed (1 tick/patch), they obey the order they enter, they all take the same interval of time to stow the baggage and all start boarding the plane at the same time. A completely unrealistic scenario but easy to implement ,and simple to explain.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PT">
                <a:solidFill>
                  <a:schemeClr val="dk1"/>
                </a:solidFill>
              </a:rPr>
              <a:t>Then for each run each passenger follow the same logic of procedure. All passenger are ordered in a queue</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Passenger checks if it is in its row</a:t>
            </a:r>
            <a:endParaRPr>
              <a:solidFill>
                <a:schemeClr val="dk1"/>
              </a:solidFill>
            </a:endParaRPr>
          </a:p>
          <a:p>
            <a:pPr indent="-298450" lvl="0" marL="914400" rtl="0" algn="l">
              <a:spcBef>
                <a:spcPts val="0"/>
              </a:spcBef>
              <a:spcAft>
                <a:spcPts val="0"/>
              </a:spcAft>
              <a:buClr>
                <a:schemeClr val="dk1"/>
              </a:buClr>
              <a:buSzPts val="1100"/>
              <a:buChar char="-"/>
            </a:pPr>
            <a:r>
              <a:rPr lang="pt-PT">
                <a:solidFill>
                  <a:schemeClr val="dk1"/>
                </a:solidFill>
              </a:rPr>
              <a:t>If not, checks if there is no passenger ahead blocking the ahead. If there is he waits for the passenger ahead to move, otherwise he moves a patch</a:t>
            </a:r>
            <a:endParaRPr>
              <a:solidFill>
                <a:schemeClr val="dk1"/>
              </a:solidFill>
            </a:endParaRPr>
          </a:p>
          <a:p>
            <a:pPr indent="-298450" lvl="0" marL="914400" rtl="0" algn="l">
              <a:spcBef>
                <a:spcPts val="0"/>
              </a:spcBef>
              <a:spcAft>
                <a:spcPts val="0"/>
              </a:spcAft>
              <a:buClr>
                <a:schemeClr val="dk1"/>
              </a:buClr>
              <a:buSzPts val="1100"/>
              <a:buChar char="-"/>
            </a:pPr>
            <a:r>
              <a:rPr lang="pt-PT">
                <a:solidFill>
                  <a:schemeClr val="dk1"/>
                </a:solidFill>
              </a:rPr>
              <a:t>If yes, in case he has luggage he will store the luggage (this can cause aisle interferences, that will be explained after)</a:t>
            </a:r>
            <a:endParaRPr>
              <a:solidFill>
                <a:schemeClr val="dk1"/>
              </a:solidFill>
            </a:endParaRPr>
          </a:p>
          <a:p>
            <a:pPr indent="-298450" lvl="1" marL="1371600" rtl="0" algn="l">
              <a:spcBef>
                <a:spcPts val="0"/>
              </a:spcBef>
              <a:spcAft>
                <a:spcPts val="0"/>
              </a:spcAft>
              <a:buClr>
                <a:schemeClr val="dk1"/>
              </a:buClr>
              <a:buSzPts val="1100"/>
              <a:buChar char="-"/>
            </a:pPr>
            <a:r>
              <a:rPr lang="pt-PT">
                <a:solidFill>
                  <a:schemeClr val="dk1"/>
                </a:solidFill>
              </a:rPr>
              <a:t>Checks if there is a passenger blocking his way into the seat (this is a seat interference)</a:t>
            </a:r>
            <a:endParaRPr>
              <a:solidFill>
                <a:schemeClr val="dk1"/>
              </a:solidFill>
            </a:endParaRPr>
          </a:p>
          <a:p>
            <a:pPr indent="-298450" lvl="2" marL="1828800" rtl="0" algn="l">
              <a:spcBef>
                <a:spcPts val="0"/>
              </a:spcBef>
              <a:spcAft>
                <a:spcPts val="0"/>
              </a:spcAft>
              <a:buClr>
                <a:schemeClr val="dk1"/>
              </a:buClr>
              <a:buSzPts val="1100"/>
              <a:buChar char="-"/>
            </a:pPr>
            <a:r>
              <a:rPr lang="pt-PT">
                <a:solidFill>
                  <a:schemeClr val="dk1"/>
                </a:solidFill>
              </a:rPr>
              <a:t>If yes, he waits for the other passenger to get way and then goes to his seat </a:t>
            </a:r>
            <a:endParaRPr>
              <a:solidFill>
                <a:schemeClr val="dk1"/>
              </a:solidFill>
            </a:endParaRPr>
          </a:p>
          <a:p>
            <a:pPr indent="-298450" lvl="2" marL="1828800" rtl="0" algn="l">
              <a:spcBef>
                <a:spcPts val="0"/>
              </a:spcBef>
              <a:spcAft>
                <a:spcPts val="0"/>
              </a:spcAft>
              <a:buClr>
                <a:schemeClr val="dk1"/>
              </a:buClr>
              <a:buSzPts val="1100"/>
              <a:buChar char="-"/>
            </a:pPr>
            <a:r>
              <a:rPr lang="pt-PT">
                <a:solidFill>
                  <a:schemeClr val="dk1"/>
                </a:solidFill>
              </a:rPr>
              <a:t>if not, goes directly to his seat</a:t>
            </a:r>
            <a:endParaRPr>
              <a:solidFill>
                <a:schemeClr val="dk1"/>
              </a:solidFill>
            </a:endParaRPr>
          </a:p>
          <a:p>
            <a:pPr indent="-298450" lvl="0" marL="914400" rtl="0" algn="l">
              <a:spcBef>
                <a:spcPts val="0"/>
              </a:spcBef>
              <a:spcAft>
                <a:spcPts val="0"/>
              </a:spcAft>
              <a:buClr>
                <a:schemeClr val="dk1"/>
              </a:buClr>
              <a:buSzPts val="1100"/>
              <a:buChar char="-"/>
            </a:pPr>
            <a:r>
              <a:rPr lang="pt-PT">
                <a:solidFill>
                  <a:schemeClr val="dk1"/>
                </a:solidFill>
              </a:rPr>
              <a:t>When already seated the passenger might need to unseat to let other passenger go through</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b98e0c9b0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98e0c9b0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There is two types interferences that may happen when boarding. This interferences are important to evaluate the quality of a boarding method, because it may cause discomfort to the passengers.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Aisle Interference.</a:t>
            </a:r>
            <a:endParaRPr/>
          </a:p>
          <a:p>
            <a:pPr indent="-298450" lvl="0" marL="457200" rtl="0" algn="l">
              <a:spcBef>
                <a:spcPts val="0"/>
              </a:spcBef>
              <a:spcAft>
                <a:spcPts val="0"/>
              </a:spcAft>
              <a:buSzPts val="1100"/>
              <a:buChar char="-"/>
            </a:pPr>
            <a:r>
              <a:rPr lang="pt-PT"/>
              <a:t>Happens mostly when a passenger is blocking the movement in the aisle because it is stowing the luggage.  (Might reference the fact that in real life scenarios the passenger blocking the aisle may let the person behind go through)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Seat interference</a:t>
            </a:r>
            <a:endParaRPr/>
          </a:p>
          <a:p>
            <a:pPr indent="-298450" lvl="0" marL="457200" rtl="0" algn="l">
              <a:spcBef>
                <a:spcPts val="0"/>
              </a:spcBef>
              <a:spcAft>
                <a:spcPts val="0"/>
              </a:spcAft>
              <a:buSzPts val="1100"/>
              <a:buChar char="-"/>
            </a:pPr>
            <a:r>
              <a:rPr lang="pt-PT"/>
              <a:t>Happens whenever a passenger wants to go to his seat but there are already people seated in the seats next to it, forcing the people already seated to stand up and go to the aisle ( we will always assume that resolving this type of conflict the passengers already seated need to unseat and go to the aisle, there is no trickery, like stand up in his seat or something similar).</a:t>
            </a:r>
            <a:endParaRPr/>
          </a:p>
          <a:p>
            <a:pPr indent="-298450" lvl="0" marL="457200" rtl="0" algn="l">
              <a:spcBef>
                <a:spcPts val="0"/>
              </a:spcBef>
              <a:spcAft>
                <a:spcPts val="0"/>
              </a:spcAft>
              <a:buSzPts val="1100"/>
              <a:buChar char="-"/>
            </a:pPr>
            <a:r>
              <a:rPr lang="pt-PT"/>
              <a:t>We identify 4 types of possible seat interferences (explain briefly each one)</a:t>
            </a:r>
            <a:endParaRPr/>
          </a:p>
          <a:p>
            <a:pPr indent="-298450" lvl="0" marL="457200" rtl="0" algn="l">
              <a:spcBef>
                <a:spcPts val="0"/>
              </a:spcBef>
              <a:spcAft>
                <a:spcPts val="0"/>
              </a:spcAft>
              <a:buSzPts val="1100"/>
              <a:buChar char="-"/>
            </a:pPr>
            <a:r>
              <a:rPr lang="pt-PT"/>
              <a:t>Type 1 might be the worse because it is one that takes the most time and dissatisfies the greater number of people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98e0c9b0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98e0c9b0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sz="1000">
                <a:solidFill>
                  <a:schemeClr val="dk1"/>
                </a:solidFill>
              </a:rPr>
              <a:t>Talk there is a lot of papers related to this problem, identifying what they consider and what not.</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pt-PT" sz="1000">
                <a:solidFill>
                  <a:schemeClr val="dk1"/>
                </a:solidFill>
              </a:rPr>
              <a:t>Although 2 of them consider both human behaviour and simulation, the first one does not go deep on how users behave when they are causing an interference such as letting other to pass among other scenarios that happen on real-life. The second also takes human behaviour into consideration but more in a perspective of how people behave while boarding on random method without seat assigned.</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pt-PT" sz="1000">
                <a:solidFill>
                  <a:schemeClr val="dk1"/>
                </a:solidFill>
              </a:rPr>
              <a:t>Identify that the human behaviour aspect we implemented is different from what was already done in terms of simulation</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b98e0c9b0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b98e0c9b0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We want to confirm what was concluded from the other papers related to this topic. But also, we would like to enforce the viability of those conclusions. As such, we want to implement a simulation as close to reality as possible, by evaluating human behaviour. Simulation of these topic is the best way possible to test because it the most affordable and easiest way.</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How did we do it?</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We decided to divide the testing in two segments, one without the human factor (default </a:t>
            </a:r>
            <a:r>
              <a:rPr lang="pt-PT"/>
              <a:t>methodology</a:t>
            </a:r>
            <a:r>
              <a:rPr lang="pt-PT"/>
              <a:t> explained before) similar to all the simulation papers have done, so we could confirm the literature conclusions. And then we made tests with human behaviour to check the viability of the conclusions.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b98e0c9b0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b98e0c9b0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 We decided to test the boarding time in a a320 airplane layout because it is the most common layout used by airline companies</a:t>
            </a:r>
            <a:endParaRPr/>
          </a:p>
          <a:p>
            <a:pPr indent="0" lvl="0" marL="0" rtl="0" algn="l">
              <a:spcBef>
                <a:spcPts val="0"/>
              </a:spcBef>
              <a:spcAft>
                <a:spcPts val="0"/>
              </a:spcAft>
              <a:buNone/>
            </a:pPr>
            <a:r>
              <a:rPr lang="pt-PT"/>
              <a:t>2 There is more but we used the most common and recommended ones.</a:t>
            </a:r>
            <a:endParaRPr/>
          </a:p>
          <a:p>
            <a:pPr indent="0" lvl="0" marL="0" rtl="0" algn="l">
              <a:spcBef>
                <a:spcPts val="0"/>
              </a:spcBef>
              <a:spcAft>
                <a:spcPts val="0"/>
              </a:spcAft>
              <a:buNone/>
            </a:pPr>
            <a:r>
              <a:rPr lang="pt-PT"/>
              <a:t>3 Again the scenarios with and without human factor</a:t>
            </a:r>
            <a:endParaRPr/>
          </a:p>
          <a:p>
            <a:pPr indent="0" lvl="0" marL="0" rtl="0" algn="l">
              <a:spcBef>
                <a:spcPts val="0"/>
              </a:spcBef>
              <a:spcAft>
                <a:spcPts val="0"/>
              </a:spcAft>
              <a:buNone/>
            </a:pPr>
            <a:r>
              <a:rPr lang="pt-PT"/>
              <a:t>4-6 gather data to take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c73a6f0ec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c73a6f0ec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pt-PT">
                <a:solidFill>
                  <a:schemeClr val="dk1"/>
                </a:solidFill>
              </a:rPr>
              <a:t>Front to back was tested to see what is the worst case scenario will be (this method counter productive of course)</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Back to front and random are the most used</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Steffen and Kautzka are considered the perfect methods</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Wilma although not applied a lot, is  simple to apply.</a:t>
            </a:r>
            <a:endParaRPr>
              <a:solidFill>
                <a:schemeClr val="dk1"/>
              </a:solidFill>
            </a:endParaRPr>
          </a:p>
          <a:p>
            <a:pPr indent="-298450" lvl="0" marL="457200" rtl="0" algn="l">
              <a:spcBef>
                <a:spcPts val="0"/>
              </a:spcBef>
              <a:spcAft>
                <a:spcPts val="0"/>
              </a:spcAft>
              <a:buClr>
                <a:schemeClr val="dk1"/>
              </a:buClr>
              <a:buSzPts val="1100"/>
              <a:buChar char="●"/>
            </a:pPr>
            <a:r>
              <a:rPr lang="pt-PT">
                <a:solidFill>
                  <a:schemeClr val="dk1"/>
                </a:solidFill>
              </a:rPr>
              <a:t>Kautzka is basically a fork of the steffen that separates people in groups of 2 people (we also tested with groups of 3 people)</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0" y="0"/>
            <a:ext cx="9144000" cy="27432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8" y="7351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pt-PT">
                <a:solidFill>
                  <a:srgbClr val="FFFFFF"/>
                </a:solidFill>
                <a:latin typeface="Raleway Light"/>
                <a:ea typeface="Raleway Light"/>
                <a:cs typeface="Raleway Light"/>
                <a:sym typeface="Raleway Light"/>
              </a:rPr>
              <a:t>The Airplane Boarding Problem</a:t>
            </a:r>
            <a:endParaRPr>
              <a:solidFill>
                <a:srgbClr val="FFFFFF"/>
              </a:solidFill>
              <a:latin typeface="Raleway Light"/>
              <a:ea typeface="Raleway Light"/>
              <a:cs typeface="Raleway Light"/>
              <a:sym typeface="Raleway Light"/>
            </a:endParaRPr>
          </a:p>
        </p:txBody>
      </p:sp>
      <p:sp>
        <p:nvSpPr>
          <p:cNvPr id="56" name="Google Shape;56;p13"/>
          <p:cNvSpPr txBox="1"/>
          <p:nvPr>
            <p:ph idx="1" type="subTitle"/>
          </p:nvPr>
        </p:nvSpPr>
        <p:spPr>
          <a:xfrm>
            <a:off x="621300" y="2852925"/>
            <a:ext cx="79014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rgbClr val="76A5AF"/>
                </a:solidFill>
                <a:latin typeface="Roboto Mono Light"/>
                <a:ea typeface="Roboto Mono Light"/>
                <a:cs typeface="Roboto Mono Light"/>
                <a:sym typeface="Roboto Mono Light"/>
              </a:rPr>
              <a:t>Modulation and Simulation</a:t>
            </a:r>
            <a:endParaRPr>
              <a:solidFill>
                <a:srgbClr val="76A5AF"/>
              </a:solidFill>
              <a:latin typeface="Roboto Mono Light"/>
              <a:ea typeface="Roboto Mono Light"/>
              <a:cs typeface="Roboto Mono Light"/>
              <a:sym typeface="Roboto Mon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2"/>
          <p:cNvPicPr preferRelativeResize="0"/>
          <p:nvPr/>
        </p:nvPicPr>
        <p:blipFill rotWithShape="1">
          <a:blip r:embed="rId3">
            <a:alphaModFix/>
          </a:blip>
          <a:srcRect b="1690" l="0" r="0" t="0"/>
          <a:stretch/>
        </p:blipFill>
        <p:spPr>
          <a:xfrm>
            <a:off x="202650" y="1273875"/>
            <a:ext cx="8629650" cy="2771775"/>
          </a:xfrm>
          <a:prstGeom prst="rect">
            <a:avLst/>
          </a:prstGeom>
          <a:noFill/>
          <a:ln>
            <a:noFill/>
          </a:ln>
        </p:spPr>
      </p:pic>
      <p:sp>
        <p:nvSpPr>
          <p:cNvPr id="138" name="Google Shape;138;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NetLogo</a:t>
            </a:r>
            <a:endParaRPr>
              <a:solidFill>
                <a:schemeClr val="dk2"/>
              </a:solidFill>
              <a:latin typeface="Raleway ExtraLight"/>
              <a:ea typeface="Raleway ExtraLight"/>
              <a:cs typeface="Raleway ExtraLight"/>
              <a:sym typeface="Raleway ExtraLight"/>
            </a:endParaRPr>
          </a:p>
        </p:txBody>
      </p:sp>
      <p:sp>
        <p:nvSpPr>
          <p:cNvPr id="139" name="Google Shape;139;p22"/>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p:nvPr/>
        </p:nvSpPr>
        <p:spPr>
          <a:xfrm>
            <a:off x="0" y="0"/>
            <a:ext cx="4572000" cy="51435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title"/>
          </p:nvPr>
        </p:nvSpPr>
        <p:spPr>
          <a:xfrm>
            <a:off x="311700" y="140225"/>
            <a:ext cx="33555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Default</a:t>
            </a:r>
            <a:endParaRPr>
              <a:solidFill>
                <a:srgbClr val="FFFFFF"/>
              </a:solidFill>
              <a:latin typeface="Raleway ExtraLight"/>
              <a:ea typeface="Raleway ExtraLight"/>
              <a:cs typeface="Raleway ExtraLight"/>
              <a:sym typeface="Raleway ExtraLight"/>
            </a:endParaRPr>
          </a:p>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Testing</a:t>
            </a:r>
            <a:endParaRPr>
              <a:solidFill>
                <a:srgbClr val="FFFFFF"/>
              </a:solidFill>
              <a:latin typeface="Raleway ExtraLight"/>
              <a:ea typeface="Raleway ExtraLight"/>
              <a:cs typeface="Raleway ExtraLight"/>
              <a:sym typeface="Raleway ExtraLight"/>
            </a:endParaRPr>
          </a:p>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Scenarios</a:t>
            </a:r>
            <a:endParaRPr>
              <a:solidFill>
                <a:srgbClr val="FFFFFF"/>
              </a:solidFill>
              <a:latin typeface="Raleway ExtraLight"/>
              <a:ea typeface="Raleway ExtraLight"/>
              <a:cs typeface="Raleway ExtraLight"/>
              <a:sym typeface="Raleway ExtraLight"/>
            </a:endParaRPr>
          </a:p>
        </p:txBody>
      </p:sp>
      <p:sp>
        <p:nvSpPr>
          <p:cNvPr id="146" name="Google Shape;146;p23"/>
          <p:cNvSpPr txBox="1"/>
          <p:nvPr/>
        </p:nvSpPr>
        <p:spPr>
          <a:xfrm>
            <a:off x="5124450" y="771525"/>
            <a:ext cx="3487200" cy="12864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pt-PT">
                <a:solidFill>
                  <a:srgbClr val="595959"/>
                </a:solidFill>
                <a:latin typeface="Roboto Mono"/>
                <a:ea typeface="Roboto Mono"/>
                <a:cs typeface="Roboto Mono"/>
                <a:sym typeface="Roboto Mono"/>
              </a:rPr>
              <a:t>2 Scenarios</a:t>
            </a:r>
            <a:endParaRPr>
              <a:solidFill>
                <a:srgbClr val="595959"/>
              </a:solidFill>
              <a:latin typeface="Roboto Mono Light"/>
              <a:ea typeface="Roboto Mono Light"/>
              <a:cs typeface="Roboto Mono Light"/>
              <a:sym typeface="Roboto Mono Light"/>
            </a:endParaRPr>
          </a:p>
          <a:p>
            <a:pPr indent="0" lvl="0" marL="0" marR="0" rtl="0" algn="l">
              <a:lnSpc>
                <a:spcPct val="115000"/>
              </a:lnSpc>
              <a:spcBef>
                <a:spcPts val="0"/>
              </a:spcBef>
              <a:spcAft>
                <a:spcPts val="0"/>
              </a:spcAft>
              <a:buNone/>
            </a:pPr>
            <a:r>
              <a:rPr b="1" lang="pt-PT">
                <a:solidFill>
                  <a:srgbClr val="76A5AF"/>
                </a:solidFill>
                <a:latin typeface="Roboto Mono"/>
                <a:ea typeface="Roboto Mono"/>
                <a:cs typeface="Roboto Mono"/>
                <a:sym typeface="Roboto Mono"/>
              </a:rPr>
              <a:t>1. </a:t>
            </a:r>
            <a:r>
              <a:rPr lang="pt-PT">
                <a:solidFill>
                  <a:srgbClr val="595959"/>
                </a:solidFill>
                <a:latin typeface="Roboto Mono Light"/>
                <a:ea typeface="Roboto Mono Light"/>
                <a:cs typeface="Roboto Mono Light"/>
                <a:sym typeface="Roboto Mono Light"/>
              </a:rPr>
              <a:t>No passenger have luggage</a:t>
            </a:r>
            <a:endParaRPr>
              <a:solidFill>
                <a:srgbClr val="595959"/>
              </a:solidFill>
              <a:latin typeface="Roboto Mono Light"/>
              <a:ea typeface="Roboto Mono Light"/>
              <a:cs typeface="Roboto Mono Light"/>
              <a:sym typeface="Roboto Mono Light"/>
            </a:endParaRPr>
          </a:p>
          <a:p>
            <a:pPr indent="0" lvl="0" marL="0" marR="0" rtl="0" algn="l">
              <a:lnSpc>
                <a:spcPct val="115000"/>
              </a:lnSpc>
              <a:spcBef>
                <a:spcPts val="0"/>
              </a:spcBef>
              <a:spcAft>
                <a:spcPts val="0"/>
              </a:spcAft>
              <a:buNone/>
            </a:pPr>
            <a:r>
              <a:rPr b="1" lang="pt-PT">
                <a:solidFill>
                  <a:srgbClr val="76A5AF"/>
                </a:solidFill>
                <a:latin typeface="Roboto Mono"/>
                <a:ea typeface="Roboto Mono"/>
                <a:cs typeface="Roboto Mono"/>
                <a:sym typeface="Roboto Mono"/>
              </a:rPr>
              <a:t>2. </a:t>
            </a:r>
            <a:r>
              <a:rPr lang="pt-PT">
                <a:solidFill>
                  <a:srgbClr val="595959"/>
                </a:solidFill>
                <a:latin typeface="Roboto Mono Light"/>
                <a:ea typeface="Roboto Mono Light"/>
                <a:cs typeface="Roboto Mono Light"/>
                <a:sym typeface="Roboto Mono Light"/>
              </a:rPr>
              <a:t>50% of the passenger have luggage</a:t>
            </a:r>
            <a:endParaRPr>
              <a:solidFill>
                <a:srgbClr val="595959"/>
              </a:solidFill>
              <a:latin typeface="Roboto Mono Light"/>
              <a:ea typeface="Roboto Mono Light"/>
              <a:cs typeface="Roboto Mono Light"/>
              <a:sym typeface="Roboto Mono Light"/>
            </a:endParaRPr>
          </a:p>
        </p:txBody>
      </p:sp>
      <p:sp>
        <p:nvSpPr>
          <p:cNvPr id="147" name="Google Shape;147;p23"/>
          <p:cNvSpPr/>
          <p:nvPr/>
        </p:nvSpPr>
        <p:spPr>
          <a:xfrm>
            <a:off x="5124450" y="2743200"/>
            <a:ext cx="3487200" cy="1662000"/>
          </a:xfrm>
          <a:prstGeom prst="rect">
            <a:avLst/>
          </a:prstGeom>
          <a:solidFill>
            <a:srgbClr val="76A5AF"/>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Mono Light"/>
              <a:ea typeface="Roboto Mono Light"/>
              <a:cs typeface="Roboto Mono Light"/>
              <a:sym typeface="Roboto Mono Light"/>
            </a:endParaRPr>
          </a:p>
          <a:p>
            <a:pPr indent="0" lvl="0" marL="0" rtl="0" algn="ctr">
              <a:spcBef>
                <a:spcPts val="0"/>
              </a:spcBef>
              <a:spcAft>
                <a:spcPts val="0"/>
              </a:spcAft>
              <a:buNone/>
            </a:pPr>
            <a:r>
              <a:rPr lang="pt-PT">
                <a:solidFill>
                  <a:srgbClr val="FFFFFF"/>
                </a:solidFill>
                <a:latin typeface="Roboto Mono Light"/>
                <a:ea typeface="Roboto Mono Light"/>
                <a:cs typeface="Roboto Mono Light"/>
                <a:sym typeface="Roboto Mono Light"/>
              </a:rPr>
              <a:t>BehaviourSpace - </a:t>
            </a:r>
            <a:r>
              <a:rPr b="1" lang="pt-PT">
                <a:solidFill>
                  <a:srgbClr val="FFFFFF"/>
                </a:solidFill>
                <a:latin typeface="Roboto Mono"/>
                <a:ea typeface="Roboto Mono"/>
                <a:cs typeface="Roboto Mono"/>
                <a:sym typeface="Roboto Mono"/>
              </a:rPr>
              <a:t>100 runs</a:t>
            </a:r>
            <a:endParaRPr b="1">
              <a:solidFill>
                <a:srgbClr val="FFFFFF"/>
              </a:solidFill>
              <a:latin typeface="Roboto Mono"/>
              <a:ea typeface="Roboto Mono"/>
              <a:cs typeface="Roboto Mono"/>
              <a:sym typeface="Roboto Mono"/>
            </a:endParaRPr>
          </a:p>
        </p:txBody>
      </p:sp>
      <p:sp>
        <p:nvSpPr>
          <p:cNvPr id="148" name="Google Shape;148;p23"/>
          <p:cNvSpPr/>
          <p:nvPr/>
        </p:nvSpPr>
        <p:spPr>
          <a:xfrm>
            <a:off x="5267325" y="2853025"/>
            <a:ext cx="3238500" cy="11223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PT" sz="1200">
                <a:solidFill>
                  <a:srgbClr val="FFFFFF"/>
                </a:solidFill>
                <a:latin typeface="Roboto Mono"/>
                <a:ea typeface="Roboto Mono"/>
                <a:cs typeface="Roboto Mono"/>
                <a:sym typeface="Roboto Mono"/>
              </a:rPr>
              <a:t>1</a:t>
            </a:r>
            <a:r>
              <a:rPr lang="pt-PT" sz="1200">
                <a:solidFill>
                  <a:srgbClr val="FFFFFF"/>
                </a:solidFill>
                <a:latin typeface="Roboto Mono Light"/>
                <a:ea typeface="Roboto Mono Light"/>
                <a:cs typeface="Roboto Mono Light"/>
                <a:sym typeface="Roboto Mono Light"/>
              </a:rPr>
              <a:t> - Boarding Time</a:t>
            </a:r>
            <a:endParaRPr sz="12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FFFFFF"/>
                </a:solidFill>
                <a:latin typeface="Roboto Mono"/>
                <a:ea typeface="Roboto Mono"/>
                <a:cs typeface="Roboto Mono"/>
                <a:sym typeface="Roboto Mono"/>
              </a:rPr>
              <a:t>2</a:t>
            </a:r>
            <a:r>
              <a:rPr lang="pt-PT" sz="1200">
                <a:solidFill>
                  <a:srgbClr val="FFFFFF"/>
                </a:solidFill>
                <a:latin typeface="Roboto Mono Light"/>
                <a:ea typeface="Roboto Mono Light"/>
                <a:cs typeface="Roboto Mono Light"/>
                <a:sym typeface="Roboto Mono Light"/>
              </a:rPr>
              <a:t> - Number of aisle interferences</a:t>
            </a:r>
            <a:endParaRPr sz="12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FFFFFF"/>
                </a:solidFill>
                <a:latin typeface="Roboto Mono"/>
                <a:ea typeface="Roboto Mono"/>
                <a:cs typeface="Roboto Mono"/>
                <a:sym typeface="Roboto Mono"/>
              </a:rPr>
              <a:t>3</a:t>
            </a:r>
            <a:r>
              <a:rPr lang="pt-PT" sz="1200">
                <a:solidFill>
                  <a:srgbClr val="FFFFFF"/>
                </a:solidFill>
                <a:latin typeface="Roboto Mono Light"/>
                <a:ea typeface="Roboto Mono Light"/>
                <a:cs typeface="Roboto Mono Light"/>
                <a:sym typeface="Roboto Mono Light"/>
              </a:rPr>
              <a:t> - Number of seat interferences  </a:t>
            </a:r>
            <a:endParaRPr sz="1200">
              <a:solidFill>
                <a:srgbClr val="FFFFFF"/>
              </a:solidFill>
              <a:latin typeface="Roboto Mono Light"/>
              <a:ea typeface="Roboto Mono Light"/>
              <a:cs typeface="Roboto Mono Light"/>
              <a:sym typeface="Roboto Mono Light"/>
            </a:endParaRPr>
          </a:p>
        </p:txBody>
      </p:sp>
      <p:cxnSp>
        <p:nvCxnSpPr>
          <p:cNvPr id="149" name="Google Shape;149;p23"/>
          <p:cNvCxnSpPr/>
          <p:nvPr/>
        </p:nvCxnSpPr>
        <p:spPr>
          <a:xfrm rot="10800000">
            <a:off x="6868050" y="1819413"/>
            <a:ext cx="0" cy="851700"/>
          </a:xfrm>
          <a:prstGeom prst="straightConnector1">
            <a:avLst/>
          </a:prstGeom>
          <a:noFill/>
          <a:ln cap="flat" cmpd="sng" w="19050">
            <a:solidFill>
              <a:srgbClr val="595959"/>
            </a:solidFill>
            <a:prstDash val="solid"/>
            <a:round/>
            <a:headEnd len="med" w="med" type="triangl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4"/>
          <p:cNvPicPr preferRelativeResize="0"/>
          <p:nvPr/>
        </p:nvPicPr>
        <p:blipFill rotWithShape="1">
          <a:blip r:embed="rId3">
            <a:alphaModFix/>
          </a:blip>
          <a:srcRect b="1764" l="2178" r="1417" t="3386"/>
          <a:stretch/>
        </p:blipFill>
        <p:spPr>
          <a:xfrm>
            <a:off x="397675" y="2085975"/>
            <a:ext cx="3802850" cy="2295525"/>
          </a:xfrm>
          <a:prstGeom prst="rect">
            <a:avLst/>
          </a:prstGeom>
          <a:noFill/>
          <a:ln>
            <a:noFill/>
          </a:ln>
        </p:spPr>
      </p:pic>
      <p:pic>
        <p:nvPicPr>
          <p:cNvPr id="155" name="Google Shape;155;p24"/>
          <p:cNvPicPr preferRelativeResize="0"/>
          <p:nvPr/>
        </p:nvPicPr>
        <p:blipFill rotWithShape="1">
          <a:blip r:embed="rId4">
            <a:alphaModFix/>
          </a:blip>
          <a:srcRect b="1773" l="1596" r="1616" t="3376"/>
          <a:stretch/>
        </p:blipFill>
        <p:spPr>
          <a:xfrm>
            <a:off x="4667250" y="2085975"/>
            <a:ext cx="3802850" cy="2295525"/>
          </a:xfrm>
          <a:prstGeom prst="rect">
            <a:avLst/>
          </a:prstGeom>
          <a:noFill/>
          <a:ln>
            <a:noFill/>
          </a:ln>
        </p:spPr>
      </p:pic>
      <p:sp>
        <p:nvSpPr>
          <p:cNvPr id="156" name="Google Shape;156;p24"/>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Results of default tests</a:t>
            </a:r>
            <a:endParaRPr>
              <a:solidFill>
                <a:schemeClr val="dk2"/>
              </a:solidFill>
              <a:latin typeface="Raleway ExtraLight"/>
              <a:ea typeface="Raleway ExtraLight"/>
              <a:cs typeface="Raleway ExtraLight"/>
              <a:sym typeface="Raleway ExtraLight"/>
            </a:endParaRPr>
          </a:p>
        </p:txBody>
      </p:sp>
      <p:sp>
        <p:nvSpPr>
          <p:cNvPr id="158" name="Google Shape;158;p24"/>
          <p:cNvSpPr txBox="1"/>
          <p:nvPr/>
        </p:nvSpPr>
        <p:spPr>
          <a:xfrm>
            <a:off x="311700" y="767500"/>
            <a:ext cx="8520600" cy="1281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pt-PT" sz="1600">
                <a:solidFill>
                  <a:srgbClr val="76A5AF"/>
                </a:solidFill>
                <a:latin typeface="Roboto Mono"/>
                <a:ea typeface="Roboto Mono"/>
                <a:cs typeface="Roboto Mono"/>
                <a:sym typeface="Roboto Mono"/>
              </a:rPr>
              <a:t>Kautzka 3</a:t>
            </a:r>
            <a:r>
              <a:rPr lang="pt-PT" sz="1600">
                <a:solidFill>
                  <a:srgbClr val="595959"/>
                </a:solidFill>
                <a:latin typeface="Roboto Mono Light"/>
                <a:ea typeface="Roboto Mono Light"/>
                <a:cs typeface="Roboto Mono Light"/>
                <a:sym typeface="Roboto Mono Light"/>
              </a:rPr>
              <a:t>, </a:t>
            </a:r>
            <a:r>
              <a:rPr b="1" lang="pt-PT" sz="1600">
                <a:solidFill>
                  <a:srgbClr val="76A5AF"/>
                </a:solidFill>
                <a:latin typeface="Roboto Mono"/>
                <a:ea typeface="Roboto Mono"/>
                <a:cs typeface="Roboto Mono"/>
                <a:sym typeface="Roboto Mono"/>
              </a:rPr>
              <a:t>Steffen</a:t>
            </a:r>
            <a:r>
              <a:rPr lang="pt-PT" sz="1600">
                <a:solidFill>
                  <a:srgbClr val="76A5AF"/>
                </a:solidFill>
                <a:latin typeface="Roboto Mono Light"/>
                <a:ea typeface="Roboto Mono Light"/>
                <a:cs typeface="Roboto Mono Light"/>
                <a:sym typeface="Roboto Mono Light"/>
              </a:rPr>
              <a:t> </a:t>
            </a:r>
            <a:r>
              <a:rPr lang="pt-PT" sz="1600">
                <a:solidFill>
                  <a:srgbClr val="595959"/>
                </a:solidFill>
                <a:latin typeface="Roboto Mono Light"/>
                <a:ea typeface="Roboto Mono Light"/>
                <a:cs typeface="Roboto Mono Light"/>
                <a:sym typeface="Roboto Mono Light"/>
              </a:rPr>
              <a:t>and </a:t>
            </a:r>
            <a:r>
              <a:rPr b="1" lang="pt-PT" sz="1600">
                <a:solidFill>
                  <a:srgbClr val="76A5AF"/>
                </a:solidFill>
                <a:latin typeface="Roboto Mono"/>
                <a:ea typeface="Roboto Mono"/>
                <a:cs typeface="Roboto Mono"/>
                <a:sym typeface="Roboto Mono"/>
              </a:rPr>
              <a:t>WILMA </a:t>
            </a:r>
            <a:r>
              <a:rPr lang="pt-PT" sz="1600">
                <a:solidFill>
                  <a:srgbClr val="595959"/>
                </a:solidFill>
                <a:latin typeface="Roboto Mono Light"/>
                <a:ea typeface="Roboto Mono Light"/>
                <a:cs typeface="Roboto Mono Light"/>
                <a:sym typeface="Roboto Mono Light"/>
              </a:rPr>
              <a:t>are the most performant methods in accordance with the literature studied</a:t>
            </a:r>
            <a:endParaRPr sz="1600">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i="1">
              <a:solidFill>
                <a:srgbClr val="595959"/>
              </a:solidFill>
              <a:latin typeface="Raleway Light"/>
              <a:ea typeface="Raleway Light"/>
              <a:cs typeface="Raleway Light"/>
              <a:sym typeface="Raleway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p:nvPr/>
        </p:nvSpPr>
        <p:spPr>
          <a:xfrm>
            <a:off x="0" y="0"/>
            <a:ext cx="4572000" cy="51435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type="title"/>
          </p:nvPr>
        </p:nvSpPr>
        <p:spPr>
          <a:xfrm>
            <a:off x="311700" y="140225"/>
            <a:ext cx="33555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Human </a:t>
            </a:r>
            <a:endParaRPr>
              <a:solidFill>
                <a:srgbClr val="FFFFFF"/>
              </a:solidFill>
              <a:latin typeface="Raleway ExtraLight"/>
              <a:ea typeface="Raleway ExtraLight"/>
              <a:cs typeface="Raleway ExtraLight"/>
              <a:sym typeface="Raleway ExtraLight"/>
            </a:endParaRPr>
          </a:p>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Behaviour</a:t>
            </a:r>
            <a:endParaRPr>
              <a:solidFill>
                <a:srgbClr val="FFFFFF"/>
              </a:solidFill>
              <a:latin typeface="Raleway ExtraLight"/>
              <a:ea typeface="Raleway ExtraLight"/>
              <a:cs typeface="Raleway ExtraLight"/>
              <a:sym typeface="Raleway ExtraLight"/>
            </a:endParaRPr>
          </a:p>
          <a:p>
            <a:pPr indent="0" lvl="0" marL="0" rtl="0" algn="l">
              <a:spcBef>
                <a:spcPts val="0"/>
              </a:spcBef>
              <a:spcAft>
                <a:spcPts val="0"/>
              </a:spcAft>
              <a:buClr>
                <a:schemeClr val="dk1"/>
              </a:buClr>
              <a:buSzPts val="1100"/>
              <a:buFont typeface="Arial"/>
              <a:buNone/>
            </a:pPr>
            <a:r>
              <a:rPr lang="pt-PT">
                <a:solidFill>
                  <a:srgbClr val="FFFFFF"/>
                </a:solidFill>
                <a:latin typeface="Raleway ExtraLight"/>
                <a:ea typeface="Raleway ExtraLight"/>
                <a:cs typeface="Raleway ExtraLight"/>
                <a:sym typeface="Raleway ExtraLight"/>
              </a:rPr>
              <a:t>Metrics</a:t>
            </a:r>
            <a:endParaRPr>
              <a:solidFill>
                <a:srgbClr val="FFFFFF"/>
              </a:solidFill>
              <a:latin typeface="Raleway ExtraLight"/>
              <a:ea typeface="Raleway ExtraLight"/>
              <a:cs typeface="Raleway ExtraLight"/>
              <a:sym typeface="Raleway ExtraLight"/>
            </a:endParaRPr>
          </a:p>
        </p:txBody>
      </p:sp>
      <p:sp>
        <p:nvSpPr>
          <p:cNvPr id="165" name="Google Shape;165;p25"/>
          <p:cNvSpPr txBox="1"/>
          <p:nvPr/>
        </p:nvSpPr>
        <p:spPr>
          <a:xfrm>
            <a:off x="4929950" y="561824"/>
            <a:ext cx="1811400" cy="19167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pt-PT">
                <a:solidFill>
                  <a:srgbClr val="595959"/>
                </a:solidFill>
                <a:latin typeface="Roboto Mono Light"/>
                <a:ea typeface="Roboto Mono Light"/>
                <a:cs typeface="Roboto Mono Light"/>
                <a:sym typeface="Roboto Mono Light"/>
              </a:rPr>
              <a:t>Passenger Variety</a:t>
            </a:r>
            <a:endParaRPr>
              <a:solidFill>
                <a:srgbClr val="595959"/>
              </a:solidFill>
              <a:latin typeface="Roboto Mono Light"/>
              <a:ea typeface="Roboto Mono Light"/>
              <a:cs typeface="Roboto Mono Light"/>
              <a:sym typeface="Roboto Mono Light"/>
            </a:endParaRPr>
          </a:p>
        </p:txBody>
      </p:sp>
      <p:sp>
        <p:nvSpPr>
          <p:cNvPr id="166" name="Google Shape;166;p25"/>
          <p:cNvSpPr txBox="1"/>
          <p:nvPr/>
        </p:nvSpPr>
        <p:spPr>
          <a:xfrm>
            <a:off x="4929951" y="2743049"/>
            <a:ext cx="1811400" cy="19167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pt-PT">
                <a:solidFill>
                  <a:schemeClr val="dk1"/>
                </a:solidFill>
                <a:latin typeface="Roboto Mono Light"/>
                <a:ea typeface="Roboto Mono Light"/>
                <a:cs typeface="Roboto Mono Light"/>
                <a:sym typeface="Roboto Mono Light"/>
              </a:rPr>
              <a:t>Entrance rate strategy</a:t>
            </a:r>
            <a:endParaRPr sz="2400">
              <a:solidFill>
                <a:srgbClr val="FFFFFF"/>
              </a:solidFill>
              <a:latin typeface="Roboto Mono Light"/>
              <a:ea typeface="Roboto Mono Light"/>
              <a:cs typeface="Roboto Mono Light"/>
              <a:sym typeface="Roboto Mono Light"/>
            </a:endParaRPr>
          </a:p>
        </p:txBody>
      </p:sp>
      <p:sp>
        <p:nvSpPr>
          <p:cNvPr id="167" name="Google Shape;167;p25"/>
          <p:cNvSpPr txBox="1"/>
          <p:nvPr/>
        </p:nvSpPr>
        <p:spPr>
          <a:xfrm>
            <a:off x="7013575" y="561824"/>
            <a:ext cx="1811400" cy="19167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pt-PT">
                <a:latin typeface="Roboto Mono Light"/>
                <a:ea typeface="Roboto Mono Light"/>
                <a:cs typeface="Roboto Mono Light"/>
                <a:sym typeface="Roboto Mono Light"/>
              </a:rPr>
              <a:t>Luggage Stowing strategy</a:t>
            </a:r>
            <a:endParaRPr>
              <a:solidFill>
                <a:srgbClr val="595959"/>
              </a:solidFill>
              <a:latin typeface="Roboto Mono Light"/>
              <a:ea typeface="Roboto Mono Light"/>
              <a:cs typeface="Roboto Mono Light"/>
              <a:sym typeface="Roboto Mono Light"/>
            </a:endParaRPr>
          </a:p>
        </p:txBody>
      </p:sp>
      <p:sp>
        <p:nvSpPr>
          <p:cNvPr id="168" name="Google Shape;168;p25"/>
          <p:cNvSpPr txBox="1"/>
          <p:nvPr/>
        </p:nvSpPr>
        <p:spPr>
          <a:xfrm>
            <a:off x="7013576" y="2743049"/>
            <a:ext cx="1811400" cy="19167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pt-PT">
                <a:solidFill>
                  <a:schemeClr val="dk1"/>
                </a:solidFill>
                <a:latin typeface="Roboto Mono Light"/>
                <a:ea typeface="Roboto Mono Light"/>
                <a:cs typeface="Roboto Mono Light"/>
                <a:sym typeface="Roboto Mono Light"/>
              </a:rPr>
              <a:t>Human sympathy</a:t>
            </a:r>
            <a:endParaRPr sz="2400">
              <a:solidFill>
                <a:srgbClr val="FFFFFF"/>
              </a:solidFill>
              <a:latin typeface="Roboto Mono Light"/>
              <a:ea typeface="Roboto Mono Light"/>
              <a:cs typeface="Roboto Mono Light"/>
              <a:sym typeface="Roboto Mon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a:off x="442850" y="1274325"/>
            <a:ext cx="3590725" cy="2152000"/>
          </a:xfrm>
          <a:prstGeom prst="rect">
            <a:avLst/>
          </a:prstGeom>
          <a:noFill/>
          <a:ln>
            <a:noFill/>
          </a:ln>
        </p:spPr>
      </p:pic>
      <p:pic>
        <p:nvPicPr>
          <p:cNvPr id="174" name="Google Shape;174;p26"/>
          <p:cNvPicPr preferRelativeResize="0"/>
          <p:nvPr/>
        </p:nvPicPr>
        <p:blipFill>
          <a:blip r:embed="rId4">
            <a:alphaModFix/>
          </a:blip>
          <a:stretch>
            <a:fillRect/>
          </a:stretch>
        </p:blipFill>
        <p:spPr>
          <a:xfrm>
            <a:off x="493350" y="3846600"/>
            <a:ext cx="3635626" cy="784675"/>
          </a:xfrm>
          <a:prstGeom prst="rect">
            <a:avLst/>
          </a:prstGeom>
          <a:noFill/>
          <a:ln>
            <a:noFill/>
          </a:ln>
        </p:spPr>
      </p:pic>
      <p:pic>
        <p:nvPicPr>
          <p:cNvPr id="175" name="Google Shape;175;p26"/>
          <p:cNvPicPr preferRelativeResize="0"/>
          <p:nvPr/>
        </p:nvPicPr>
        <p:blipFill rotWithShape="1">
          <a:blip r:embed="rId5">
            <a:alphaModFix/>
          </a:blip>
          <a:srcRect b="0" l="26276" r="30218" t="0"/>
          <a:stretch/>
        </p:blipFill>
        <p:spPr>
          <a:xfrm>
            <a:off x="5143500" y="537975"/>
            <a:ext cx="3295250" cy="4260600"/>
          </a:xfrm>
          <a:prstGeom prst="rect">
            <a:avLst/>
          </a:prstGeom>
          <a:noFill/>
          <a:ln>
            <a:noFill/>
          </a:ln>
        </p:spPr>
      </p:pic>
      <p:sp>
        <p:nvSpPr>
          <p:cNvPr id="176" name="Google Shape;176;p26"/>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Luggage Stowing Time</a:t>
            </a:r>
            <a:endParaRPr>
              <a:solidFill>
                <a:schemeClr val="dk2"/>
              </a:solidFill>
              <a:latin typeface="Raleway ExtraLight"/>
              <a:ea typeface="Raleway ExtraLight"/>
              <a:cs typeface="Raleway ExtraLight"/>
              <a:sym typeface="Raleway Extra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7"/>
          <p:cNvPicPr preferRelativeResize="0"/>
          <p:nvPr/>
        </p:nvPicPr>
        <p:blipFill rotWithShape="1">
          <a:blip r:embed="rId3">
            <a:alphaModFix/>
          </a:blip>
          <a:srcRect b="0" l="0" r="0" t="0"/>
          <a:stretch/>
        </p:blipFill>
        <p:spPr>
          <a:xfrm>
            <a:off x="2205500" y="2314338"/>
            <a:ext cx="4605474" cy="2518175"/>
          </a:xfrm>
          <a:prstGeom prst="rect">
            <a:avLst/>
          </a:prstGeom>
          <a:noFill/>
          <a:ln>
            <a:noFill/>
          </a:ln>
        </p:spPr>
      </p:pic>
      <p:sp>
        <p:nvSpPr>
          <p:cNvPr id="183" name="Google Shape;183;p27"/>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Passenger Entrance Rate</a:t>
            </a:r>
            <a:endParaRPr>
              <a:solidFill>
                <a:schemeClr val="dk2"/>
              </a:solidFill>
              <a:latin typeface="Raleway ExtraLight"/>
              <a:ea typeface="Raleway ExtraLight"/>
              <a:cs typeface="Raleway ExtraLight"/>
              <a:sym typeface="Raleway ExtraLight"/>
            </a:endParaRPr>
          </a:p>
        </p:txBody>
      </p:sp>
      <p:sp>
        <p:nvSpPr>
          <p:cNvPr id="185" name="Google Shape;185;p27"/>
          <p:cNvSpPr txBox="1"/>
          <p:nvPr/>
        </p:nvSpPr>
        <p:spPr>
          <a:xfrm>
            <a:off x="311700" y="813975"/>
            <a:ext cx="8520600" cy="1281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pt-PT">
                <a:solidFill>
                  <a:srgbClr val="595959"/>
                </a:solidFill>
                <a:latin typeface="Roboto Mono Light"/>
                <a:ea typeface="Roboto Mono Light"/>
                <a:cs typeface="Roboto Mono Light"/>
                <a:sym typeface="Roboto Mono Light"/>
              </a:rPr>
              <a:t>People have different needs so </a:t>
            </a:r>
            <a:r>
              <a:rPr b="1" lang="pt-PT">
                <a:solidFill>
                  <a:srgbClr val="595959"/>
                </a:solidFill>
                <a:latin typeface="Roboto Mono"/>
                <a:ea typeface="Roboto Mono"/>
                <a:cs typeface="Roboto Mono"/>
                <a:sym typeface="Roboto Mono"/>
              </a:rPr>
              <a:t>some of them may take some time</a:t>
            </a:r>
            <a:r>
              <a:rPr lang="pt-PT">
                <a:solidFill>
                  <a:srgbClr val="595959"/>
                </a:solidFill>
                <a:latin typeface="Roboto Mono Light"/>
                <a:ea typeface="Roboto Mono Light"/>
                <a:cs typeface="Roboto Mono Light"/>
                <a:sym typeface="Roboto Mono Light"/>
              </a:rPr>
              <a:t> to enter the aircraft since they have to </a:t>
            </a:r>
            <a:r>
              <a:rPr b="1" lang="pt-PT">
                <a:solidFill>
                  <a:srgbClr val="595959"/>
                </a:solidFill>
                <a:latin typeface="Roboto Mono"/>
                <a:ea typeface="Roboto Mono"/>
                <a:cs typeface="Roboto Mono"/>
                <a:sym typeface="Roboto Mono"/>
              </a:rPr>
              <a:t>show their boarding ticket</a:t>
            </a:r>
            <a:r>
              <a:rPr lang="pt-PT">
                <a:solidFill>
                  <a:srgbClr val="595959"/>
                </a:solidFill>
                <a:latin typeface="Roboto Mono Light"/>
                <a:ea typeface="Roboto Mono Light"/>
                <a:cs typeface="Roboto Mono Light"/>
                <a:sym typeface="Roboto Mono Light"/>
              </a:rPr>
              <a:t> to the crew and it may </a:t>
            </a:r>
            <a:r>
              <a:rPr b="1" lang="pt-PT">
                <a:solidFill>
                  <a:srgbClr val="595959"/>
                </a:solidFill>
                <a:latin typeface="Roboto Mono"/>
                <a:ea typeface="Roboto Mono"/>
                <a:cs typeface="Roboto Mono"/>
                <a:sym typeface="Roboto Mono"/>
              </a:rPr>
              <a:t>not be always on their hand ready to be shown</a:t>
            </a:r>
            <a:endParaRPr b="1">
              <a:solidFill>
                <a:srgbClr val="595959"/>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p:nvPr/>
        </p:nvSpPr>
        <p:spPr>
          <a:xfrm>
            <a:off x="0" y="0"/>
            <a:ext cx="4572000" cy="51435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8"/>
          <p:cNvPicPr preferRelativeResize="0"/>
          <p:nvPr/>
        </p:nvPicPr>
        <p:blipFill>
          <a:blip r:embed="rId3">
            <a:alphaModFix/>
          </a:blip>
          <a:stretch>
            <a:fillRect/>
          </a:stretch>
        </p:blipFill>
        <p:spPr>
          <a:xfrm>
            <a:off x="5285150" y="296725"/>
            <a:ext cx="3342425" cy="4550049"/>
          </a:xfrm>
          <a:prstGeom prst="rect">
            <a:avLst/>
          </a:prstGeom>
          <a:noFill/>
          <a:ln>
            <a:noFill/>
          </a:ln>
        </p:spPr>
      </p:pic>
      <p:sp>
        <p:nvSpPr>
          <p:cNvPr id="192" name="Google Shape;192;p28"/>
          <p:cNvSpPr txBox="1"/>
          <p:nvPr>
            <p:ph type="title"/>
          </p:nvPr>
        </p:nvSpPr>
        <p:spPr>
          <a:xfrm>
            <a:off x="311700" y="140225"/>
            <a:ext cx="37650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lt1"/>
                </a:solidFill>
                <a:latin typeface="Raleway ExtraLight"/>
                <a:ea typeface="Raleway ExtraLight"/>
                <a:cs typeface="Raleway ExtraLight"/>
                <a:sym typeface="Raleway ExtraLight"/>
              </a:rPr>
              <a:t>Boarding</a:t>
            </a:r>
            <a:endParaRPr>
              <a:solidFill>
                <a:schemeClr val="lt1"/>
              </a:solidFill>
              <a:latin typeface="Raleway ExtraLight"/>
              <a:ea typeface="Raleway ExtraLight"/>
              <a:cs typeface="Raleway ExtraLight"/>
              <a:sym typeface="Raleway ExtraLight"/>
            </a:endParaRPr>
          </a:p>
          <a:p>
            <a:pPr indent="0" lvl="0" marL="0" rtl="0" algn="l">
              <a:spcBef>
                <a:spcPts val="0"/>
              </a:spcBef>
              <a:spcAft>
                <a:spcPts val="0"/>
              </a:spcAft>
              <a:buClr>
                <a:schemeClr val="dk1"/>
              </a:buClr>
              <a:buSzPts val="1100"/>
              <a:buFont typeface="Arial"/>
              <a:buNone/>
            </a:pPr>
            <a:r>
              <a:rPr lang="pt-PT">
                <a:solidFill>
                  <a:schemeClr val="lt1"/>
                </a:solidFill>
                <a:latin typeface="Raleway ExtraLight"/>
                <a:ea typeface="Raleway ExtraLight"/>
                <a:cs typeface="Raleway ExtraLight"/>
                <a:sym typeface="Raleway ExtraLight"/>
              </a:rPr>
              <a:t>Humanized Passengers</a:t>
            </a:r>
            <a:endParaRPr>
              <a:solidFill>
                <a:schemeClr val="lt1"/>
              </a:solidFill>
              <a:latin typeface="Raleway ExtraLight"/>
              <a:ea typeface="Raleway ExtraLight"/>
              <a:cs typeface="Raleway ExtraLight"/>
              <a:sym typeface="Raleway Extra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p:nvPr/>
        </p:nvSpPr>
        <p:spPr>
          <a:xfrm>
            <a:off x="0" y="0"/>
            <a:ext cx="4572000" cy="51435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ph type="title"/>
          </p:nvPr>
        </p:nvSpPr>
        <p:spPr>
          <a:xfrm>
            <a:off x="311700" y="140225"/>
            <a:ext cx="33555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Human Behaviour</a:t>
            </a:r>
            <a:endParaRPr>
              <a:solidFill>
                <a:srgbClr val="FFFFFF"/>
              </a:solidFill>
              <a:latin typeface="Raleway ExtraLight"/>
              <a:ea typeface="Raleway ExtraLight"/>
              <a:cs typeface="Raleway ExtraLight"/>
              <a:sym typeface="Raleway ExtraLight"/>
            </a:endParaRPr>
          </a:p>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Testing</a:t>
            </a:r>
            <a:endParaRPr>
              <a:solidFill>
                <a:srgbClr val="FFFFFF"/>
              </a:solidFill>
              <a:latin typeface="Raleway ExtraLight"/>
              <a:ea typeface="Raleway ExtraLight"/>
              <a:cs typeface="Raleway ExtraLight"/>
              <a:sym typeface="Raleway ExtraLight"/>
            </a:endParaRPr>
          </a:p>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Scenarios</a:t>
            </a:r>
            <a:endParaRPr>
              <a:solidFill>
                <a:srgbClr val="FFFFFF"/>
              </a:solidFill>
              <a:latin typeface="Raleway ExtraLight"/>
              <a:ea typeface="Raleway ExtraLight"/>
              <a:cs typeface="Raleway ExtraLight"/>
              <a:sym typeface="Raleway ExtraLight"/>
            </a:endParaRPr>
          </a:p>
        </p:txBody>
      </p:sp>
      <p:sp>
        <p:nvSpPr>
          <p:cNvPr id="199" name="Google Shape;199;p29"/>
          <p:cNvSpPr txBox="1"/>
          <p:nvPr/>
        </p:nvSpPr>
        <p:spPr>
          <a:xfrm>
            <a:off x="4742225" y="771525"/>
            <a:ext cx="4255800" cy="12864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pt-PT">
                <a:solidFill>
                  <a:srgbClr val="595959"/>
                </a:solidFill>
                <a:latin typeface="Roboto Mono"/>
                <a:ea typeface="Roboto Mono"/>
                <a:cs typeface="Roboto Mono"/>
                <a:sym typeface="Roboto Mono"/>
              </a:rPr>
              <a:t>2 Scenarios</a:t>
            </a:r>
            <a:endParaRPr>
              <a:solidFill>
                <a:srgbClr val="595959"/>
              </a:solidFill>
              <a:latin typeface="Roboto Mono Light"/>
              <a:ea typeface="Roboto Mono Light"/>
              <a:cs typeface="Roboto Mono Light"/>
              <a:sym typeface="Roboto Mono Light"/>
            </a:endParaRPr>
          </a:p>
          <a:p>
            <a:pPr indent="0" lvl="0" marL="0" marR="0" rtl="0" algn="l">
              <a:lnSpc>
                <a:spcPct val="115000"/>
              </a:lnSpc>
              <a:spcBef>
                <a:spcPts val="0"/>
              </a:spcBef>
              <a:spcAft>
                <a:spcPts val="0"/>
              </a:spcAft>
              <a:buNone/>
            </a:pPr>
            <a:r>
              <a:rPr b="1" lang="pt-PT">
                <a:solidFill>
                  <a:srgbClr val="76A5AF"/>
                </a:solidFill>
                <a:latin typeface="Roboto Mono"/>
                <a:ea typeface="Roboto Mono"/>
                <a:cs typeface="Roboto Mono"/>
                <a:sym typeface="Roboto Mono"/>
              </a:rPr>
              <a:t>1. </a:t>
            </a:r>
            <a:r>
              <a:rPr lang="pt-PT">
                <a:solidFill>
                  <a:srgbClr val="595959"/>
                </a:solidFill>
                <a:latin typeface="Roboto Mono Light"/>
                <a:ea typeface="Roboto Mono Light"/>
                <a:cs typeface="Roboto Mono Light"/>
                <a:sym typeface="Roboto Mono Light"/>
              </a:rPr>
              <a:t>No passenger have luggage</a:t>
            </a:r>
            <a:endParaRPr>
              <a:solidFill>
                <a:srgbClr val="595959"/>
              </a:solidFill>
              <a:latin typeface="Roboto Mono Light"/>
              <a:ea typeface="Roboto Mono Light"/>
              <a:cs typeface="Roboto Mono Light"/>
              <a:sym typeface="Roboto Mono Light"/>
            </a:endParaRPr>
          </a:p>
          <a:p>
            <a:pPr indent="0" lvl="0" marL="0" marR="0" rtl="0" algn="l">
              <a:lnSpc>
                <a:spcPct val="115000"/>
              </a:lnSpc>
              <a:spcBef>
                <a:spcPts val="0"/>
              </a:spcBef>
              <a:spcAft>
                <a:spcPts val="0"/>
              </a:spcAft>
              <a:buNone/>
            </a:pPr>
            <a:r>
              <a:rPr b="1" lang="pt-PT">
                <a:solidFill>
                  <a:srgbClr val="76A5AF"/>
                </a:solidFill>
                <a:latin typeface="Roboto Mono"/>
                <a:ea typeface="Roboto Mono"/>
                <a:cs typeface="Roboto Mono"/>
                <a:sym typeface="Roboto Mono"/>
              </a:rPr>
              <a:t>2. </a:t>
            </a:r>
            <a:r>
              <a:rPr lang="pt-PT">
                <a:solidFill>
                  <a:srgbClr val="595959"/>
                </a:solidFill>
                <a:latin typeface="Roboto Mono Light"/>
                <a:ea typeface="Roboto Mono Light"/>
                <a:cs typeface="Roboto Mono Light"/>
                <a:sym typeface="Roboto Mono Light"/>
              </a:rPr>
              <a:t>50% of the passenger have luggage</a:t>
            </a:r>
            <a:endParaRPr>
              <a:solidFill>
                <a:srgbClr val="595959"/>
              </a:solidFill>
              <a:latin typeface="Roboto Mono Light"/>
              <a:ea typeface="Roboto Mono Light"/>
              <a:cs typeface="Roboto Mono Light"/>
              <a:sym typeface="Roboto Mono Light"/>
            </a:endParaRPr>
          </a:p>
        </p:txBody>
      </p:sp>
      <p:sp>
        <p:nvSpPr>
          <p:cNvPr id="200" name="Google Shape;200;p29"/>
          <p:cNvSpPr/>
          <p:nvPr/>
        </p:nvSpPr>
        <p:spPr>
          <a:xfrm>
            <a:off x="4742225" y="2743200"/>
            <a:ext cx="4255800" cy="2120700"/>
          </a:xfrm>
          <a:prstGeom prst="rect">
            <a:avLst/>
          </a:prstGeom>
          <a:solidFill>
            <a:srgbClr val="76A5AF"/>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Mono Light"/>
              <a:ea typeface="Roboto Mono Light"/>
              <a:cs typeface="Roboto Mono Light"/>
              <a:sym typeface="Roboto Mono Light"/>
            </a:endParaRPr>
          </a:p>
          <a:p>
            <a:pPr indent="0" lvl="0" marL="0" rtl="0" algn="ctr">
              <a:spcBef>
                <a:spcPts val="0"/>
              </a:spcBef>
              <a:spcAft>
                <a:spcPts val="0"/>
              </a:spcAft>
              <a:buNone/>
            </a:pPr>
            <a:r>
              <a:rPr lang="pt-PT">
                <a:solidFill>
                  <a:srgbClr val="FFFFFF"/>
                </a:solidFill>
                <a:latin typeface="Roboto Mono Light"/>
                <a:ea typeface="Roboto Mono Light"/>
                <a:cs typeface="Roboto Mono Light"/>
                <a:sym typeface="Roboto Mono Light"/>
              </a:rPr>
              <a:t>BehaviourSpace - </a:t>
            </a:r>
            <a:r>
              <a:rPr b="1" lang="pt-PT">
                <a:solidFill>
                  <a:srgbClr val="FFFFFF"/>
                </a:solidFill>
                <a:latin typeface="Roboto Mono"/>
                <a:ea typeface="Roboto Mono"/>
                <a:cs typeface="Roboto Mono"/>
                <a:sym typeface="Roboto Mono"/>
              </a:rPr>
              <a:t>100 runs</a:t>
            </a:r>
            <a:endParaRPr b="1">
              <a:solidFill>
                <a:srgbClr val="FFFFFF"/>
              </a:solidFill>
              <a:latin typeface="Roboto Mono"/>
              <a:ea typeface="Roboto Mono"/>
              <a:cs typeface="Roboto Mono"/>
              <a:sym typeface="Roboto Mono"/>
            </a:endParaRPr>
          </a:p>
        </p:txBody>
      </p:sp>
      <p:sp>
        <p:nvSpPr>
          <p:cNvPr id="201" name="Google Shape;201;p29"/>
          <p:cNvSpPr/>
          <p:nvPr/>
        </p:nvSpPr>
        <p:spPr>
          <a:xfrm>
            <a:off x="4888150" y="2853025"/>
            <a:ext cx="3927600" cy="16218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PT" sz="1200">
                <a:solidFill>
                  <a:srgbClr val="FFFFFF"/>
                </a:solidFill>
                <a:latin typeface="Roboto Mono"/>
                <a:ea typeface="Roboto Mono"/>
                <a:cs typeface="Roboto Mono"/>
                <a:sym typeface="Roboto Mono"/>
              </a:rPr>
              <a:t>1</a:t>
            </a:r>
            <a:r>
              <a:rPr lang="pt-PT" sz="1200">
                <a:solidFill>
                  <a:srgbClr val="FFFFFF"/>
                </a:solidFill>
                <a:latin typeface="Roboto Mono Light"/>
                <a:ea typeface="Roboto Mono Light"/>
                <a:cs typeface="Roboto Mono Light"/>
                <a:sym typeface="Roboto Mono Light"/>
              </a:rPr>
              <a:t> - Boarding Time</a:t>
            </a:r>
            <a:endParaRPr sz="12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FFFFFF"/>
                </a:solidFill>
                <a:latin typeface="Roboto Mono"/>
                <a:ea typeface="Roboto Mono"/>
                <a:cs typeface="Roboto Mono"/>
                <a:sym typeface="Roboto Mono"/>
              </a:rPr>
              <a:t>2</a:t>
            </a:r>
            <a:r>
              <a:rPr lang="pt-PT" sz="1200">
                <a:solidFill>
                  <a:srgbClr val="FFFFFF"/>
                </a:solidFill>
                <a:latin typeface="Roboto Mono Light"/>
                <a:ea typeface="Roboto Mono Light"/>
                <a:cs typeface="Roboto Mono Light"/>
                <a:sym typeface="Roboto Mono Light"/>
              </a:rPr>
              <a:t> - Number of aisle interferences</a:t>
            </a:r>
            <a:endParaRPr sz="12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FFFFFF"/>
                </a:solidFill>
                <a:latin typeface="Roboto Mono"/>
                <a:ea typeface="Roboto Mono"/>
                <a:cs typeface="Roboto Mono"/>
                <a:sym typeface="Roboto Mono"/>
              </a:rPr>
              <a:t>3</a:t>
            </a:r>
            <a:r>
              <a:rPr lang="pt-PT" sz="1200">
                <a:solidFill>
                  <a:srgbClr val="FFFFFF"/>
                </a:solidFill>
                <a:latin typeface="Roboto Mono Light"/>
                <a:ea typeface="Roboto Mono Light"/>
                <a:cs typeface="Roboto Mono Light"/>
                <a:sym typeface="Roboto Mono Light"/>
              </a:rPr>
              <a:t> - Number of seat interferences</a:t>
            </a:r>
            <a:endParaRPr sz="12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FFFFFF"/>
                </a:solidFill>
                <a:latin typeface="Roboto Mono"/>
                <a:ea typeface="Roboto Mono"/>
                <a:cs typeface="Roboto Mono"/>
                <a:sym typeface="Roboto Mono"/>
              </a:rPr>
              <a:t>4</a:t>
            </a:r>
            <a:r>
              <a:rPr lang="pt-PT" sz="1200">
                <a:solidFill>
                  <a:srgbClr val="FFFFFF"/>
                </a:solidFill>
                <a:latin typeface="Roboto Mono Light"/>
                <a:ea typeface="Roboto Mono Light"/>
                <a:cs typeface="Roboto Mono Light"/>
                <a:sym typeface="Roboto Mono Light"/>
              </a:rPr>
              <a:t> - Dissatisfaction of each passenger </a:t>
            </a:r>
            <a:endParaRPr sz="1200">
              <a:solidFill>
                <a:srgbClr val="FFFFFF"/>
              </a:solidFill>
              <a:latin typeface="Roboto Mono Light"/>
              <a:ea typeface="Roboto Mono Light"/>
              <a:cs typeface="Roboto Mono Light"/>
              <a:sym typeface="Roboto Mono Light"/>
            </a:endParaRPr>
          </a:p>
          <a:p>
            <a:pPr indent="457200" lvl="0" marL="0" rtl="0" algn="l">
              <a:spcBef>
                <a:spcPts val="0"/>
              </a:spcBef>
              <a:spcAft>
                <a:spcPts val="0"/>
              </a:spcAft>
              <a:buNone/>
            </a:pPr>
            <a:r>
              <a:rPr b="1" lang="pt-PT" sz="1200">
                <a:solidFill>
                  <a:srgbClr val="FFFFFF"/>
                </a:solidFill>
                <a:latin typeface="Roboto Mono"/>
                <a:ea typeface="Roboto Mono"/>
                <a:cs typeface="Roboto Mono"/>
                <a:sym typeface="Roboto Mono"/>
              </a:rPr>
              <a:t>a</a:t>
            </a:r>
            <a:r>
              <a:rPr lang="pt-PT" sz="1200">
                <a:solidFill>
                  <a:srgbClr val="FFFFFF"/>
                </a:solidFill>
                <a:latin typeface="Roboto Mono Light"/>
                <a:ea typeface="Roboto Mono Light"/>
                <a:cs typeface="Roboto Mono Light"/>
                <a:sym typeface="Roboto Mono Light"/>
              </a:rPr>
              <a:t> - Boarding time</a:t>
            </a:r>
            <a:endParaRPr sz="1200">
              <a:solidFill>
                <a:srgbClr val="FFFFFF"/>
              </a:solidFill>
              <a:latin typeface="Roboto Mono Light"/>
              <a:ea typeface="Roboto Mono Light"/>
              <a:cs typeface="Roboto Mono Light"/>
              <a:sym typeface="Roboto Mono Light"/>
            </a:endParaRPr>
          </a:p>
          <a:p>
            <a:pPr indent="457200" lvl="0" marL="0" rtl="0" algn="l">
              <a:spcBef>
                <a:spcPts val="0"/>
              </a:spcBef>
              <a:spcAft>
                <a:spcPts val="0"/>
              </a:spcAft>
              <a:buNone/>
            </a:pPr>
            <a:r>
              <a:rPr b="1" lang="pt-PT" sz="1200">
                <a:solidFill>
                  <a:srgbClr val="FFFFFF"/>
                </a:solidFill>
                <a:latin typeface="Roboto Mono"/>
                <a:ea typeface="Roboto Mono"/>
                <a:cs typeface="Roboto Mono"/>
                <a:sym typeface="Roboto Mono"/>
              </a:rPr>
              <a:t>b</a:t>
            </a:r>
            <a:r>
              <a:rPr lang="pt-PT" sz="1200">
                <a:solidFill>
                  <a:srgbClr val="FFFFFF"/>
                </a:solidFill>
                <a:latin typeface="Roboto Mono Light"/>
                <a:ea typeface="Roboto Mono Light"/>
                <a:cs typeface="Roboto Mono Light"/>
                <a:sym typeface="Roboto Mono Light"/>
              </a:rPr>
              <a:t> - Time on aisle interferences</a:t>
            </a:r>
            <a:endParaRPr sz="1200">
              <a:solidFill>
                <a:srgbClr val="FFFFFF"/>
              </a:solidFill>
              <a:latin typeface="Roboto Mono Light"/>
              <a:ea typeface="Roboto Mono Light"/>
              <a:cs typeface="Roboto Mono Light"/>
              <a:sym typeface="Roboto Mono Light"/>
            </a:endParaRPr>
          </a:p>
          <a:p>
            <a:pPr indent="457200" lvl="0" marL="0" rtl="0" algn="l">
              <a:spcBef>
                <a:spcPts val="0"/>
              </a:spcBef>
              <a:spcAft>
                <a:spcPts val="0"/>
              </a:spcAft>
              <a:buNone/>
            </a:pPr>
            <a:r>
              <a:rPr b="1" lang="pt-PT" sz="1200">
                <a:solidFill>
                  <a:srgbClr val="FFFFFF"/>
                </a:solidFill>
                <a:latin typeface="Roboto Mono"/>
                <a:ea typeface="Roboto Mono"/>
                <a:cs typeface="Roboto Mono"/>
                <a:sym typeface="Roboto Mono"/>
              </a:rPr>
              <a:t>c</a:t>
            </a:r>
            <a:r>
              <a:rPr lang="pt-PT" sz="1200">
                <a:solidFill>
                  <a:srgbClr val="FFFFFF"/>
                </a:solidFill>
                <a:latin typeface="Roboto Mono Light"/>
                <a:ea typeface="Roboto Mono Light"/>
                <a:cs typeface="Roboto Mono Light"/>
                <a:sym typeface="Roboto Mono Light"/>
              </a:rPr>
              <a:t> - Time on seat interferences </a:t>
            </a:r>
            <a:endParaRPr sz="1200">
              <a:solidFill>
                <a:srgbClr val="FFFFFF"/>
              </a:solidFill>
              <a:latin typeface="Roboto Mono Light"/>
              <a:ea typeface="Roboto Mono Light"/>
              <a:cs typeface="Roboto Mono Light"/>
              <a:sym typeface="Roboto Mono Light"/>
            </a:endParaRPr>
          </a:p>
        </p:txBody>
      </p:sp>
      <p:cxnSp>
        <p:nvCxnSpPr>
          <p:cNvPr id="202" name="Google Shape;202;p29"/>
          <p:cNvCxnSpPr/>
          <p:nvPr/>
        </p:nvCxnSpPr>
        <p:spPr>
          <a:xfrm rot="10800000">
            <a:off x="6868050" y="1819413"/>
            <a:ext cx="0" cy="851700"/>
          </a:xfrm>
          <a:prstGeom prst="straightConnector1">
            <a:avLst/>
          </a:prstGeom>
          <a:noFill/>
          <a:ln cap="flat" cmpd="sng" w="19050">
            <a:solidFill>
              <a:srgbClr val="595959"/>
            </a:solidFill>
            <a:prstDash val="solid"/>
            <a:round/>
            <a:headEnd len="med" w="med" type="triangle"/>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30"/>
          <p:cNvPicPr preferRelativeResize="0"/>
          <p:nvPr/>
        </p:nvPicPr>
        <p:blipFill rotWithShape="1">
          <a:blip r:embed="rId3">
            <a:alphaModFix/>
          </a:blip>
          <a:srcRect b="4042" l="1965" r="1686" t="2586"/>
          <a:stretch/>
        </p:blipFill>
        <p:spPr>
          <a:xfrm>
            <a:off x="476250" y="2547212"/>
            <a:ext cx="3848100" cy="2344600"/>
          </a:xfrm>
          <a:prstGeom prst="rect">
            <a:avLst/>
          </a:prstGeom>
          <a:noFill/>
          <a:ln>
            <a:noFill/>
          </a:ln>
        </p:spPr>
      </p:pic>
      <p:pic>
        <p:nvPicPr>
          <p:cNvPr id="208" name="Google Shape;208;p30"/>
          <p:cNvPicPr preferRelativeResize="0"/>
          <p:nvPr/>
        </p:nvPicPr>
        <p:blipFill rotWithShape="1">
          <a:blip r:embed="rId4">
            <a:alphaModFix/>
          </a:blip>
          <a:srcRect b="3226" l="1772" r="1878" t="4573"/>
          <a:stretch/>
        </p:blipFill>
        <p:spPr>
          <a:xfrm>
            <a:off x="4781550" y="2638425"/>
            <a:ext cx="3848099" cy="2295525"/>
          </a:xfrm>
          <a:prstGeom prst="rect">
            <a:avLst/>
          </a:prstGeom>
          <a:noFill/>
          <a:ln>
            <a:noFill/>
          </a:ln>
        </p:spPr>
      </p:pic>
      <p:sp>
        <p:nvSpPr>
          <p:cNvPr id="209" name="Google Shape;209;p30"/>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txBox="1"/>
          <p:nvPr/>
        </p:nvSpPr>
        <p:spPr>
          <a:xfrm>
            <a:off x="311700" y="1276350"/>
            <a:ext cx="8520600" cy="1162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pt-PT">
                <a:solidFill>
                  <a:srgbClr val="76A5AF"/>
                </a:solidFill>
                <a:latin typeface="Roboto Mono"/>
                <a:ea typeface="Roboto Mono"/>
                <a:cs typeface="Roboto Mono"/>
                <a:sym typeface="Roboto Mono"/>
              </a:rPr>
              <a:t> 1</a:t>
            </a:r>
            <a:r>
              <a:rPr b="1" lang="pt-PT">
                <a:solidFill>
                  <a:srgbClr val="76A5AF"/>
                </a:solidFill>
                <a:latin typeface="Roboto Mono"/>
                <a:ea typeface="Roboto Mono"/>
                <a:cs typeface="Roboto Mono"/>
                <a:sym typeface="Roboto Mono"/>
              </a:rPr>
              <a:t>. </a:t>
            </a:r>
            <a:r>
              <a:rPr b="1" lang="pt-PT">
                <a:solidFill>
                  <a:srgbClr val="595959"/>
                </a:solidFill>
                <a:latin typeface="Roboto Mono"/>
                <a:ea typeface="Roboto Mono"/>
                <a:cs typeface="Roboto Mono"/>
                <a:sym typeface="Roboto Mono"/>
              </a:rPr>
              <a:t>Best methods remain the same</a:t>
            </a:r>
            <a:endParaRPr b="1">
              <a:solidFill>
                <a:srgbClr val="595959"/>
              </a:solidFill>
              <a:latin typeface="Roboto Mono"/>
              <a:ea typeface="Roboto Mono"/>
              <a:cs typeface="Roboto Mono"/>
              <a:sym typeface="Roboto Mono"/>
            </a:endParaRPr>
          </a:p>
          <a:p>
            <a:pPr indent="0" lvl="0" marL="457200" marR="0" rtl="0" algn="l">
              <a:lnSpc>
                <a:spcPct val="115000"/>
              </a:lnSpc>
              <a:spcBef>
                <a:spcPts val="0"/>
              </a:spcBef>
              <a:spcAft>
                <a:spcPts val="0"/>
              </a:spcAft>
              <a:buNone/>
            </a:pPr>
            <a:r>
              <a:t/>
            </a:r>
            <a:endParaRPr sz="500">
              <a:solidFill>
                <a:srgbClr val="595959"/>
              </a:solidFill>
              <a:latin typeface="Roboto Mono Light"/>
              <a:ea typeface="Roboto Mono Light"/>
              <a:cs typeface="Roboto Mono Light"/>
              <a:sym typeface="Roboto Mono Light"/>
            </a:endParaRPr>
          </a:p>
          <a:p>
            <a:pPr indent="0" lvl="0" marL="0" marR="0" rtl="0" algn="l">
              <a:lnSpc>
                <a:spcPct val="115000"/>
              </a:lnSpc>
              <a:spcBef>
                <a:spcPts val="0"/>
              </a:spcBef>
              <a:spcAft>
                <a:spcPts val="0"/>
              </a:spcAft>
              <a:buNone/>
            </a:pPr>
            <a:r>
              <a:rPr b="1" lang="pt-PT">
                <a:solidFill>
                  <a:srgbClr val="76A5AF"/>
                </a:solidFill>
                <a:latin typeface="Roboto Mono"/>
                <a:ea typeface="Roboto Mono"/>
                <a:cs typeface="Roboto Mono"/>
                <a:sym typeface="Roboto Mono"/>
              </a:rPr>
              <a:t> 2. </a:t>
            </a:r>
            <a:r>
              <a:rPr b="1" lang="pt-PT">
                <a:solidFill>
                  <a:srgbClr val="595959"/>
                </a:solidFill>
                <a:latin typeface="Roboto Mono"/>
                <a:ea typeface="Roboto Mono"/>
                <a:cs typeface="Roboto Mono"/>
                <a:sym typeface="Roboto Mono"/>
              </a:rPr>
              <a:t>WILMA </a:t>
            </a:r>
            <a:r>
              <a:rPr lang="pt-PT">
                <a:solidFill>
                  <a:srgbClr val="595959"/>
                </a:solidFill>
                <a:latin typeface="Roboto Mono Light"/>
                <a:ea typeface="Roboto Mono Light"/>
                <a:cs typeface="Roboto Mono Light"/>
                <a:sym typeface="Roboto Mono Light"/>
              </a:rPr>
              <a:t>takes a little </a:t>
            </a:r>
            <a:r>
              <a:rPr b="1" lang="pt-PT">
                <a:solidFill>
                  <a:srgbClr val="595959"/>
                </a:solidFill>
                <a:latin typeface="Roboto Mono"/>
                <a:ea typeface="Roboto Mono"/>
                <a:cs typeface="Roboto Mono"/>
                <a:sym typeface="Roboto Mono"/>
              </a:rPr>
              <a:t>more time</a:t>
            </a:r>
            <a:endParaRPr b="1">
              <a:solidFill>
                <a:srgbClr val="595959"/>
              </a:solidFill>
              <a:latin typeface="Roboto Mono"/>
              <a:ea typeface="Roboto Mono"/>
              <a:cs typeface="Roboto Mono"/>
              <a:sym typeface="Roboto Mono"/>
            </a:endParaRPr>
          </a:p>
          <a:p>
            <a:pPr indent="0" lvl="0" marL="457200" marR="0" rtl="0" algn="l">
              <a:lnSpc>
                <a:spcPct val="115000"/>
              </a:lnSpc>
              <a:spcBef>
                <a:spcPts val="0"/>
              </a:spcBef>
              <a:spcAft>
                <a:spcPts val="0"/>
              </a:spcAft>
              <a:buNone/>
            </a:pPr>
            <a:r>
              <a:t/>
            </a:r>
            <a:endParaRPr sz="500">
              <a:solidFill>
                <a:srgbClr val="595959"/>
              </a:solidFill>
              <a:latin typeface="Roboto Mono Light"/>
              <a:ea typeface="Roboto Mono Light"/>
              <a:cs typeface="Roboto Mono Light"/>
              <a:sym typeface="Roboto Mono Light"/>
            </a:endParaRPr>
          </a:p>
          <a:p>
            <a:pPr indent="0" lvl="0" marL="0" marR="0" rtl="0" algn="l">
              <a:lnSpc>
                <a:spcPct val="115000"/>
              </a:lnSpc>
              <a:spcBef>
                <a:spcPts val="0"/>
              </a:spcBef>
              <a:spcAft>
                <a:spcPts val="0"/>
              </a:spcAft>
              <a:buNone/>
            </a:pPr>
            <a:r>
              <a:rPr b="1" lang="pt-PT">
                <a:solidFill>
                  <a:srgbClr val="76A5AF"/>
                </a:solidFill>
                <a:latin typeface="Roboto Mono"/>
                <a:ea typeface="Roboto Mono"/>
                <a:cs typeface="Roboto Mono"/>
                <a:sym typeface="Roboto Mono"/>
              </a:rPr>
              <a:t> 3. </a:t>
            </a:r>
            <a:r>
              <a:rPr lang="pt-PT">
                <a:solidFill>
                  <a:srgbClr val="595959"/>
                </a:solidFill>
                <a:latin typeface="Roboto Mono Light"/>
                <a:ea typeface="Roboto Mono Light"/>
                <a:cs typeface="Roboto Mono Light"/>
                <a:sym typeface="Roboto Mono Light"/>
              </a:rPr>
              <a:t>Methods which </a:t>
            </a:r>
            <a:r>
              <a:rPr b="1" lang="pt-PT">
                <a:solidFill>
                  <a:srgbClr val="595959"/>
                </a:solidFill>
                <a:latin typeface="Roboto Mono"/>
                <a:ea typeface="Roboto Mono"/>
                <a:cs typeface="Roboto Mono"/>
                <a:sym typeface="Roboto Mono"/>
              </a:rPr>
              <a:t>take less time</a:t>
            </a:r>
            <a:r>
              <a:rPr lang="pt-PT">
                <a:solidFill>
                  <a:srgbClr val="595959"/>
                </a:solidFill>
                <a:latin typeface="Roboto Mono Light"/>
                <a:ea typeface="Roboto Mono Light"/>
                <a:cs typeface="Roboto Mono Light"/>
                <a:sym typeface="Roboto Mono Light"/>
              </a:rPr>
              <a:t> are also the ones with </a:t>
            </a:r>
            <a:r>
              <a:rPr b="1" lang="pt-PT">
                <a:solidFill>
                  <a:srgbClr val="595959"/>
                </a:solidFill>
                <a:latin typeface="Roboto Mono"/>
                <a:ea typeface="Roboto Mono"/>
                <a:cs typeface="Roboto Mono"/>
                <a:sym typeface="Roboto Mono"/>
              </a:rPr>
              <a:t>better satisfaction</a:t>
            </a:r>
            <a:endParaRPr b="1">
              <a:solidFill>
                <a:srgbClr val="595959"/>
              </a:solidFill>
              <a:latin typeface="Roboto Mono"/>
              <a:ea typeface="Roboto Mono"/>
              <a:cs typeface="Roboto Mono"/>
              <a:sym typeface="Roboto Mono"/>
            </a:endParaRPr>
          </a:p>
        </p:txBody>
      </p:sp>
      <p:sp>
        <p:nvSpPr>
          <p:cNvPr id="211" name="Google Shape;211;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Results of Boarding passenger with Human Behaviour</a:t>
            </a:r>
            <a:endParaRPr>
              <a:solidFill>
                <a:schemeClr val="dk2"/>
              </a:solidFill>
              <a:latin typeface="Raleway ExtraLight"/>
              <a:ea typeface="Raleway ExtraLight"/>
              <a:cs typeface="Raleway ExtraLight"/>
              <a:sym typeface="Raleway Extra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Conclusion</a:t>
            </a:r>
            <a:endParaRPr>
              <a:solidFill>
                <a:schemeClr val="dk2"/>
              </a:solidFill>
              <a:latin typeface="Raleway ExtraLight"/>
              <a:ea typeface="Raleway ExtraLight"/>
              <a:cs typeface="Raleway ExtraLight"/>
              <a:sym typeface="Raleway ExtraLight"/>
            </a:endParaRPr>
          </a:p>
        </p:txBody>
      </p:sp>
      <p:sp>
        <p:nvSpPr>
          <p:cNvPr id="217" name="Google Shape;217;p31"/>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txBox="1"/>
          <p:nvPr/>
        </p:nvSpPr>
        <p:spPr>
          <a:xfrm>
            <a:off x="311700" y="1374450"/>
            <a:ext cx="4143600" cy="2547000"/>
          </a:xfrm>
          <a:prstGeom prst="rect">
            <a:avLst/>
          </a:prstGeom>
          <a:solidFill>
            <a:srgbClr val="FFFFFF"/>
          </a:solidFill>
          <a:ln cap="flat" cmpd="sng" w="9525">
            <a:solidFill>
              <a:srgbClr val="595959"/>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t/>
            </a:r>
            <a:endParaRPr b="1">
              <a:solidFill>
                <a:srgbClr val="595959"/>
              </a:solidFill>
              <a:latin typeface="Roboto Mono"/>
              <a:ea typeface="Roboto Mono"/>
              <a:cs typeface="Roboto Mono"/>
              <a:sym typeface="Roboto Mono"/>
            </a:endParaRPr>
          </a:p>
          <a:p>
            <a:pPr indent="0" lvl="0" marL="0" marR="0" rtl="0" algn="ctr">
              <a:lnSpc>
                <a:spcPct val="115000"/>
              </a:lnSpc>
              <a:spcBef>
                <a:spcPts val="1600"/>
              </a:spcBef>
              <a:spcAft>
                <a:spcPts val="0"/>
              </a:spcAft>
              <a:buNone/>
            </a:pPr>
            <a:r>
              <a:rPr b="1" lang="pt-PT" u="sng">
                <a:solidFill>
                  <a:srgbClr val="595959"/>
                </a:solidFill>
                <a:latin typeface="Roboto Mono"/>
                <a:ea typeface="Roboto Mono"/>
                <a:cs typeface="Roboto Mono"/>
                <a:sym typeface="Roboto Mono"/>
              </a:rPr>
              <a:t>Theory</a:t>
            </a:r>
            <a:endParaRPr b="1" u="sng">
              <a:solidFill>
                <a:srgbClr val="595959"/>
              </a:solidFill>
              <a:latin typeface="Roboto Mono"/>
              <a:ea typeface="Roboto Mono"/>
              <a:cs typeface="Roboto Mono"/>
              <a:sym typeface="Roboto Mono"/>
            </a:endParaRPr>
          </a:p>
          <a:p>
            <a:pPr indent="0" lvl="0" marL="0" rtl="0" algn="ctr">
              <a:lnSpc>
                <a:spcPct val="115000"/>
              </a:lnSpc>
              <a:spcBef>
                <a:spcPts val="1600"/>
              </a:spcBef>
              <a:spcAft>
                <a:spcPts val="0"/>
              </a:spcAft>
              <a:buClr>
                <a:schemeClr val="dk1"/>
              </a:buClr>
              <a:buSzPts val="1100"/>
              <a:buFont typeface="Arial"/>
              <a:buNone/>
            </a:pPr>
            <a:r>
              <a:rPr b="1" lang="pt-PT">
                <a:solidFill>
                  <a:schemeClr val="dk2"/>
                </a:solidFill>
                <a:latin typeface="Roboto Mono"/>
                <a:ea typeface="Roboto Mono"/>
                <a:cs typeface="Roboto Mono"/>
                <a:sym typeface="Roboto Mono"/>
              </a:rPr>
              <a:t>Kautzka </a:t>
            </a:r>
            <a:r>
              <a:rPr lang="pt-PT">
                <a:solidFill>
                  <a:schemeClr val="dk2"/>
                </a:solidFill>
                <a:latin typeface="Roboto Mono Light"/>
                <a:ea typeface="Roboto Mono Light"/>
                <a:cs typeface="Roboto Mono Light"/>
                <a:sym typeface="Roboto Mono Light"/>
              </a:rPr>
              <a:t>and </a:t>
            </a:r>
            <a:r>
              <a:rPr b="1" lang="pt-PT">
                <a:solidFill>
                  <a:schemeClr val="dk2"/>
                </a:solidFill>
                <a:latin typeface="Roboto Mono"/>
                <a:ea typeface="Roboto Mono"/>
                <a:cs typeface="Roboto Mono"/>
                <a:sym typeface="Roboto Mono"/>
              </a:rPr>
              <a:t>Steffen </a:t>
            </a:r>
            <a:r>
              <a:rPr lang="pt-PT">
                <a:solidFill>
                  <a:schemeClr val="dk2"/>
                </a:solidFill>
                <a:latin typeface="Roboto Mono Light"/>
                <a:ea typeface="Roboto Mono Light"/>
                <a:cs typeface="Roboto Mono Light"/>
                <a:sym typeface="Roboto Mono Light"/>
              </a:rPr>
              <a:t>are the best methods</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1600"/>
              </a:spcAft>
              <a:buNone/>
            </a:pPr>
            <a:r>
              <a:t/>
            </a:r>
            <a:endParaRPr>
              <a:solidFill>
                <a:srgbClr val="595959"/>
              </a:solidFill>
              <a:latin typeface="Roboto Mono Light"/>
              <a:ea typeface="Roboto Mono Light"/>
              <a:cs typeface="Roboto Mono Light"/>
              <a:sym typeface="Roboto Mono Light"/>
            </a:endParaRPr>
          </a:p>
        </p:txBody>
      </p:sp>
      <p:sp>
        <p:nvSpPr>
          <p:cNvPr id="219" name="Google Shape;219;p31"/>
          <p:cNvSpPr txBox="1"/>
          <p:nvPr/>
        </p:nvSpPr>
        <p:spPr>
          <a:xfrm>
            <a:off x="4688700" y="1374450"/>
            <a:ext cx="4143600" cy="2547000"/>
          </a:xfrm>
          <a:prstGeom prst="rect">
            <a:avLst/>
          </a:prstGeom>
          <a:solidFill>
            <a:srgbClr val="76A5AF"/>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t/>
            </a:r>
            <a:endParaRPr b="1">
              <a:solidFill>
                <a:srgbClr val="FFFFFF"/>
              </a:solidFill>
              <a:latin typeface="Roboto Mono"/>
              <a:ea typeface="Roboto Mono"/>
              <a:cs typeface="Roboto Mono"/>
              <a:sym typeface="Roboto Mono"/>
            </a:endParaRPr>
          </a:p>
          <a:p>
            <a:pPr indent="0" lvl="0" marL="0" marR="0" rtl="0" algn="ctr">
              <a:lnSpc>
                <a:spcPct val="115000"/>
              </a:lnSpc>
              <a:spcBef>
                <a:spcPts val="1600"/>
              </a:spcBef>
              <a:spcAft>
                <a:spcPts val="0"/>
              </a:spcAft>
              <a:buNone/>
            </a:pPr>
            <a:r>
              <a:rPr b="1" lang="pt-PT" u="sng">
                <a:solidFill>
                  <a:srgbClr val="FFFFFF"/>
                </a:solidFill>
                <a:latin typeface="Roboto Mono"/>
                <a:ea typeface="Roboto Mono"/>
                <a:cs typeface="Roboto Mono"/>
                <a:sym typeface="Roboto Mono"/>
              </a:rPr>
              <a:t>Reality</a:t>
            </a:r>
            <a:endParaRPr b="1" u="sng">
              <a:solidFill>
                <a:srgbClr val="FFFFFF"/>
              </a:solidFill>
              <a:latin typeface="Roboto Mono"/>
              <a:ea typeface="Roboto Mono"/>
              <a:cs typeface="Roboto Mono"/>
              <a:sym typeface="Roboto Mono"/>
            </a:endParaRPr>
          </a:p>
          <a:p>
            <a:pPr indent="0" lvl="0" marL="0" rtl="0" algn="ctr">
              <a:lnSpc>
                <a:spcPct val="115000"/>
              </a:lnSpc>
              <a:spcBef>
                <a:spcPts val="1600"/>
              </a:spcBef>
              <a:spcAft>
                <a:spcPts val="0"/>
              </a:spcAft>
              <a:buClr>
                <a:schemeClr val="dk1"/>
              </a:buClr>
              <a:buSzPts val="1100"/>
              <a:buFont typeface="Arial"/>
              <a:buNone/>
            </a:pPr>
            <a:r>
              <a:rPr lang="pt-PT">
                <a:solidFill>
                  <a:srgbClr val="FFFFFF"/>
                </a:solidFill>
                <a:latin typeface="Roboto Mono Light"/>
                <a:ea typeface="Roboto Mono Light"/>
                <a:cs typeface="Roboto Mono Light"/>
                <a:sym typeface="Roboto Mono Light"/>
              </a:rPr>
              <a:t>These methods don’t work!</a:t>
            </a:r>
            <a:endParaRPr>
              <a:solidFill>
                <a:srgbClr val="FFFFFF"/>
              </a:solidFill>
              <a:latin typeface="Roboto Mono Light"/>
              <a:ea typeface="Roboto Mono Light"/>
              <a:cs typeface="Roboto Mono Light"/>
              <a:sym typeface="Roboto Mono Light"/>
            </a:endParaRPr>
          </a:p>
          <a:p>
            <a:pPr indent="0" lvl="0" marL="0" rtl="0" algn="l">
              <a:lnSpc>
                <a:spcPct val="115000"/>
              </a:lnSpc>
              <a:spcBef>
                <a:spcPts val="0"/>
              </a:spcBef>
              <a:spcAft>
                <a:spcPts val="0"/>
              </a:spcAft>
              <a:buClr>
                <a:schemeClr val="dk1"/>
              </a:buClr>
              <a:buSzPts val="1100"/>
              <a:buFont typeface="Arial"/>
              <a:buNone/>
            </a:pPr>
            <a:r>
              <a:t/>
            </a:r>
            <a:endParaRPr sz="500">
              <a:solidFill>
                <a:srgbClr val="FFFFFF"/>
              </a:solidFill>
              <a:latin typeface="Roboto Mono Light"/>
              <a:ea typeface="Roboto Mono Light"/>
              <a:cs typeface="Roboto Mono Light"/>
              <a:sym typeface="Roboto Mono Light"/>
            </a:endParaRPr>
          </a:p>
          <a:p>
            <a:pPr indent="0" lvl="0" marL="0" rtl="0" algn="ctr">
              <a:lnSpc>
                <a:spcPct val="115000"/>
              </a:lnSpc>
              <a:spcBef>
                <a:spcPts val="0"/>
              </a:spcBef>
              <a:spcAft>
                <a:spcPts val="0"/>
              </a:spcAft>
              <a:buClr>
                <a:schemeClr val="dk1"/>
              </a:buClr>
              <a:buSzPts val="1100"/>
              <a:buFont typeface="Arial"/>
              <a:buNone/>
            </a:pPr>
            <a:r>
              <a:rPr lang="pt-PT">
                <a:solidFill>
                  <a:srgbClr val="FFFFFF"/>
                </a:solidFill>
                <a:latin typeface="Roboto Mono Light"/>
                <a:ea typeface="Roboto Mono Light"/>
                <a:cs typeface="Roboto Mono Light"/>
                <a:sym typeface="Roboto Mono Light"/>
              </a:rPr>
              <a:t>Wilma then?</a:t>
            </a:r>
            <a:endParaRPr>
              <a:solidFill>
                <a:srgbClr val="FFFFFF"/>
              </a:solidFill>
              <a:latin typeface="Roboto Mono Light"/>
              <a:ea typeface="Roboto Mono Light"/>
              <a:cs typeface="Roboto Mono Light"/>
              <a:sym typeface="Roboto Mono Light"/>
            </a:endParaRPr>
          </a:p>
          <a:p>
            <a:pPr indent="0" lvl="0" marL="0" rtl="0" algn="ctr">
              <a:lnSpc>
                <a:spcPct val="115000"/>
              </a:lnSpc>
              <a:spcBef>
                <a:spcPts val="0"/>
              </a:spcBef>
              <a:spcAft>
                <a:spcPts val="0"/>
              </a:spcAft>
              <a:buClr>
                <a:schemeClr val="dk1"/>
              </a:buClr>
              <a:buSzPts val="1100"/>
              <a:buFont typeface="Arial"/>
              <a:buNone/>
            </a:pPr>
            <a:r>
              <a:rPr lang="pt-PT">
                <a:solidFill>
                  <a:srgbClr val="FFFFFF"/>
                </a:solidFill>
                <a:latin typeface="Roboto Mono Light"/>
                <a:ea typeface="Roboto Mono Light"/>
                <a:cs typeface="Roboto Mono Light"/>
                <a:sym typeface="Roboto Mono Light"/>
              </a:rPr>
              <a:t>Maybe the best method is </a:t>
            </a:r>
            <a:r>
              <a:rPr b="1" lang="pt-PT">
                <a:solidFill>
                  <a:srgbClr val="FFFFFF"/>
                </a:solidFill>
                <a:latin typeface="Roboto Mono"/>
                <a:ea typeface="Roboto Mono"/>
                <a:cs typeface="Roboto Mono"/>
                <a:sym typeface="Roboto Mono"/>
              </a:rPr>
              <a:t>not using any method at all</a:t>
            </a:r>
            <a:endParaRPr b="1">
              <a:solidFill>
                <a:srgbClr val="FFFFFF"/>
              </a:solidFill>
              <a:latin typeface="Roboto Mono"/>
              <a:ea typeface="Roboto Mono"/>
              <a:cs typeface="Roboto Mono"/>
              <a:sym typeface="Roboto Mono"/>
            </a:endParaRPr>
          </a:p>
        </p:txBody>
      </p:sp>
      <p:sp>
        <p:nvSpPr>
          <p:cNvPr id="220" name="Google Shape;220;p31"/>
          <p:cNvSpPr/>
          <p:nvPr/>
        </p:nvSpPr>
        <p:spPr>
          <a:xfrm>
            <a:off x="3928400" y="1132895"/>
            <a:ext cx="1753975" cy="556675"/>
          </a:xfrm>
          <a:custGeom>
            <a:rect b="b" l="l" r="r" t="t"/>
            <a:pathLst>
              <a:path extrusionOk="0" h="22267" w="70159">
                <a:moveTo>
                  <a:pt x="0" y="22267"/>
                </a:moveTo>
                <a:cubicBezTo>
                  <a:pt x="4732" y="10705"/>
                  <a:pt x="17710" y="511"/>
                  <a:pt x="30195" y="65"/>
                </a:cubicBezTo>
                <a:cubicBezTo>
                  <a:pt x="44804" y="-457"/>
                  <a:pt x="59822" y="7786"/>
                  <a:pt x="70159" y="18123"/>
                </a:cubicBezTo>
              </a:path>
            </a:pathLst>
          </a:custGeom>
          <a:noFill/>
          <a:ln cap="flat" cmpd="sng" w="19050">
            <a:solidFill>
              <a:srgbClr val="595959"/>
            </a:solidFill>
            <a:prstDash val="solid"/>
            <a:round/>
            <a:headEnd len="med" w="med" type="oval"/>
            <a:tailEnd len="med" w="med" type="triangle"/>
          </a:ln>
        </p:spPr>
      </p:sp>
      <p:sp>
        <p:nvSpPr>
          <p:cNvPr id="221" name="Google Shape;221;p31"/>
          <p:cNvSpPr/>
          <p:nvPr/>
        </p:nvSpPr>
        <p:spPr>
          <a:xfrm>
            <a:off x="2829200" y="2571751"/>
            <a:ext cx="358200" cy="310200"/>
          </a:xfrm>
          <a:prstGeom prst="mathMultiply">
            <a:avLst>
              <a:gd fmla="val 23520" name="adj1"/>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a:off x="7435075" y="2627250"/>
            <a:ext cx="358200" cy="313800"/>
          </a:xfrm>
          <a:prstGeom prst="mathMultiply">
            <a:avLst>
              <a:gd fmla="val 23520" name="adj1"/>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0" y="0"/>
            <a:ext cx="4572000" cy="51435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140225"/>
            <a:ext cx="8520600" cy="16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Introduction</a:t>
            </a:r>
            <a:endParaRPr>
              <a:solidFill>
                <a:srgbClr val="FFFFFF"/>
              </a:solidFill>
              <a:latin typeface="Raleway ExtraLight"/>
              <a:ea typeface="Raleway ExtraLight"/>
              <a:cs typeface="Raleway ExtraLight"/>
              <a:sym typeface="Raleway ExtraLight"/>
            </a:endParaRPr>
          </a:p>
        </p:txBody>
      </p:sp>
      <p:sp>
        <p:nvSpPr>
          <p:cNvPr id="63" name="Google Shape;63;p14"/>
          <p:cNvSpPr txBox="1"/>
          <p:nvPr/>
        </p:nvSpPr>
        <p:spPr>
          <a:xfrm>
            <a:off x="5252950" y="923700"/>
            <a:ext cx="3252900" cy="3588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1.</a:t>
            </a:r>
            <a:r>
              <a:rPr lang="pt-PT" sz="1200">
                <a:solidFill>
                  <a:schemeClr val="dk2"/>
                </a:solidFill>
                <a:latin typeface="Roboto Mono Light"/>
                <a:ea typeface="Roboto Mono Light"/>
                <a:cs typeface="Roboto Mono Light"/>
                <a:sym typeface="Roboto Mono Light"/>
              </a:rPr>
              <a:t> Problem</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2.</a:t>
            </a:r>
            <a:r>
              <a:rPr lang="pt-PT" sz="1200">
                <a:solidFill>
                  <a:schemeClr val="dk2"/>
                </a:solidFill>
                <a:latin typeface="Roboto Mono Light"/>
                <a:ea typeface="Roboto Mono Light"/>
                <a:cs typeface="Roboto Mono Light"/>
                <a:sym typeface="Roboto Mono Light"/>
              </a:rPr>
              <a:t> Background knowledge</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3.</a:t>
            </a:r>
            <a:r>
              <a:rPr lang="pt-PT" sz="1200">
                <a:solidFill>
                  <a:schemeClr val="dk2"/>
                </a:solidFill>
                <a:latin typeface="Roboto Mono Light"/>
                <a:ea typeface="Roboto Mono Light"/>
                <a:cs typeface="Roboto Mono Light"/>
                <a:sym typeface="Roboto Mono Light"/>
              </a:rPr>
              <a:t> Related Work</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4.</a:t>
            </a:r>
            <a:r>
              <a:rPr lang="pt-PT" sz="1200">
                <a:solidFill>
                  <a:schemeClr val="dk2"/>
                </a:solidFill>
                <a:latin typeface="Roboto Mono Light"/>
                <a:ea typeface="Roboto Mono Light"/>
                <a:cs typeface="Roboto Mono Light"/>
                <a:sym typeface="Roboto Mono Light"/>
              </a:rPr>
              <a:t> Motivation</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5.</a:t>
            </a:r>
            <a:r>
              <a:rPr lang="pt-PT" sz="1200">
                <a:solidFill>
                  <a:schemeClr val="dk2"/>
                </a:solidFill>
                <a:latin typeface="Roboto Mono Light"/>
                <a:ea typeface="Roboto Mono Light"/>
                <a:cs typeface="Roboto Mono Light"/>
                <a:sym typeface="Roboto Mono Light"/>
              </a:rPr>
              <a:t> Simulation Plan</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6.</a:t>
            </a:r>
            <a:r>
              <a:rPr lang="pt-PT" sz="1200">
                <a:solidFill>
                  <a:schemeClr val="dk2"/>
                </a:solidFill>
                <a:latin typeface="Roboto Mono Light"/>
                <a:ea typeface="Roboto Mono Light"/>
                <a:cs typeface="Roboto Mono Light"/>
                <a:sym typeface="Roboto Mono Light"/>
              </a:rPr>
              <a:t> Implementation</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7.</a:t>
            </a:r>
            <a:r>
              <a:rPr lang="pt-PT" sz="1200">
                <a:solidFill>
                  <a:schemeClr val="dk2"/>
                </a:solidFill>
                <a:latin typeface="Roboto Mono Light"/>
                <a:ea typeface="Roboto Mono Light"/>
                <a:cs typeface="Roboto Mono Light"/>
                <a:sym typeface="Roboto Mono Light"/>
              </a:rPr>
              <a:t> Testing</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8.</a:t>
            </a:r>
            <a:r>
              <a:rPr lang="pt-PT" sz="1200">
                <a:solidFill>
                  <a:schemeClr val="dk2"/>
                </a:solidFill>
                <a:latin typeface="Roboto Mono Light"/>
                <a:ea typeface="Roboto Mono Light"/>
                <a:cs typeface="Roboto Mono Light"/>
                <a:sym typeface="Roboto Mono Light"/>
              </a:rPr>
              <a:t> Results</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9.</a:t>
            </a:r>
            <a:r>
              <a:rPr lang="pt-PT" sz="1200">
                <a:solidFill>
                  <a:schemeClr val="dk2"/>
                </a:solidFill>
                <a:latin typeface="Roboto Mono Light"/>
                <a:ea typeface="Roboto Mono Light"/>
                <a:cs typeface="Roboto Mono Light"/>
                <a:sym typeface="Roboto Mono Light"/>
              </a:rPr>
              <a:t> Conclusion</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10.</a:t>
            </a:r>
            <a:r>
              <a:rPr b="1" lang="pt-PT" sz="1200">
                <a:latin typeface="Roboto Mono"/>
                <a:ea typeface="Roboto Mono"/>
                <a:cs typeface="Roboto Mono"/>
                <a:sym typeface="Roboto Mono"/>
              </a:rPr>
              <a:t> </a:t>
            </a:r>
            <a:r>
              <a:rPr lang="pt-PT" sz="1200">
                <a:solidFill>
                  <a:srgbClr val="666666"/>
                </a:solidFill>
                <a:latin typeface="Roboto Mono Light"/>
                <a:ea typeface="Roboto Mono Light"/>
                <a:cs typeface="Roboto Mono Light"/>
                <a:sym typeface="Roboto Mono Light"/>
              </a:rPr>
              <a:t>Future work</a:t>
            </a:r>
            <a:endParaRPr sz="1200">
              <a:solidFill>
                <a:srgbClr val="666666"/>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2"/>
                </a:solidFill>
                <a:latin typeface="Raleway ExtraLight"/>
                <a:ea typeface="Raleway ExtraLight"/>
                <a:cs typeface="Raleway ExtraLight"/>
                <a:sym typeface="Raleway ExtraLight"/>
              </a:rPr>
              <a:t>Future work</a:t>
            </a:r>
            <a:endParaRPr>
              <a:solidFill>
                <a:schemeClr val="dk2"/>
              </a:solidFill>
              <a:latin typeface="Raleway ExtraLight"/>
              <a:ea typeface="Raleway ExtraLight"/>
              <a:cs typeface="Raleway ExtraLight"/>
              <a:sym typeface="Raleway ExtraLight"/>
            </a:endParaRPr>
          </a:p>
        </p:txBody>
      </p:sp>
      <p:sp>
        <p:nvSpPr>
          <p:cNvPr id="228" name="Google Shape;228;p32"/>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nvSpPr>
        <p:spPr>
          <a:xfrm>
            <a:off x="311700" y="1298250"/>
            <a:ext cx="4143600" cy="2850300"/>
          </a:xfrm>
          <a:prstGeom prst="rect">
            <a:avLst/>
          </a:prstGeom>
          <a:solidFill>
            <a:srgbClr val="FFFFFF"/>
          </a:solidFill>
          <a:ln cap="flat" cmpd="sng" w="9525">
            <a:solidFill>
              <a:srgbClr val="595959"/>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pt-PT">
                <a:solidFill>
                  <a:srgbClr val="595959"/>
                </a:solidFill>
                <a:latin typeface="Roboto Mono"/>
                <a:ea typeface="Roboto Mono"/>
                <a:cs typeface="Roboto Mono"/>
                <a:sym typeface="Roboto Mono"/>
              </a:rPr>
              <a:t>1.</a:t>
            </a:r>
            <a:endParaRPr b="1">
              <a:solidFill>
                <a:srgbClr val="595959"/>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a:solidFill>
                <a:srgbClr val="595959"/>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b="1">
              <a:solidFill>
                <a:srgbClr val="595959"/>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pt-PT">
                <a:solidFill>
                  <a:schemeClr val="dk2"/>
                </a:solidFill>
                <a:latin typeface="Roboto Mono Light"/>
                <a:ea typeface="Roboto Mono Light"/>
                <a:cs typeface="Roboto Mono Light"/>
                <a:sym typeface="Roboto Mono Light"/>
              </a:rPr>
              <a:t>Model the </a:t>
            </a:r>
            <a:r>
              <a:rPr b="1" lang="pt-PT">
                <a:solidFill>
                  <a:schemeClr val="dk2"/>
                </a:solidFill>
                <a:latin typeface="Roboto Mono"/>
                <a:ea typeface="Roboto Mono"/>
                <a:cs typeface="Roboto Mono"/>
                <a:sym typeface="Roboto Mono"/>
              </a:rPr>
              <a:t>time </a:t>
            </a:r>
            <a:r>
              <a:rPr lang="pt-PT">
                <a:solidFill>
                  <a:schemeClr val="dk2"/>
                </a:solidFill>
                <a:latin typeface="Roboto Mono Light"/>
                <a:ea typeface="Roboto Mono Light"/>
                <a:cs typeface="Roboto Mono Light"/>
                <a:sym typeface="Roboto Mono Light"/>
              </a:rPr>
              <a:t>needed to </a:t>
            </a:r>
            <a:r>
              <a:rPr b="1" lang="pt-PT">
                <a:solidFill>
                  <a:schemeClr val="dk2"/>
                </a:solidFill>
                <a:latin typeface="Roboto Mono"/>
                <a:ea typeface="Roboto Mono"/>
                <a:cs typeface="Roboto Mono"/>
                <a:sym typeface="Roboto Mono"/>
              </a:rPr>
              <a:t>solve seat interferences</a:t>
            </a:r>
            <a:endParaRPr b="1">
              <a:solidFill>
                <a:srgbClr val="595959"/>
              </a:solidFill>
              <a:latin typeface="Roboto Mono"/>
              <a:ea typeface="Roboto Mono"/>
              <a:cs typeface="Roboto Mono"/>
              <a:sym typeface="Roboto Mono"/>
            </a:endParaRPr>
          </a:p>
        </p:txBody>
      </p:sp>
      <p:sp>
        <p:nvSpPr>
          <p:cNvPr id="230" name="Google Shape;230;p32"/>
          <p:cNvSpPr txBox="1"/>
          <p:nvPr/>
        </p:nvSpPr>
        <p:spPr>
          <a:xfrm>
            <a:off x="4688700" y="1298250"/>
            <a:ext cx="4143600" cy="2850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pt-PT">
                <a:solidFill>
                  <a:schemeClr val="dk2"/>
                </a:solidFill>
                <a:latin typeface="Roboto Mono"/>
                <a:ea typeface="Roboto Mono"/>
                <a:cs typeface="Roboto Mono"/>
                <a:sym typeface="Roboto Mono"/>
              </a:rPr>
              <a:t>2.</a:t>
            </a:r>
            <a:endParaRPr b="1">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t/>
            </a:r>
            <a:endParaRPr b="1">
              <a:solidFill>
                <a:schemeClr val="dk2"/>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pt-PT">
                <a:solidFill>
                  <a:schemeClr val="dk2"/>
                </a:solidFill>
                <a:latin typeface="Roboto Mono Light"/>
                <a:ea typeface="Roboto Mono Light"/>
                <a:cs typeface="Roboto Mono Light"/>
                <a:sym typeface="Roboto Mono Light"/>
              </a:rPr>
              <a:t>Deep understanding on </a:t>
            </a:r>
            <a:r>
              <a:rPr b="1" lang="pt-PT">
                <a:solidFill>
                  <a:schemeClr val="dk2"/>
                </a:solidFill>
                <a:latin typeface="Roboto Mono"/>
                <a:ea typeface="Roboto Mono"/>
                <a:cs typeface="Roboto Mono"/>
                <a:sym typeface="Roboto Mono"/>
              </a:rPr>
              <a:t>what people really care about</a:t>
            </a:r>
            <a:r>
              <a:rPr lang="pt-PT">
                <a:solidFill>
                  <a:schemeClr val="dk2"/>
                </a:solidFill>
                <a:latin typeface="Roboto Mono Light"/>
                <a:ea typeface="Roboto Mono Light"/>
                <a:cs typeface="Roboto Mono Light"/>
                <a:sym typeface="Roboto Mono Light"/>
              </a:rPr>
              <a:t>:</a:t>
            </a:r>
            <a:endParaRPr>
              <a:solidFill>
                <a:schemeClr val="dk2"/>
              </a:solidFill>
              <a:latin typeface="Roboto Mono Light"/>
              <a:ea typeface="Roboto Mono Light"/>
              <a:cs typeface="Roboto Mono Light"/>
              <a:sym typeface="Roboto Mono Light"/>
            </a:endParaRPr>
          </a:p>
          <a:p>
            <a:pPr indent="0" lvl="0" marL="0" rtl="0" algn="l">
              <a:lnSpc>
                <a:spcPct val="115000"/>
              </a:lnSpc>
              <a:spcBef>
                <a:spcPts val="0"/>
              </a:spcBef>
              <a:spcAft>
                <a:spcPts val="0"/>
              </a:spcAft>
              <a:buClr>
                <a:schemeClr val="dk1"/>
              </a:buClr>
              <a:buSzPts val="1100"/>
              <a:buFont typeface="Arial"/>
              <a:buNone/>
            </a:pPr>
            <a:r>
              <a:rPr b="1" lang="pt-PT">
                <a:solidFill>
                  <a:srgbClr val="76A5AF"/>
                </a:solidFill>
                <a:latin typeface="Roboto Mono"/>
                <a:ea typeface="Roboto Mono"/>
                <a:cs typeface="Roboto Mono"/>
                <a:sym typeface="Roboto Mono"/>
              </a:rPr>
              <a:t>     a. </a:t>
            </a:r>
            <a:r>
              <a:rPr lang="pt-PT">
                <a:solidFill>
                  <a:schemeClr val="dk2"/>
                </a:solidFill>
                <a:latin typeface="Roboto Mono Light"/>
                <a:ea typeface="Roboto Mono Light"/>
                <a:cs typeface="Roboto Mono Light"/>
                <a:sym typeface="Roboto Mono Light"/>
              </a:rPr>
              <a:t>Boarding in less time</a:t>
            </a:r>
            <a:endParaRPr>
              <a:solidFill>
                <a:schemeClr val="dk2"/>
              </a:solidFill>
              <a:latin typeface="Roboto Mono Light"/>
              <a:ea typeface="Roboto Mono Light"/>
              <a:cs typeface="Roboto Mono Light"/>
              <a:sym typeface="Roboto Mono Light"/>
            </a:endParaRPr>
          </a:p>
          <a:p>
            <a:pPr indent="0" lvl="0" marL="0" rtl="0" algn="l">
              <a:lnSpc>
                <a:spcPct val="115000"/>
              </a:lnSpc>
              <a:spcBef>
                <a:spcPts val="0"/>
              </a:spcBef>
              <a:spcAft>
                <a:spcPts val="0"/>
              </a:spcAft>
              <a:buClr>
                <a:schemeClr val="dk1"/>
              </a:buClr>
              <a:buSzPts val="1100"/>
              <a:buFont typeface="Arial"/>
              <a:buNone/>
            </a:pPr>
            <a:r>
              <a:rPr b="1" lang="pt-PT">
                <a:solidFill>
                  <a:srgbClr val="76A5AF"/>
                </a:solidFill>
                <a:latin typeface="Roboto Mono"/>
                <a:ea typeface="Roboto Mono"/>
                <a:cs typeface="Roboto Mono"/>
                <a:sym typeface="Roboto Mono"/>
              </a:rPr>
              <a:t>     b. </a:t>
            </a:r>
            <a:r>
              <a:rPr lang="pt-PT">
                <a:solidFill>
                  <a:schemeClr val="dk2"/>
                </a:solidFill>
                <a:latin typeface="Roboto Mono Light"/>
                <a:ea typeface="Roboto Mono Light"/>
                <a:cs typeface="Roboto Mono Light"/>
                <a:sym typeface="Roboto Mono Light"/>
              </a:rPr>
              <a:t>Not so many interferences</a:t>
            </a:r>
            <a:endParaRPr>
              <a:solidFill>
                <a:schemeClr val="dk2"/>
              </a:solidFill>
              <a:latin typeface="Roboto Mono Light"/>
              <a:ea typeface="Roboto Mono Light"/>
              <a:cs typeface="Roboto Mono Light"/>
              <a:sym typeface="Roboto Mono Light"/>
            </a:endParaRPr>
          </a:p>
          <a:p>
            <a:pPr indent="0" lvl="0" marL="0" rtl="0" algn="l">
              <a:lnSpc>
                <a:spcPct val="115000"/>
              </a:lnSpc>
              <a:spcBef>
                <a:spcPts val="0"/>
              </a:spcBef>
              <a:spcAft>
                <a:spcPts val="0"/>
              </a:spcAft>
              <a:buClr>
                <a:schemeClr val="dk1"/>
              </a:buClr>
              <a:buSzPts val="1100"/>
              <a:buFont typeface="Arial"/>
              <a:buNone/>
            </a:pPr>
            <a:r>
              <a:rPr b="1" lang="pt-PT">
                <a:solidFill>
                  <a:srgbClr val="76A5AF"/>
                </a:solidFill>
                <a:latin typeface="Roboto Mono"/>
                <a:ea typeface="Roboto Mono"/>
                <a:cs typeface="Roboto Mono"/>
                <a:sym typeface="Roboto Mono"/>
              </a:rPr>
              <a:t>     c. </a:t>
            </a:r>
            <a:r>
              <a:rPr lang="pt-PT">
                <a:solidFill>
                  <a:schemeClr val="dk2"/>
                </a:solidFill>
                <a:latin typeface="Roboto Mono Light"/>
                <a:ea typeface="Roboto Mono Light"/>
                <a:cs typeface="Roboto Mono Light"/>
                <a:sym typeface="Roboto Mono Light"/>
              </a:rPr>
              <a:t>...</a:t>
            </a:r>
            <a:endParaRPr>
              <a:solidFill>
                <a:schemeClr val="dk2"/>
              </a:solidFill>
              <a:latin typeface="Roboto Mono Light"/>
              <a:ea typeface="Roboto Mono Light"/>
              <a:cs typeface="Roboto Mono Light"/>
              <a:sym typeface="Roboto Mono Light"/>
            </a:endParaRPr>
          </a:p>
        </p:txBody>
      </p:sp>
      <p:sp>
        <p:nvSpPr>
          <p:cNvPr id="231" name="Google Shape;231;p32"/>
          <p:cNvSpPr txBox="1"/>
          <p:nvPr/>
        </p:nvSpPr>
        <p:spPr>
          <a:xfrm>
            <a:off x="311700" y="793425"/>
            <a:ext cx="8520600" cy="51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pt-PT">
                <a:solidFill>
                  <a:srgbClr val="595959"/>
                </a:solidFill>
                <a:latin typeface="Raleway Light"/>
                <a:ea typeface="Raleway Light"/>
                <a:cs typeface="Raleway Light"/>
                <a:sym typeface="Raleway Light"/>
              </a:rPr>
              <a:t>Good results but...</a:t>
            </a:r>
            <a:endParaRPr i="1">
              <a:solidFill>
                <a:srgbClr val="595959"/>
              </a:solidFill>
              <a:latin typeface="Raleway Light"/>
              <a:ea typeface="Raleway Light"/>
              <a:cs typeface="Raleway Light"/>
              <a:sym typeface="Raleway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p:nvPr/>
        </p:nvSpPr>
        <p:spPr>
          <a:xfrm>
            <a:off x="0" y="0"/>
            <a:ext cx="4572000" cy="51435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txBox="1"/>
          <p:nvPr>
            <p:ph type="title"/>
          </p:nvPr>
        </p:nvSpPr>
        <p:spPr>
          <a:xfrm>
            <a:off x="311700" y="140225"/>
            <a:ext cx="33555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References</a:t>
            </a:r>
            <a:endParaRPr>
              <a:solidFill>
                <a:srgbClr val="FFFFFF"/>
              </a:solidFill>
              <a:latin typeface="Raleway ExtraLight"/>
              <a:ea typeface="Raleway ExtraLight"/>
              <a:cs typeface="Raleway ExtraLight"/>
              <a:sym typeface="Raleway ExtraLight"/>
            </a:endParaRPr>
          </a:p>
        </p:txBody>
      </p:sp>
      <p:pic>
        <p:nvPicPr>
          <p:cNvPr id="238" name="Google Shape;238;p33"/>
          <p:cNvPicPr preferRelativeResize="0"/>
          <p:nvPr/>
        </p:nvPicPr>
        <p:blipFill>
          <a:blip r:embed="rId3">
            <a:alphaModFix/>
          </a:blip>
          <a:stretch>
            <a:fillRect/>
          </a:stretch>
        </p:blipFill>
        <p:spPr>
          <a:xfrm>
            <a:off x="4692875" y="297213"/>
            <a:ext cx="4349751" cy="4549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p:nvPr/>
        </p:nvSpPr>
        <p:spPr>
          <a:xfrm>
            <a:off x="0" y="0"/>
            <a:ext cx="9144000" cy="51435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rgbClr val="FFFFFF"/>
                </a:solidFill>
                <a:latin typeface="Raleway SemiBold"/>
                <a:ea typeface="Raleway SemiBold"/>
                <a:cs typeface="Raleway SemiBold"/>
                <a:sym typeface="Raleway SemiBold"/>
              </a:rPr>
              <a:t>T</a:t>
            </a:r>
            <a:r>
              <a:rPr lang="pt-PT">
                <a:solidFill>
                  <a:srgbClr val="FFFFFF"/>
                </a:solidFill>
                <a:latin typeface="Raleway SemiBold"/>
                <a:ea typeface="Raleway SemiBold"/>
                <a:cs typeface="Raleway SemiBold"/>
                <a:sym typeface="Raleway SemiBold"/>
              </a:rPr>
              <a:t>hank you! </a:t>
            </a:r>
            <a:r>
              <a:rPr lang="pt-PT">
                <a:solidFill>
                  <a:srgbClr val="FFFFFF"/>
                </a:solidFill>
                <a:latin typeface="Raleway Light"/>
                <a:ea typeface="Raleway Light"/>
                <a:cs typeface="Raleway Light"/>
                <a:sym typeface="Raleway Light"/>
              </a:rPr>
              <a:t>Questions?</a:t>
            </a:r>
            <a:endParaRPr>
              <a:solidFill>
                <a:srgbClr val="FFFFFF"/>
              </a:solidFill>
              <a:latin typeface="Raleway Light"/>
              <a:ea typeface="Raleway Light"/>
              <a:cs typeface="Raleway Light"/>
              <a:sym typeface="Raleway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Problem</a:t>
            </a:r>
            <a:endParaRPr>
              <a:solidFill>
                <a:schemeClr val="dk2"/>
              </a:solidFill>
              <a:latin typeface="Raleway ExtraLight"/>
              <a:ea typeface="Raleway ExtraLight"/>
              <a:cs typeface="Raleway ExtraLight"/>
              <a:sym typeface="Raleway ExtraLight"/>
            </a:endParaRPr>
          </a:p>
        </p:txBody>
      </p:sp>
      <p:sp>
        <p:nvSpPr>
          <p:cNvPr id="69" name="Google Shape;69;p15"/>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311700" y="986175"/>
            <a:ext cx="8538600" cy="37830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76A5AF"/>
              </a:buClr>
              <a:buSzPts val="1400"/>
              <a:buChar char="➔"/>
            </a:pPr>
            <a:r>
              <a:rPr lang="pt-PT">
                <a:solidFill>
                  <a:srgbClr val="595959"/>
                </a:solidFill>
                <a:latin typeface="Roboto Mono Light"/>
                <a:ea typeface="Roboto Mono Light"/>
                <a:cs typeface="Roboto Mono Light"/>
                <a:sym typeface="Roboto Mono Light"/>
              </a:rPr>
              <a:t>The </a:t>
            </a:r>
            <a:r>
              <a:rPr b="1" lang="pt-PT">
                <a:solidFill>
                  <a:srgbClr val="595959"/>
                </a:solidFill>
                <a:latin typeface="Roboto Mono"/>
                <a:ea typeface="Roboto Mono"/>
                <a:cs typeface="Roboto Mono"/>
                <a:sym typeface="Roboto Mono"/>
              </a:rPr>
              <a:t>cost</a:t>
            </a:r>
            <a:r>
              <a:rPr lang="pt-PT">
                <a:solidFill>
                  <a:srgbClr val="595959"/>
                </a:solidFill>
                <a:latin typeface="Roboto Mono Light"/>
                <a:ea typeface="Roboto Mono Light"/>
                <a:cs typeface="Roboto Mono Light"/>
                <a:sym typeface="Roboto Mono Light"/>
              </a:rPr>
              <a:t> to an airline company </a:t>
            </a:r>
            <a:r>
              <a:rPr b="1" lang="pt-PT">
                <a:solidFill>
                  <a:srgbClr val="595959"/>
                </a:solidFill>
                <a:latin typeface="Roboto Mono"/>
                <a:ea typeface="Roboto Mono"/>
                <a:cs typeface="Roboto Mono"/>
                <a:sym typeface="Roboto Mono"/>
              </a:rPr>
              <a:t>for each minute</a:t>
            </a:r>
            <a:r>
              <a:rPr lang="pt-PT">
                <a:solidFill>
                  <a:srgbClr val="595959"/>
                </a:solidFill>
                <a:latin typeface="Roboto Mono Light"/>
                <a:ea typeface="Roboto Mono Light"/>
                <a:cs typeface="Roboto Mono Light"/>
                <a:sym typeface="Roboto Mono Light"/>
              </a:rPr>
              <a:t> spent at the terminal is roughly </a:t>
            </a:r>
            <a:r>
              <a:rPr b="1" lang="pt-PT">
                <a:solidFill>
                  <a:srgbClr val="76A5AF"/>
                </a:solidFill>
                <a:latin typeface="Roboto Mono"/>
                <a:ea typeface="Roboto Mono"/>
                <a:cs typeface="Roboto Mono"/>
                <a:sym typeface="Roboto Mono"/>
              </a:rPr>
              <a:t>$30</a:t>
            </a:r>
            <a:r>
              <a:rPr lang="pt-PT">
                <a:solidFill>
                  <a:srgbClr val="595959"/>
                </a:solidFill>
                <a:latin typeface="Roboto Mono Light"/>
                <a:ea typeface="Roboto Mono Light"/>
                <a:cs typeface="Roboto Mono Light"/>
                <a:sym typeface="Roboto Mono Light"/>
              </a:rPr>
              <a:t> </a:t>
            </a:r>
            <a:endParaRPr>
              <a:solidFill>
                <a:srgbClr val="595959"/>
              </a:solidFill>
              <a:latin typeface="Roboto Mono Light"/>
              <a:ea typeface="Roboto Mono Light"/>
              <a:cs typeface="Roboto Mono Light"/>
              <a:sym typeface="Roboto Mono Light"/>
            </a:endParaRPr>
          </a:p>
          <a:p>
            <a:pPr indent="-317500" lvl="0" marL="457200" rtl="0" algn="l">
              <a:lnSpc>
                <a:spcPct val="115000"/>
              </a:lnSpc>
              <a:spcBef>
                <a:spcPts val="1000"/>
              </a:spcBef>
              <a:spcAft>
                <a:spcPts val="0"/>
              </a:spcAft>
              <a:buClr>
                <a:srgbClr val="76A5AF"/>
              </a:buClr>
              <a:buSzPts val="1400"/>
              <a:buChar char="➔"/>
            </a:pPr>
            <a:r>
              <a:rPr b="1" lang="pt-PT">
                <a:solidFill>
                  <a:srgbClr val="76A5AF"/>
                </a:solidFill>
                <a:latin typeface="Roboto Mono"/>
                <a:ea typeface="Roboto Mono"/>
                <a:cs typeface="Roboto Mono"/>
                <a:sym typeface="Roboto Mono"/>
              </a:rPr>
              <a:t>Turnaround critical  path</a:t>
            </a:r>
            <a:r>
              <a:rPr lang="pt-PT">
                <a:solidFill>
                  <a:srgbClr val="595959"/>
                </a:solidFill>
                <a:latin typeface="Roboto Mono Light"/>
                <a:ea typeface="Roboto Mono Light"/>
                <a:cs typeface="Roboto Mono Light"/>
                <a:sym typeface="Roboto Mono Light"/>
              </a:rPr>
              <a:t>  is  the  disembarkation  of  passengers,  cabin servicing  and  </a:t>
            </a:r>
            <a:r>
              <a:rPr b="1" lang="pt-PT">
                <a:solidFill>
                  <a:srgbClr val="595959"/>
                </a:solidFill>
                <a:latin typeface="Roboto Mono"/>
                <a:ea typeface="Roboto Mono"/>
                <a:cs typeface="Roboto Mono"/>
                <a:sym typeface="Roboto Mono"/>
              </a:rPr>
              <a:t>passenger  boarding</a:t>
            </a:r>
            <a:endParaRPr b="1">
              <a:solidFill>
                <a:srgbClr val="595959"/>
              </a:solidFill>
              <a:latin typeface="Roboto Mono"/>
              <a:ea typeface="Roboto Mono"/>
              <a:cs typeface="Roboto Mono"/>
              <a:sym typeface="Roboto Mono"/>
            </a:endParaRPr>
          </a:p>
          <a:p>
            <a:pPr indent="-317500" lvl="0" marL="457200" rtl="0" algn="l">
              <a:lnSpc>
                <a:spcPct val="115000"/>
              </a:lnSpc>
              <a:spcBef>
                <a:spcPts val="1000"/>
              </a:spcBef>
              <a:spcAft>
                <a:spcPts val="0"/>
              </a:spcAft>
              <a:buClr>
                <a:srgbClr val="76A5AF"/>
              </a:buClr>
              <a:buSzPts val="1400"/>
              <a:buChar char="➔"/>
            </a:pPr>
            <a:r>
              <a:rPr lang="pt-PT">
                <a:solidFill>
                  <a:srgbClr val="595959"/>
                </a:solidFill>
                <a:latin typeface="Roboto Mono Light"/>
                <a:ea typeface="Roboto Mono Light"/>
                <a:cs typeface="Roboto Mono Light"/>
                <a:sym typeface="Roboto Mono Light"/>
              </a:rPr>
              <a:t>Boarding process is </a:t>
            </a:r>
            <a:r>
              <a:rPr b="1" lang="pt-PT">
                <a:solidFill>
                  <a:srgbClr val="595959"/>
                </a:solidFill>
                <a:latin typeface="Roboto Mono"/>
                <a:ea typeface="Roboto Mono"/>
                <a:cs typeface="Roboto Mono"/>
                <a:sym typeface="Roboto Mono"/>
              </a:rPr>
              <a:t>stressful </a:t>
            </a:r>
            <a:r>
              <a:rPr lang="pt-PT">
                <a:solidFill>
                  <a:srgbClr val="595959"/>
                </a:solidFill>
                <a:latin typeface="Roboto Mono Light"/>
                <a:ea typeface="Roboto Mono Light"/>
                <a:cs typeface="Roboto Mono Light"/>
                <a:sym typeface="Roboto Mono Light"/>
              </a:rPr>
              <a:t>for everyone, passengers and crew</a:t>
            </a:r>
            <a:endParaRPr>
              <a:solidFill>
                <a:srgbClr val="595959"/>
              </a:solidFill>
              <a:latin typeface="Roboto Mono Light"/>
              <a:ea typeface="Roboto Mono Light"/>
              <a:cs typeface="Roboto Mono Light"/>
              <a:sym typeface="Roboto Mono Light"/>
            </a:endParaRPr>
          </a:p>
          <a:p>
            <a:pPr indent="-317500" lvl="0" marL="457200" rtl="0" algn="l">
              <a:lnSpc>
                <a:spcPct val="115000"/>
              </a:lnSpc>
              <a:spcBef>
                <a:spcPts val="1000"/>
              </a:spcBef>
              <a:spcAft>
                <a:spcPts val="0"/>
              </a:spcAft>
              <a:buClr>
                <a:srgbClr val="76A5AF"/>
              </a:buClr>
              <a:buSzPts val="1400"/>
              <a:buFont typeface="Roboto Mono Light"/>
              <a:buChar char="➔"/>
            </a:pPr>
            <a:r>
              <a:rPr lang="pt-PT">
                <a:solidFill>
                  <a:srgbClr val="595959"/>
                </a:solidFill>
                <a:latin typeface="Roboto Mono Light"/>
                <a:ea typeface="Roboto Mono Light"/>
                <a:cs typeface="Roboto Mono Light"/>
                <a:sym typeface="Roboto Mono Light"/>
              </a:rPr>
              <a:t>Efficient passenger boarding can save a lot of time and money</a:t>
            </a:r>
            <a:endParaRPr>
              <a:solidFill>
                <a:srgbClr val="595959"/>
              </a:solidFill>
              <a:latin typeface="Roboto Mono Light"/>
              <a:ea typeface="Roboto Mono Light"/>
              <a:cs typeface="Roboto Mono Light"/>
              <a:sym typeface="Roboto Mono Light"/>
            </a:endParaRPr>
          </a:p>
          <a:p>
            <a:pPr indent="-317500" lvl="0" marL="457200" rtl="0" algn="l">
              <a:lnSpc>
                <a:spcPct val="115000"/>
              </a:lnSpc>
              <a:spcBef>
                <a:spcPts val="1000"/>
              </a:spcBef>
              <a:spcAft>
                <a:spcPts val="0"/>
              </a:spcAft>
              <a:buClr>
                <a:srgbClr val="76A5AF"/>
              </a:buClr>
              <a:buSzPts val="1400"/>
              <a:buChar char="➔"/>
            </a:pPr>
            <a:r>
              <a:rPr lang="pt-PT">
                <a:solidFill>
                  <a:srgbClr val="595959"/>
                </a:solidFill>
                <a:latin typeface="Roboto Mono Light"/>
                <a:ea typeface="Roboto Mono Light"/>
                <a:cs typeface="Roboto Mono Light"/>
                <a:sym typeface="Roboto Mono Light"/>
              </a:rPr>
              <a:t>There are </a:t>
            </a:r>
            <a:r>
              <a:rPr b="1" lang="pt-PT">
                <a:solidFill>
                  <a:srgbClr val="595959"/>
                </a:solidFill>
                <a:latin typeface="Roboto Mono"/>
                <a:ea typeface="Roboto Mono"/>
                <a:cs typeface="Roboto Mono"/>
                <a:sym typeface="Roboto Mono"/>
              </a:rPr>
              <a:t>efficient boarding methods</a:t>
            </a:r>
            <a:r>
              <a:rPr lang="pt-PT">
                <a:solidFill>
                  <a:srgbClr val="595959"/>
                </a:solidFill>
                <a:latin typeface="Roboto Mono Light"/>
                <a:ea typeface="Roboto Mono Light"/>
                <a:cs typeface="Roboto Mono Light"/>
                <a:sym typeface="Roboto Mono Light"/>
              </a:rPr>
              <a:t> which are not implemented in real-life scenarios due to their </a:t>
            </a:r>
            <a:r>
              <a:rPr b="1" lang="pt-PT">
                <a:solidFill>
                  <a:srgbClr val="76A5AF"/>
                </a:solidFill>
                <a:latin typeface="Roboto Mono"/>
                <a:ea typeface="Roboto Mono"/>
                <a:cs typeface="Roboto Mono"/>
                <a:sym typeface="Roboto Mono"/>
              </a:rPr>
              <a:t>complexity</a:t>
            </a:r>
            <a:r>
              <a:rPr lang="pt-PT">
                <a:solidFill>
                  <a:srgbClr val="595959"/>
                </a:solidFill>
                <a:latin typeface="Roboto Mono Light"/>
                <a:ea typeface="Roboto Mono Light"/>
                <a:cs typeface="Roboto Mono Light"/>
                <a:sym typeface="Roboto Mono Light"/>
              </a:rPr>
              <a:t> and </a:t>
            </a:r>
            <a:r>
              <a:rPr b="1" lang="pt-PT">
                <a:solidFill>
                  <a:srgbClr val="76A5AF"/>
                </a:solidFill>
                <a:latin typeface="Roboto Mono"/>
                <a:ea typeface="Roboto Mono"/>
                <a:cs typeface="Roboto Mono"/>
                <a:sym typeface="Roboto Mono"/>
              </a:rPr>
              <a:t>pre-ordering process</a:t>
            </a:r>
            <a:endParaRPr b="1">
              <a:solidFill>
                <a:srgbClr val="76A5AF"/>
              </a:solidFill>
              <a:latin typeface="Roboto Mono"/>
              <a:ea typeface="Roboto Mono"/>
              <a:cs typeface="Roboto Mono"/>
              <a:sym typeface="Roboto Mono"/>
            </a:endParaRPr>
          </a:p>
          <a:p>
            <a:pPr indent="0" lvl="0" marL="0" rtl="0" algn="l">
              <a:lnSpc>
                <a:spcPct val="115000"/>
              </a:lnSpc>
              <a:spcBef>
                <a:spcPts val="1000"/>
              </a:spcBef>
              <a:spcAft>
                <a:spcPts val="16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p:nvPr/>
        </p:nvSpPr>
        <p:spPr>
          <a:xfrm>
            <a:off x="0" y="0"/>
            <a:ext cx="4572000" cy="51435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type="title"/>
          </p:nvPr>
        </p:nvSpPr>
        <p:spPr>
          <a:xfrm>
            <a:off x="311700" y="140225"/>
            <a:ext cx="8520600" cy="16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Boarding</a:t>
            </a:r>
            <a:endParaRPr>
              <a:solidFill>
                <a:srgbClr val="FFFFFF"/>
              </a:solidFill>
              <a:latin typeface="Raleway ExtraLight"/>
              <a:ea typeface="Raleway ExtraLight"/>
              <a:cs typeface="Raleway ExtraLight"/>
              <a:sym typeface="Raleway ExtraLight"/>
            </a:endParaRPr>
          </a:p>
          <a:p>
            <a:pPr indent="0" lvl="0" marL="0" rtl="0" algn="l">
              <a:spcBef>
                <a:spcPts val="0"/>
              </a:spcBef>
              <a:spcAft>
                <a:spcPts val="0"/>
              </a:spcAft>
              <a:buNone/>
            </a:pPr>
            <a:r>
              <a:rPr lang="pt-PT">
                <a:solidFill>
                  <a:srgbClr val="FFFFFF"/>
                </a:solidFill>
                <a:latin typeface="Raleway ExtraLight"/>
                <a:ea typeface="Raleway ExtraLight"/>
                <a:cs typeface="Raleway ExtraLight"/>
                <a:sym typeface="Raleway ExtraLight"/>
              </a:rPr>
              <a:t>Logic</a:t>
            </a:r>
            <a:endParaRPr>
              <a:solidFill>
                <a:srgbClr val="FFFFFF"/>
              </a:solidFill>
              <a:latin typeface="Raleway ExtraLight"/>
              <a:ea typeface="Raleway ExtraLight"/>
              <a:cs typeface="Raleway ExtraLight"/>
              <a:sym typeface="Raleway ExtraLight"/>
            </a:endParaRPr>
          </a:p>
        </p:txBody>
      </p:sp>
      <p:pic>
        <p:nvPicPr>
          <p:cNvPr id="77" name="Google Shape;77;p16"/>
          <p:cNvPicPr preferRelativeResize="0"/>
          <p:nvPr/>
        </p:nvPicPr>
        <p:blipFill>
          <a:blip r:embed="rId3">
            <a:alphaModFix/>
          </a:blip>
          <a:stretch>
            <a:fillRect/>
          </a:stretch>
        </p:blipFill>
        <p:spPr>
          <a:xfrm>
            <a:off x="5217500" y="219600"/>
            <a:ext cx="3455726" cy="4704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2"/>
                </a:solidFill>
                <a:latin typeface="Raleway ExtraLight"/>
                <a:ea typeface="Raleway ExtraLight"/>
                <a:cs typeface="Raleway ExtraLight"/>
                <a:sym typeface="Raleway ExtraLight"/>
              </a:rPr>
              <a:t>Interferences</a:t>
            </a:r>
            <a:endParaRPr>
              <a:solidFill>
                <a:schemeClr val="dk2"/>
              </a:solidFill>
              <a:latin typeface="Raleway ExtraLight"/>
              <a:ea typeface="Raleway ExtraLight"/>
              <a:cs typeface="Raleway ExtraLight"/>
              <a:sym typeface="Raleway ExtraLight"/>
            </a:endParaRPr>
          </a:p>
        </p:txBody>
      </p:sp>
      <p:sp>
        <p:nvSpPr>
          <p:cNvPr id="83" name="Google Shape;83;p17"/>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311700" y="1298250"/>
            <a:ext cx="4143600" cy="2850300"/>
          </a:xfrm>
          <a:prstGeom prst="rect">
            <a:avLst/>
          </a:prstGeom>
          <a:solidFill>
            <a:srgbClr val="FFFFFF"/>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317500" lvl="0" marL="457200" marR="0" rtl="0" algn="l">
              <a:lnSpc>
                <a:spcPct val="115000"/>
              </a:lnSpc>
              <a:spcBef>
                <a:spcPts val="0"/>
              </a:spcBef>
              <a:spcAft>
                <a:spcPts val="0"/>
              </a:spcAft>
              <a:buClr>
                <a:srgbClr val="76A5AF"/>
              </a:buClr>
              <a:buSzPts val="1400"/>
              <a:buFont typeface="Roboto Mono"/>
              <a:buAutoNum type="arabicPeriod"/>
            </a:pPr>
            <a:r>
              <a:rPr b="1" lang="pt-PT">
                <a:solidFill>
                  <a:srgbClr val="595959"/>
                </a:solidFill>
                <a:latin typeface="Roboto Mono"/>
                <a:ea typeface="Roboto Mono"/>
                <a:cs typeface="Roboto Mono"/>
                <a:sym typeface="Roboto Mono"/>
              </a:rPr>
              <a:t>Aisle </a:t>
            </a:r>
            <a:r>
              <a:rPr lang="pt-PT">
                <a:solidFill>
                  <a:srgbClr val="595959"/>
                </a:solidFill>
                <a:latin typeface="Roboto Mono Light"/>
                <a:ea typeface="Roboto Mono Light"/>
                <a:cs typeface="Roboto Mono Light"/>
                <a:sym typeface="Roboto Mono Light"/>
              </a:rPr>
              <a:t>Interference</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a:p>
            <a:pPr indent="0" lvl="0" marL="0" marR="0" rtl="0" algn="ctr">
              <a:lnSpc>
                <a:spcPct val="115000"/>
              </a:lnSpc>
              <a:spcBef>
                <a:spcPts val="0"/>
              </a:spcBef>
              <a:spcAft>
                <a:spcPts val="0"/>
              </a:spcAft>
              <a:buNone/>
            </a:pPr>
            <a:r>
              <a:t/>
            </a:r>
            <a:endParaRPr>
              <a:solidFill>
                <a:srgbClr val="595959"/>
              </a:solidFill>
              <a:latin typeface="Roboto Mono Light"/>
              <a:ea typeface="Roboto Mono Light"/>
              <a:cs typeface="Roboto Mono Light"/>
              <a:sym typeface="Roboto Mono Light"/>
            </a:endParaRPr>
          </a:p>
        </p:txBody>
      </p:sp>
      <p:sp>
        <p:nvSpPr>
          <p:cNvPr id="85" name="Google Shape;85;p17"/>
          <p:cNvSpPr txBox="1"/>
          <p:nvPr/>
        </p:nvSpPr>
        <p:spPr>
          <a:xfrm>
            <a:off x="4688700" y="1298250"/>
            <a:ext cx="4143600" cy="2850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b="1" lang="pt-PT">
                <a:solidFill>
                  <a:srgbClr val="76A5AF"/>
                </a:solidFill>
                <a:latin typeface="Roboto Mono"/>
                <a:ea typeface="Roboto Mono"/>
                <a:cs typeface="Roboto Mono"/>
                <a:sym typeface="Roboto Mono"/>
              </a:rPr>
              <a:t>2.</a:t>
            </a:r>
            <a:r>
              <a:rPr b="1" lang="pt-PT">
                <a:solidFill>
                  <a:schemeClr val="dk2"/>
                </a:solidFill>
                <a:latin typeface="Roboto Mono"/>
                <a:ea typeface="Roboto Mono"/>
                <a:cs typeface="Roboto Mono"/>
                <a:sym typeface="Roboto Mono"/>
              </a:rPr>
              <a:t> Seat </a:t>
            </a:r>
            <a:r>
              <a:rPr lang="pt-PT">
                <a:solidFill>
                  <a:schemeClr val="dk2"/>
                </a:solidFill>
                <a:latin typeface="Roboto Mono Light"/>
                <a:ea typeface="Roboto Mono Light"/>
                <a:cs typeface="Roboto Mono Light"/>
                <a:sym typeface="Roboto Mono Light"/>
              </a:rPr>
              <a:t>Interference</a:t>
            </a:r>
            <a:endParaRPr>
              <a:solidFill>
                <a:schemeClr val="dk2"/>
              </a:solidFill>
              <a:latin typeface="Roboto Mono Light"/>
              <a:ea typeface="Roboto Mono Light"/>
              <a:cs typeface="Roboto Mono Light"/>
              <a:sym typeface="Roboto Mono Light"/>
            </a:endParaRPr>
          </a:p>
          <a:p>
            <a:pPr indent="0" lvl="0" marL="0" marR="0" rtl="0" algn="ctr">
              <a:lnSpc>
                <a:spcPct val="115000"/>
              </a:lnSpc>
              <a:spcBef>
                <a:spcPts val="0"/>
              </a:spcBef>
              <a:spcAft>
                <a:spcPts val="1600"/>
              </a:spcAft>
              <a:buNone/>
            </a:pPr>
            <a:r>
              <a:t/>
            </a:r>
            <a:endParaRPr b="1">
              <a:solidFill>
                <a:schemeClr val="dk2"/>
              </a:solidFill>
              <a:latin typeface="Roboto Mono"/>
              <a:ea typeface="Roboto Mono"/>
              <a:cs typeface="Roboto Mono"/>
              <a:sym typeface="Roboto Mono"/>
            </a:endParaRPr>
          </a:p>
        </p:txBody>
      </p:sp>
      <p:pic>
        <p:nvPicPr>
          <p:cNvPr id="86" name="Google Shape;86;p17"/>
          <p:cNvPicPr preferRelativeResize="0"/>
          <p:nvPr/>
        </p:nvPicPr>
        <p:blipFill rotWithShape="1">
          <a:blip r:embed="rId3">
            <a:alphaModFix/>
          </a:blip>
          <a:srcRect b="12760" l="9602" r="16191" t="13476"/>
          <a:stretch/>
        </p:blipFill>
        <p:spPr>
          <a:xfrm>
            <a:off x="505725" y="1875850"/>
            <a:ext cx="3852775" cy="2154250"/>
          </a:xfrm>
          <a:prstGeom prst="rect">
            <a:avLst/>
          </a:prstGeom>
          <a:noFill/>
          <a:ln>
            <a:noFill/>
          </a:ln>
        </p:spPr>
      </p:pic>
      <p:pic>
        <p:nvPicPr>
          <p:cNvPr id="87" name="Google Shape;87;p17"/>
          <p:cNvPicPr preferRelativeResize="0"/>
          <p:nvPr/>
        </p:nvPicPr>
        <p:blipFill>
          <a:blip r:embed="rId4">
            <a:alphaModFix/>
          </a:blip>
          <a:stretch>
            <a:fillRect/>
          </a:stretch>
        </p:blipFill>
        <p:spPr>
          <a:xfrm>
            <a:off x="4792339" y="2046625"/>
            <a:ext cx="3936326" cy="189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Related Work</a:t>
            </a:r>
            <a:endParaRPr>
              <a:solidFill>
                <a:schemeClr val="dk2"/>
              </a:solidFill>
              <a:latin typeface="Raleway ExtraLight"/>
              <a:ea typeface="Raleway ExtraLight"/>
              <a:cs typeface="Raleway ExtraLight"/>
              <a:sym typeface="Raleway ExtraLight"/>
            </a:endParaRPr>
          </a:p>
        </p:txBody>
      </p:sp>
      <p:sp>
        <p:nvSpPr>
          <p:cNvPr id="93" name="Google Shape;93;p18"/>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311700" y="3170375"/>
            <a:ext cx="4291500" cy="677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i="1" lang="pt-PT">
                <a:solidFill>
                  <a:srgbClr val="76A5AF"/>
                </a:solidFill>
                <a:latin typeface="Raleway Light"/>
                <a:ea typeface="Raleway Light"/>
                <a:cs typeface="Raleway Light"/>
                <a:sym typeface="Raleway Light"/>
              </a:rPr>
              <a:t>There’s a gap on researches considering both </a:t>
            </a:r>
            <a:r>
              <a:rPr b="1" i="1" lang="pt-PT">
                <a:solidFill>
                  <a:srgbClr val="76A5AF"/>
                </a:solidFill>
                <a:latin typeface="Raleway"/>
                <a:ea typeface="Raleway"/>
                <a:cs typeface="Raleway"/>
                <a:sym typeface="Raleway"/>
              </a:rPr>
              <a:t>simulation</a:t>
            </a:r>
            <a:r>
              <a:rPr i="1" lang="pt-PT">
                <a:solidFill>
                  <a:srgbClr val="76A5AF"/>
                </a:solidFill>
                <a:latin typeface="Raleway Light"/>
                <a:ea typeface="Raleway Light"/>
                <a:cs typeface="Raleway Light"/>
                <a:sym typeface="Raleway Light"/>
              </a:rPr>
              <a:t> and </a:t>
            </a:r>
            <a:r>
              <a:rPr b="1" i="1" lang="pt-PT">
                <a:solidFill>
                  <a:srgbClr val="76A5AF"/>
                </a:solidFill>
                <a:latin typeface="Raleway"/>
                <a:ea typeface="Raleway"/>
                <a:cs typeface="Raleway"/>
                <a:sym typeface="Raleway"/>
              </a:rPr>
              <a:t>human behaviour</a:t>
            </a:r>
            <a:endParaRPr b="1" i="1">
              <a:solidFill>
                <a:srgbClr val="76A5AF"/>
              </a:solidFill>
              <a:latin typeface="Raleway"/>
              <a:ea typeface="Raleway"/>
              <a:cs typeface="Raleway"/>
              <a:sym typeface="Raleway"/>
            </a:endParaRPr>
          </a:p>
        </p:txBody>
      </p:sp>
      <p:sp>
        <p:nvSpPr>
          <p:cNvPr id="95" name="Google Shape;95;p18"/>
          <p:cNvSpPr txBox="1"/>
          <p:nvPr/>
        </p:nvSpPr>
        <p:spPr>
          <a:xfrm>
            <a:off x="4791600" y="392100"/>
            <a:ext cx="4040700" cy="4359300"/>
          </a:xfrm>
          <a:prstGeom prst="rect">
            <a:avLst/>
          </a:prstGeom>
          <a:solidFill>
            <a:srgbClr val="FFFFFF"/>
          </a:solidFill>
          <a:ln cap="flat" cmpd="sng" w="9525">
            <a:solidFill>
              <a:srgbClr val="595959"/>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pt-PT" sz="1200">
                <a:solidFill>
                  <a:srgbClr val="76A5AF"/>
                </a:solidFill>
                <a:latin typeface="Roboto Mono"/>
                <a:ea typeface="Roboto Mono"/>
                <a:cs typeface="Roboto Mono"/>
                <a:sym typeface="Roboto Mono"/>
              </a:rPr>
              <a:t>f0</a:t>
            </a:r>
            <a:r>
              <a:rPr b="1" lang="pt-PT" sz="1200">
                <a:solidFill>
                  <a:srgbClr val="76A5AF"/>
                </a:solidFill>
                <a:latin typeface="Roboto Mono"/>
                <a:ea typeface="Roboto Mono"/>
                <a:cs typeface="Roboto Mono"/>
                <a:sym typeface="Roboto Mono"/>
              </a:rPr>
              <a:t>.</a:t>
            </a:r>
            <a:r>
              <a:rPr lang="pt-PT" sz="1200">
                <a:solidFill>
                  <a:srgbClr val="595959"/>
                </a:solidFill>
                <a:latin typeface="Roboto Mono Light"/>
                <a:ea typeface="Roboto Mono Light"/>
                <a:cs typeface="Roboto Mono Light"/>
                <a:sym typeface="Roboto Mono Light"/>
              </a:rPr>
              <a:t> Considers aisle interferences;</a:t>
            </a:r>
            <a:endParaRPr sz="1200">
              <a:solidFill>
                <a:srgbClr val="595959"/>
              </a:solidFill>
              <a:latin typeface="Roboto Mono Light"/>
              <a:ea typeface="Roboto Mono Light"/>
              <a:cs typeface="Roboto Mono Light"/>
              <a:sym typeface="Roboto Mono Light"/>
            </a:endParaRPr>
          </a:p>
          <a:p>
            <a:pPr indent="0" lvl="0" marL="0" marR="0" rtl="0" algn="l">
              <a:lnSpc>
                <a:spcPct val="100000"/>
              </a:lnSpc>
              <a:spcBef>
                <a:spcPts val="0"/>
              </a:spcBef>
              <a:spcAft>
                <a:spcPts val="0"/>
              </a:spcAft>
              <a:buNone/>
            </a:pPr>
            <a:r>
              <a:t/>
            </a:r>
            <a:endParaRPr sz="1200">
              <a:solidFill>
                <a:srgbClr val="595959"/>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f1.</a:t>
            </a:r>
            <a:r>
              <a:rPr lang="pt-PT" sz="1200">
                <a:solidFill>
                  <a:schemeClr val="dk2"/>
                </a:solidFill>
                <a:latin typeface="Roboto Mono Light"/>
                <a:ea typeface="Roboto Mono Light"/>
                <a:cs typeface="Roboto Mono Light"/>
                <a:sym typeface="Roboto Mono Light"/>
              </a:rPr>
              <a:t> Considers seat interferences;</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f2.</a:t>
            </a:r>
            <a:r>
              <a:rPr lang="pt-PT" sz="1200">
                <a:solidFill>
                  <a:schemeClr val="dk2"/>
                </a:solidFill>
                <a:latin typeface="Roboto Mono Light"/>
                <a:ea typeface="Roboto Mono Light"/>
                <a:cs typeface="Roboto Mono Light"/>
                <a:sym typeface="Roboto Mono Light"/>
              </a:rPr>
              <a:t> Considers time for stowing luggage;</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f3.</a:t>
            </a:r>
            <a:r>
              <a:rPr lang="pt-PT" sz="1200">
                <a:solidFill>
                  <a:schemeClr val="dk2"/>
                </a:solidFill>
                <a:latin typeface="Roboto Mono Light"/>
                <a:ea typeface="Roboto Mono Light"/>
                <a:cs typeface="Roboto Mono Light"/>
                <a:sym typeface="Roboto Mono Light"/>
              </a:rPr>
              <a:t> Considers a variable luggage count;</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f4.</a:t>
            </a:r>
            <a:r>
              <a:rPr lang="pt-PT" sz="1200">
                <a:solidFill>
                  <a:schemeClr val="dk2"/>
                </a:solidFill>
                <a:latin typeface="Roboto Mono Light"/>
                <a:ea typeface="Roboto Mono Light"/>
                <a:cs typeface="Roboto Mono Light"/>
                <a:sym typeface="Roboto Mono Light"/>
              </a:rPr>
              <a:t> Analyses 4 or more boarding methods;</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f5.</a:t>
            </a:r>
            <a:r>
              <a:rPr lang="pt-PT" sz="1200">
                <a:solidFill>
                  <a:schemeClr val="dk2"/>
                </a:solidFill>
                <a:latin typeface="Roboto Mono Light"/>
                <a:ea typeface="Roboto Mono Light"/>
                <a:cs typeface="Roboto Mono Light"/>
                <a:sym typeface="Roboto Mono Light"/>
              </a:rPr>
              <a:t> Uses a single-aisle layout;</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f6.</a:t>
            </a:r>
            <a:r>
              <a:rPr lang="pt-PT" sz="1200">
                <a:solidFill>
                  <a:schemeClr val="dk2"/>
                </a:solidFill>
                <a:latin typeface="Roboto Mono Light"/>
                <a:ea typeface="Roboto Mono Light"/>
                <a:cs typeface="Roboto Mono Light"/>
                <a:sym typeface="Roboto Mono Light"/>
              </a:rPr>
              <a:t> Has a passenger satisfaction metric;</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f7.</a:t>
            </a:r>
            <a:r>
              <a:rPr lang="pt-PT" sz="1200">
                <a:solidFill>
                  <a:schemeClr val="dk2"/>
                </a:solidFill>
                <a:latin typeface="Roboto Mono Light"/>
                <a:ea typeface="Roboto Mono Light"/>
                <a:cs typeface="Roboto Mono Light"/>
                <a:sym typeface="Roboto Mono Light"/>
              </a:rPr>
              <a:t> Finds an average boarding time;</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f8.</a:t>
            </a:r>
            <a:r>
              <a:rPr lang="pt-PT" sz="1200">
                <a:solidFill>
                  <a:schemeClr val="dk2"/>
                </a:solidFill>
                <a:latin typeface="Roboto Mono Light"/>
                <a:ea typeface="Roboto Mono Light"/>
                <a:cs typeface="Roboto Mono Light"/>
                <a:sym typeface="Roboto Mono Light"/>
              </a:rPr>
              <a:t> Uses simulation instead of just observation;</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200">
                <a:solidFill>
                  <a:srgbClr val="76A5AF"/>
                </a:solidFill>
                <a:latin typeface="Roboto Mono"/>
                <a:ea typeface="Roboto Mono"/>
                <a:cs typeface="Roboto Mono"/>
                <a:sym typeface="Roboto Mono"/>
              </a:rPr>
              <a:t>f9.</a:t>
            </a:r>
            <a:r>
              <a:rPr lang="pt-PT" sz="1200">
                <a:solidFill>
                  <a:schemeClr val="dk2"/>
                </a:solidFill>
                <a:latin typeface="Roboto Mono Light"/>
                <a:ea typeface="Roboto Mono Light"/>
                <a:cs typeface="Roboto Mono Light"/>
                <a:sym typeface="Roboto Mono Light"/>
              </a:rPr>
              <a:t> Finds a deviation for individual boarding;</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2"/>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b="1" lang="pt-PT" sz="1200">
                <a:solidFill>
                  <a:srgbClr val="76A5AF"/>
                </a:solidFill>
                <a:latin typeface="Roboto Mono"/>
                <a:ea typeface="Roboto Mono"/>
                <a:cs typeface="Roboto Mono"/>
                <a:sym typeface="Roboto Mono"/>
              </a:rPr>
              <a:t>f10.</a:t>
            </a:r>
            <a:r>
              <a:rPr lang="pt-PT" sz="1200">
                <a:solidFill>
                  <a:schemeClr val="dk2"/>
                </a:solidFill>
                <a:latin typeface="Roboto Mono Light"/>
                <a:ea typeface="Roboto Mono Light"/>
                <a:cs typeface="Roboto Mono Light"/>
                <a:sym typeface="Roboto Mono Light"/>
              </a:rPr>
              <a:t> Uses human behaviour.</a:t>
            </a:r>
            <a:endParaRPr sz="1200">
              <a:solidFill>
                <a:srgbClr val="595959"/>
              </a:solidFill>
              <a:latin typeface="Roboto Mono Light"/>
              <a:ea typeface="Roboto Mono Light"/>
              <a:cs typeface="Roboto Mono Light"/>
              <a:sym typeface="Roboto Mono Light"/>
            </a:endParaRPr>
          </a:p>
        </p:txBody>
      </p:sp>
      <p:pic>
        <p:nvPicPr>
          <p:cNvPr id="96" name="Google Shape;96;p18"/>
          <p:cNvPicPr preferRelativeResize="0"/>
          <p:nvPr/>
        </p:nvPicPr>
        <p:blipFill>
          <a:blip r:embed="rId3">
            <a:alphaModFix/>
          </a:blip>
          <a:stretch>
            <a:fillRect/>
          </a:stretch>
        </p:blipFill>
        <p:spPr>
          <a:xfrm>
            <a:off x="311700" y="1627300"/>
            <a:ext cx="4291498" cy="12580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Motivation</a:t>
            </a:r>
            <a:endParaRPr>
              <a:solidFill>
                <a:schemeClr val="dk2"/>
              </a:solidFill>
              <a:latin typeface="Raleway ExtraLight"/>
              <a:ea typeface="Raleway ExtraLight"/>
              <a:cs typeface="Raleway ExtraLight"/>
              <a:sym typeface="Raleway ExtraLight"/>
            </a:endParaRPr>
          </a:p>
        </p:txBody>
      </p:sp>
      <p:sp>
        <p:nvSpPr>
          <p:cNvPr id="102" name="Google Shape;102;p19"/>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311700" y="836925"/>
            <a:ext cx="8520600" cy="16770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pt-PT" sz="1300">
                <a:solidFill>
                  <a:srgbClr val="76A5AF"/>
                </a:solidFill>
                <a:latin typeface="Roboto Mono"/>
                <a:ea typeface="Roboto Mono"/>
                <a:cs typeface="Roboto Mono"/>
                <a:sym typeface="Roboto Mono"/>
              </a:rPr>
              <a:t>1. </a:t>
            </a:r>
            <a:r>
              <a:rPr lang="pt-PT">
                <a:solidFill>
                  <a:srgbClr val="595959"/>
                </a:solidFill>
                <a:latin typeface="Roboto Mono Light"/>
                <a:ea typeface="Roboto Mono Light"/>
                <a:cs typeface="Roboto Mono Light"/>
                <a:sym typeface="Roboto Mono Light"/>
              </a:rPr>
              <a:t>Simulate airplane boarding in the most</a:t>
            </a:r>
            <a:r>
              <a:rPr lang="pt-PT">
                <a:solidFill>
                  <a:srgbClr val="595959"/>
                </a:solidFill>
                <a:latin typeface="Roboto Mono"/>
                <a:ea typeface="Roboto Mono"/>
                <a:cs typeface="Roboto Mono"/>
                <a:sym typeface="Roboto Mono"/>
              </a:rPr>
              <a:t> </a:t>
            </a:r>
            <a:r>
              <a:rPr b="1" lang="pt-PT">
                <a:solidFill>
                  <a:srgbClr val="595959"/>
                </a:solidFill>
                <a:latin typeface="Roboto Mono"/>
                <a:ea typeface="Roboto Mono"/>
                <a:cs typeface="Roboto Mono"/>
                <a:sym typeface="Roboto Mono"/>
              </a:rPr>
              <a:t>realistic</a:t>
            </a:r>
            <a:r>
              <a:rPr lang="pt-PT">
                <a:solidFill>
                  <a:srgbClr val="595959"/>
                </a:solidFill>
                <a:latin typeface="Roboto Mono"/>
                <a:ea typeface="Roboto Mono"/>
                <a:cs typeface="Roboto Mono"/>
                <a:sym typeface="Roboto Mono"/>
              </a:rPr>
              <a:t> </a:t>
            </a:r>
            <a:r>
              <a:rPr lang="pt-PT">
                <a:solidFill>
                  <a:srgbClr val="595959"/>
                </a:solidFill>
                <a:latin typeface="Roboto Mono Light"/>
                <a:ea typeface="Roboto Mono Light"/>
                <a:cs typeface="Roboto Mono Light"/>
                <a:sym typeface="Roboto Mono Light"/>
              </a:rPr>
              <a:t>way possible</a:t>
            </a:r>
            <a:endParaRPr>
              <a:solidFill>
                <a:srgbClr val="595959"/>
              </a:solidFill>
              <a:latin typeface="Roboto Mono Light"/>
              <a:ea typeface="Roboto Mono Light"/>
              <a:cs typeface="Roboto Mono Light"/>
              <a:sym typeface="Roboto Mono Light"/>
            </a:endParaRPr>
          </a:p>
          <a:p>
            <a:pPr indent="0" lvl="0" marL="0" rtl="0" algn="l">
              <a:lnSpc>
                <a:spcPct val="115000"/>
              </a:lnSpc>
              <a:spcBef>
                <a:spcPts val="1600"/>
              </a:spcBef>
              <a:spcAft>
                <a:spcPts val="0"/>
              </a:spcAft>
              <a:buNone/>
            </a:pPr>
            <a:r>
              <a:rPr b="1" lang="pt-PT" sz="1300">
                <a:solidFill>
                  <a:srgbClr val="76A5AF"/>
                </a:solidFill>
                <a:latin typeface="Roboto Mono"/>
                <a:ea typeface="Roboto Mono"/>
                <a:cs typeface="Roboto Mono"/>
                <a:sym typeface="Roboto Mono"/>
              </a:rPr>
              <a:t>2. </a:t>
            </a:r>
            <a:r>
              <a:rPr lang="pt-PT">
                <a:solidFill>
                  <a:srgbClr val="595959"/>
                </a:solidFill>
                <a:latin typeface="Roboto Mono Light"/>
                <a:ea typeface="Roboto Mono Light"/>
                <a:cs typeface="Roboto Mono Light"/>
                <a:sym typeface="Roboto Mono Light"/>
              </a:rPr>
              <a:t>Use of</a:t>
            </a:r>
            <a:r>
              <a:rPr lang="pt-PT">
                <a:solidFill>
                  <a:srgbClr val="595959"/>
                </a:solidFill>
                <a:latin typeface="Roboto Mono"/>
                <a:ea typeface="Roboto Mono"/>
                <a:cs typeface="Roboto Mono"/>
                <a:sym typeface="Roboto Mono"/>
              </a:rPr>
              <a:t> </a:t>
            </a:r>
            <a:r>
              <a:rPr b="1" lang="pt-PT">
                <a:solidFill>
                  <a:srgbClr val="595959"/>
                </a:solidFill>
                <a:latin typeface="Roboto Mono"/>
                <a:ea typeface="Roboto Mono"/>
                <a:cs typeface="Roboto Mono"/>
                <a:sym typeface="Roboto Mono"/>
              </a:rPr>
              <a:t>human behavioural</a:t>
            </a:r>
            <a:r>
              <a:rPr lang="pt-PT">
                <a:solidFill>
                  <a:srgbClr val="595959"/>
                </a:solidFill>
                <a:latin typeface="Roboto Mono"/>
                <a:ea typeface="Roboto Mono"/>
                <a:cs typeface="Roboto Mono"/>
                <a:sym typeface="Roboto Mono"/>
              </a:rPr>
              <a:t> </a:t>
            </a:r>
            <a:r>
              <a:rPr lang="pt-PT">
                <a:solidFill>
                  <a:srgbClr val="595959"/>
                </a:solidFill>
                <a:latin typeface="Roboto Mono Light"/>
                <a:ea typeface="Roboto Mono Light"/>
                <a:cs typeface="Roboto Mono Light"/>
                <a:sym typeface="Roboto Mono Light"/>
              </a:rPr>
              <a:t>metrics</a:t>
            </a:r>
            <a:endParaRPr>
              <a:solidFill>
                <a:srgbClr val="595959"/>
              </a:solidFill>
              <a:latin typeface="Roboto Mono Light"/>
              <a:ea typeface="Roboto Mono Light"/>
              <a:cs typeface="Roboto Mono Light"/>
              <a:sym typeface="Roboto Mono Light"/>
            </a:endParaRPr>
          </a:p>
          <a:p>
            <a:pPr indent="0" lvl="0" marL="0" rtl="0" algn="l">
              <a:lnSpc>
                <a:spcPct val="115000"/>
              </a:lnSpc>
              <a:spcBef>
                <a:spcPts val="1600"/>
              </a:spcBef>
              <a:spcAft>
                <a:spcPts val="1600"/>
              </a:spcAft>
              <a:buNone/>
            </a:pPr>
            <a:r>
              <a:rPr b="1" lang="pt-PT" sz="1300">
                <a:solidFill>
                  <a:srgbClr val="76A5AF"/>
                </a:solidFill>
                <a:latin typeface="Roboto Mono"/>
                <a:ea typeface="Roboto Mono"/>
                <a:cs typeface="Roboto Mono"/>
                <a:sym typeface="Roboto Mono"/>
              </a:rPr>
              <a:t>3. </a:t>
            </a:r>
            <a:r>
              <a:rPr lang="pt-PT">
                <a:solidFill>
                  <a:srgbClr val="595959"/>
                </a:solidFill>
                <a:latin typeface="Roboto Mono Light"/>
                <a:ea typeface="Roboto Mono Light"/>
                <a:cs typeface="Roboto Mono Light"/>
                <a:sym typeface="Roboto Mono Light"/>
              </a:rPr>
              <a:t>Easy and cheap way to test</a:t>
            </a:r>
            <a:r>
              <a:rPr lang="pt-PT">
                <a:solidFill>
                  <a:srgbClr val="595959"/>
                </a:solidFill>
                <a:latin typeface="Roboto Mono"/>
                <a:ea typeface="Roboto Mono"/>
                <a:cs typeface="Roboto Mono"/>
                <a:sym typeface="Roboto Mono"/>
              </a:rPr>
              <a:t> </a:t>
            </a:r>
            <a:r>
              <a:rPr b="1" lang="pt-PT">
                <a:solidFill>
                  <a:srgbClr val="595959"/>
                </a:solidFill>
                <a:latin typeface="Roboto Mono"/>
                <a:ea typeface="Roboto Mono"/>
                <a:cs typeface="Roboto Mono"/>
                <a:sym typeface="Roboto Mono"/>
              </a:rPr>
              <a:t>different ways of boarding</a:t>
            </a:r>
            <a:r>
              <a:rPr lang="pt-PT">
                <a:solidFill>
                  <a:srgbClr val="595959"/>
                </a:solidFill>
                <a:latin typeface="Roboto Mono Light"/>
                <a:ea typeface="Roboto Mono Light"/>
                <a:cs typeface="Roboto Mono Light"/>
                <a:sym typeface="Roboto Mono Light"/>
              </a:rPr>
              <a:t> people on an aircraft</a:t>
            </a:r>
            <a:endParaRPr>
              <a:solidFill>
                <a:srgbClr val="595959"/>
              </a:solidFill>
              <a:latin typeface="Roboto Mono Light"/>
              <a:ea typeface="Roboto Mono Light"/>
              <a:cs typeface="Roboto Mono Light"/>
              <a:sym typeface="Roboto Mono Light"/>
            </a:endParaRPr>
          </a:p>
        </p:txBody>
      </p:sp>
      <p:sp>
        <p:nvSpPr>
          <p:cNvPr id="104" name="Google Shape;104;p19"/>
          <p:cNvSpPr/>
          <p:nvPr/>
        </p:nvSpPr>
        <p:spPr>
          <a:xfrm>
            <a:off x="1666050" y="2794675"/>
            <a:ext cx="5811900" cy="2080800"/>
          </a:xfrm>
          <a:prstGeom prst="rect">
            <a:avLst/>
          </a:prstGeom>
          <a:solidFill>
            <a:srgbClr val="76A5AF"/>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a:solidFill>
                <a:srgbClr val="595959"/>
              </a:solidFill>
              <a:latin typeface="Roboto Mono"/>
              <a:ea typeface="Roboto Mono"/>
              <a:cs typeface="Roboto Mono"/>
              <a:sym typeface="Roboto Mono"/>
            </a:endParaRPr>
          </a:p>
          <a:p>
            <a:pPr indent="0" lvl="0" marL="0" rtl="0" algn="ctr">
              <a:spcBef>
                <a:spcPts val="0"/>
              </a:spcBef>
              <a:spcAft>
                <a:spcPts val="0"/>
              </a:spcAft>
              <a:buNone/>
            </a:pPr>
            <a:r>
              <a:rPr lang="pt-PT">
                <a:solidFill>
                  <a:srgbClr val="FFFFFF"/>
                </a:solidFill>
                <a:latin typeface="Roboto Mono Light"/>
                <a:ea typeface="Roboto Mono Light"/>
                <a:cs typeface="Roboto Mono Light"/>
                <a:sym typeface="Roboto Mono Light"/>
              </a:rPr>
              <a:t>Simulation environment</a:t>
            </a:r>
            <a:endParaRPr>
              <a:solidFill>
                <a:srgbClr val="FFFFFF"/>
              </a:solidFill>
              <a:latin typeface="Roboto Mono Light"/>
              <a:ea typeface="Roboto Mono Light"/>
              <a:cs typeface="Roboto Mono Light"/>
              <a:sym typeface="Roboto Mono Light"/>
            </a:endParaRPr>
          </a:p>
        </p:txBody>
      </p:sp>
      <p:sp>
        <p:nvSpPr>
          <p:cNvPr id="105" name="Google Shape;105;p19"/>
          <p:cNvSpPr/>
          <p:nvPr/>
        </p:nvSpPr>
        <p:spPr>
          <a:xfrm>
            <a:off x="1847600" y="3023875"/>
            <a:ext cx="2676900" cy="14166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sz="1200">
                <a:solidFill>
                  <a:srgbClr val="FFFFFF"/>
                </a:solidFill>
                <a:latin typeface="Roboto Mono"/>
                <a:ea typeface="Roboto Mono"/>
                <a:cs typeface="Roboto Mono"/>
                <a:sym typeface="Roboto Mono"/>
              </a:rPr>
              <a:t>No Human Behaviour</a:t>
            </a:r>
            <a:endParaRPr b="1" sz="1200">
              <a:solidFill>
                <a:srgbClr val="FFFFFF"/>
              </a:solidFill>
              <a:latin typeface="Roboto Mono"/>
              <a:ea typeface="Roboto Mono"/>
              <a:cs typeface="Roboto Mono"/>
              <a:sym typeface="Roboto Mono"/>
            </a:endParaRPr>
          </a:p>
          <a:p>
            <a:pPr indent="0" lvl="0" marL="0" rtl="0" algn="ctr">
              <a:spcBef>
                <a:spcPts val="0"/>
              </a:spcBef>
              <a:spcAft>
                <a:spcPts val="0"/>
              </a:spcAft>
              <a:buNone/>
            </a:pPr>
            <a:r>
              <a:t/>
            </a:r>
            <a:endParaRPr sz="1100">
              <a:solidFill>
                <a:schemeClr val="lt1"/>
              </a:solidFill>
              <a:latin typeface="Roboto Mono Light"/>
              <a:ea typeface="Roboto Mono Light"/>
              <a:cs typeface="Roboto Mono Light"/>
              <a:sym typeface="Roboto Mono Light"/>
            </a:endParaRPr>
          </a:p>
          <a:p>
            <a:pPr indent="0" lvl="0" marL="0" rtl="0" algn="ctr">
              <a:spcBef>
                <a:spcPts val="0"/>
              </a:spcBef>
              <a:spcAft>
                <a:spcPts val="0"/>
              </a:spcAft>
              <a:buClr>
                <a:schemeClr val="dk1"/>
              </a:buClr>
              <a:buSzPts val="1100"/>
              <a:buFont typeface="Arial"/>
              <a:buNone/>
            </a:pPr>
            <a:r>
              <a:rPr lang="pt-PT" sz="1100">
                <a:solidFill>
                  <a:schemeClr val="lt1"/>
                </a:solidFill>
                <a:latin typeface="Roboto Mono Light"/>
                <a:ea typeface="Roboto Mono Light"/>
                <a:cs typeface="Roboto Mono Light"/>
                <a:sym typeface="Roboto Mono Light"/>
              </a:rPr>
              <a:t>Confirm Literature conclusions</a:t>
            </a:r>
            <a:endParaRPr b="1" sz="1200">
              <a:solidFill>
                <a:srgbClr val="FFFFFF"/>
              </a:solidFill>
              <a:latin typeface="Roboto Mono"/>
              <a:ea typeface="Roboto Mono"/>
              <a:cs typeface="Roboto Mono"/>
              <a:sym typeface="Roboto Mono"/>
            </a:endParaRPr>
          </a:p>
        </p:txBody>
      </p:sp>
      <p:cxnSp>
        <p:nvCxnSpPr>
          <p:cNvPr id="106" name="Google Shape;106;p19"/>
          <p:cNvCxnSpPr/>
          <p:nvPr/>
        </p:nvCxnSpPr>
        <p:spPr>
          <a:xfrm flipH="1" rot="10800000">
            <a:off x="3227600" y="2181250"/>
            <a:ext cx="1500" cy="524100"/>
          </a:xfrm>
          <a:prstGeom prst="straightConnector1">
            <a:avLst/>
          </a:prstGeom>
          <a:noFill/>
          <a:ln cap="flat" cmpd="sng" w="19050">
            <a:solidFill>
              <a:srgbClr val="595959"/>
            </a:solidFill>
            <a:prstDash val="solid"/>
            <a:round/>
            <a:headEnd len="med" w="med" type="triangle"/>
            <a:tailEnd len="med" w="med" type="oval"/>
          </a:ln>
        </p:spPr>
      </p:cxnSp>
      <p:sp>
        <p:nvSpPr>
          <p:cNvPr id="107" name="Google Shape;107;p19"/>
          <p:cNvSpPr/>
          <p:nvPr/>
        </p:nvSpPr>
        <p:spPr>
          <a:xfrm>
            <a:off x="4642650" y="3023875"/>
            <a:ext cx="2676900" cy="14166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PT" sz="1200">
                <a:solidFill>
                  <a:srgbClr val="FFFFFF"/>
                </a:solidFill>
                <a:latin typeface="Roboto Mono"/>
                <a:ea typeface="Roboto Mono"/>
                <a:cs typeface="Roboto Mono"/>
                <a:sym typeface="Roboto Mono"/>
              </a:rPr>
              <a:t>Human Behaviour</a:t>
            </a:r>
            <a:endParaRPr b="1" sz="1200">
              <a:solidFill>
                <a:srgbClr val="FFFFFF"/>
              </a:solidFill>
              <a:latin typeface="Roboto Mono"/>
              <a:ea typeface="Roboto Mono"/>
              <a:cs typeface="Roboto Mono"/>
              <a:sym typeface="Roboto Mono"/>
            </a:endParaRPr>
          </a:p>
          <a:p>
            <a:pPr indent="0" lvl="0" marL="0" rtl="0" algn="ctr">
              <a:spcBef>
                <a:spcPts val="0"/>
              </a:spcBef>
              <a:spcAft>
                <a:spcPts val="0"/>
              </a:spcAft>
              <a:buNone/>
            </a:pPr>
            <a:r>
              <a:t/>
            </a:r>
            <a:endParaRPr sz="1100">
              <a:solidFill>
                <a:schemeClr val="lt1"/>
              </a:solidFill>
              <a:latin typeface="Roboto Mono Light"/>
              <a:ea typeface="Roboto Mono Light"/>
              <a:cs typeface="Roboto Mono Light"/>
              <a:sym typeface="Roboto Mono Light"/>
            </a:endParaRPr>
          </a:p>
          <a:p>
            <a:pPr indent="0" lvl="0" marL="0" rtl="0" algn="ctr">
              <a:spcBef>
                <a:spcPts val="0"/>
              </a:spcBef>
              <a:spcAft>
                <a:spcPts val="0"/>
              </a:spcAft>
              <a:buClr>
                <a:schemeClr val="dk1"/>
              </a:buClr>
              <a:buSzPts val="1100"/>
              <a:buFont typeface="Arial"/>
              <a:buNone/>
            </a:pPr>
            <a:r>
              <a:rPr lang="pt-PT" sz="1100">
                <a:solidFill>
                  <a:schemeClr val="lt1"/>
                </a:solidFill>
                <a:latin typeface="Roboto Mono Light"/>
                <a:ea typeface="Roboto Mono Light"/>
                <a:cs typeface="Roboto Mono Light"/>
                <a:sym typeface="Roboto Mono Light"/>
              </a:rPr>
              <a:t>Viability of previous Conclusions in different Scenarios</a:t>
            </a:r>
            <a:endParaRPr b="1" sz="1200">
              <a:solidFill>
                <a:srgbClr val="FFFFFF"/>
              </a:solidFill>
              <a:latin typeface="Roboto Mono"/>
              <a:ea typeface="Roboto Mono"/>
              <a:cs typeface="Roboto Mono"/>
              <a:sym typeface="Roboto Mono"/>
            </a:endParaRPr>
          </a:p>
        </p:txBody>
      </p:sp>
      <p:cxnSp>
        <p:nvCxnSpPr>
          <p:cNvPr id="108" name="Google Shape;108;p19"/>
          <p:cNvCxnSpPr/>
          <p:nvPr/>
        </p:nvCxnSpPr>
        <p:spPr>
          <a:xfrm flipH="1" rot="10800000">
            <a:off x="5980350" y="2181250"/>
            <a:ext cx="1500" cy="524100"/>
          </a:xfrm>
          <a:prstGeom prst="straightConnector1">
            <a:avLst/>
          </a:prstGeom>
          <a:noFill/>
          <a:ln cap="flat" cmpd="sng" w="19050">
            <a:solidFill>
              <a:srgbClr val="595959"/>
            </a:solidFill>
            <a:prstDash val="solid"/>
            <a:round/>
            <a:headEnd len="med" w="med" type="triangle"/>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Simulation Plan</a:t>
            </a:r>
            <a:endParaRPr>
              <a:solidFill>
                <a:schemeClr val="dk2"/>
              </a:solidFill>
              <a:latin typeface="Raleway ExtraLight"/>
              <a:ea typeface="Raleway ExtraLight"/>
              <a:cs typeface="Raleway ExtraLight"/>
              <a:sym typeface="Raleway ExtraLight"/>
            </a:endParaRPr>
          </a:p>
        </p:txBody>
      </p:sp>
      <p:sp>
        <p:nvSpPr>
          <p:cNvPr id="114" name="Google Shape;114;p20"/>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311700" y="769375"/>
            <a:ext cx="8520600" cy="219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pt-PT" sz="1300">
                <a:solidFill>
                  <a:srgbClr val="76A5AF"/>
                </a:solidFill>
                <a:latin typeface="Roboto Mono"/>
                <a:ea typeface="Roboto Mono"/>
                <a:cs typeface="Roboto Mono"/>
                <a:sym typeface="Roboto Mono"/>
              </a:rPr>
              <a:t>1.</a:t>
            </a:r>
            <a:r>
              <a:rPr lang="pt-PT" sz="1300">
                <a:solidFill>
                  <a:srgbClr val="76A5AF"/>
                </a:solidFill>
                <a:latin typeface="Roboto Mono Light"/>
                <a:ea typeface="Roboto Mono Light"/>
                <a:cs typeface="Roboto Mono Light"/>
                <a:sym typeface="Roboto Mono Light"/>
              </a:rPr>
              <a:t> </a:t>
            </a:r>
            <a:r>
              <a:rPr lang="pt-PT">
                <a:solidFill>
                  <a:srgbClr val="595959"/>
                </a:solidFill>
                <a:latin typeface="Roboto Mono Light"/>
                <a:ea typeface="Roboto Mono Light"/>
                <a:cs typeface="Roboto Mono Light"/>
                <a:sym typeface="Roboto Mono Light"/>
              </a:rPr>
              <a:t>A320 - 30 rows, 6 seats per row, total of </a:t>
            </a:r>
            <a:r>
              <a:rPr b="1" lang="pt-PT">
                <a:solidFill>
                  <a:srgbClr val="595959"/>
                </a:solidFill>
                <a:latin typeface="Roboto Mono"/>
                <a:ea typeface="Roboto Mono"/>
                <a:cs typeface="Roboto Mono"/>
                <a:sym typeface="Roboto Mono"/>
              </a:rPr>
              <a:t>180 passengers</a:t>
            </a:r>
            <a:endParaRPr b="1">
              <a:solidFill>
                <a:srgbClr val="595959"/>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500">
              <a:solidFill>
                <a:srgbClr val="595959"/>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b="1" lang="pt-PT" sz="1300">
                <a:solidFill>
                  <a:srgbClr val="76A5AF"/>
                </a:solidFill>
                <a:latin typeface="Roboto Mono"/>
                <a:ea typeface="Roboto Mono"/>
                <a:cs typeface="Roboto Mono"/>
                <a:sym typeface="Roboto Mono"/>
              </a:rPr>
              <a:t>2.</a:t>
            </a:r>
            <a:r>
              <a:rPr lang="pt-PT" sz="1300">
                <a:solidFill>
                  <a:srgbClr val="76A5AF"/>
                </a:solidFill>
                <a:latin typeface="Roboto Mono Light"/>
                <a:ea typeface="Roboto Mono Light"/>
                <a:cs typeface="Roboto Mono Light"/>
                <a:sym typeface="Roboto Mono Light"/>
              </a:rPr>
              <a:t> </a:t>
            </a:r>
            <a:r>
              <a:rPr b="1" lang="pt-PT">
                <a:solidFill>
                  <a:srgbClr val="595959"/>
                </a:solidFill>
                <a:latin typeface="Roboto Mono"/>
                <a:ea typeface="Roboto Mono"/>
                <a:cs typeface="Roboto Mono"/>
                <a:sym typeface="Roboto Mono"/>
              </a:rPr>
              <a:t>9</a:t>
            </a:r>
            <a:r>
              <a:rPr lang="pt-PT">
                <a:solidFill>
                  <a:srgbClr val="595959"/>
                </a:solidFill>
                <a:latin typeface="Roboto Mono Light"/>
                <a:ea typeface="Roboto Mono Light"/>
                <a:cs typeface="Roboto Mono Light"/>
                <a:sym typeface="Roboto Mono Light"/>
              </a:rPr>
              <a:t> different boarding </a:t>
            </a:r>
            <a:r>
              <a:rPr b="1" lang="pt-PT">
                <a:solidFill>
                  <a:srgbClr val="595959"/>
                </a:solidFill>
                <a:latin typeface="Roboto Mono"/>
                <a:ea typeface="Roboto Mono"/>
                <a:cs typeface="Roboto Mono"/>
                <a:sym typeface="Roboto Mono"/>
              </a:rPr>
              <a:t>methods</a:t>
            </a:r>
            <a:endParaRPr b="1">
              <a:solidFill>
                <a:srgbClr val="595959"/>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500">
              <a:solidFill>
                <a:srgbClr val="595959"/>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b="1" lang="pt-PT" sz="1300">
                <a:solidFill>
                  <a:srgbClr val="76A5AF"/>
                </a:solidFill>
                <a:latin typeface="Roboto Mono"/>
                <a:ea typeface="Roboto Mono"/>
                <a:cs typeface="Roboto Mono"/>
                <a:sym typeface="Roboto Mono"/>
              </a:rPr>
              <a:t>3.</a:t>
            </a:r>
            <a:r>
              <a:rPr lang="pt-PT" sz="1300">
                <a:solidFill>
                  <a:srgbClr val="76A5AF"/>
                </a:solidFill>
                <a:latin typeface="Roboto Mono Light"/>
                <a:ea typeface="Roboto Mono Light"/>
                <a:cs typeface="Roboto Mono Light"/>
                <a:sym typeface="Roboto Mono Light"/>
              </a:rPr>
              <a:t> </a:t>
            </a:r>
            <a:r>
              <a:rPr lang="pt-PT">
                <a:solidFill>
                  <a:srgbClr val="595959"/>
                </a:solidFill>
                <a:latin typeface="Roboto Mono Light"/>
                <a:ea typeface="Roboto Mono Light"/>
                <a:cs typeface="Roboto Mono Light"/>
                <a:sym typeface="Roboto Mono Light"/>
              </a:rPr>
              <a:t>Run simulations in </a:t>
            </a:r>
            <a:r>
              <a:rPr b="1" lang="pt-PT">
                <a:solidFill>
                  <a:srgbClr val="595959"/>
                </a:solidFill>
                <a:latin typeface="Roboto Mono"/>
                <a:ea typeface="Roboto Mono"/>
                <a:cs typeface="Roboto Mono"/>
                <a:sym typeface="Roboto Mono"/>
              </a:rPr>
              <a:t>different scenarios</a:t>
            </a:r>
            <a:endParaRPr b="1">
              <a:solidFill>
                <a:srgbClr val="595959"/>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500">
              <a:solidFill>
                <a:srgbClr val="595959"/>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300">
                <a:solidFill>
                  <a:srgbClr val="76A5AF"/>
                </a:solidFill>
                <a:latin typeface="Roboto Mono"/>
                <a:ea typeface="Roboto Mono"/>
                <a:cs typeface="Roboto Mono"/>
                <a:sym typeface="Roboto Mono"/>
              </a:rPr>
              <a:t>4.</a:t>
            </a:r>
            <a:r>
              <a:rPr lang="pt-PT" sz="1300">
                <a:solidFill>
                  <a:srgbClr val="76A5AF"/>
                </a:solidFill>
                <a:latin typeface="Roboto Mono Light"/>
                <a:ea typeface="Roboto Mono Light"/>
                <a:cs typeface="Roboto Mono Light"/>
                <a:sym typeface="Roboto Mono Light"/>
              </a:rPr>
              <a:t> </a:t>
            </a:r>
            <a:r>
              <a:rPr lang="pt-PT">
                <a:solidFill>
                  <a:srgbClr val="595959"/>
                </a:solidFill>
                <a:latin typeface="Roboto Mono Light"/>
                <a:ea typeface="Roboto Mono Light"/>
                <a:cs typeface="Roboto Mono Light"/>
                <a:sym typeface="Roboto Mono Light"/>
              </a:rPr>
              <a:t>Gather total </a:t>
            </a:r>
            <a:r>
              <a:rPr b="1" lang="pt-PT">
                <a:solidFill>
                  <a:srgbClr val="595959"/>
                </a:solidFill>
                <a:latin typeface="Roboto Mono"/>
                <a:ea typeface="Roboto Mono"/>
                <a:cs typeface="Roboto Mono"/>
                <a:sym typeface="Roboto Mono"/>
              </a:rPr>
              <a:t>boarding times</a:t>
            </a:r>
            <a:endParaRPr b="1">
              <a:solidFill>
                <a:srgbClr val="595959"/>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500">
              <a:solidFill>
                <a:srgbClr val="595959"/>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300">
                <a:solidFill>
                  <a:srgbClr val="76A5AF"/>
                </a:solidFill>
                <a:latin typeface="Roboto Mono"/>
                <a:ea typeface="Roboto Mono"/>
                <a:cs typeface="Roboto Mono"/>
                <a:sym typeface="Roboto Mono"/>
              </a:rPr>
              <a:t>5.</a:t>
            </a:r>
            <a:r>
              <a:rPr lang="pt-PT" sz="1300">
                <a:solidFill>
                  <a:srgbClr val="76A5AF"/>
                </a:solidFill>
                <a:latin typeface="Roboto Mono Light"/>
                <a:ea typeface="Roboto Mono Light"/>
                <a:cs typeface="Roboto Mono Light"/>
                <a:sym typeface="Roboto Mono Light"/>
              </a:rPr>
              <a:t> </a:t>
            </a:r>
            <a:r>
              <a:rPr lang="pt-PT">
                <a:solidFill>
                  <a:srgbClr val="595959"/>
                </a:solidFill>
                <a:latin typeface="Roboto Mono Light"/>
                <a:ea typeface="Roboto Mono Light"/>
                <a:cs typeface="Roboto Mono Light"/>
                <a:sym typeface="Roboto Mono Light"/>
              </a:rPr>
              <a:t>Gather total number of </a:t>
            </a:r>
            <a:r>
              <a:rPr b="1" lang="pt-PT">
                <a:solidFill>
                  <a:srgbClr val="595959"/>
                </a:solidFill>
                <a:latin typeface="Roboto Mono"/>
                <a:ea typeface="Roboto Mono"/>
                <a:cs typeface="Roboto Mono"/>
                <a:sym typeface="Roboto Mono"/>
              </a:rPr>
              <a:t>interferences </a:t>
            </a:r>
            <a:r>
              <a:rPr lang="pt-PT">
                <a:solidFill>
                  <a:srgbClr val="595959"/>
                </a:solidFill>
                <a:latin typeface="Roboto Mono Light"/>
                <a:ea typeface="Roboto Mono Light"/>
                <a:cs typeface="Roboto Mono Light"/>
                <a:sym typeface="Roboto Mono Light"/>
              </a:rPr>
              <a:t>of each type</a:t>
            </a:r>
            <a:endParaRPr>
              <a:solidFill>
                <a:srgbClr val="595959"/>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t/>
            </a:r>
            <a:endParaRPr sz="500">
              <a:solidFill>
                <a:srgbClr val="595959"/>
              </a:solidFill>
              <a:latin typeface="Roboto Mono Light"/>
              <a:ea typeface="Roboto Mono Light"/>
              <a:cs typeface="Roboto Mono Light"/>
              <a:sym typeface="Roboto Mono Light"/>
            </a:endParaRPr>
          </a:p>
          <a:p>
            <a:pPr indent="0" lvl="0" marL="0" rtl="0" algn="l">
              <a:spcBef>
                <a:spcPts val="0"/>
              </a:spcBef>
              <a:spcAft>
                <a:spcPts val="0"/>
              </a:spcAft>
              <a:buNone/>
            </a:pPr>
            <a:r>
              <a:rPr b="1" lang="pt-PT" sz="1300">
                <a:solidFill>
                  <a:srgbClr val="76A5AF"/>
                </a:solidFill>
                <a:latin typeface="Roboto Mono"/>
                <a:ea typeface="Roboto Mono"/>
                <a:cs typeface="Roboto Mono"/>
                <a:sym typeface="Roboto Mono"/>
              </a:rPr>
              <a:t>6.</a:t>
            </a:r>
            <a:r>
              <a:rPr lang="pt-PT" sz="1300">
                <a:solidFill>
                  <a:srgbClr val="76A5AF"/>
                </a:solidFill>
                <a:latin typeface="Roboto Mono Light"/>
                <a:ea typeface="Roboto Mono Light"/>
                <a:cs typeface="Roboto Mono Light"/>
                <a:sym typeface="Roboto Mono Light"/>
              </a:rPr>
              <a:t> </a:t>
            </a:r>
            <a:r>
              <a:rPr lang="pt-PT">
                <a:solidFill>
                  <a:srgbClr val="595959"/>
                </a:solidFill>
                <a:latin typeface="Roboto Mono Light"/>
                <a:ea typeface="Roboto Mono Light"/>
                <a:cs typeface="Roboto Mono Light"/>
                <a:sym typeface="Roboto Mono Light"/>
              </a:rPr>
              <a:t>Calculate passengers </a:t>
            </a:r>
            <a:r>
              <a:rPr b="1" lang="pt-PT">
                <a:solidFill>
                  <a:srgbClr val="595959"/>
                </a:solidFill>
                <a:latin typeface="Roboto Mono"/>
                <a:ea typeface="Roboto Mono"/>
                <a:cs typeface="Roboto Mono"/>
                <a:sym typeface="Roboto Mono"/>
              </a:rPr>
              <a:t>dissatisfaction </a:t>
            </a:r>
            <a:r>
              <a:rPr lang="pt-PT">
                <a:solidFill>
                  <a:srgbClr val="595959"/>
                </a:solidFill>
                <a:latin typeface="Roboto Mono Light"/>
                <a:ea typeface="Roboto Mono Light"/>
                <a:cs typeface="Roboto Mono Light"/>
                <a:sym typeface="Roboto Mono Light"/>
              </a:rPr>
              <a:t>level</a:t>
            </a:r>
            <a:endParaRPr>
              <a:solidFill>
                <a:srgbClr val="595959"/>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t/>
            </a:r>
            <a:endParaRPr sz="500">
              <a:solidFill>
                <a:srgbClr val="595959"/>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b="1" lang="pt-PT" sz="1300">
                <a:solidFill>
                  <a:srgbClr val="76A5AF"/>
                </a:solidFill>
                <a:latin typeface="Roboto Mono"/>
                <a:ea typeface="Roboto Mono"/>
                <a:cs typeface="Roboto Mono"/>
                <a:sym typeface="Roboto Mono"/>
              </a:rPr>
              <a:t>7.</a:t>
            </a:r>
            <a:r>
              <a:rPr lang="pt-PT" sz="1300">
                <a:solidFill>
                  <a:srgbClr val="76A5AF"/>
                </a:solidFill>
                <a:latin typeface="Roboto Mono Light"/>
                <a:ea typeface="Roboto Mono Light"/>
                <a:cs typeface="Roboto Mono Light"/>
                <a:sym typeface="Roboto Mono Light"/>
              </a:rPr>
              <a:t> </a:t>
            </a:r>
            <a:r>
              <a:rPr lang="pt-PT">
                <a:solidFill>
                  <a:srgbClr val="595959"/>
                </a:solidFill>
                <a:latin typeface="Roboto Mono Light"/>
                <a:ea typeface="Roboto Mono Light"/>
                <a:cs typeface="Roboto Mono Light"/>
                <a:sym typeface="Roboto Mono Light"/>
              </a:rPr>
              <a:t>Analyse data and </a:t>
            </a:r>
            <a:r>
              <a:rPr b="1" lang="pt-PT">
                <a:solidFill>
                  <a:srgbClr val="595959"/>
                </a:solidFill>
                <a:latin typeface="Roboto Mono"/>
                <a:ea typeface="Roboto Mono"/>
                <a:cs typeface="Roboto Mono"/>
                <a:sym typeface="Roboto Mono"/>
              </a:rPr>
              <a:t>conclude</a:t>
            </a:r>
            <a:r>
              <a:rPr lang="pt-PT">
                <a:solidFill>
                  <a:srgbClr val="595959"/>
                </a:solidFill>
                <a:latin typeface="Roboto Mono Light"/>
                <a:ea typeface="Roboto Mono Light"/>
                <a:cs typeface="Roboto Mono Light"/>
                <a:sym typeface="Roboto Mono Light"/>
              </a:rPr>
              <a:t>/confirm best method</a:t>
            </a:r>
            <a:endParaRPr sz="1300">
              <a:solidFill>
                <a:srgbClr val="595959"/>
              </a:solidFill>
              <a:latin typeface="Roboto Mono Light"/>
              <a:ea typeface="Roboto Mono Light"/>
              <a:cs typeface="Roboto Mono Light"/>
              <a:sym typeface="Roboto Mono Light"/>
            </a:endParaRPr>
          </a:p>
        </p:txBody>
      </p:sp>
      <p:pic>
        <p:nvPicPr>
          <p:cNvPr id="116" name="Google Shape;116;p20"/>
          <p:cNvPicPr preferRelativeResize="0"/>
          <p:nvPr/>
        </p:nvPicPr>
        <p:blipFill>
          <a:blip r:embed="rId3">
            <a:alphaModFix/>
          </a:blip>
          <a:stretch>
            <a:fillRect/>
          </a:stretch>
        </p:blipFill>
        <p:spPr>
          <a:xfrm>
            <a:off x="1659388" y="3103125"/>
            <a:ext cx="5825223" cy="148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nvSpPr>
        <p:spPr>
          <a:xfrm>
            <a:off x="1937055" y="1316925"/>
            <a:ext cx="1652400" cy="2784300"/>
          </a:xfrm>
          <a:prstGeom prst="rect">
            <a:avLst/>
          </a:prstGeom>
          <a:solidFill>
            <a:srgbClr val="FFFFFF"/>
          </a:solidFill>
          <a:ln cap="flat" cmpd="sng" w="9525">
            <a:solidFill>
              <a:srgbClr val="595959"/>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pt-PT" sz="1100">
                <a:solidFill>
                  <a:srgbClr val="76A5AF"/>
                </a:solidFill>
                <a:latin typeface="Roboto Mono"/>
                <a:ea typeface="Roboto Mono"/>
                <a:cs typeface="Roboto Mono"/>
                <a:sym typeface="Roboto Mono"/>
              </a:rPr>
              <a:t>2.</a:t>
            </a:r>
            <a:r>
              <a:rPr b="1" lang="pt-PT" sz="1100">
                <a:solidFill>
                  <a:srgbClr val="595959"/>
                </a:solidFill>
                <a:latin typeface="Roboto Mono"/>
                <a:ea typeface="Roboto Mono"/>
                <a:cs typeface="Roboto Mono"/>
                <a:sym typeface="Roboto Mono"/>
              </a:rPr>
              <a:t> Back to front /Front to Back (row and block)</a:t>
            </a:r>
            <a:endParaRPr b="1" sz="1100">
              <a:solidFill>
                <a:srgbClr val="595959"/>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t/>
            </a:r>
            <a:endParaRPr sz="1100">
              <a:solidFill>
                <a:srgbClr val="595959"/>
              </a:solidFill>
              <a:latin typeface="Roboto Mono Light"/>
              <a:ea typeface="Roboto Mono Light"/>
              <a:cs typeface="Roboto Mono Light"/>
              <a:sym typeface="Roboto Mono Light"/>
            </a:endParaRPr>
          </a:p>
        </p:txBody>
      </p:sp>
      <p:sp>
        <p:nvSpPr>
          <p:cNvPr id="122" name="Google Shape;122;p21"/>
          <p:cNvSpPr txBox="1"/>
          <p:nvPr/>
        </p:nvSpPr>
        <p:spPr>
          <a:xfrm>
            <a:off x="123600" y="1316925"/>
            <a:ext cx="1652400" cy="2784300"/>
          </a:xfrm>
          <a:prstGeom prst="rect">
            <a:avLst/>
          </a:prstGeom>
          <a:solidFill>
            <a:srgbClr val="FFFFFF"/>
          </a:solidFill>
          <a:ln cap="flat" cmpd="sng" w="9525">
            <a:solidFill>
              <a:srgbClr val="595959"/>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t/>
            </a:r>
            <a:endParaRPr b="1" sz="1100">
              <a:solidFill>
                <a:srgbClr val="76A5AF"/>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rPr b="1" lang="pt-PT" sz="1100">
                <a:solidFill>
                  <a:srgbClr val="76A5AF"/>
                </a:solidFill>
                <a:latin typeface="Roboto Mono"/>
                <a:ea typeface="Roboto Mono"/>
                <a:cs typeface="Roboto Mono"/>
                <a:sym typeface="Roboto Mono"/>
              </a:rPr>
              <a:t>1.</a:t>
            </a:r>
            <a:r>
              <a:rPr b="1" lang="pt-PT" sz="1100">
                <a:solidFill>
                  <a:srgbClr val="595959"/>
                </a:solidFill>
                <a:latin typeface="Roboto Mono"/>
                <a:ea typeface="Roboto Mono"/>
                <a:cs typeface="Roboto Mono"/>
                <a:sym typeface="Roboto Mono"/>
              </a:rPr>
              <a:t> </a:t>
            </a:r>
            <a:r>
              <a:rPr b="1" lang="pt-PT" sz="1100">
                <a:solidFill>
                  <a:srgbClr val="595959"/>
                </a:solidFill>
                <a:latin typeface="Roboto Mono"/>
                <a:ea typeface="Roboto Mono"/>
                <a:cs typeface="Roboto Mono"/>
                <a:sym typeface="Roboto Mono"/>
              </a:rPr>
              <a:t>Random</a:t>
            </a:r>
            <a:endParaRPr sz="1100">
              <a:solidFill>
                <a:srgbClr val="595959"/>
              </a:solidFill>
              <a:latin typeface="Roboto Mono Light"/>
              <a:ea typeface="Roboto Mono Light"/>
              <a:cs typeface="Roboto Mono Light"/>
              <a:sym typeface="Roboto Mono Light"/>
            </a:endParaRPr>
          </a:p>
        </p:txBody>
      </p:sp>
      <p:pic>
        <p:nvPicPr>
          <p:cNvPr id="123" name="Google Shape;123;p21"/>
          <p:cNvPicPr preferRelativeResize="0"/>
          <p:nvPr/>
        </p:nvPicPr>
        <p:blipFill rotWithShape="1">
          <a:blip r:embed="rId3">
            <a:alphaModFix/>
          </a:blip>
          <a:srcRect b="54046" l="1625" r="66435" t="0"/>
          <a:stretch/>
        </p:blipFill>
        <p:spPr>
          <a:xfrm>
            <a:off x="2067389" y="2088981"/>
            <a:ext cx="1391712" cy="1734511"/>
          </a:xfrm>
          <a:prstGeom prst="rect">
            <a:avLst/>
          </a:prstGeom>
          <a:noFill/>
          <a:ln>
            <a:noFill/>
          </a:ln>
        </p:spPr>
      </p:pic>
      <p:pic>
        <p:nvPicPr>
          <p:cNvPr id="124" name="Google Shape;124;p21"/>
          <p:cNvPicPr preferRelativeResize="0"/>
          <p:nvPr/>
        </p:nvPicPr>
        <p:blipFill rotWithShape="1">
          <a:blip r:embed="rId3">
            <a:alphaModFix/>
          </a:blip>
          <a:srcRect b="4619" l="51074" r="16985" t="50395"/>
          <a:stretch/>
        </p:blipFill>
        <p:spPr>
          <a:xfrm>
            <a:off x="238943" y="2105465"/>
            <a:ext cx="1421702" cy="1734511"/>
          </a:xfrm>
          <a:prstGeom prst="rect">
            <a:avLst/>
          </a:prstGeom>
          <a:noFill/>
          <a:ln>
            <a:noFill/>
          </a:ln>
        </p:spPr>
      </p:pic>
      <p:sp>
        <p:nvSpPr>
          <p:cNvPr id="125" name="Google Shape;125;p2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2"/>
                </a:solidFill>
                <a:latin typeface="Raleway ExtraLight"/>
                <a:ea typeface="Raleway ExtraLight"/>
                <a:cs typeface="Raleway ExtraLight"/>
                <a:sym typeface="Raleway ExtraLight"/>
              </a:rPr>
              <a:t>Boarding Methods</a:t>
            </a:r>
            <a:endParaRPr>
              <a:solidFill>
                <a:schemeClr val="dk2"/>
              </a:solidFill>
              <a:latin typeface="Raleway ExtraLight"/>
              <a:ea typeface="Raleway ExtraLight"/>
              <a:cs typeface="Raleway ExtraLight"/>
              <a:sym typeface="Raleway ExtraLight"/>
            </a:endParaRPr>
          </a:p>
        </p:txBody>
      </p:sp>
      <p:sp>
        <p:nvSpPr>
          <p:cNvPr id="126" name="Google Shape;126;p21"/>
          <p:cNvSpPr/>
          <p:nvPr/>
        </p:nvSpPr>
        <p:spPr>
          <a:xfrm>
            <a:off x="0" y="5051575"/>
            <a:ext cx="9144000" cy="92100"/>
          </a:xfrm>
          <a:prstGeom prst="rect">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3750510" y="1316925"/>
            <a:ext cx="1652400" cy="2784300"/>
          </a:xfrm>
          <a:prstGeom prst="rect">
            <a:avLst/>
          </a:prstGeom>
          <a:solidFill>
            <a:srgbClr val="FFFFFF"/>
          </a:solidFill>
          <a:ln cap="flat" cmpd="sng" w="9525">
            <a:solidFill>
              <a:srgbClr val="595959"/>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t/>
            </a:r>
            <a:endParaRPr b="1" sz="1100">
              <a:solidFill>
                <a:srgbClr val="76A5AF"/>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rPr b="1" lang="pt-PT" sz="1100">
                <a:solidFill>
                  <a:srgbClr val="76A5AF"/>
                </a:solidFill>
                <a:latin typeface="Roboto Mono"/>
                <a:ea typeface="Roboto Mono"/>
                <a:cs typeface="Roboto Mono"/>
                <a:sym typeface="Roboto Mono"/>
              </a:rPr>
              <a:t>3.</a:t>
            </a:r>
            <a:r>
              <a:rPr b="1" lang="pt-PT" sz="1100">
                <a:solidFill>
                  <a:srgbClr val="595959"/>
                </a:solidFill>
                <a:latin typeface="Roboto Mono"/>
                <a:ea typeface="Roboto Mono"/>
                <a:cs typeface="Roboto Mono"/>
                <a:sym typeface="Roboto Mono"/>
              </a:rPr>
              <a:t>Wilma </a:t>
            </a:r>
            <a:endParaRPr b="1" sz="1100">
              <a:solidFill>
                <a:srgbClr val="595959"/>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t/>
            </a:r>
            <a:endParaRPr sz="1100">
              <a:solidFill>
                <a:srgbClr val="595959"/>
              </a:solidFill>
              <a:latin typeface="Roboto Mono Light"/>
              <a:ea typeface="Roboto Mono Light"/>
              <a:cs typeface="Roboto Mono Light"/>
              <a:sym typeface="Roboto Mono Light"/>
            </a:endParaRPr>
          </a:p>
        </p:txBody>
      </p:sp>
      <p:sp>
        <p:nvSpPr>
          <p:cNvPr id="128" name="Google Shape;128;p21"/>
          <p:cNvSpPr txBox="1"/>
          <p:nvPr/>
        </p:nvSpPr>
        <p:spPr>
          <a:xfrm>
            <a:off x="5563965" y="1316925"/>
            <a:ext cx="1652400" cy="2784300"/>
          </a:xfrm>
          <a:prstGeom prst="rect">
            <a:avLst/>
          </a:prstGeom>
          <a:solidFill>
            <a:srgbClr val="FFFFFF"/>
          </a:solidFill>
          <a:ln cap="flat" cmpd="sng" w="9525">
            <a:solidFill>
              <a:srgbClr val="595959"/>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t/>
            </a:r>
            <a:endParaRPr b="1" sz="1100">
              <a:solidFill>
                <a:srgbClr val="76A5AF"/>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rPr b="1" lang="pt-PT" sz="1100">
                <a:solidFill>
                  <a:srgbClr val="76A5AF"/>
                </a:solidFill>
                <a:latin typeface="Roboto Mono"/>
                <a:ea typeface="Roboto Mono"/>
                <a:cs typeface="Roboto Mono"/>
                <a:sym typeface="Roboto Mono"/>
              </a:rPr>
              <a:t>4. </a:t>
            </a:r>
            <a:r>
              <a:rPr b="1" lang="pt-PT" sz="1100">
                <a:solidFill>
                  <a:srgbClr val="595959"/>
                </a:solidFill>
                <a:latin typeface="Roboto Mono"/>
                <a:ea typeface="Roboto Mono"/>
                <a:cs typeface="Roboto Mono"/>
                <a:sym typeface="Roboto Mono"/>
              </a:rPr>
              <a:t>Steffen</a:t>
            </a:r>
            <a:r>
              <a:rPr b="1" lang="pt-PT" sz="1100">
                <a:solidFill>
                  <a:srgbClr val="595959"/>
                </a:solidFill>
                <a:latin typeface="Roboto Mono"/>
                <a:ea typeface="Roboto Mono"/>
                <a:cs typeface="Roboto Mono"/>
                <a:sym typeface="Roboto Mono"/>
              </a:rPr>
              <a:t> </a:t>
            </a:r>
            <a:endParaRPr b="1" sz="1100">
              <a:solidFill>
                <a:srgbClr val="595959"/>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t/>
            </a:r>
            <a:endParaRPr sz="1100">
              <a:solidFill>
                <a:srgbClr val="595959"/>
              </a:solidFill>
              <a:latin typeface="Roboto Mono Light"/>
              <a:ea typeface="Roboto Mono Light"/>
              <a:cs typeface="Roboto Mono Light"/>
              <a:sym typeface="Roboto Mono Light"/>
            </a:endParaRPr>
          </a:p>
        </p:txBody>
      </p:sp>
      <p:sp>
        <p:nvSpPr>
          <p:cNvPr id="129" name="Google Shape;129;p21"/>
          <p:cNvSpPr txBox="1"/>
          <p:nvPr/>
        </p:nvSpPr>
        <p:spPr>
          <a:xfrm>
            <a:off x="7377420" y="1316925"/>
            <a:ext cx="1652400" cy="2784300"/>
          </a:xfrm>
          <a:prstGeom prst="rect">
            <a:avLst/>
          </a:prstGeom>
          <a:solidFill>
            <a:srgbClr val="FFFFFF"/>
          </a:solidFill>
          <a:ln cap="flat" cmpd="sng" w="9525">
            <a:solidFill>
              <a:srgbClr val="595959"/>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t/>
            </a:r>
            <a:endParaRPr b="1" sz="1100">
              <a:solidFill>
                <a:srgbClr val="76A5AF"/>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rPr b="1" lang="pt-PT" sz="1100">
                <a:solidFill>
                  <a:srgbClr val="76A5AF"/>
                </a:solidFill>
                <a:latin typeface="Roboto Mono"/>
                <a:ea typeface="Roboto Mono"/>
                <a:cs typeface="Roboto Mono"/>
                <a:sym typeface="Roboto Mono"/>
              </a:rPr>
              <a:t>5</a:t>
            </a:r>
            <a:r>
              <a:rPr b="1" lang="pt-PT" sz="1100">
                <a:solidFill>
                  <a:srgbClr val="76A5AF"/>
                </a:solidFill>
                <a:latin typeface="Roboto Mono"/>
                <a:ea typeface="Roboto Mono"/>
                <a:cs typeface="Roboto Mono"/>
                <a:sym typeface="Roboto Mono"/>
              </a:rPr>
              <a:t>.</a:t>
            </a:r>
            <a:r>
              <a:rPr b="1" lang="pt-PT" sz="1100">
                <a:solidFill>
                  <a:srgbClr val="595959"/>
                </a:solidFill>
                <a:latin typeface="Roboto Mono"/>
                <a:ea typeface="Roboto Mono"/>
                <a:cs typeface="Roboto Mono"/>
                <a:sym typeface="Roboto Mono"/>
              </a:rPr>
              <a:t> Kautzka 3 </a:t>
            </a:r>
            <a:endParaRPr b="1" sz="1100">
              <a:solidFill>
                <a:srgbClr val="595959"/>
              </a:solidFill>
              <a:latin typeface="Roboto Mono"/>
              <a:ea typeface="Roboto Mono"/>
              <a:cs typeface="Roboto Mono"/>
              <a:sym typeface="Roboto Mono"/>
            </a:endParaRPr>
          </a:p>
          <a:p>
            <a:pPr indent="0" lvl="0" marL="0" marR="0" rtl="0" algn="ctr">
              <a:lnSpc>
                <a:spcPct val="115000"/>
              </a:lnSpc>
              <a:spcBef>
                <a:spcPts val="0"/>
              </a:spcBef>
              <a:spcAft>
                <a:spcPts val="0"/>
              </a:spcAft>
              <a:buNone/>
            </a:pPr>
            <a:r>
              <a:t/>
            </a:r>
            <a:endParaRPr sz="1100">
              <a:solidFill>
                <a:srgbClr val="595959"/>
              </a:solidFill>
              <a:latin typeface="Roboto Mono Light"/>
              <a:ea typeface="Roboto Mono Light"/>
              <a:cs typeface="Roboto Mono Light"/>
              <a:sym typeface="Roboto Mono Light"/>
            </a:endParaRPr>
          </a:p>
        </p:txBody>
      </p:sp>
      <p:pic>
        <p:nvPicPr>
          <p:cNvPr id="130" name="Google Shape;130;p21"/>
          <p:cNvPicPr preferRelativeResize="0"/>
          <p:nvPr/>
        </p:nvPicPr>
        <p:blipFill rotWithShape="1">
          <a:blip r:embed="rId3">
            <a:alphaModFix/>
          </a:blip>
          <a:srcRect b="54037" l="65943" r="1627" t="0"/>
          <a:stretch/>
        </p:blipFill>
        <p:spPr>
          <a:xfrm>
            <a:off x="3865850" y="2088963"/>
            <a:ext cx="1421700" cy="1767506"/>
          </a:xfrm>
          <a:prstGeom prst="rect">
            <a:avLst/>
          </a:prstGeom>
          <a:noFill/>
          <a:ln>
            <a:noFill/>
          </a:ln>
        </p:spPr>
      </p:pic>
      <p:pic>
        <p:nvPicPr>
          <p:cNvPr id="131" name="Google Shape;131;p21"/>
          <p:cNvPicPr preferRelativeResize="0"/>
          <p:nvPr/>
        </p:nvPicPr>
        <p:blipFill rotWithShape="1">
          <a:blip r:embed="rId3">
            <a:alphaModFix/>
          </a:blip>
          <a:srcRect b="4249" l="18634" r="50010" t="51534"/>
          <a:stretch/>
        </p:blipFill>
        <p:spPr>
          <a:xfrm>
            <a:off x="5694313" y="2095485"/>
            <a:ext cx="1391699" cy="1721505"/>
          </a:xfrm>
          <a:prstGeom prst="rect">
            <a:avLst/>
          </a:prstGeom>
          <a:noFill/>
          <a:ln>
            <a:noFill/>
          </a:ln>
        </p:spPr>
      </p:pic>
      <p:pic>
        <p:nvPicPr>
          <p:cNvPr id="132" name="Google Shape;132;p21"/>
          <p:cNvPicPr preferRelativeResize="0"/>
          <p:nvPr/>
        </p:nvPicPr>
        <p:blipFill rotWithShape="1">
          <a:blip r:embed="rId4">
            <a:alphaModFix/>
          </a:blip>
          <a:srcRect b="0" l="52130" r="0" t="0"/>
          <a:stretch/>
        </p:blipFill>
        <p:spPr>
          <a:xfrm>
            <a:off x="7546050" y="2088975"/>
            <a:ext cx="1219907" cy="176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