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 SemiBold"/>
      <p:regular r:id="rId19"/>
      <p:bold r:id="rId20"/>
      <p:italic r:id="rId21"/>
      <p:boldItalic r:id="rId22"/>
    </p:embeddedFont>
    <p:embeddedFont>
      <p:font typeface="Raleway"/>
      <p:regular r:id="rId23"/>
      <p:bold r:id="rId24"/>
      <p:italic r:id="rId25"/>
      <p:boldItalic r:id="rId26"/>
    </p:embeddedFont>
    <p:embeddedFont>
      <p:font typeface="Economica"/>
      <p:regular r:id="rId27"/>
      <p:bold r:id="rId28"/>
      <p:italic r:id="rId29"/>
      <p:boldItalic r:id="rId30"/>
    </p:embeddedFont>
    <p:embeddedFont>
      <p:font typeface="Roboto Mono Light"/>
      <p:regular r:id="rId31"/>
      <p:bold r:id="rId32"/>
      <p:italic r:id="rId33"/>
      <p:boldItalic r:id="rId34"/>
    </p:embeddedFont>
    <p:embeddedFont>
      <p:font typeface="Raleway Light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  <p:embeddedFont>
      <p:font typeface="Raleway ExtraLight"/>
      <p:regular r:id="rId43"/>
      <p:bold r:id="rId44"/>
      <p:italic r:id="rId45"/>
      <p:boldItalic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44" Type="http://schemas.openxmlformats.org/officeDocument/2006/relationships/font" Target="fonts/RalewayExtraLight-bold.fntdata"/><Relationship Id="rId43" Type="http://schemas.openxmlformats.org/officeDocument/2006/relationships/font" Target="fonts/RalewayExtraLight-regular.fntdata"/><Relationship Id="rId46" Type="http://schemas.openxmlformats.org/officeDocument/2006/relationships/font" Target="fonts/RalewayExtraLight-boldItalic.fntdata"/><Relationship Id="rId45" Type="http://schemas.openxmlformats.org/officeDocument/2006/relationships/font" Target="fonts/RalewayExtra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Light-regular.fntdata"/><Relationship Id="rId30" Type="http://schemas.openxmlformats.org/officeDocument/2006/relationships/font" Target="fonts/Economica-boldItalic.fntdata"/><Relationship Id="rId33" Type="http://schemas.openxmlformats.org/officeDocument/2006/relationships/font" Target="fonts/RobotoMonoLight-italic.fntdata"/><Relationship Id="rId32" Type="http://schemas.openxmlformats.org/officeDocument/2006/relationships/font" Target="fonts/RobotoMonoLight-bold.fntdata"/><Relationship Id="rId35" Type="http://schemas.openxmlformats.org/officeDocument/2006/relationships/font" Target="fonts/RalewayLight-regular.fntdata"/><Relationship Id="rId34" Type="http://schemas.openxmlformats.org/officeDocument/2006/relationships/font" Target="fonts/RobotoMonoLight-boldItalic.fntdata"/><Relationship Id="rId37" Type="http://schemas.openxmlformats.org/officeDocument/2006/relationships/font" Target="fonts/RalewayLight-italic.fntdata"/><Relationship Id="rId36" Type="http://schemas.openxmlformats.org/officeDocument/2006/relationships/font" Target="fonts/RalewayLight-bold.fntdata"/><Relationship Id="rId39" Type="http://schemas.openxmlformats.org/officeDocument/2006/relationships/font" Target="fonts/RobotoMono-regular.fntdata"/><Relationship Id="rId38" Type="http://schemas.openxmlformats.org/officeDocument/2006/relationships/font" Target="fonts/RalewayLight-boldItalic.fntdata"/><Relationship Id="rId20" Type="http://schemas.openxmlformats.org/officeDocument/2006/relationships/font" Target="fonts/RalewaySemiBold-bold.fntdata"/><Relationship Id="rId22" Type="http://schemas.openxmlformats.org/officeDocument/2006/relationships/font" Target="fonts/RalewaySemiBold-boldItalic.fntdata"/><Relationship Id="rId21" Type="http://schemas.openxmlformats.org/officeDocument/2006/relationships/font" Target="fonts/RalewaySemiBold-italic.fntdata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29" Type="http://schemas.openxmlformats.org/officeDocument/2006/relationships/font" Target="fonts/Economica-italic.fntdata"/><Relationship Id="rId5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SemiBold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1a317e246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1a317e246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a317e24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a317e24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1a317e24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1a317e24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a260d6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a260d6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a260d6a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1a260d6a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1a260d6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1a260d6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1a317e24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1a317e24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1a36914d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1a36914d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1a317e246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1a317e246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1a317e24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1a317e24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1a317e246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1a317e24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/>
          <p:nvPr/>
        </p:nvSpPr>
        <p:spPr>
          <a:xfrm>
            <a:off x="0" y="0"/>
            <a:ext cx="9144000" cy="2571600"/>
          </a:xfrm>
          <a:prstGeom prst="rect">
            <a:avLst/>
          </a:prstGeom>
          <a:solidFill>
            <a:srgbClr val="76A5A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5"/>
          <p:cNvSpPr txBox="1"/>
          <p:nvPr>
            <p:ph type="ctrTitle"/>
          </p:nvPr>
        </p:nvSpPr>
        <p:spPr>
          <a:xfrm>
            <a:off x="311708" y="7351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Agent TNE19</a:t>
            </a:r>
            <a:endParaRPr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9" name="Google Shape;109;p25"/>
          <p:cNvSpPr txBox="1"/>
          <p:nvPr>
            <p:ph idx="1" type="subTitle"/>
          </p:nvPr>
        </p:nvSpPr>
        <p:spPr>
          <a:xfrm>
            <a:off x="621300" y="2852925"/>
            <a:ext cx="79014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PowerTAC Broker</a:t>
            </a:r>
            <a:endParaRPr b="1">
              <a:solidFill>
                <a:srgbClr val="76A5A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Current strategy</a:t>
            </a:r>
            <a:endParaRPr>
              <a:solidFill>
                <a:schemeClr val="dk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09" name="Google Shape;209;p34"/>
          <p:cNvSpPr/>
          <p:nvPr/>
        </p:nvSpPr>
        <p:spPr>
          <a:xfrm>
            <a:off x="0" y="5051575"/>
            <a:ext cx="9144000" cy="921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 txBox="1"/>
          <p:nvPr/>
        </p:nvSpPr>
        <p:spPr>
          <a:xfrm>
            <a:off x="311700" y="1004700"/>
            <a:ext cx="2641200" cy="375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76A5AF"/>
                </a:solidFill>
                <a:latin typeface="Raleway Light"/>
                <a:ea typeface="Raleway Light"/>
                <a:cs typeface="Raleway Light"/>
                <a:sym typeface="Raleway Light"/>
              </a:rPr>
              <a:t>However, despite now making money and winning versus the sample-broker 7/10 test runs, </a:t>
            </a:r>
            <a:r>
              <a:rPr b="1" i="1" lang="en">
                <a:solidFill>
                  <a:srgbClr val="76A5AF"/>
                </a:solidFill>
                <a:latin typeface="Raleway"/>
                <a:ea typeface="Raleway"/>
                <a:cs typeface="Raleway"/>
                <a:sym typeface="Raleway"/>
              </a:rPr>
              <a:t>we lose a lot of money due to DU (Distribution Utility) charges. </a:t>
            </a:r>
            <a:endParaRPr b="1" i="1">
              <a:solidFill>
                <a:srgbClr val="76A5A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76A5AF"/>
                </a:solidFill>
                <a:latin typeface="Raleway Light"/>
                <a:ea typeface="Raleway Light"/>
                <a:cs typeface="Raleway Light"/>
                <a:sym typeface="Raleway Light"/>
              </a:rPr>
              <a:t>T</a:t>
            </a:r>
            <a:r>
              <a:rPr i="1" lang="en">
                <a:solidFill>
                  <a:srgbClr val="76A5AF"/>
                </a:solidFill>
                <a:latin typeface="Raleway Light"/>
                <a:ea typeface="Raleway Light"/>
                <a:cs typeface="Raleway Light"/>
                <a:sym typeface="Raleway Light"/>
              </a:rPr>
              <a:t>his translates into a </a:t>
            </a:r>
            <a:r>
              <a:rPr b="1" i="1" lang="en">
                <a:solidFill>
                  <a:srgbClr val="76A5AF"/>
                </a:solidFill>
                <a:latin typeface="Raleway"/>
                <a:ea typeface="Raleway"/>
                <a:cs typeface="Raleway"/>
                <a:sym typeface="Raleway"/>
              </a:rPr>
              <a:t>small win</a:t>
            </a:r>
            <a:r>
              <a:rPr i="1" lang="en">
                <a:solidFill>
                  <a:srgbClr val="76A5AF"/>
                </a:solidFill>
                <a:latin typeface="Raleway Light"/>
                <a:ea typeface="Raleway Light"/>
                <a:cs typeface="Raleway Light"/>
                <a:sym typeface="Raleway Light"/>
              </a:rPr>
              <a:t>, f</a:t>
            </a:r>
            <a:r>
              <a:rPr i="1" lang="en">
                <a:solidFill>
                  <a:srgbClr val="76A5AF"/>
                </a:solidFill>
                <a:latin typeface="Raleway Light"/>
                <a:ea typeface="Raleway Light"/>
                <a:cs typeface="Raleway Light"/>
                <a:sym typeface="Raleway Light"/>
              </a:rPr>
              <a:t>or such a big difference in the retail market.</a:t>
            </a:r>
            <a:endParaRPr i="1">
              <a:solidFill>
                <a:srgbClr val="76A5A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375" y="1668138"/>
            <a:ext cx="5541101" cy="2326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2" name="Google Shape;212;p34"/>
          <p:cNvPicPr preferRelativeResize="0"/>
          <p:nvPr/>
        </p:nvPicPr>
        <p:blipFill rotWithShape="1">
          <a:blip r:embed="rId4">
            <a:alphaModFix/>
          </a:blip>
          <a:srcRect b="49112" l="0" r="9107" t="13661"/>
          <a:stretch/>
        </p:blipFill>
        <p:spPr>
          <a:xfrm>
            <a:off x="4001650" y="1532575"/>
            <a:ext cx="4723250" cy="289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Future improvements</a:t>
            </a:r>
            <a:endParaRPr>
              <a:solidFill>
                <a:schemeClr val="dk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18" name="Google Shape;218;p35"/>
          <p:cNvSpPr/>
          <p:nvPr/>
        </p:nvSpPr>
        <p:spPr>
          <a:xfrm>
            <a:off x="0" y="5051575"/>
            <a:ext cx="9144000" cy="921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 txBox="1"/>
          <p:nvPr/>
        </p:nvSpPr>
        <p:spPr>
          <a:xfrm>
            <a:off x="311700" y="1298250"/>
            <a:ext cx="4143600" cy="28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1.</a:t>
            </a:r>
            <a:endParaRPr b="1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Clearly the </a:t>
            </a:r>
            <a:r>
              <a:rPr b="1"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DU charges are the condition holding us back</a:t>
            </a: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.</a:t>
            </a:r>
            <a:endParaRPr>
              <a:solidFill>
                <a:srgbClr val="595959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As means to counter-attack this, as we’ve seen in our research,</a:t>
            </a:r>
            <a:r>
              <a:rPr b="1"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a future plan would be to </a:t>
            </a:r>
            <a:r>
              <a:rPr b="1" lang="en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implement Time-of-Use (TOU) tariffs in the retail market</a:t>
            </a: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, that encourage customers to use energy when the DU will charge us less</a:t>
            </a: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.</a:t>
            </a:r>
            <a:endParaRPr>
              <a:solidFill>
                <a:srgbClr val="595959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4688700" y="1298250"/>
            <a:ext cx="4143600" cy="285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2.</a:t>
            </a:r>
            <a:endParaRPr b="1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Also, to avoid being so “unbalanced” relative to the market, </a:t>
            </a:r>
            <a:r>
              <a:rPr b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 the future we would like to</a:t>
            </a:r>
            <a:r>
              <a:rPr lang="en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b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take into account </a:t>
            </a:r>
            <a:r>
              <a:rPr b="1" lang="en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our energy amount prediction plus the expected customer from our portfolio’s consumption</a:t>
            </a:r>
            <a:r>
              <a:rPr lang="en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endParaRPr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n. Customers * customer average usage</a:t>
            </a:r>
            <a:endParaRPr b="1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</a:t>
            </a:r>
            <a:r>
              <a:rPr lang="en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hank you!</a:t>
            </a:r>
            <a:endParaRPr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PowerTAC - What is it</a:t>
            </a:r>
            <a:endParaRPr>
              <a:solidFill>
                <a:schemeClr val="dk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0" y="5051575"/>
            <a:ext cx="9144000" cy="921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1129800" y="843600"/>
            <a:ext cx="6884700" cy="89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Competing Brokers</a:t>
            </a:r>
            <a:endParaRPr b="1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b</a:t>
            </a: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uild portfolios, buy &amp; sell power</a:t>
            </a:r>
            <a:endParaRPr>
              <a:solidFill>
                <a:srgbClr val="595959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1129650" y="2128400"/>
            <a:ext cx="6884700" cy="2516100"/>
          </a:xfrm>
          <a:prstGeom prst="rect">
            <a:avLst/>
          </a:prstGeom>
          <a:solidFill>
            <a:srgbClr val="76A5A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Power TAC</a:t>
            </a:r>
            <a:endParaRPr b="1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Simulation environment</a:t>
            </a:r>
            <a:endParaRPr>
              <a:solidFill>
                <a:srgbClr val="595959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8" name="Google Shape;118;p26"/>
          <p:cNvSpPr/>
          <p:nvPr/>
        </p:nvSpPr>
        <p:spPr>
          <a:xfrm>
            <a:off x="1344725" y="2313400"/>
            <a:ext cx="2044800" cy="7548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Wholesale Market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" name="Google Shape;119;p26"/>
          <p:cNvSpPr/>
          <p:nvPr/>
        </p:nvSpPr>
        <p:spPr>
          <a:xfrm>
            <a:off x="3549600" y="2313400"/>
            <a:ext cx="2044800" cy="7548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Balancing Market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5754475" y="2313400"/>
            <a:ext cx="2044800" cy="7548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Tariff Market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1344725" y="3213275"/>
            <a:ext cx="2044800" cy="7548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Large Energy Suppliers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3549600" y="3213275"/>
            <a:ext cx="2044800" cy="7548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Distribution Utility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owns/operates local grid</a:t>
            </a:r>
            <a:endParaRPr sz="1200"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5754475" y="3213275"/>
            <a:ext cx="2044800" cy="7548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Retail Customers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</a:t>
            </a:r>
            <a:r>
              <a:rPr lang="en" sz="12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roducers, consumers</a:t>
            </a:r>
            <a:endParaRPr sz="1200"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cxnSp>
        <p:nvCxnSpPr>
          <p:cNvPr id="124" name="Google Shape;124;p26"/>
          <p:cNvCxnSpPr/>
          <p:nvPr/>
        </p:nvCxnSpPr>
        <p:spPr>
          <a:xfrm rot="10800000">
            <a:off x="2367125" y="1598550"/>
            <a:ext cx="0" cy="895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triangle"/>
            <a:tailEnd len="med" w="med" type="oval"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</p:cxnSp>
      <p:cxnSp>
        <p:nvCxnSpPr>
          <p:cNvPr id="125" name="Google Shape;125;p26"/>
          <p:cNvCxnSpPr/>
          <p:nvPr/>
        </p:nvCxnSpPr>
        <p:spPr>
          <a:xfrm rot="10800000">
            <a:off x="4572150" y="1598550"/>
            <a:ext cx="0" cy="895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triangle"/>
            <a:tailEnd len="med" w="med" type="oval"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</p:cxnSp>
      <p:cxnSp>
        <p:nvCxnSpPr>
          <p:cNvPr id="126" name="Google Shape;126;p26"/>
          <p:cNvCxnSpPr/>
          <p:nvPr/>
        </p:nvCxnSpPr>
        <p:spPr>
          <a:xfrm rot="10800000">
            <a:off x="6734925" y="1598550"/>
            <a:ext cx="0" cy="895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triangle"/>
            <a:tailEnd len="med" w="med" type="oval"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/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Main Strategy (Only Wholesale)</a:t>
            </a:r>
            <a:endParaRPr sz="2800">
              <a:solidFill>
                <a:srgbClr val="595959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311700" y="1369125"/>
            <a:ext cx="2456100" cy="261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Predict quantity and price per timeslot</a:t>
            </a:r>
            <a:endParaRPr>
              <a:solidFill>
                <a:srgbClr val="595959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6376200" y="1369125"/>
            <a:ext cx="2456100" cy="2612400"/>
          </a:xfrm>
          <a:prstGeom prst="rect">
            <a:avLst/>
          </a:prstGeom>
          <a:solidFill>
            <a:srgbClr val="76A5AF"/>
          </a:solidFill>
          <a:ln>
            <a:noFill/>
          </a:ln>
          <a:effectLst>
            <a:outerShdw blurRad="57150" rotWithShape="0" algn="bl" dir="55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Win </a:t>
            </a:r>
            <a:r>
              <a:rPr b="1" lang="en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money</a:t>
            </a:r>
            <a:r>
              <a:rPr lang="en" sz="24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!</a:t>
            </a:r>
            <a:endParaRPr sz="2400"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3343950" y="1369125"/>
            <a:ext cx="2456100" cy="261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Buy </a:t>
            </a: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when it’s </a:t>
            </a:r>
            <a:r>
              <a:rPr b="1"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cheaper</a:t>
            </a:r>
            <a:endParaRPr b="1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To </a:t>
            </a:r>
            <a:r>
              <a:rPr b="1"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sell </a:t>
            </a: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when it’s more </a:t>
            </a:r>
            <a:r>
              <a:rPr b="1"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expensive </a:t>
            </a: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(for the next 24 timeslots)</a:t>
            </a:r>
            <a:endParaRPr>
              <a:solidFill>
                <a:srgbClr val="595959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2175800" y="1075745"/>
            <a:ext cx="1753975" cy="556675"/>
          </a:xfrm>
          <a:custGeom>
            <a:rect b="b" l="l" r="r" t="t"/>
            <a:pathLst>
              <a:path extrusionOk="0" h="22267" w="70159">
                <a:moveTo>
                  <a:pt x="0" y="22267"/>
                </a:moveTo>
                <a:cubicBezTo>
                  <a:pt x="4732" y="10705"/>
                  <a:pt x="17710" y="511"/>
                  <a:pt x="30195" y="65"/>
                </a:cubicBezTo>
                <a:cubicBezTo>
                  <a:pt x="44804" y="-457"/>
                  <a:pt x="59822" y="7786"/>
                  <a:pt x="70159" y="18123"/>
                </a:cubicBezTo>
              </a:path>
            </a:pathLst>
          </a:cu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oval"/>
            <a:tailEnd len="med" w="med" type="triangle"/>
          </a:ln>
          <a:effectLst>
            <a:outerShdw blurRad="57150" rotWithShape="0" algn="bl" dir="5580000" dist="19050">
              <a:srgbClr val="000000">
                <a:alpha val="25000"/>
              </a:srgbClr>
            </a:outerShdw>
          </a:effectLst>
        </p:spPr>
      </p:sp>
      <p:sp>
        <p:nvSpPr>
          <p:cNvPr id="136" name="Google Shape;136;p27"/>
          <p:cNvSpPr/>
          <p:nvPr/>
        </p:nvSpPr>
        <p:spPr>
          <a:xfrm rot="271516">
            <a:off x="5399531" y="1035706"/>
            <a:ext cx="1754006" cy="556685"/>
          </a:xfrm>
          <a:custGeom>
            <a:rect b="b" l="l" r="r" t="t"/>
            <a:pathLst>
              <a:path extrusionOk="0" h="22267" w="70159">
                <a:moveTo>
                  <a:pt x="0" y="22267"/>
                </a:moveTo>
                <a:cubicBezTo>
                  <a:pt x="4732" y="10705"/>
                  <a:pt x="17710" y="511"/>
                  <a:pt x="30195" y="65"/>
                </a:cubicBezTo>
                <a:cubicBezTo>
                  <a:pt x="44804" y="-457"/>
                  <a:pt x="59822" y="7786"/>
                  <a:pt x="70159" y="18123"/>
                </a:cubicBezTo>
              </a:path>
            </a:pathLst>
          </a:cu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oval"/>
            <a:tailEnd len="med" w="med" type="triangle"/>
          </a:ln>
          <a:effectLst>
            <a:outerShdw blurRad="57150" rotWithShape="0" algn="bl" dir="5400000" dist="28575">
              <a:srgbClr val="000000">
                <a:alpha val="25000"/>
              </a:srgbClr>
            </a:outerShdw>
          </a:effectLst>
        </p:spPr>
      </p:sp>
      <p:sp>
        <p:nvSpPr>
          <p:cNvPr id="137" name="Google Shape;137;p27"/>
          <p:cNvSpPr/>
          <p:nvPr/>
        </p:nvSpPr>
        <p:spPr>
          <a:xfrm>
            <a:off x="0" y="5051575"/>
            <a:ext cx="9144000" cy="921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28"/>
          <p:cNvCxnSpPr/>
          <p:nvPr/>
        </p:nvCxnSpPr>
        <p:spPr>
          <a:xfrm>
            <a:off x="501600" y="2454575"/>
            <a:ext cx="8140800" cy="0"/>
          </a:xfrm>
          <a:prstGeom prst="straightConnector1">
            <a:avLst/>
          </a:prstGeom>
          <a:noFill/>
          <a:ln cap="flat" cmpd="sng" w="28575">
            <a:solidFill>
              <a:srgbClr val="76A5A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8"/>
          <p:cNvSpPr/>
          <p:nvPr/>
        </p:nvSpPr>
        <p:spPr>
          <a:xfrm>
            <a:off x="4438800" y="2321375"/>
            <a:ext cx="266400" cy="266400"/>
          </a:xfrm>
          <a:prstGeom prst="ellipse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/>
          <p:nvPr/>
        </p:nvSpPr>
        <p:spPr>
          <a:xfrm>
            <a:off x="1364500" y="2362025"/>
            <a:ext cx="185100" cy="185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"/>
          <p:cNvSpPr/>
          <p:nvPr/>
        </p:nvSpPr>
        <p:spPr>
          <a:xfrm>
            <a:off x="7594400" y="2362025"/>
            <a:ext cx="185100" cy="185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/>
          <p:nvPr/>
        </p:nvSpPr>
        <p:spPr>
          <a:xfrm rot="-5400000">
            <a:off x="2859525" y="1135375"/>
            <a:ext cx="90300" cy="3071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"/>
          <p:cNvSpPr/>
          <p:nvPr/>
        </p:nvSpPr>
        <p:spPr>
          <a:xfrm rot="-5400000">
            <a:off x="6209150" y="1154625"/>
            <a:ext cx="97500" cy="3040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"/>
          <p:cNvSpPr/>
          <p:nvPr/>
        </p:nvSpPr>
        <p:spPr>
          <a:xfrm rot="5400000">
            <a:off x="4530700" y="1796825"/>
            <a:ext cx="85800" cy="296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1122550" y="2042981"/>
            <a:ext cx="669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24h ago</a:t>
            </a:r>
            <a:endParaRPr i="1" sz="700">
              <a:solidFill>
                <a:srgbClr val="76A5A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4237500" y="2042981"/>
            <a:ext cx="669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today</a:t>
            </a:r>
            <a:endParaRPr i="1" sz="700">
              <a:solidFill>
                <a:srgbClr val="76A5A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7123850" y="2042981"/>
            <a:ext cx="1195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24h from now</a:t>
            </a:r>
            <a:endParaRPr i="1" sz="700">
              <a:solidFill>
                <a:srgbClr val="76A5A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3368050" y="998963"/>
            <a:ext cx="24111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 Mono Light"/>
              <a:buAutoNum type="arabicPeriod"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Current Weather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 Mono Light"/>
              <a:buAutoNum type="alphaLcPeriod"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 Mono Light"/>
              <a:buAutoNum type="alphaLcPeriod"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Wind speed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 Mono Light"/>
              <a:buAutoNum type="arabicPeriod"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 Mono Light"/>
              <a:buAutoNum type="alphaLcPeriod"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Slot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 Mono Light"/>
              <a:buAutoNum type="alphaLcPeriod"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Week of the day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To the current timeslot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1365250" y="2741400"/>
            <a:ext cx="3040200" cy="21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For each of the previous 24 timeslots</a:t>
            </a:r>
            <a:endParaRPr b="1" sz="800">
              <a:solidFill>
                <a:srgbClr val="76A5A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 Mono"/>
              <a:buAutoNum type="arabicPeriod"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Cleared Trade: </a:t>
            </a:r>
            <a:r>
              <a:rPr lang="en" sz="800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energy that was bought through 24 hours to be used in that timeslot</a:t>
            </a:r>
            <a:endParaRPr sz="8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 Mono"/>
              <a:buAutoNum type="alphaLcPeriod"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Cleared amount:</a:t>
            </a:r>
            <a:r>
              <a:rPr lang="en" sz="800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quantity of energy that was cleared (bought) for that timeslot</a:t>
            </a:r>
            <a:endParaRPr sz="8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 Mono"/>
              <a:buAutoNum type="alphaLcPeriod"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Cleared price: </a:t>
            </a:r>
            <a:r>
              <a:rPr lang="en" sz="800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average price/Mwh of the energy that was cleared for that timeslot </a:t>
            </a:r>
            <a:endParaRPr sz="8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 Mono Light"/>
              <a:buAutoNum type="arabicPeriod"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Weather Report</a:t>
            </a:r>
            <a:endParaRPr sz="8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 Mono Light"/>
              <a:buAutoNum type="alphaLcPeriod"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 Mono Light"/>
              <a:buAutoNum type="alphaLcPeriod"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Wind speed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4738550" y="2741400"/>
            <a:ext cx="3040200" cy="21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For each of the next 24 timeslots</a:t>
            </a:r>
            <a:endParaRPr b="1" sz="800">
              <a:solidFill>
                <a:srgbClr val="76A5A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 Mono"/>
              <a:buAutoNum type="arabicPeriod"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Cleared Trades</a:t>
            </a:r>
            <a:r>
              <a:rPr lang="en" sz="800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observed until now for the timeslot</a:t>
            </a:r>
            <a:endParaRPr sz="8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 Mono Light"/>
              <a:buAutoNum type="alphaLcPeriod"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Total quantity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 Mono Light"/>
              <a:buAutoNum type="alphaLcPeriod"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Average price</a:t>
            </a:r>
            <a:r>
              <a:rPr lang="en" sz="800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of all the cleared trades</a:t>
            </a:r>
            <a:endParaRPr sz="8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 Mono Light"/>
              <a:buAutoNum type="arabicPeriod"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Weather Forecast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 Mono Light"/>
              <a:buAutoNum type="alphaLcPeriod"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Tem</a:t>
            </a: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perature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 Mono Light"/>
              <a:buAutoNum type="alphaLcPeriod"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Weather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Previous Data to Predict</a:t>
            </a:r>
            <a:endParaRPr>
              <a:solidFill>
                <a:schemeClr val="dk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370025" y="1079250"/>
            <a:ext cx="27234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76A5AF"/>
                </a:solidFill>
                <a:latin typeface="Raleway Light"/>
                <a:ea typeface="Raleway Light"/>
                <a:cs typeface="Raleway Light"/>
                <a:sym typeface="Raleway Light"/>
              </a:rPr>
              <a:t>Pick historic demand to predict the future demand</a:t>
            </a:r>
            <a:endParaRPr i="1">
              <a:solidFill>
                <a:srgbClr val="76A5A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0" y="5051575"/>
            <a:ext cx="9144000" cy="921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Prediction Model &amp; API</a:t>
            </a:r>
            <a:endParaRPr>
              <a:solidFill>
                <a:schemeClr val="dk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0" y="5051575"/>
            <a:ext cx="9144000" cy="921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311700" y="808950"/>
            <a:ext cx="8538600" cy="396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When our agent </a:t>
            </a:r>
            <a:r>
              <a:rPr b="1"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requires a prediction</a:t>
            </a: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, it sends a </a:t>
            </a:r>
            <a:r>
              <a:rPr b="1"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request to our REST Flask API</a:t>
            </a: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b="1"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in an asynchronous way</a:t>
            </a: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, allowing the agent to keep trading in the market.</a:t>
            </a:r>
            <a:endParaRPr>
              <a:solidFill>
                <a:srgbClr val="595959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At the moment our API uses a </a:t>
            </a:r>
            <a:r>
              <a:rPr b="1"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linear regression model</a:t>
            </a: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to predict both amounts and prices. This is</a:t>
            </a:r>
            <a:r>
              <a:rPr b="1"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highly modular</a:t>
            </a: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and one model can be swapped at any time by another one. In fact, we tested several models, such as </a:t>
            </a:r>
            <a:r>
              <a:rPr b="1"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neural nets, with different parameters and train/test dataset sizes</a:t>
            </a: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. At any given moment this can be swapped without affecting the current agent architecture.</a:t>
            </a:r>
            <a:endParaRPr>
              <a:solidFill>
                <a:srgbClr val="595959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0" l="0" r="9608" t="12480"/>
          <a:stretch/>
        </p:blipFill>
        <p:spPr>
          <a:xfrm>
            <a:off x="2364413" y="3775425"/>
            <a:ext cx="4415174" cy="841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375" y="1554277"/>
            <a:ext cx="7583226" cy="4311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Current strategy</a:t>
            </a:r>
            <a:endParaRPr>
              <a:solidFill>
                <a:schemeClr val="dk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0" y="5051575"/>
            <a:ext cx="9144000" cy="921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975" y="354450"/>
            <a:ext cx="4069525" cy="33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025" y="2312975"/>
            <a:ext cx="5399476" cy="22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 rotWithShape="1">
          <a:blip r:embed="rId5">
            <a:alphaModFix/>
          </a:blip>
          <a:srcRect b="15802" l="0" r="9420" t="17632"/>
          <a:stretch/>
        </p:blipFill>
        <p:spPr>
          <a:xfrm>
            <a:off x="1393800" y="1192100"/>
            <a:ext cx="2458850" cy="462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Current strategy</a:t>
            </a:r>
            <a:endParaRPr>
              <a:solidFill>
                <a:schemeClr val="dk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0" y="5051575"/>
            <a:ext cx="9144000" cy="921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/>
        </p:nvSpPr>
        <p:spPr>
          <a:xfrm>
            <a:off x="311700" y="1374450"/>
            <a:ext cx="4143600" cy="25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By only using an wholesale strategy as previously explained, </a:t>
            </a:r>
            <a:r>
              <a:rPr b="1"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we managed to win in the wholesale market</a:t>
            </a: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. However, </a:t>
            </a:r>
            <a:r>
              <a:rPr b="1"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we overall lost money</a:t>
            </a: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. We conclude that</a:t>
            </a: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the </a:t>
            </a:r>
            <a:r>
              <a:rPr b="1" lang="en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wholesale strategy by itself is not enough</a:t>
            </a:r>
            <a:r>
              <a:rPr lang="en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.</a:t>
            </a:r>
            <a:endParaRPr>
              <a:solidFill>
                <a:srgbClr val="595959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4688700" y="1374450"/>
            <a:ext cx="4143600" cy="2547000"/>
          </a:xfrm>
          <a:prstGeom prst="rect">
            <a:avLst/>
          </a:prstGeom>
          <a:solidFill>
            <a:srgbClr val="76A5A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This is a </a:t>
            </a:r>
            <a:r>
              <a:rPr b="1"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good indicator</a:t>
            </a:r>
            <a:r>
              <a:rPr lang="en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that PowerTAC is well designed and prevents people (like us) from trying to “cheat the system” and make money without providing customers good services</a:t>
            </a:r>
            <a:r>
              <a:rPr lang="en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.</a:t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Current strategy</a:t>
            </a:r>
            <a:endParaRPr>
              <a:solidFill>
                <a:schemeClr val="dk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89" name="Google Shape;189;p32"/>
          <p:cNvSpPr/>
          <p:nvPr/>
        </p:nvSpPr>
        <p:spPr>
          <a:xfrm>
            <a:off x="0" y="5051575"/>
            <a:ext cx="9144000" cy="921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311700" y="861800"/>
            <a:ext cx="4291500" cy="375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76A5AF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76A5AF"/>
                </a:solidFill>
                <a:latin typeface="Raleway Light"/>
                <a:ea typeface="Raleway Light"/>
                <a:cs typeface="Raleway Light"/>
                <a:sym typeface="Raleway Light"/>
              </a:rPr>
              <a:t>Thus we found the need to complement with a retail strategy.</a:t>
            </a:r>
            <a:endParaRPr i="1">
              <a:solidFill>
                <a:srgbClr val="76A5AF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76A5AF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76A5AF"/>
                </a:solidFill>
                <a:latin typeface="Raleway Light"/>
                <a:ea typeface="Raleway Light"/>
                <a:cs typeface="Raleway Light"/>
                <a:sym typeface="Raleway Light"/>
              </a:rPr>
              <a:t>Our current </a:t>
            </a:r>
            <a:r>
              <a:rPr b="1" i="1" lang="en">
                <a:solidFill>
                  <a:srgbClr val="76A5AF"/>
                </a:solidFill>
                <a:latin typeface="Raleway"/>
                <a:ea typeface="Raleway"/>
                <a:cs typeface="Raleway"/>
                <a:sym typeface="Raleway"/>
              </a:rPr>
              <a:t>retail strategy</a:t>
            </a:r>
            <a:r>
              <a:rPr i="1" lang="en">
                <a:solidFill>
                  <a:srgbClr val="76A5AF"/>
                </a:solidFill>
                <a:latin typeface="Raleway Light"/>
                <a:ea typeface="Raleway Light"/>
                <a:cs typeface="Raleway Light"/>
                <a:sym typeface="Raleway Light"/>
              </a:rPr>
              <a:t> relies on</a:t>
            </a:r>
            <a:r>
              <a:rPr b="1" i="1" lang="en">
                <a:solidFill>
                  <a:srgbClr val="76A5AF"/>
                </a:solidFill>
                <a:latin typeface="Raleway"/>
                <a:ea typeface="Raleway"/>
                <a:cs typeface="Raleway"/>
                <a:sym typeface="Raleway"/>
              </a:rPr>
              <a:t> two stages</a:t>
            </a:r>
            <a:endParaRPr i="1">
              <a:solidFill>
                <a:srgbClr val="76A5A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4791600" y="574375"/>
            <a:ext cx="4040700" cy="72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1.</a:t>
            </a:r>
            <a:r>
              <a:rPr lang="en" sz="1300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I</a:t>
            </a:r>
            <a:r>
              <a:rPr lang="en" sz="1300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nitially we set up </a:t>
            </a:r>
            <a:r>
              <a:rPr b="1" lang="en" sz="13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tariffs at mean market price</a:t>
            </a:r>
            <a:endParaRPr sz="1300">
              <a:solidFill>
                <a:srgbClr val="595959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4791600" y="1437525"/>
            <a:ext cx="4040700" cy="3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2.</a:t>
            </a:r>
            <a:r>
              <a:rPr lang="en" sz="1300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b="1" lang="en" sz="13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Tit-For-Tat</a:t>
            </a:r>
            <a:r>
              <a:rPr lang="en" sz="1300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: After we identify several better tariffs from competitors, we choose the one to us that is the best and offer a similar one but with one or two parameters improved. </a:t>
            </a:r>
            <a:endParaRPr sz="1300">
              <a:solidFill>
                <a:srgbClr val="595959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Usually this translates into a h</a:t>
            </a:r>
            <a:r>
              <a:rPr b="1" lang="en" sz="13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uge sign-up payment bonus to attract customers</a:t>
            </a:r>
            <a:r>
              <a:rPr lang="en" sz="1300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, along with a h</a:t>
            </a:r>
            <a:r>
              <a:rPr b="1" lang="en" sz="13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eavy withdrawal penalty</a:t>
            </a:r>
            <a:r>
              <a:rPr lang="en" sz="1300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and a more </a:t>
            </a:r>
            <a:r>
              <a:rPr b="1" lang="en" sz="13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expensive periodic pay</a:t>
            </a:r>
            <a:r>
              <a:rPr lang="en" sz="1300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. </a:t>
            </a:r>
            <a:endParaRPr sz="1300">
              <a:solidFill>
                <a:srgbClr val="595959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Initially, this cost us money but </a:t>
            </a:r>
            <a:r>
              <a:rPr b="1" lang="en" sz="13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pays off in the long term.</a:t>
            </a:r>
            <a:endParaRPr b="1"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38650"/>
            <a:ext cx="4291501" cy="18617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Current strategy</a:t>
            </a:r>
            <a:endParaRPr>
              <a:solidFill>
                <a:schemeClr val="dk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0" y="5051575"/>
            <a:ext cx="9144000" cy="921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"/>
          <p:cNvSpPr txBox="1"/>
          <p:nvPr/>
        </p:nvSpPr>
        <p:spPr>
          <a:xfrm>
            <a:off x="311700" y="785600"/>
            <a:ext cx="85206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76A5AF"/>
                </a:solidFill>
                <a:latin typeface="Raleway Light"/>
                <a:ea typeface="Raleway Light"/>
                <a:cs typeface="Raleway Light"/>
                <a:sym typeface="Raleway Light"/>
              </a:rPr>
              <a:t>It is clear that after a certain point the clients belong to us and we make money. </a:t>
            </a:r>
            <a:endParaRPr i="1">
              <a:solidFill>
                <a:srgbClr val="76A5AF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76A5AF"/>
                </a:solidFill>
                <a:latin typeface="Raleway Light"/>
                <a:ea typeface="Raleway Light"/>
                <a:cs typeface="Raleway Light"/>
                <a:sym typeface="Raleway Light"/>
              </a:rPr>
              <a:t>In fact, </a:t>
            </a:r>
            <a:r>
              <a:rPr b="1" i="1" lang="en">
                <a:solidFill>
                  <a:srgbClr val="76A5AF"/>
                </a:solidFill>
                <a:latin typeface="Raleway"/>
                <a:ea typeface="Raleway"/>
                <a:cs typeface="Raleway"/>
                <a:sym typeface="Raleway"/>
              </a:rPr>
              <a:t>way more money than the sample-broker agent.</a:t>
            </a:r>
            <a:endParaRPr b="1" i="1">
              <a:solidFill>
                <a:srgbClr val="76A5A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76A5AF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76A5AF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rgbClr val="76A5A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 rotWithShape="1">
          <a:blip r:embed="rId3">
            <a:alphaModFix/>
          </a:blip>
          <a:srcRect b="0" l="1912" r="9934" t="0"/>
          <a:stretch/>
        </p:blipFill>
        <p:spPr>
          <a:xfrm>
            <a:off x="577275" y="1633400"/>
            <a:ext cx="3811374" cy="3143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918" y="1633400"/>
            <a:ext cx="3851257" cy="3143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3" name="Google Shape;203;p33"/>
          <p:cNvPicPr preferRelativeResize="0"/>
          <p:nvPr/>
        </p:nvPicPr>
        <p:blipFill rotWithShape="1">
          <a:blip r:embed="rId5">
            <a:alphaModFix/>
          </a:blip>
          <a:srcRect b="15802" l="0" r="9420" t="17632"/>
          <a:stretch/>
        </p:blipFill>
        <p:spPr>
          <a:xfrm>
            <a:off x="6270600" y="1420700"/>
            <a:ext cx="2458850" cy="462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