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7.png" ContentType="image/png"/>
  <Override PartName="/ppt/media/image5.jpeg" ContentType="image/jpeg"/>
  <Override PartName="/ppt/media/image6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484640"/>
            <a:ext cx="7771320" cy="21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INTRODUCCIÓN A LA PROGRAMACIÓN ESTRUCTURADA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GELES GIMÉNEZ</a:t>
            </a:r>
            <a:endParaRPr b="0" lang="es-E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EXPRESIONES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7640" y="1340640"/>
            <a:ext cx="822852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expresiones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son combinaciones de constantes, variables, símbolos de operación, paréntesis y nombres de funciones especiales.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expresión consta de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operandos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y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Según el tipo de sus operandos, pueden ser: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Aritméticas: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resultado de tipo numérico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Relacionales: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resultado de tipo lógico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Lógicas: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resultado de tipo lógico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Carácter: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resultado de tipo carácter</a:t>
            </a:r>
            <a:endParaRPr b="0" lang="es-ES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variables y constantes pueden tomar sus valores de una expresión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67640" y="1196640"/>
            <a:ext cx="822852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 aritméticos: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Suma (+)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Resta (-)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Multiplicación (*)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División (/)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Exponenciación (^)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Resto o módulo (%)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Incremento y decremento (++, --)</a:t>
            </a:r>
            <a:endParaRPr b="0" lang="es-ES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Orden de prioridad  o precedencia: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 ( 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 ^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 ++, – – + y – unitarios,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 *, /, % (producto, división, módulo)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 +, – (suma y resta).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67640" y="1196640"/>
            <a:ext cx="822852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 relacionales: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(&lt;)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menor que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 )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mayor que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==)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igual que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(&lt;=)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menor o igual que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(&gt;=)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mayor o igual que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(!=)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distinto de</a:t>
            </a:r>
            <a:endParaRPr b="0" lang="es-ES" sz="18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 lógicos: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(not) invierta el resultado de la expresión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(and) el resultado es verdadero si los dos operadores son verdaderos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(or) el resultado es verdadero si alguno de los operadores es verdadero</a:t>
            </a:r>
            <a:endParaRPr b="0" lang="es-ES" sz="18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 evaluación de un expresión lógica y relacional devuelve un valor lógico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7640" y="1196640"/>
            <a:ext cx="82285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 evaluar una expresión lógica nos apoyamos en las tablas de verdad</a:t>
            </a:r>
            <a:endParaRPr b="0" lang="es-E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99"/>
              </a:spcBef>
            </a:pPr>
            <a:endParaRPr b="0" lang="es-ES" sz="2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980640" y="2133000"/>
            <a:ext cx="7118640" cy="3959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67640" y="1196640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Orden de prioridad de los operadores . Los paréntesis son los que mayor prioridad tienen:</a:t>
            </a:r>
            <a:endParaRPr b="0" lang="es-E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99"/>
              </a:spcBef>
            </a:pPr>
            <a:endParaRPr b="0" lang="es-ES" sz="22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683640" y="2205000"/>
            <a:ext cx="7854120" cy="3239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7640" y="1196640"/>
            <a:ext cx="822852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Obtén el resultado de las siguientes expresiones:</a:t>
            </a:r>
            <a:endParaRPr b="0" lang="es-ES" sz="2200" spc="-1" strike="noStrike">
              <a:latin typeface="Arial"/>
            </a:endParaRPr>
          </a:p>
          <a:p>
            <a:pPr lvl="1" marL="914400" indent="-4561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 + 6 + 4 * 14</a:t>
            </a:r>
            <a:endParaRPr b="0" lang="es-ES" sz="2000" spc="-1" strike="noStrike">
              <a:latin typeface="Arial"/>
            </a:endParaRPr>
          </a:p>
          <a:p>
            <a:pPr lvl="1" marL="914400" indent="-4561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 + 7 * 3 + 4 * 6</a:t>
            </a:r>
            <a:endParaRPr b="0" lang="es-ES" sz="2000" spc="-1" strike="noStrike">
              <a:latin typeface="Arial"/>
            </a:endParaRPr>
          </a:p>
          <a:p>
            <a:pPr lvl="1" marL="914400" indent="-4561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-4 * 7 + 2 ^ 3 / 4 – 5</a:t>
            </a:r>
            <a:endParaRPr b="0" lang="es-ES" sz="2000" spc="-1" strike="noStrike">
              <a:latin typeface="Arial"/>
            </a:endParaRPr>
          </a:p>
          <a:p>
            <a:pPr lvl="1" marL="914400" indent="-4561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(3 + 6) * 14</a:t>
            </a:r>
            <a:endParaRPr b="0" lang="es-ES" sz="2000" spc="-1" strike="noStrike">
              <a:latin typeface="Arial"/>
            </a:endParaRPr>
          </a:p>
          <a:p>
            <a:pPr lvl="1" marL="914400" indent="-4561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(8 + 7) * (3 + 4) * 6</a:t>
            </a:r>
            <a:endParaRPr b="0" lang="es-ES" sz="2000" spc="-1" strike="noStrike">
              <a:latin typeface="Arial"/>
            </a:endParaRPr>
          </a:p>
          <a:p>
            <a:pPr marL="914400" indent="-456120" algn="just">
              <a:lnSpc>
                <a:spcPct val="100000"/>
              </a:lnSpc>
              <a:spcBef>
                <a:spcPts val="499"/>
              </a:spcBef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OPERADORES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67640" y="1196640"/>
            <a:ext cx="82285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4561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Escribe las siguientes expresiones aritméticas como expresiones de computadora</a:t>
            </a:r>
            <a:endParaRPr b="0" lang="es-ES" sz="2200" spc="-1" strike="noStrike">
              <a:latin typeface="Arial"/>
            </a:endParaRPr>
          </a:p>
          <a:p>
            <a:pPr marL="914400" indent="-456120" algn="just">
              <a:lnSpc>
                <a:spcPct val="100000"/>
              </a:lnSpc>
              <a:spcBef>
                <a:spcPts val="499"/>
              </a:spcBef>
            </a:pPr>
            <a:endParaRPr b="0" lang="es-ES" sz="22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rcRect l="18901" t="18901" r="57474" b="8652"/>
          <a:stretch/>
        </p:blipFill>
        <p:spPr>
          <a:xfrm>
            <a:off x="3564000" y="1989000"/>
            <a:ext cx="1727280" cy="39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COMENTARIOS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programa se puede documentar internamente por medio de comentarios. Es un fragmento de texto que explica brevemente el algoritmo que se está siguiendo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comentarios no son sentencias ejecutables, solo sirven para explicar partes del código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compilador no los tiene en cuenta y no los compila.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 C++ y en Java los comentarios pueden ser de dos tipos: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Comentarios de línea.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Solo pueden ocupar una línea</a:t>
            </a:r>
            <a:endParaRPr b="0" lang="es-ES" sz="2000" spc="-1" strike="noStrike">
              <a:latin typeface="Arial"/>
            </a:endParaRPr>
          </a:p>
          <a:p>
            <a:pPr marL="1143000" indent="-227520" algn="just">
              <a:lnSpc>
                <a:spcPct val="100000"/>
              </a:lnSpc>
              <a:spcAft>
                <a:spcPts val="601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//Esto es un comentario de línea</a:t>
            </a:r>
            <a:endParaRPr b="0" lang="es-ES" sz="1800" spc="-1" strike="noStrike">
              <a:latin typeface="Arial"/>
            </a:endParaRPr>
          </a:p>
          <a:p>
            <a:pPr marL="1143000" indent="-227520" algn="just">
              <a:lnSpc>
                <a:spcPct val="100000"/>
              </a:lnSpc>
              <a:spcAft>
                <a:spcPts val="601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//En cada línea se debe incluir el símbolo </a:t>
            </a:r>
            <a:endParaRPr b="0" lang="es-ES" sz="18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Comentarios de varias líneas.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Pueden ocupar varias líneas</a:t>
            </a:r>
            <a:endParaRPr b="0" lang="es-ES" sz="2000" spc="-1" strike="noStrike">
              <a:latin typeface="Arial"/>
            </a:endParaRPr>
          </a:p>
          <a:p>
            <a:pPr marL="1143000" indent="-227520" algn="just">
              <a:lnSpc>
                <a:spcPct val="100000"/>
              </a:lnSpc>
              <a:spcAft>
                <a:spcPts val="601"/>
              </a:spcAft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/*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Esto es un comentario de varias líneas</a:t>
            </a:r>
            <a:endParaRPr b="0" lang="es-ES" sz="1800" spc="-1" strike="noStrike">
              <a:latin typeface="Arial"/>
            </a:endParaRPr>
          </a:p>
          <a:p>
            <a:pPr marL="1143000" indent="-227520" algn="just">
              <a:lnSpc>
                <a:spcPct val="100000"/>
              </a:lnSpc>
              <a:spcAft>
                <a:spcPts val="601"/>
              </a:spcAft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solo incluye el símbolo al principio y al final */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FLUJO DE EJECUCIÓN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flujo de ejecución de un programa determina la secuencia en la que se ejecutarán las instrucciones del mismo.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orden de ejecución se determina por medio de las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estructuras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control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estructuras de control pueden ser de tres tipos: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secuencial.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Las instrucciones se ejecutan una detrás de otra, sin saltos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Una sentencia o grupo de sentencias solo se ejecuta si se cumple una condición. Si la condición no se cumple la ejecución del programa provoca un salto condicional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repetitiva (bucles).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Una instrucción o grupo de instrucciones se ejecutan en forma de bucle mientras se cumpla una condición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SECUENCIAL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67640" y="1268640"/>
            <a:ext cx="82285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Algoritmo que lee dos números por teclado y muestra el resultado por pantalla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rcRect l="0" t="14622" r="0" b="8580"/>
          <a:stretch/>
        </p:blipFill>
        <p:spPr>
          <a:xfrm>
            <a:off x="1187640" y="2061000"/>
            <a:ext cx="6994080" cy="43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45520"/>
            <a:ext cx="8228520" cy="12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ELEMENTOS DE UN PROGRAMA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484640"/>
            <a:ext cx="822852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programa consta de: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punto de inicio.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Donde comienza la ejecución del programa.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conjunto de instrucciones.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Pasos que el programa debe ejecutar.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conjunto de variables.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Dirección de memoria con nombre que almacena los datos que necesita el programa.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punto de salida.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Donde termina la ejecución del programa.</a:t>
            </a:r>
            <a:endParaRPr b="0" lang="es-ES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programa pude ser: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Lineal: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las instrucciones se ejecutan de forma secuencialmente, sin bifurcaciones.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 lineal: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se interrumpe la secuencia lineal mediante bifurcaciones.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SECUENCIAL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7640" y="1268640"/>
            <a:ext cx="822852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Ejercicios: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Pida por teclado la longitud del lado de un cuadrado y muestre el valor del perímetro y del área de dicho cuadrado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Pida por teclado cuatro números y muestre el resultado de sumar el primero con el segundo y multiplicar el tercero y el cuarto.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 pida el nombre de un cliente, las unidades que ha comprado el cliente de un articulo y el precio por unidad de dicho artículo. Debe mostrar un mensaje que muestre el nombre del cliente, la cadena de caracteres "debe abonar " y el importe total que debe abonar el cliente.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 lea por teclado el radio de una circunferencia y calcule el área y la longitud de la circunferencia.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 pida por teclado dos números y muestre el cociente y el resto de dividir el primero por el segundo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estructuras selectivas pueden ser de tres tipos: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Simple.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Si la condición es verdadera se ejecuta la acción o acciones asociadas.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Doble.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Permite elegir entre dos posibles opciones en función del cumplimiento o no de una determinada condición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Múltiple.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Evalúa una condición que puede tomar N valores numéricos. En función del valor devuelto por la condición se ejecuta una de las N posibles instrucciones.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67640" y="1268640"/>
            <a:ext cx="822852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 simple: 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ejecuta una determinada acción cuando se cumple una determinada condición incluida en una expresión. La sentencia evalúa la expresión y: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la expresión es verdadera ejecuta la instrucción asociada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la expresión es falsa sigue con el programa sin ejecutar la acción asociada.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331640" y="3645000"/>
            <a:ext cx="3599280" cy="23749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5220000" y="3357000"/>
            <a:ext cx="331128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 &lt;condición&gt;  entonces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&lt;acción S11&gt;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&lt;acción S12&gt;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…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&lt;acción S1n&gt;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fin _ si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7640" y="1268640"/>
            <a:ext cx="8228520" cy="28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 doble: 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permite elegir entre dos opciones diferentes, dependiendo del cumplimiento de una condición. La sentencia evalúa la expresión y: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la expresión es verdadera ejecuta la primera opción o la instrucción asociada a la parte 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la expresión es falsa se ejecuta la segunda opción o instrucción asociada a la parte 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si-no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Siempre se ejecuta una de las dos opciones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4860000" y="4005000"/>
            <a:ext cx="2952000" cy="20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Realizar el diagrama de flujo y pseudocódigo de los siguientes supuestos:</a:t>
            </a:r>
            <a:endParaRPr b="0" lang="es-ES" sz="22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Pedir el valor de un ángulo y Si un ángulo es igual a 90 grados, imprimir el mensaje "El ángulo es un ángulo recto“ sino imprimir el mensaje "El ángulo no es un ángulo recto". 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Leer dos números. Si los números son iguales sumamos 5 al primero. Al final mostrará la suma de los dos números.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Pedir dos números e indicar si es positivo o negativo.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Pedir un número e indicar si es par o impar.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Pedir dos números y mostrar por pantalla el mayor de los dos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Leer por teclado tres números x, y, z. Si x es mayor que y, y z es menor que 20 leemos por teclado un número w y mostramos la suma de los tres números. En otro caso no se hace nada.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Realizar el diagrama de flujo y pseudocódigo de los siguientes supuestos:</a:t>
            </a:r>
            <a:endParaRPr b="0" lang="es-ES" sz="22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Inicializar a un valor determinado dos variables llamadas sumPositivos y sumNegativos. Leer un número por teclado. Si el númer es positivo sumamos el número a sumPositivos, Si el número es negativo sumamos el número a sumNegativos.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Pedir dos números y decir si uno es múltiplo del otro.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Estructuras de decisión anidadas.</a:t>
            </a: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Son estructuras del tipo:</a:t>
            </a:r>
            <a:endParaRPr b="0" lang="es-ES" sz="22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&lt;condicion1&gt; entonces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&lt;acciones&gt;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si_no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&lt;condicion2&gt; entonces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&lt;acciones&gt;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si_no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&lt;condicion3&gt; entonces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&lt;acciones&gt;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si_no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……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fin_si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fin_si</a:t>
            </a:r>
            <a:endParaRPr b="0" lang="es-ES" sz="2000" spc="-1" strike="noStrike">
              <a:latin typeface="Arial"/>
            </a:endParaRPr>
          </a:p>
          <a:p>
            <a:pPr marL="800280" indent="-342000" algn="just">
              <a:lnSpc>
                <a:spcPct val="100000"/>
              </a:lnSpc>
              <a:spcAft>
                <a:spcPts val="6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fin_si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67640" y="1268640"/>
            <a:ext cx="822852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El diagrama de las estructuras anidadas puede ser de los siguientes tipos: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611640" y="2565000"/>
            <a:ext cx="2018880" cy="2123640"/>
          </a:xfrm>
          <a:prstGeom prst="rect">
            <a:avLst/>
          </a:prstGeom>
          <a:ln w="9360"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2"/>
          <a:stretch/>
        </p:blipFill>
        <p:spPr>
          <a:xfrm>
            <a:off x="3204000" y="2709000"/>
            <a:ext cx="2376000" cy="1906200"/>
          </a:xfrm>
          <a:prstGeom prst="rect">
            <a:avLst/>
          </a:prstGeom>
          <a:ln w="9360">
            <a:noFill/>
          </a:ln>
        </p:spPr>
      </p:pic>
      <p:pic>
        <p:nvPicPr>
          <p:cNvPr id="139" name="Picture 4" descr=""/>
          <p:cNvPicPr/>
          <p:nvPr/>
        </p:nvPicPr>
        <p:blipFill>
          <a:blip r:embed="rId3"/>
          <a:stretch/>
        </p:blipFill>
        <p:spPr>
          <a:xfrm>
            <a:off x="6084000" y="2853000"/>
            <a:ext cx="2571480" cy="1599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ESTRUCTURA SELECTIVA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67640" y="126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de flujo y pseudocódigo de los siguientes supuestos:</a:t>
            </a:r>
            <a:endParaRPr b="0" lang="es-ES" sz="22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 dado como dato un entero, determine si es par y en caso de no serlo, determine si es divisible por 3.</a:t>
            </a:r>
            <a:endParaRPr b="0" lang="es-ES" sz="2000" spc="-1" strike="noStrike">
              <a:latin typeface="Arial"/>
            </a:endParaRPr>
          </a:p>
          <a:p>
            <a:pPr lvl="1" marL="800280" indent="-34200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−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Pedir tres número y mostrar el mayor de los tres</a:t>
            </a:r>
            <a:endParaRPr b="0" lang="es-E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ELEMENTOS DE UN PROGRAMA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elementos básicos constitutivos de un programa o algoritmo son: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Palabras reservadas.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Palabras que utiliza el lenguaje para definir las instrucciones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(inicio, fin, si-entonces..., etc.)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Identificadores.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Nombres de variables esencialmente, procedimientos, funciones, nombre del programa, etc.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Caracteres especiales.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Coma, punto y coma, apóstrofo, etc.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Constantes.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Direcciones de memoria con nombre que almacena un valor  que no varia durante la ejecución del programa.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Variables.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Direcciones de memoria con nombre que almacena un valor que puede variar durante la ejecución del programa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Expresiones.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Conjunto de operadores y operandos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Instrucciones.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Acciones u operaciones que debe ejecutar el programa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ELEMENTOS DE UN PROGRAMA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primer objetivo de toda computadora es el manejo de la información o datos.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dato es la expresión general que describe los objetos con los que trabaja el programa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datos deben estar almacenados en memoria y las instrucciones pueden modificar su valor durante las ejecución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 los lenguajes de programación los datos deben de ser de un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tipo de dato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específico.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tipo de datos determina cómo se representan los datos en la computadora y los diferentes procesos que dicha computadora realiza con ellos.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TIPOS DE INSTRUCCIONES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7640" y="1340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 básicas 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son independientes del lenguaje: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 de inicio/fin.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(inicio, fin)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 de asignación.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</a:t>
            </a:r>
            <a:r>
              <a:rPr b="0" lang="es-E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;  A </a:t>
            </a:r>
            <a:r>
              <a:rPr b="0" lang="es-ES" sz="2000" spc="-1" strike="noStrike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5)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 de lectura.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 leer)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 de escritura.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(escribir 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Instrucciones de bifurcación.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(mientras, si, en otro caso)</a:t>
            </a:r>
            <a:endParaRPr b="0" lang="es-ES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diferentes lenguajes de programación pueden soportar otras instrucciones propias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TIPOS DE DATOS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67640" y="13406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Dato: 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identificador que describe un objeto.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Tipo de Datos: 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conjunto de valores que puede tomar un dato, define el tipo de operaciones que se puede hacer sobre esos datos.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Existen varios tipos de datos: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Estándar: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definidos por el lenguaje de programación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Definidos: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definidos por el programador a partir de los datos estándar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Simples: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solo almacena un valor (sin estructura)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Compuestos: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almacenan un conjunto de datos simples con cierta relación entre ellos.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TIPOS DE DATOS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7640" y="1340640"/>
            <a:ext cx="822852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tipos de datos básicos son:</a:t>
            </a:r>
            <a:endParaRPr b="0" lang="es-ES" sz="22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Numéricos 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(entero, real)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Lógicos: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(verdadero, falso)</a:t>
            </a:r>
            <a:endParaRPr b="0" lang="es-ES" sz="2000" spc="-1" strike="noStrike">
              <a:latin typeface="Arial"/>
            </a:endParaRPr>
          </a:p>
          <a:p>
            <a:pPr lvl="1" marL="743040" indent="-284760" algn="just">
              <a:lnSpc>
                <a:spcPct val="10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–"/>
            </a:pPr>
            <a:r>
              <a:rPr b="1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Carácter: 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(carácter, cadena)</a:t>
            </a:r>
            <a:endParaRPr b="0" lang="es-ES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enteros no tienen parte fraccionaria y pueden ser positivos o negativos.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Los reales tienen una parte entera y otra parte decimal separadas por un punto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rango de valores numéricos depende de la máquina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tipo lógico (Boolean) toma los valores verdadero o falso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tipo carácter contiene un solo carácter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tipo cadena de caracteres es una sucesión de caracteres delimitados por comillas simples o por dobles comillas</a:t>
            </a:r>
            <a:endParaRPr b="0" lang="es-ES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99"/>
              </a:spcBef>
            </a:pP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67640" y="1340640"/>
            <a:ext cx="822852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</a:t>
            </a: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es un espacio de memoria reservado para almacenar un valor determinado que corresponde a un tipo de dato soportado por el lenguaje de programación en el cual se trabaja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variable es representada y usada a través de identificador, un nombre simbólico,  que le asigna un programador 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programador emplea ese nombre de variable para poder usar la información que está contenida en ella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 crear una variable tiene un valor indefinido. Podemos darle un valor concreto mediante una sentencia de asignación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Durante el tiempo de ejecución del programa la variable puede cambiar su valor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 nombre debe describir su contenido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CONSTANTES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67640" y="1340640"/>
            <a:ext cx="822852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Una constante </a:t>
            </a: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representa a un valor (dato almacenado en memoria) que no puede cambiar durante la ejecución de un programa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Tiene un identificador que, generalmente, se escribe en mayúsculas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 valor se asigna mediante una instrucción de asignación y no varía durante la ejecución del programa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Variables y constantes deben ser declaradas al inicio del programa indicando su nombre y el tipo de datos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Las variables pueden recibir un valor inicial en el momento de la declaración o durante la ejecución del programa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las constantes se les asigna un valor en el momento de la declaración</a:t>
            </a:r>
            <a:endParaRPr b="0" lang="es-ES" sz="2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 el tipo de datos asignado no es correcto el compilador devuelve un error de tipo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PersonalizadaProgramacion</Template>
  <TotalTime>1510</TotalTime>
  <Application>LibreOffice/6.0.5.2$Windows_X86_64 LibreOffice_project/54c8cbb85f300ac59db32fe8a675ff7683cd5a16</Application>
  <Words>2075</Words>
  <Paragraphs>198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2018-07-19T17:04:06Z</dcterms:created>
  <dc:creator>Geles</dc:creator>
  <dc:description/>
  <dc:language>es-ES</dc:language>
  <cp:lastModifiedBy/>
  <dcterms:modified xsi:type="dcterms:W3CDTF">2018-09-14T14:13:21Z</dcterms:modified>
  <cp:revision>128</cp:revision>
  <dc:subject/>
  <dc:title>INTRODUCCIÓN A LA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