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6858000" type="screen4x3"/>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s-E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E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ES"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ES"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s-E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s-E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s-ES"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s-E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s-ES"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s-E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ES"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s-E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ES"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ES"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s-E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ES"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ES"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ES"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ES"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s-ES"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ES"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ES"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ES"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s-ES"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s-ES"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s-ES"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s-ES"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s-ES"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E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s-E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ES"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ES"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E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E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s-E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E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E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s-ES" sz="4400" b="0" strike="noStrike" spc="-1">
                <a:latin typeface="Arial"/>
              </a:rPr>
              <a:t>Pulse para editar el formato del texto de título</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ES" sz="3200" b="0" strike="noStrike" spc="-1">
                <a:latin typeface="Arial"/>
              </a:rPr>
              <a:t>Pulse para editar el formato de esquema del texto</a:t>
            </a:r>
          </a:p>
          <a:p>
            <a:pPr marL="864000" lvl="1" indent="-324000">
              <a:spcBef>
                <a:spcPts val="1134"/>
              </a:spcBef>
              <a:buClr>
                <a:srgbClr val="000000"/>
              </a:buClr>
              <a:buSzPct val="75000"/>
              <a:buFont typeface="Symbol" charset="2"/>
              <a:buChar char=""/>
            </a:pPr>
            <a:r>
              <a:rPr lang="es-ES"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ES" sz="2400" b="0" strike="noStrike" spc="-1">
                <a:latin typeface="Arial"/>
              </a:rPr>
              <a:t>Tercer nivel del esquema</a:t>
            </a:r>
          </a:p>
          <a:p>
            <a:pPr marL="1728000" lvl="3" indent="-216000">
              <a:spcBef>
                <a:spcPts val="567"/>
              </a:spcBef>
              <a:buClr>
                <a:srgbClr val="000000"/>
              </a:buClr>
              <a:buSzPct val="75000"/>
              <a:buFont typeface="Symbol" charset="2"/>
              <a:buChar char=""/>
            </a:pPr>
            <a:r>
              <a:rPr lang="es-ES" sz="2000" b="0" strike="noStrike" spc="-1">
                <a:latin typeface="Arial"/>
              </a:rPr>
              <a:t>Cuarto nivel del esquema</a:t>
            </a:r>
          </a:p>
          <a:p>
            <a:pPr marL="2160000" lvl="4" indent="-216000">
              <a:spcBef>
                <a:spcPts val="283"/>
              </a:spcBef>
              <a:buClr>
                <a:srgbClr val="000000"/>
              </a:buClr>
              <a:buSzPct val="45000"/>
              <a:buFont typeface="Wingdings" charset="2"/>
              <a:buChar char=""/>
            </a:pPr>
            <a:r>
              <a:rPr lang="es-ES" sz="2000" b="0" strike="noStrike" spc="-1">
                <a:latin typeface="Arial"/>
              </a:rPr>
              <a:t>Quinto nivel del esquema</a:t>
            </a:r>
          </a:p>
          <a:p>
            <a:pPr marL="2592000" lvl="5" indent="-216000">
              <a:spcBef>
                <a:spcPts val="283"/>
              </a:spcBef>
              <a:buClr>
                <a:srgbClr val="000000"/>
              </a:buClr>
              <a:buSzPct val="45000"/>
              <a:buFont typeface="Wingdings" charset="2"/>
              <a:buChar char=""/>
            </a:pPr>
            <a:r>
              <a:rPr lang="es-ES" sz="2000" b="0" strike="noStrike" spc="-1">
                <a:latin typeface="Arial"/>
              </a:rPr>
              <a:t>Sexto nivel del esquema</a:t>
            </a:r>
          </a:p>
          <a:p>
            <a:pPr marL="3024000" lvl="6" indent="-216000">
              <a:spcBef>
                <a:spcPts val="283"/>
              </a:spcBef>
              <a:buClr>
                <a:srgbClr val="000000"/>
              </a:buClr>
              <a:buSzPct val="45000"/>
              <a:buFont typeface="Wingdings" charset="2"/>
              <a:buChar char=""/>
            </a:pPr>
            <a:r>
              <a:rPr lang="es-ES"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s-ES" sz="4400" b="0" strike="noStrike" spc="-1">
                <a:latin typeface="Arial"/>
              </a:rPr>
              <a:t>Pulse para editar el formato del texto de título</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ES" sz="3200" b="0" strike="noStrike" spc="-1">
                <a:latin typeface="Arial"/>
              </a:rPr>
              <a:t>Pulse para editar el formato de esquema del texto</a:t>
            </a:r>
          </a:p>
          <a:p>
            <a:pPr marL="864000" lvl="1" indent="-324000">
              <a:spcBef>
                <a:spcPts val="1134"/>
              </a:spcBef>
              <a:buClr>
                <a:srgbClr val="000000"/>
              </a:buClr>
              <a:buSzPct val="75000"/>
              <a:buFont typeface="Symbol" charset="2"/>
              <a:buChar char=""/>
            </a:pPr>
            <a:r>
              <a:rPr lang="es-ES"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ES" sz="2400" b="0" strike="noStrike" spc="-1">
                <a:latin typeface="Arial"/>
              </a:rPr>
              <a:t>Tercer nivel del esquema</a:t>
            </a:r>
          </a:p>
          <a:p>
            <a:pPr marL="1728000" lvl="3" indent="-216000">
              <a:spcBef>
                <a:spcPts val="567"/>
              </a:spcBef>
              <a:buClr>
                <a:srgbClr val="000000"/>
              </a:buClr>
              <a:buSzPct val="75000"/>
              <a:buFont typeface="Symbol" charset="2"/>
              <a:buChar char=""/>
            </a:pPr>
            <a:r>
              <a:rPr lang="es-ES" sz="2000" b="0" strike="noStrike" spc="-1">
                <a:latin typeface="Arial"/>
              </a:rPr>
              <a:t>Cuarto nivel del esquema</a:t>
            </a:r>
          </a:p>
          <a:p>
            <a:pPr marL="2160000" lvl="4" indent="-216000">
              <a:spcBef>
                <a:spcPts val="283"/>
              </a:spcBef>
              <a:buClr>
                <a:srgbClr val="000000"/>
              </a:buClr>
              <a:buSzPct val="45000"/>
              <a:buFont typeface="Wingdings" charset="2"/>
              <a:buChar char=""/>
            </a:pPr>
            <a:r>
              <a:rPr lang="es-ES" sz="2000" b="0" strike="noStrike" spc="-1">
                <a:latin typeface="Arial"/>
              </a:rPr>
              <a:t>Quinto nivel del esquema</a:t>
            </a:r>
          </a:p>
          <a:p>
            <a:pPr marL="2592000" lvl="5" indent="-216000">
              <a:spcBef>
                <a:spcPts val="283"/>
              </a:spcBef>
              <a:buClr>
                <a:srgbClr val="000000"/>
              </a:buClr>
              <a:buSzPct val="45000"/>
              <a:buFont typeface="Wingdings" charset="2"/>
              <a:buChar char=""/>
            </a:pPr>
            <a:r>
              <a:rPr lang="es-ES" sz="2000" b="0" strike="noStrike" spc="-1">
                <a:latin typeface="Arial"/>
              </a:rPr>
              <a:t>Sexto nivel del esquema</a:t>
            </a:r>
          </a:p>
          <a:p>
            <a:pPr marL="3024000" lvl="6" indent="-216000">
              <a:spcBef>
                <a:spcPts val="283"/>
              </a:spcBef>
              <a:buClr>
                <a:srgbClr val="000000"/>
              </a:buClr>
              <a:buSzPct val="45000"/>
              <a:buFont typeface="Wingdings" charset="2"/>
              <a:buChar char=""/>
            </a:pPr>
            <a:r>
              <a:rPr lang="es-ES"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685800" y="1484640"/>
            <a:ext cx="7770240" cy="211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ES" sz="4400" b="1" strike="noStrike" spc="-1">
                <a:solidFill>
                  <a:srgbClr val="000000"/>
                </a:solidFill>
                <a:latin typeface="Times New Roman"/>
                <a:ea typeface="DejaVu Sans"/>
              </a:rPr>
              <a:t>INTRODUCCIÓN A C++</a:t>
            </a:r>
            <a:endParaRPr lang="es-ES" sz="4400" b="0" strike="noStrike" spc="-1">
              <a:latin typeface="Arial"/>
            </a:endParaRPr>
          </a:p>
        </p:txBody>
      </p:sp>
      <p:sp>
        <p:nvSpPr>
          <p:cNvPr id="77" name="CustomShape 2"/>
          <p:cNvSpPr/>
          <p:nvPr/>
        </p:nvSpPr>
        <p:spPr>
          <a:xfrm>
            <a:off x="1371600" y="3886200"/>
            <a:ext cx="6398640" cy="175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641"/>
              </a:spcBef>
            </a:pPr>
            <a:r>
              <a:rPr lang="es-ES" sz="3200" b="0" strike="noStrike" spc="-1">
                <a:solidFill>
                  <a:srgbClr val="8B8B8B"/>
                </a:solidFill>
                <a:latin typeface="Times New Roman"/>
                <a:ea typeface="DejaVu Sans"/>
              </a:rPr>
              <a:t>GELES GIMÉNEZ</a:t>
            </a:r>
            <a:endParaRPr lang="es-E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ES" sz="2800" b="1" strike="noStrike" spc="-1">
                <a:solidFill>
                  <a:srgbClr val="000000"/>
                </a:solidFill>
                <a:latin typeface="Times New Roman"/>
                <a:ea typeface="DejaVu Sans"/>
              </a:rPr>
              <a:t>TIPOS DE DATOS BOOLEANOS</a:t>
            </a:r>
            <a:endParaRPr lang="es-ES" sz="2800" b="0" strike="noStrike" spc="-1">
              <a:latin typeface="Arial"/>
            </a:endParaRPr>
          </a:p>
        </p:txBody>
      </p:sp>
      <p:sp>
        <p:nvSpPr>
          <p:cNvPr id="95" name="CustomShape 2"/>
          <p:cNvSpPr/>
          <p:nvPr/>
        </p:nvSpPr>
        <p:spPr>
          <a:xfrm>
            <a:off x="467640" y="1196640"/>
            <a:ext cx="8227440" cy="511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00000"/>
              </a:lnSpc>
              <a:spcAft>
                <a:spcPts val="850"/>
              </a:spcAft>
            </a:pPr>
            <a:r>
              <a:rPr lang="es-ES" sz="2200" b="0" strike="noStrike" spc="-1">
                <a:solidFill>
                  <a:srgbClr val="000000"/>
                </a:solidFill>
                <a:latin typeface="Arial"/>
                <a:ea typeface="DejaVu Sans"/>
              </a:rPr>
              <a:t>Los compiladores de C++ que siguen la norma ANSI incorporan un nuevo tipo de dato</a:t>
            </a:r>
            <a:r>
              <a:rPr lang="es-ES" sz="2200" b="1" strike="noStrike" spc="-1">
                <a:solidFill>
                  <a:srgbClr val="000000"/>
                </a:solidFill>
                <a:latin typeface="Arial"/>
                <a:ea typeface="DejaVu Sans"/>
              </a:rPr>
              <a:t> bool </a:t>
            </a:r>
            <a:r>
              <a:rPr lang="es-ES" sz="2200" b="0" strike="noStrike" spc="-1">
                <a:solidFill>
                  <a:srgbClr val="000000"/>
                </a:solidFill>
                <a:latin typeface="Arial"/>
                <a:ea typeface="DejaVu Sans"/>
              </a:rPr>
              <a:t>cuyos valores son: verdadero (</a:t>
            </a:r>
            <a:r>
              <a:rPr lang="es-ES" sz="2200" b="1" strike="noStrike" spc="-1">
                <a:solidFill>
                  <a:srgbClr val="000000"/>
                </a:solidFill>
                <a:latin typeface="Arial"/>
                <a:ea typeface="DejaVu Sans"/>
              </a:rPr>
              <a:t>true</a:t>
            </a:r>
            <a:r>
              <a:rPr lang="es-ES" sz="2200" b="0" strike="noStrike" spc="-1">
                <a:solidFill>
                  <a:srgbClr val="000000"/>
                </a:solidFill>
                <a:latin typeface="Arial"/>
                <a:ea typeface="DejaVu Sans"/>
              </a:rPr>
              <a:t>) y falso (</a:t>
            </a:r>
            <a:r>
              <a:rPr lang="es-ES" sz="2200" b="1" strike="noStrike" spc="-1">
                <a:solidFill>
                  <a:srgbClr val="000000"/>
                </a:solidFill>
                <a:latin typeface="Arial"/>
                <a:ea typeface="DejaVu Sans"/>
              </a:rPr>
              <a:t>false</a:t>
            </a:r>
            <a:r>
              <a:rPr lang="es-ES" sz="2200" b="0" strike="noStrike" spc="-1">
                <a:solidFill>
                  <a:srgbClr val="000000"/>
                </a:solidFill>
                <a:latin typeface="Arial"/>
                <a:ea typeface="DejaVu Sans"/>
              </a:rPr>
              <a:t>).</a:t>
            </a:r>
            <a:endParaRPr lang="es-ES" sz="2200" b="0" strike="noStrike" spc="-1">
              <a:latin typeface="Arial"/>
            </a:endParaRPr>
          </a:p>
          <a:p>
            <a:pPr algn="just">
              <a:lnSpc>
                <a:spcPct val="100000"/>
              </a:lnSpc>
              <a:spcAft>
                <a:spcPts val="850"/>
              </a:spcAft>
            </a:pPr>
            <a:r>
              <a:rPr lang="es-ES" sz="2200" b="0" strike="noStrike" spc="-1">
                <a:solidFill>
                  <a:srgbClr val="000000"/>
                </a:solidFill>
                <a:latin typeface="Arial"/>
                <a:ea typeface="DejaVu Sans"/>
              </a:rPr>
              <a:t>El tipo </a:t>
            </a:r>
            <a:r>
              <a:rPr lang="es-ES" sz="2200" b="1" strike="noStrike" spc="-1">
                <a:solidFill>
                  <a:srgbClr val="000000"/>
                </a:solidFill>
                <a:latin typeface="Arial"/>
                <a:ea typeface="DejaVu Sans"/>
              </a:rPr>
              <a:t>bool</a:t>
            </a:r>
            <a:r>
              <a:rPr lang="es-ES" sz="2200" b="0" strike="noStrike" spc="-1">
                <a:solidFill>
                  <a:srgbClr val="000000"/>
                </a:solidFill>
                <a:latin typeface="Arial"/>
                <a:ea typeface="DejaVu Sans"/>
              </a:rPr>
              <a:t> proporciona la capacidad de declarar variables lógicas, que pueden almacenar los valores verdadero y falso.</a:t>
            </a:r>
            <a:endParaRPr lang="es-ES"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ES" sz="2800" b="1" strike="noStrike" spc="-1">
                <a:solidFill>
                  <a:srgbClr val="000000"/>
                </a:solidFill>
                <a:latin typeface="Times New Roman"/>
                <a:ea typeface="DejaVu Sans"/>
              </a:rPr>
              <a:t>EL TIPO VOID</a:t>
            </a:r>
            <a:endParaRPr lang="es-ES" sz="2800" b="0" strike="noStrike" spc="-1">
              <a:latin typeface="Arial"/>
            </a:endParaRPr>
          </a:p>
        </p:txBody>
      </p:sp>
      <p:sp>
        <p:nvSpPr>
          <p:cNvPr id="97" name="CustomShape 2"/>
          <p:cNvSpPr/>
          <p:nvPr/>
        </p:nvSpPr>
        <p:spPr>
          <a:xfrm>
            <a:off x="467640" y="1196640"/>
            <a:ext cx="8227440" cy="511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00000"/>
              </a:lnSpc>
              <a:spcAft>
                <a:spcPts val="850"/>
              </a:spcAft>
            </a:pPr>
            <a:r>
              <a:rPr lang="es-ES" sz="2200" b="0" strike="noStrike" spc="-1">
                <a:solidFill>
                  <a:srgbClr val="000000"/>
                </a:solidFill>
                <a:latin typeface="Arial"/>
                <a:ea typeface="DejaVu Sans"/>
              </a:rPr>
              <a:t>El tipo </a:t>
            </a:r>
            <a:r>
              <a:rPr lang="es-ES" sz="2200" b="1" strike="noStrike" spc="-1">
                <a:solidFill>
                  <a:srgbClr val="000000"/>
                </a:solidFill>
                <a:latin typeface="Arial"/>
                <a:ea typeface="DejaVu Sans"/>
              </a:rPr>
              <a:t>void</a:t>
            </a:r>
            <a:r>
              <a:rPr lang="es-ES" sz="2200" b="0" strike="noStrike" spc="-1">
                <a:solidFill>
                  <a:srgbClr val="000000"/>
                </a:solidFill>
                <a:latin typeface="Arial"/>
                <a:ea typeface="DejaVu Sans"/>
              </a:rPr>
              <a:t> indica que no toma ningún valor (nada). Este tipo que aparentemente no hace nada, se utiliza en C++ para algunas aplicaciones, tales como:</a:t>
            </a:r>
            <a:endParaRPr lang="es-ES" sz="2200" b="0" strike="noStrike" spc="-1">
              <a:latin typeface="Arial"/>
            </a:endParaRPr>
          </a:p>
          <a:p>
            <a:pPr marL="457200" algn="just">
              <a:lnSpc>
                <a:spcPct val="100000"/>
              </a:lnSpc>
              <a:spcAft>
                <a:spcPts val="850"/>
              </a:spcAft>
            </a:pPr>
            <a:r>
              <a:rPr lang="es-ES" sz="2200" b="0" strike="noStrike" spc="-1">
                <a:solidFill>
                  <a:srgbClr val="000000"/>
                </a:solidFill>
                <a:latin typeface="Arial"/>
                <a:ea typeface="DejaVu Sans"/>
              </a:rPr>
              <a:t>Declarar una función que no va a tener parámetros</a:t>
            </a:r>
            <a:endParaRPr lang="es-ES" sz="2200" b="0" strike="noStrike" spc="-1">
              <a:latin typeface="Arial"/>
            </a:endParaRPr>
          </a:p>
          <a:p>
            <a:pPr marL="457200" algn="just">
              <a:lnSpc>
                <a:spcPct val="100000"/>
              </a:lnSpc>
              <a:spcAft>
                <a:spcPts val="850"/>
              </a:spcAft>
            </a:pPr>
            <a:r>
              <a:rPr lang="es-ES" sz="2200" b="0" strike="noStrike" spc="-1">
                <a:solidFill>
                  <a:srgbClr val="000000"/>
                </a:solidFill>
                <a:latin typeface="Arial"/>
                <a:ea typeface="DejaVu Sans"/>
              </a:rPr>
              <a:t>Declarar punteros genéricos </a:t>
            </a:r>
            <a:r>
              <a:rPr lang="es-ES" sz="2200" b="1" strike="noStrike" spc="-1">
                <a:solidFill>
                  <a:srgbClr val="000000"/>
                </a:solidFill>
                <a:latin typeface="Arial"/>
                <a:ea typeface="DejaVu Sans"/>
              </a:rPr>
              <a:t>void</a:t>
            </a:r>
            <a:r>
              <a:rPr lang="es-ES" sz="2200" b="0" strike="noStrike" spc="-1">
                <a:solidFill>
                  <a:srgbClr val="000000"/>
                </a:solidFill>
                <a:latin typeface="Arial"/>
                <a:ea typeface="DejaVu Sans"/>
              </a:rPr>
              <a:t>.</a:t>
            </a:r>
            <a:endParaRPr lang="es-ES" sz="2200" b="0" strike="noStrike" spc="-1">
              <a:latin typeface="Arial"/>
            </a:endParaRPr>
          </a:p>
          <a:p>
            <a:pPr marL="457200" algn="just">
              <a:lnSpc>
                <a:spcPct val="100000"/>
              </a:lnSpc>
              <a:spcAft>
                <a:spcPts val="850"/>
              </a:spcAft>
            </a:pPr>
            <a:endParaRPr lang="es-ES"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ES" sz="2800" b="1" strike="noStrike" spc="-1">
                <a:solidFill>
                  <a:srgbClr val="000000"/>
                </a:solidFill>
                <a:latin typeface="Times New Roman"/>
                <a:ea typeface="DejaVu Sans"/>
              </a:rPr>
              <a:t>EXPRESIONES</a:t>
            </a:r>
            <a:endParaRPr lang="es-ES" sz="2800" b="0" strike="noStrike" spc="-1">
              <a:latin typeface="Arial"/>
            </a:endParaRPr>
          </a:p>
        </p:txBody>
      </p:sp>
      <p:sp>
        <p:nvSpPr>
          <p:cNvPr id="99" name="CustomShape 2"/>
          <p:cNvSpPr/>
          <p:nvPr/>
        </p:nvSpPr>
        <p:spPr>
          <a:xfrm>
            <a:off x="467640" y="1196640"/>
            <a:ext cx="8227440" cy="511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00000"/>
              </a:lnSpc>
              <a:spcAft>
                <a:spcPts val="850"/>
              </a:spcAft>
            </a:pPr>
            <a:r>
              <a:rPr lang="es-ES" sz="2200" b="0" strike="noStrike" spc="-1" dirty="0">
                <a:solidFill>
                  <a:srgbClr val="000000"/>
                </a:solidFill>
                <a:latin typeface="Arial"/>
                <a:ea typeface="DejaVu Sans"/>
              </a:rPr>
              <a:t>Una expresión se compone de uno o más operandos que se combinan entre si mediante operadores</a:t>
            </a:r>
            <a:r>
              <a:rPr lang="es-ES" sz="2200" b="0" strike="noStrike" spc="-1" dirty="0" smtClean="0">
                <a:solidFill>
                  <a:srgbClr val="000000"/>
                </a:solidFill>
                <a:latin typeface="Arial"/>
                <a:ea typeface="DejaVu Sans"/>
              </a:rPr>
              <a:t>.</a:t>
            </a:r>
          </a:p>
          <a:p>
            <a:pPr algn="just">
              <a:lnSpc>
                <a:spcPct val="100000"/>
              </a:lnSpc>
              <a:spcAft>
                <a:spcPts val="850"/>
              </a:spcAft>
            </a:pPr>
            <a:r>
              <a:rPr lang="es-ES" sz="2200" spc="-1" dirty="0" smtClean="0">
                <a:solidFill>
                  <a:srgbClr val="000000"/>
                </a:solidFill>
                <a:latin typeface="Arial"/>
              </a:rPr>
              <a:t>(Tenéis un resumen de los operadores C++ en un PDF colgado en el aula virtual)</a:t>
            </a:r>
          </a:p>
          <a:p>
            <a:pPr algn="just">
              <a:lnSpc>
                <a:spcPct val="100000"/>
              </a:lnSpc>
              <a:spcAft>
                <a:spcPts val="850"/>
              </a:spcAft>
            </a:pPr>
            <a:endParaRPr lang="es-ES" sz="2200" b="0" strike="noStrike" spc="-1" dirty="0">
              <a:latin typeface="Arial"/>
            </a:endParaRPr>
          </a:p>
          <a:p>
            <a:pPr marL="457200" algn="just">
              <a:lnSpc>
                <a:spcPct val="100000"/>
              </a:lnSpc>
              <a:spcAft>
                <a:spcPts val="850"/>
              </a:spcAft>
            </a:pPr>
            <a:endParaRPr lang="es-ES" sz="2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ES" sz="2800" b="1" spc="-1" dirty="0" smtClean="0">
                <a:solidFill>
                  <a:srgbClr val="000000"/>
                </a:solidFill>
                <a:latin typeface="Times New Roman"/>
              </a:rPr>
              <a:t>ESTRUCTURAS DE SELECCIÓN</a:t>
            </a:r>
            <a:endParaRPr lang="es-ES" sz="2800" b="0" strike="noStrike" spc="-1" dirty="0">
              <a:latin typeface="Arial"/>
            </a:endParaRPr>
          </a:p>
        </p:txBody>
      </p:sp>
      <p:sp>
        <p:nvSpPr>
          <p:cNvPr id="99" name="CustomShape 2"/>
          <p:cNvSpPr/>
          <p:nvPr/>
        </p:nvSpPr>
        <p:spPr>
          <a:xfrm>
            <a:off x="467640" y="1196640"/>
            <a:ext cx="8227440" cy="511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00000"/>
              </a:lnSpc>
              <a:spcAft>
                <a:spcPts val="850"/>
              </a:spcAft>
            </a:pPr>
            <a:r>
              <a:rPr lang="es-ES" sz="2200" b="1" spc="-1" dirty="0" smtClean="0">
                <a:solidFill>
                  <a:srgbClr val="000000"/>
                </a:solidFill>
                <a:latin typeface="Arial"/>
                <a:ea typeface="DejaVu Sans"/>
              </a:rPr>
              <a:t>Selección simple:</a:t>
            </a:r>
          </a:p>
          <a:p>
            <a:pPr algn="just">
              <a:lnSpc>
                <a:spcPct val="100000"/>
              </a:lnSpc>
              <a:spcAft>
                <a:spcPts val="850"/>
              </a:spcAft>
            </a:pPr>
            <a:r>
              <a:rPr lang="es-ES" sz="2200" b="0" strike="noStrike" spc="-1" dirty="0" smtClean="0">
                <a:solidFill>
                  <a:srgbClr val="000000"/>
                </a:solidFill>
                <a:latin typeface="Arial"/>
                <a:ea typeface="DejaVu Sans"/>
              </a:rPr>
              <a:t>	</a:t>
            </a:r>
            <a:r>
              <a:rPr lang="es-ES" sz="2200" b="0" strike="noStrike" spc="-1" dirty="0" err="1" smtClean="0">
                <a:solidFill>
                  <a:srgbClr val="000000"/>
                </a:solidFill>
                <a:latin typeface="Arial"/>
                <a:ea typeface="DejaVu Sans"/>
              </a:rPr>
              <a:t>if</a:t>
            </a:r>
            <a:r>
              <a:rPr lang="es-ES" sz="2200" b="0" strike="noStrike" spc="-1" dirty="0" smtClean="0">
                <a:solidFill>
                  <a:srgbClr val="000000"/>
                </a:solidFill>
                <a:latin typeface="Arial"/>
                <a:ea typeface="DejaVu Sans"/>
              </a:rPr>
              <a:t> ( </a:t>
            </a:r>
            <a:r>
              <a:rPr lang="es-ES" sz="2200" b="0" strike="noStrike" spc="-1" dirty="0" err="1" smtClean="0">
                <a:solidFill>
                  <a:srgbClr val="000000"/>
                </a:solidFill>
                <a:latin typeface="Arial"/>
                <a:ea typeface="DejaVu Sans"/>
              </a:rPr>
              <a:t>condicion</a:t>
            </a:r>
            <a:r>
              <a:rPr lang="es-ES" sz="2200" b="0" strike="noStrike" spc="-1" dirty="0" smtClean="0">
                <a:solidFill>
                  <a:srgbClr val="000000"/>
                </a:solidFill>
                <a:latin typeface="Arial"/>
                <a:ea typeface="DejaVu Sans"/>
              </a:rPr>
              <a:t> )</a:t>
            </a:r>
          </a:p>
          <a:p>
            <a:pPr algn="just">
              <a:lnSpc>
                <a:spcPct val="100000"/>
              </a:lnSpc>
              <a:spcAft>
                <a:spcPts val="850"/>
              </a:spcAft>
            </a:pPr>
            <a:r>
              <a:rPr lang="es-ES" sz="2200" spc="-1" dirty="0" smtClean="0">
                <a:solidFill>
                  <a:srgbClr val="000000"/>
                </a:solidFill>
                <a:latin typeface="Arial"/>
                <a:ea typeface="DejaVu Sans"/>
              </a:rPr>
              <a:t>	{</a:t>
            </a:r>
          </a:p>
          <a:p>
            <a:pPr algn="just">
              <a:lnSpc>
                <a:spcPct val="100000"/>
              </a:lnSpc>
              <a:spcAft>
                <a:spcPts val="850"/>
              </a:spcAft>
            </a:pPr>
            <a:r>
              <a:rPr lang="es-ES" sz="2200" spc="-1" dirty="0">
                <a:solidFill>
                  <a:srgbClr val="000000"/>
                </a:solidFill>
                <a:latin typeface="Arial"/>
                <a:ea typeface="DejaVu Sans"/>
              </a:rPr>
              <a:t>	 </a:t>
            </a:r>
            <a:r>
              <a:rPr lang="es-ES" sz="2200" spc="-1" dirty="0" smtClean="0">
                <a:solidFill>
                  <a:srgbClr val="000000"/>
                </a:solidFill>
                <a:latin typeface="Arial"/>
                <a:ea typeface="DejaVu Sans"/>
              </a:rPr>
              <a:t>   sentencia1;</a:t>
            </a:r>
          </a:p>
          <a:p>
            <a:pPr algn="just">
              <a:lnSpc>
                <a:spcPct val="100000"/>
              </a:lnSpc>
              <a:spcAft>
                <a:spcPts val="850"/>
              </a:spcAft>
            </a:pPr>
            <a:r>
              <a:rPr lang="es-ES" sz="2200" b="0" strike="noStrike" spc="-1" dirty="0" smtClean="0">
                <a:solidFill>
                  <a:srgbClr val="000000"/>
                </a:solidFill>
                <a:latin typeface="Arial"/>
                <a:ea typeface="DejaVu Sans"/>
              </a:rPr>
              <a:t>	}</a:t>
            </a:r>
          </a:p>
          <a:p>
            <a:pPr algn="just">
              <a:lnSpc>
                <a:spcPct val="100000"/>
              </a:lnSpc>
              <a:spcAft>
                <a:spcPts val="850"/>
              </a:spcAft>
            </a:pPr>
            <a:r>
              <a:rPr lang="es-ES" sz="2200" b="1" spc="-1" dirty="0">
                <a:solidFill>
                  <a:srgbClr val="000000"/>
                </a:solidFill>
                <a:latin typeface="Arial"/>
              </a:rPr>
              <a:t>s</a:t>
            </a:r>
            <a:r>
              <a:rPr lang="es-ES" sz="2200" b="1" spc="-1" dirty="0" smtClean="0">
                <a:solidFill>
                  <a:srgbClr val="000000"/>
                </a:solidFill>
                <a:latin typeface="Arial"/>
              </a:rPr>
              <a:t>entencia1 </a:t>
            </a:r>
            <a:r>
              <a:rPr lang="es-ES" sz="2200" spc="-1" dirty="0" smtClean="0">
                <a:solidFill>
                  <a:srgbClr val="000000"/>
                </a:solidFill>
                <a:latin typeface="Arial"/>
              </a:rPr>
              <a:t>solo se ejecuta si la condición devuelve un valor verdadero.</a:t>
            </a:r>
            <a:endParaRPr lang="es-ES" sz="2200" b="1" spc="-1" dirty="0" smtClean="0">
              <a:solidFill>
                <a:srgbClr val="000000"/>
              </a:solidFill>
              <a:latin typeface="Arial"/>
            </a:endParaRPr>
          </a:p>
          <a:p>
            <a:pPr algn="just">
              <a:lnSpc>
                <a:spcPct val="100000"/>
              </a:lnSpc>
              <a:spcAft>
                <a:spcPts val="850"/>
              </a:spcAft>
            </a:pPr>
            <a:endParaRPr lang="es-ES" sz="2200" b="0" strike="noStrike" spc="-1" dirty="0">
              <a:latin typeface="Arial"/>
            </a:endParaRPr>
          </a:p>
          <a:p>
            <a:pPr marL="457200" algn="just">
              <a:lnSpc>
                <a:spcPct val="100000"/>
              </a:lnSpc>
              <a:spcAft>
                <a:spcPts val="850"/>
              </a:spcAft>
            </a:pPr>
            <a:endParaRPr lang="es-ES" sz="2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ES" sz="2800" b="1" spc="-1" dirty="0" smtClean="0">
                <a:solidFill>
                  <a:srgbClr val="000000"/>
                </a:solidFill>
                <a:latin typeface="Times New Roman"/>
              </a:rPr>
              <a:t>ESTRUCTURAS DE SELECCIÓN</a:t>
            </a:r>
            <a:endParaRPr lang="es-ES" sz="2800" b="0" strike="noStrike" spc="-1" dirty="0">
              <a:latin typeface="Arial"/>
            </a:endParaRPr>
          </a:p>
        </p:txBody>
      </p:sp>
      <p:sp>
        <p:nvSpPr>
          <p:cNvPr id="99" name="CustomShape 2"/>
          <p:cNvSpPr/>
          <p:nvPr/>
        </p:nvSpPr>
        <p:spPr>
          <a:xfrm>
            <a:off x="467640" y="1196640"/>
            <a:ext cx="8227440" cy="511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00000"/>
              </a:lnSpc>
              <a:spcAft>
                <a:spcPts val="850"/>
              </a:spcAft>
            </a:pPr>
            <a:r>
              <a:rPr lang="es-ES" sz="2200" b="1" spc="-1" dirty="0" smtClean="0">
                <a:solidFill>
                  <a:srgbClr val="000000"/>
                </a:solidFill>
                <a:latin typeface="Arial"/>
                <a:ea typeface="DejaVu Sans"/>
              </a:rPr>
              <a:t>Selección doble:</a:t>
            </a:r>
          </a:p>
          <a:p>
            <a:pPr algn="just">
              <a:lnSpc>
                <a:spcPct val="100000"/>
              </a:lnSpc>
              <a:spcAft>
                <a:spcPts val="850"/>
              </a:spcAft>
            </a:pPr>
            <a:r>
              <a:rPr lang="es-ES" sz="2200" b="0" strike="noStrike" spc="-1" dirty="0" smtClean="0">
                <a:solidFill>
                  <a:srgbClr val="000000"/>
                </a:solidFill>
                <a:latin typeface="Arial"/>
                <a:ea typeface="DejaVu Sans"/>
              </a:rPr>
              <a:t>	</a:t>
            </a:r>
            <a:r>
              <a:rPr lang="es-ES" sz="2000" b="0" strike="noStrike" spc="-1" dirty="0" err="1" smtClean="0">
                <a:solidFill>
                  <a:srgbClr val="000000"/>
                </a:solidFill>
                <a:latin typeface="Arial"/>
                <a:ea typeface="DejaVu Sans"/>
              </a:rPr>
              <a:t>if</a:t>
            </a:r>
            <a:r>
              <a:rPr lang="es-ES" sz="2000" b="0" strike="noStrike" spc="-1" dirty="0" smtClean="0">
                <a:solidFill>
                  <a:srgbClr val="000000"/>
                </a:solidFill>
                <a:latin typeface="Arial"/>
                <a:ea typeface="DejaVu Sans"/>
              </a:rPr>
              <a:t> ( </a:t>
            </a:r>
            <a:r>
              <a:rPr lang="es-ES" sz="2000" b="0" strike="noStrike" spc="-1" dirty="0" err="1" smtClean="0">
                <a:solidFill>
                  <a:srgbClr val="000000"/>
                </a:solidFill>
                <a:latin typeface="Arial"/>
                <a:ea typeface="DejaVu Sans"/>
              </a:rPr>
              <a:t>condicion</a:t>
            </a:r>
            <a:r>
              <a:rPr lang="es-ES" sz="2000" b="0" strike="noStrike" spc="-1" dirty="0" smtClean="0">
                <a:solidFill>
                  <a:srgbClr val="000000"/>
                </a:solidFill>
                <a:latin typeface="Arial"/>
                <a:ea typeface="DejaVu Sans"/>
              </a:rPr>
              <a:t> )</a:t>
            </a:r>
          </a:p>
          <a:p>
            <a:pPr algn="just">
              <a:lnSpc>
                <a:spcPct val="100000"/>
              </a:lnSpc>
              <a:spcAft>
                <a:spcPts val="850"/>
              </a:spcAft>
            </a:pPr>
            <a:r>
              <a:rPr lang="es-ES" sz="2000" spc="-1" dirty="0" smtClean="0">
                <a:solidFill>
                  <a:srgbClr val="000000"/>
                </a:solidFill>
                <a:latin typeface="Arial"/>
                <a:ea typeface="DejaVu Sans"/>
              </a:rPr>
              <a:t>	{</a:t>
            </a:r>
          </a:p>
          <a:p>
            <a:pPr algn="just">
              <a:lnSpc>
                <a:spcPct val="100000"/>
              </a:lnSpc>
              <a:spcAft>
                <a:spcPts val="850"/>
              </a:spcAft>
            </a:pPr>
            <a:r>
              <a:rPr lang="es-ES" sz="2000" spc="-1" dirty="0">
                <a:solidFill>
                  <a:srgbClr val="000000"/>
                </a:solidFill>
                <a:latin typeface="Arial"/>
                <a:ea typeface="DejaVu Sans"/>
              </a:rPr>
              <a:t>	 </a:t>
            </a:r>
            <a:r>
              <a:rPr lang="es-ES" sz="2000" spc="-1" dirty="0" smtClean="0">
                <a:solidFill>
                  <a:srgbClr val="000000"/>
                </a:solidFill>
                <a:latin typeface="Arial"/>
                <a:ea typeface="DejaVu Sans"/>
              </a:rPr>
              <a:t>   sentencia1;</a:t>
            </a:r>
          </a:p>
          <a:p>
            <a:pPr algn="just">
              <a:lnSpc>
                <a:spcPct val="100000"/>
              </a:lnSpc>
              <a:spcAft>
                <a:spcPts val="850"/>
              </a:spcAft>
            </a:pPr>
            <a:r>
              <a:rPr lang="es-ES" sz="2000" b="0" strike="noStrike" spc="-1" dirty="0" smtClean="0">
                <a:solidFill>
                  <a:srgbClr val="000000"/>
                </a:solidFill>
                <a:latin typeface="Arial"/>
                <a:ea typeface="DejaVu Sans"/>
              </a:rPr>
              <a:t>	}</a:t>
            </a:r>
          </a:p>
          <a:p>
            <a:pPr algn="just">
              <a:lnSpc>
                <a:spcPct val="100000"/>
              </a:lnSpc>
              <a:spcAft>
                <a:spcPts val="850"/>
              </a:spcAft>
            </a:pPr>
            <a:r>
              <a:rPr lang="es-ES" sz="2000" spc="-1" dirty="0">
                <a:solidFill>
                  <a:srgbClr val="000000"/>
                </a:solidFill>
                <a:latin typeface="Arial"/>
                <a:ea typeface="DejaVu Sans"/>
              </a:rPr>
              <a:t>	</a:t>
            </a:r>
            <a:r>
              <a:rPr lang="es-ES" sz="2000" spc="-1" dirty="0" err="1" smtClean="0">
                <a:solidFill>
                  <a:srgbClr val="000000"/>
                </a:solidFill>
                <a:latin typeface="Arial"/>
                <a:ea typeface="DejaVu Sans"/>
              </a:rPr>
              <a:t>else</a:t>
            </a:r>
            <a:endParaRPr lang="es-ES" sz="2000" spc="-1" dirty="0" smtClean="0">
              <a:solidFill>
                <a:srgbClr val="000000"/>
              </a:solidFill>
              <a:latin typeface="Arial"/>
              <a:ea typeface="DejaVu Sans"/>
            </a:endParaRPr>
          </a:p>
          <a:p>
            <a:pPr algn="just">
              <a:lnSpc>
                <a:spcPct val="100000"/>
              </a:lnSpc>
              <a:spcAft>
                <a:spcPts val="850"/>
              </a:spcAft>
            </a:pPr>
            <a:r>
              <a:rPr lang="es-ES" sz="2000" b="0" strike="noStrike" spc="-1" dirty="0">
                <a:solidFill>
                  <a:srgbClr val="000000"/>
                </a:solidFill>
                <a:latin typeface="Arial"/>
                <a:ea typeface="DejaVu Sans"/>
              </a:rPr>
              <a:t>	</a:t>
            </a:r>
            <a:r>
              <a:rPr lang="es-ES" sz="2000" b="0" strike="noStrike" spc="-1" dirty="0" smtClean="0">
                <a:solidFill>
                  <a:srgbClr val="000000"/>
                </a:solidFill>
                <a:latin typeface="Arial"/>
                <a:ea typeface="DejaVu Sans"/>
              </a:rPr>
              <a:t>{</a:t>
            </a:r>
          </a:p>
          <a:p>
            <a:pPr algn="just">
              <a:lnSpc>
                <a:spcPct val="100000"/>
              </a:lnSpc>
              <a:spcAft>
                <a:spcPts val="850"/>
              </a:spcAft>
            </a:pPr>
            <a:r>
              <a:rPr lang="es-ES" sz="2000" spc="-1" dirty="0">
                <a:solidFill>
                  <a:srgbClr val="000000"/>
                </a:solidFill>
                <a:latin typeface="Arial"/>
                <a:ea typeface="DejaVu Sans"/>
              </a:rPr>
              <a:t>	</a:t>
            </a:r>
            <a:r>
              <a:rPr lang="es-ES" sz="2000" spc="-1" dirty="0" smtClean="0">
                <a:solidFill>
                  <a:srgbClr val="000000"/>
                </a:solidFill>
                <a:latin typeface="Arial"/>
                <a:ea typeface="DejaVu Sans"/>
              </a:rPr>
              <a:t>   sentencia2:</a:t>
            </a:r>
            <a:endParaRPr lang="es-ES" sz="2000" b="0" strike="noStrike" spc="-1" dirty="0" smtClean="0">
              <a:solidFill>
                <a:srgbClr val="000000"/>
              </a:solidFill>
              <a:latin typeface="Arial"/>
              <a:ea typeface="DejaVu Sans"/>
            </a:endParaRPr>
          </a:p>
          <a:p>
            <a:pPr algn="just">
              <a:lnSpc>
                <a:spcPct val="100000"/>
              </a:lnSpc>
              <a:spcAft>
                <a:spcPts val="850"/>
              </a:spcAft>
            </a:pPr>
            <a:r>
              <a:rPr lang="es-ES" sz="2000" spc="-1" dirty="0" smtClean="0">
                <a:solidFill>
                  <a:srgbClr val="000000"/>
                </a:solidFill>
                <a:latin typeface="Arial"/>
                <a:ea typeface="DejaVu Sans"/>
              </a:rPr>
              <a:t>	}</a:t>
            </a:r>
            <a:endParaRPr lang="es-ES" sz="2000" b="0" strike="noStrike" spc="-1" dirty="0" smtClean="0">
              <a:solidFill>
                <a:srgbClr val="000000"/>
              </a:solidFill>
              <a:latin typeface="Arial"/>
              <a:ea typeface="DejaVu Sans"/>
            </a:endParaRPr>
          </a:p>
          <a:p>
            <a:pPr algn="just">
              <a:lnSpc>
                <a:spcPct val="100000"/>
              </a:lnSpc>
              <a:spcAft>
                <a:spcPts val="850"/>
              </a:spcAft>
            </a:pPr>
            <a:r>
              <a:rPr lang="es-ES" sz="2200" spc="-1" dirty="0" smtClean="0">
                <a:solidFill>
                  <a:srgbClr val="000000"/>
                </a:solidFill>
                <a:latin typeface="Arial"/>
              </a:rPr>
              <a:t>Si la condición es cierta se ejecuta </a:t>
            </a:r>
            <a:r>
              <a:rPr lang="es-ES" sz="2200" b="1" spc="-1" dirty="0" smtClean="0">
                <a:solidFill>
                  <a:srgbClr val="000000"/>
                </a:solidFill>
                <a:latin typeface="Arial"/>
              </a:rPr>
              <a:t>sentencia1</a:t>
            </a:r>
            <a:r>
              <a:rPr lang="es-ES" sz="2200" spc="-1" dirty="0" smtClean="0">
                <a:solidFill>
                  <a:srgbClr val="000000"/>
                </a:solidFill>
                <a:latin typeface="Arial"/>
              </a:rPr>
              <a:t>, en otro caso se ejecuta </a:t>
            </a:r>
            <a:r>
              <a:rPr lang="es-ES" sz="2200" b="1" spc="-1" dirty="0" smtClean="0">
                <a:solidFill>
                  <a:srgbClr val="000000"/>
                </a:solidFill>
                <a:latin typeface="Arial"/>
              </a:rPr>
              <a:t>sentencia2</a:t>
            </a:r>
            <a:endParaRPr lang="es-ES" sz="2200" spc="-1" dirty="0" smtClean="0">
              <a:solidFill>
                <a:srgbClr val="000000"/>
              </a:solidFill>
              <a:latin typeface="Arial"/>
            </a:endParaRPr>
          </a:p>
          <a:p>
            <a:pPr algn="just">
              <a:lnSpc>
                <a:spcPct val="100000"/>
              </a:lnSpc>
              <a:spcAft>
                <a:spcPts val="850"/>
              </a:spcAft>
            </a:pPr>
            <a:endParaRPr lang="es-ES" sz="2200" b="0" strike="noStrike" spc="-1" dirty="0">
              <a:latin typeface="Arial"/>
            </a:endParaRPr>
          </a:p>
          <a:p>
            <a:pPr marL="457200" algn="just">
              <a:lnSpc>
                <a:spcPct val="100000"/>
              </a:lnSpc>
              <a:spcAft>
                <a:spcPts val="850"/>
              </a:spcAft>
            </a:pPr>
            <a:endParaRPr lang="es-ES" sz="2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ES" sz="2800" b="1" spc="-1" dirty="0" smtClean="0">
                <a:solidFill>
                  <a:srgbClr val="000000"/>
                </a:solidFill>
                <a:latin typeface="Times New Roman"/>
              </a:rPr>
              <a:t>ESTRUCTURAS DE SELECCIÓN</a:t>
            </a:r>
            <a:endParaRPr lang="es-ES" sz="2800" b="0" strike="noStrike" spc="-1" dirty="0">
              <a:latin typeface="Arial"/>
            </a:endParaRPr>
          </a:p>
        </p:txBody>
      </p:sp>
      <p:sp>
        <p:nvSpPr>
          <p:cNvPr id="99" name="CustomShape 2"/>
          <p:cNvSpPr/>
          <p:nvPr/>
        </p:nvSpPr>
        <p:spPr>
          <a:xfrm>
            <a:off x="467640" y="1196640"/>
            <a:ext cx="8227440" cy="100822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00000"/>
              </a:lnSpc>
              <a:spcAft>
                <a:spcPts val="850"/>
              </a:spcAft>
            </a:pPr>
            <a:r>
              <a:rPr lang="es-ES" sz="2200" b="1" spc="-1" dirty="0" smtClean="0">
                <a:solidFill>
                  <a:srgbClr val="000000"/>
                </a:solidFill>
                <a:latin typeface="Arial"/>
                <a:ea typeface="DejaVu Sans"/>
              </a:rPr>
              <a:t>Ejemplo de selección doble:</a:t>
            </a:r>
          </a:p>
          <a:p>
            <a:pPr algn="just">
              <a:lnSpc>
                <a:spcPct val="100000"/>
              </a:lnSpc>
              <a:spcAft>
                <a:spcPts val="850"/>
              </a:spcAft>
            </a:pPr>
            <a:r>
              <a:rPr lang="es-ES" sz="2200" b="0" strike="noStrike" spc="-1" dirty="0" smtClean="0">
                <a:solidFill>
                  <a:srgbClr val="000000"/>
                </a:solidFill>
                <a:latin typeface="Arial"/>
                <a:ea typeface="DejaVu Sans"/>
              </a:rPr>
              <a:t>	</a:t>
            </a:r>
            <a:endParaRPr lang="es-ES" sz="2200" b="0" strike="noStrike" spc="-1" dirty="0">
              <a:latin typeface="Arial"/>
            </a:endParaRPr>
          </a:p>
          <a:p>
            <a:pPr marL="457200" algn="just">
              <a:lnSpc>
                <a:spcPct val="100000"/>
              </a:lnSpc>
              <a:spcAft>
                <a:spcPts val="850"/>
              </a:spcAft>
            </a:pPr>
            <a:endParaRPr lang="es-ES" sz="2200" b="0" strike="noStrike" spc="-1" dirty="0">
              <a:latin typeface="Arial"/>
            </a:endParaRPr>
          </a:p>
        </p:txBody>
      </p:sp>
      <p:pic>
        <p:nvPicPr>
          <p:cNvPr id="1026" name="Picture 2"/>
          <p:cNvPicPr>
            <a:picLocks noChangeAspect="1" noChangeArrowheads="1"/>
          </p:cNvPicPr>
          <p:nvPr/>
        </p:nvPicPr>
        <p:blipFill>
          <a:blip r:embed="rId2" cstate="print"/>
          <a:srcRect/>
          <a:stretch>
            <a:fillRect/>
          </a:stretch>
        </p:blipFill>
        <p:spPr bwMode="auto">
          <a:xfrm>
            <a:off x="2195736" y="2147888"/>
            <a:ext cx="3881214" cy="3303945"/>
          </a:xfrm>
          <a:prstGeom prst="rect">
            <a:avLst/>
          </a:prstGeom>
          <a:noFill/>
          <a:ln w="9525">
            <a:solidFill>
              <a:schemeClr val="tx1">
                <a:lumMod val="95000"/>
                <a:lumOff val="5000"/>
              </a:schemeClr>
            </a:solidFill>
            <a:miter lim="800000"/>
            <a:headEnd/>
            <a:tailEnd/>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ES" sz="2800" b="1" spc="-1" dirty="0" smtClean="0">
                <a:solidFill>
                  <a:srgbClr val="000000"/>
                </a:solidFill>
                <a:latin typeface="Times New Roman"/>
              </a:rPr>
              <a:t>ESTRUCTURAS DE SELECCIÓN</a:t>
            </a:r>
            <a:endParaRPr lang="es-ES" sz="2800" b="0" strike="noStrike" spc="-1" dirty="0">
              <a:latin typeface="Arial"/>
            </a:endParaRPr>
          </a:p>
        </p:txBody>
      </p:sp>
      <p:sp>
        <p:nvSpPr>
          <p:cNvPr id="99" name="CustomShape 2"/>
          <p:cNvSpPr/>
          <p:nvPr/>
        </p:nvSpPr>
        <p:spPr>
          <a:xfrm>
            <a:off x="467640" y="1196640"/>
            <a:ext cx="8227440" cy="511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00000"/>
              </a:lnSpc>
              <a:spcAft>
                <a:spcPts val="850"/>
              </a:spcAft>
            </a:pPr>
            <a:r>
              <a:rPr lang="es-ES" sz="2200" b="1" spc="-1" dirty="0" smtClean="0">
                <a:solidFill>
                  <a:srgbClr val="000000"/>
                </a:solidFill>
                <a:latin typeface="Arial"/>
                <a:ea typeface="DejaVu Sans"/>
              </a:rPr>
              <a:t>Estructuras selectivas anidadas:</a:t>
            </a:r>
            <a:endParaRPr lang="es-ES" sz="2200" spc="-1" dirty="0" smtClean="0">
              <a:solidFill>
                <a:srgbClr val="000000"/>
              </a:solidFill>
              <a:latin typeface="Arial"/>
              <a:ea typeface="DejaVu Sans"/>
            </a:endParaRPr>
          </a:p>
          <a:p>
            <a:pPr lvl="1" algn="just">
              <a:spcAft>
                <a:spcPts val="300"/>
              </a:spcAft>
            </a:pPr>
            <a:r>
              <a:rPr lang="es-ES" sz="2000" spc="-1" dirty="0" err="1">
                <a:solidFill>
                  <a:srgbClr val="000000"/>
                </a:solidFill>
                <a:latin typeface="Arial"/>
                <a:ea typeface="DejaVu Sans"/>
              </a:rPr>
              <a:t>i</a:t>
            </a:r>
            <a:r>
              <a:rPr lang="es-ES" sz="2000" spc="-1" dirty="0" err="1" smtClean="0">
                <a:solidFill>
                  <a:srgbClr val="000000"/>
                </a:solidFill>
                <a:latin typeface="Arial"/>
                <a:ea typeface="DejaVu Sans"/>
              </a:rPr>
              <a:t>f</a:t>
            </a:r>
            <a:r>
              <a:rPr lang="es-ES" sz="2000" spc="-1" dirty="0" smtClean="0">
                <a:solidFill>
                  <a:srgbClr val="000000"/>
                </a:solidFill>
                <a:latin typeface="Arial"/>
                <a:ea typeface="DejaVu Sans"/>
              </a:rPr>
              <a:t> (condicion1)</a:t>
            </a:r>
          </a:p>
          <a:p>
            <a:pPr lvl="1" algn="just">
              <a:spcAft>
                <a:spcPts val="300"/>
              </a:spcAft>
            </a:pPr>
            <a:r>
              <a:rPr lang="es-ES" sz="2000" spc="-1" dirty="0" smtClean="0">
                <a:solidFill>
                  <a:srgbClr val="000000"/>
                </a:solidFill>
                <a:latin typeface="Arial"/>
                <a:ea typeface="DejaVu Sans"/>
              </a:rPr>
              <a:t>{</a:t>
            </a:r>
          </a:p>
          <a:p>
            <a:pPr lvl="1" algn="just">
              <a:spcAft>
                <a:spcPts val="300"/>
              </a:spcAft>
            </a:pPr>
            <a:r>
              <a:rPr lang="es-ES" sz="2000" spc="-1" dirty="0">
                <a:solidFill>
                  <a:srgbClr val="000000"/>
                </a:solidFill>
                <a:latin typeface="Arial"/>
                <a:ea typeface="DejaVu Sans"/>
              </a:rPr>
              <a:t>	</a:t>
            </a:r>
            <a:r>
              <a:rPr lang="es-ES" sz="2000" spc="-1" dirty="0" smtClean="0">
                <a:solidFill>
                  <a:srgbClr val="000000"/>
                </a:solidFill>
                <a:latin typeface="Arial"/>
                <a:ea typeface="DejaVu Sans"/>
              </a:rPr>
              <a:t>sentencia1;</a:t>
            </a:r>
          </a:p>
          <a:p>
            <a:pPr lvl="1" algn="just">
              <a:spcAft>
                <a:spcPts val="300"/>
              </a:spcAft>
            </a:pPr>
            <a:r>
              <a:rPr lang="es-ES" sz="2000" spc="-1" dirty="0" smtClean="0">
                <a:solidFill>
                  <a:srgbClr val="000000"/>
                </a:solidFill>
                <a:latin typeface="Arial"/>
                <a:ea typeface="DejaVu Sans"/>
              </a:rPr>
              <a:t>}</a:t>
            </a:r>
          </a:p>
          <a:p>
            <a:pPr lvl="1" algn="just">
              <a:spcAft>
                <a:spcPts val="300"/>
              </a:spcAft>
            </a:pPr>
            <a:r>
              <a:rPr lang="es-ES" sz="2000" spc="-1" dirty="0" err="1" smtClean="0">
                <a:solidFill>
                  <a:srgbClr val="000000"/>
                </a:solidFill>
                <a:latin typeface="Arial"/>
                <a:ea typeface="DejaVu Sans"/>
              </a:rPr>
              <a:t>else</a:t>
            </a:r>
            <a:r>
              <a:rPr lang="es-ES" sz="2000" spc="-1" dirty="0" smtClean="0">
                <a:solidFill>
                  <a:srgbClr val="000000"/>
                </a:solidFill>
                <a:latin typeface="Arial"/>
                <a:ea typeface="DejaVu Sans"/>
              </a:rPr>
              <a:t> </a:t>
            </a:r>
            <a:r>
              <a:rPr lang="es-ES" sz="2000" spc="-1" dirty="0" err="1" smtClean="0">
                <a:solidFill>
                  <a:srgbClr val="000000"/>
                </a:solidFill>
                <a:latin typeface="Arial"/>
                <a:ea typeface="DejaVu Sans"/>
              </a:rPr>
              <a:t>if</a:t>
            </a:r>
            <a:r>
              <a:rPr lang="es-ES" sz="2000" spc="-1" dirty="0" smtClean="0">
                <a:solidFill>
                  <a:srgbClr val="000000"/>
                </a:solidFill>
                <a:latin typeface="Arial"/>
                <a:ea typeface="DejaVu Sans"/>
              </a:rPr>
              <a:t> (condicion2)</a:t>
            </a:r>
          </a:p>
          <a:p>
            <a:pPr lvl="2" algn="just">
              <a:spcAft>
                <a:spcPts val="300"/>
              </a:spcAft>
            </a:pPr>
            <a:r>
              <a:rPr lang="es-ES" sz="2000" spc="-1" dirty="0" smtClean="0">
                <a:solidFill>
                  <a:srgbClr val="000000"/>
                </a:solidFill>
                <a:latin typeface="Arial"/>
                <a:ea typeface="DejaVu Sans"/>
              </a:rPr>
              <a:t>{</a:t>
            </a:r>
          </a:p>
          <a:p>
            <a:pPr lvl="2" algn="just">
              <a:spcAft>
                <a:spcPts val="300"/>
              </a:spcAft>
            </a:pPr>
            <a:r>
              <a:rPr lang="es-ES" sz="2000" spc="-1" dirty="0">
                <a:solidFill>
                  <a:srgbClr val="000000"/>
                </a:solidFill>
                <a:latin typeface="Arial"/>
                <a:ea typeface="DejaVu Sans"/>
              </a:rPr>
              <a:t>	</a:t>
            </a:r>
            <a:r>
              <a:rPr lang="es-ES" sz="2000" spc="-1" dirty="0" smtClean="0">
                <a:solidFill>
                  <a:srgbClr val="000000"/>
                </a:solidFill>
                <a:latin typeface="Arial"/>
                <a:ea typeface="DejaVu Sans"/>
              </a:rPr>
              <a:t>sentencia2;</a:t>
            </a:r>
          </a:p>
          <a:p>
            <a:pPr lvl="2" algn="just">
              <a:spcAft>
                <a:spcPts val="300"/>
              </a:spcAft>
            </a:pPr>
            <a:r>
              <a:rPr lang="es-ES" sz="2000" spc="-1" dirty="0" smtClean="0">
                <a:solidFill>
                  <a:srgbClr val="000000"/>
                </a:solidFill>
                <a:latin typeface="Arial"/>
                <a:ea typeface="DejaVu Sans"/>
              </a:rPr>
              <a:t>}</a:t>
            </a:r>
          </a:p>
          <a:p>
            <a:pPr lvl="2" algn="just">
              <a:spcAft>
                <a:spcPts val="300"/>
              </a:spcAft>
            </a:pPr>
            <a:r>
              <a:rPr lang="es-ES" sz="2000" spc="-1" dirty="0" err="1">
                <a:solidFill>
                  <a:srgbClr val="000000"/>
                </a:solidFill>
                <a:latin typeface="Arial"/>
                <a:ea typeface="DejaVu Sans"/>
              </a:rPr>
              <a:t>e</a:t>
            </a:r>
            <a:r>
              <a:rPr lang="es-ES" sz="2000" spc="-1" dirty="0" err="1" smtClean="0">
                <a:solidFill>
                  <a:srgbClr val="000000"/>
                </a:solidFill>
                <a:latin typeface="Arial"/>
                <a:ea typeface="DejaVu Sans"/>
              </a:rPr>
              <a:t>lse</a:t>
            </a:r>
            <a:r>
              <a:rPr lang="es-ES" sz="2000" spc="-1" dirty="0" smtClean="0">
                <a:solidFill>
                  <a:srgbClr val="000000"/>
                </a:solidFill>
                <a:latin typeface="Arial"/>
                <a:ea typeface="DejaVu Sans"/>
              </a:rPr>
              <a:t> </a:t>
            </a:r>
            <a:r>
              <a:rPr lang="es-ES" sz="2000" spc="-1" dirty="0" err="1" smtClean="0">
                <a:solidFill>
                  <a:srgbClr val="000000"/>
                </a:solidFill>
                <a:latin typeface="Arial"/>
                <a:ea typeface="DejaVu Sans"/>
              </a:rPr>
              <a:t>if</a:t>
            </a:r>
            <a:r>
              <a:rPr lang="es-ES" sz="2000" spc="-1" dirty="0" smtClean="0">
                <a:solidFill>
                  <a:srgbClr val="000000"/>
                </a:solidFill>
                <a:latin typeface="Arial"/>
                <a:ea typeface="DejaVu Sans"/>
              </a:rPr>
              <a:t>(condicion3)</a:t>
            </a:r>
          </a:p>
          <a:p>
            <a:pPr lvl="2" algn="just">
              <a:spcAft>
                <a:spcPts val="300"/>
              </a:spcAft>
            </a:pPr>
            <a:r>
              <a:rPr lang="es-ES" sz="2000" spc="-1" dirty="0" smtClean="0">
                <a:solidFill>
                  <a:srgbClr val="000000"/>
                </a:solidFill>
                <a:latin typeface="Arial"/>
                <a:ea typeface="DejaVu Sans"/>
              </a:rPr>
              <a:t>{</a:t>
            </a:r>
          </a:p>
          <a:p>
            <a:pPr lvl="2" algn="just">
              <a:spcAft>
                <a:spcPts val="300"/>
              </a:spcAft>
            </a:pPr>
            <a:r>
              <a:rPr lang="es-ES" sz="2000" spc="-1" dirty="0" smtClean="0">
                <a:solidFill>
                  <a:srgbClr val="000000"/>
                </a:solidFill>
                <a:latin typeface="Arial"/>
                <a:ea typeface="DejaVu Sans"/>
              </a:rPr>
              <a:t>	sentencia3;</a:t>
            </a:r>
          </a:p>
          <a:p>
            <a:pPr lvl="2" algn="just">
              <a:spcAft>
                <a:spcPts val="850"/>
              </a:spcAft>
            </a:pPr>
            <a:r>
              <a:rPr lang="es-ES" sz="2000" spc="-1" dirty="0" smtClean="0">
                <a:solidFill>
                  <a:srgbClr val="000000"/>
                </a:solidFill>
                <a:latin typeface="Arial"/>
                <a:ea typeface="DejaVu Sans"/>
              </a:rPr>
              <a: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ES" sz="2800" b="1" spc="-1" dirty="0" smtClean="0">
                <a:solidFill>
                  <a:srgbClr val="000000"/>
                </a:solidFill>
                <a:latin typeface="Times New Roman"/>
              </a:rPr>
              <a:t>ESTRUCTURAS DE SELECCIÓN</a:t>
            </a:r>
            <a:endParaRPr lang="es-ES" sz="2800" b="0" strike="noStrike" spc="-1" dirty="0">
              <a:latin typeface="Arial"/>
            </a:endParaRPr>
          </a:p>
        </p:txBody>
      </p:sp>
      <p:sp>
        <p:nvSpPr>
          <p:cNvPr id="99" name="CustomShape 2"/>
          <p:cNvSpPr/>
          <p:nvPr/>
        </p:nvSpPr>
        <p:spPr>
          <a:xfrm>
            <a:off x="467640" y="1196640"/>
            <a:ext cx="8227440" cy="511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00000"/>
              </a:lnSpc>
              <a:spcAft>
                <a:spcPts val="850"/>
              </a:spcAft>
            </a:pPr>
            <a:r>
              <a:rPr lang="es-ES" sz="2200" b="1" spc="-1" dirty="0" smtClean="0">
                <a:solidFill>
                  <a:srgbClr val="000000"/>
                </a:solidFill>
                <a:latin typeface="Arial"/>
                <a:ea typeface="DejaVu Sans"/>
              </a:rPr>
              <a:t>Estructuras selectivas múltiple:</a:t>
            </a:r>
            <a:endParaRPr lang="es-ES" sz="2200" spc="-1" dirty="0" smtClean="0">
              <a:solidFill>
                <a:srgbClr val="000000"/>
              </a:solidFill>
              <a:latin typeface="Arial"/>
              <a:ea typeface="DejaVu Sans"/>
            </a:endParaRPr>
          </a:p>
          <a:p>
            <a:pPr lvl="1" algn="just">
              <a:spcAft>
                <a:spcPts val="300"/>
              </a:spcAft>
            </a:pPr>
            <a:r>
              <a:rPr lang="es-ES" sz="2000" spc="-1" dirty="0">
                <a:solidFill>
                  <a:srgbClr val="000000"/>
                </a:solidFill>
              </a:rPr>
              <a:t> </a:t>
            </a:r>
            <a:r>
              <a:rPr lang="es-ES" sz="2000" spc="-1" dirty="0" err="1">
                <a:solidFill>
                  <a:srgbClr val="000000"/>
                </a:solidFill>
              </a:rPr>
              <a:t>switch</a:t>
            </a:r>
            <a:r>
              <a:rPr lang="es-ES" sz="2000" spc="-1" dirty="0">
                <a:solidFill>
                  <a:srgbClr val="000000"/>
                </a:solidFill>
              </a:rPr>
              <a:t>(mes)     </a:t>
            </a:r>
            <a:endParaRPr lang="es-ES" sz="2000" spc="-1" dirty="0" smtClean="0">
              <a:solidFill>
                <a:srgbClr val="000000"/>
              </a:solidFill>
            </a:endParaRPr>
          </a:p>
          <a:p>
            <a:pPr lvl="1" algn="just">
              <a:spcAft>
                <a:spcPts val="300"/>
              </a:spcAft>
            </a:pPr>
            <a:r>
              <a:rPr lang="es-ES" sz="2000" spc="-1" dirty="0" smtClean="0">
                <a:solidFill>
                  <a:srgbClr val="000000"/>
                </a:solidFill>
              </a:rPr>
              <a:t>{</a:t>
            </a:r>
            <a:endParaRPr lang="es-ES" sz="2000" spc="-1" dirty="0">
              <a:solidFill>
                <a:srgbClr val="000000"/>
              </a:solidFill>
            </a:endParaRPr>
          </a:p>
          <a:p>
            <a:pPr lvl="1" algn="just">
              <a:spcAft>
                <a:spcPts val="300"/>
              </a:spcAft>
            </a:pPr>
            <a:r>
              <a:rPr lang="es-ES" sz="2000" spc="-1" dirty="0">
                <a:solidFill>
                  <a:srgbClr val="000000"/>
                </a:solidFill>
              </a:rPr>
              <a:t>      </a:t>
            </a:r>
            <a:r>
              <a:rPr lang="es-ES" sz="2000" spc="-1" dirty="0" smtClean="0">
                <a:solidFill>
                  <a:srgbClr val="000000"/>
                </a:solidFill>
              </a:rPr>
              <a:t> </a:t>
            </a:r>
            <a:r>
              <a:rPr lang="es-ES" sz="2000" spc="-1" dirty="0">
                <a:solidFill>
                  <a:srgbClr val="000000"/>
                </a:solidFill>
              </a:rPr>
              <a:t>case 1: { </a:t>
            </a:r>
            <a:r>
              <a:rPr lang="es-ES" sz="2000" spc="-1" dirty="0" err="1">
                <a:solidFill>
                  <a:srgbClr val="000000"/>
                </a:solidFill>
              </a:rPr>
              <a:t>cout</a:t>
            </a:r>
            <a:r>
              <a:rPr lang="es-ES" sz="2000" spc="-1" dirty="0">
                <a:solidFill>
                  <a:srgbClr val="000000"/>
                </a:solidFill>
              </a:rPr>
              <a:t>&lt;&lt;”ENERO \n”; break;  }</a:t>
            </a:r>
          </a:p>
          <a:p>
            <a:pPr lvl="1" algn="just">
              <a:spcAft>
                <a:spcPts val="300"/>
              </a:spcAft>
            </a:pPr>
            <a:r>
              <a:rPr lang="es-ES" sz="2000" spc="-1" dirty="0">
                <a:solidFill>
                  <a:srgbClr val="000000"/>
                </a:solidFill>
              </a:rPr>
              <a:t>       </a:t>
            </a:r>
            <a:r>
              <a:rPr lang="es-ES" sz="2000" spc="-1" dirty="0" smtClean="0">
                <a:solidFill>
                  <a:srgbClr val="000000"/>
                </a:solidFill>
              </a:rPr>
              <a:t>case </a:t>
            </a:r>
            <a:r>
              <a:rPr lang="es-ES" sz="2000" spc="-1" dirty="0">
                <a:solidFill>
                  <a:srgbClr val="000000"/>
                </a:solidFill>
              </a:rPr>
              <a:t>2: { </a:t>
            </a:r>
            <a:r>
              <a:rPr lang="es-ES" sz="2000" spc="-1" dirty="0" err="1">
                <a:solidFill>
                  <a:srgbClr val="000000"/>
                </a:solidFill>
              </a:rPr>
              <a:t>cout</a:t>
            </a:r>
            <a:r>
              <a:rPr lang="es-ES" sz="2000" spc="-1" dirty="0">
                <a:solidFill>
                  <a:srgbClr val="000000"/>
                </a:solidFill>
              </a:rPr>
              <a:t>&lt;&lt;”FEBRERO \n”; break;         }</a:t>
            </a:r>
          </a:p>
          <a:p>
            <a:pPr lvl="1" algn="just">
              <a:spcAft>
                <a:spcPts val="300"/>
              </a:spcAft>
            </a:pPr>
            <a:r>
              <a:rPr lang="es-ES" sz="2000" spc="-1" dirty="0">
                <a:solidFill>
                  <a:srgbClr val="000000"/>
                </a:solidFill>
              </a:rPr>
              <a:t>      </a:t>
            </a:r>
            <a:r>
              <a:rPr lang="es-ES" sz="2000" spc="-1" dirty="0" smtClean="0">
                <a:solidFill>
                  <a:srgbClr val="000000"/>
                </a:solidFill>
              </a:rPr>
              <a:t> </a:t>
            </a:r>
            <a:r>
              <a:rPr lang="es-ES" sz="2000" spc="-1" dirty="0">
                <a:solidFill>
                  <a:srgbClr val="000000"/>
                </a:solidFill>
              </a:rPr>
              <a:t>case 3: { </a:t>
            </a:r>
            <a:r>
              <a:rPr lang="es-ES" sz="2000" spc="-1" dirty="0" err="1">
                <a:solidFill>
                  <a:srgbClr val="000000"/>
                </a:solidFill>
              </a:rPr>
              <a:t>cout</a:t>
            </a:r>
            <a:r>
              <a:rPr lang="es-ES" sz="2000" spc="-1" dirty="0">
                <a:solidFill>
                  <a:srgbClr val="000000"/>
                </a:solidFill>
              </a:rPr>
              <a:t>&lt;&lt;”MARZO \n”; break; }</a:t>
            </a:r>
          </a:p>
          <a:p>
            <a:pPr lvl="1" algn="just">
              <a:spcAft>
                <a:spcPts val="300"/>
              </a:spcAft>
            </a:pPr>
            <a:r>
              <a:rPr lang="es-ES" sz="2000" spc="-1" dirty="0">
                <a:solidFill>
                  <a:srgbClr val="000000"/>
                </a:solidFill>
              </a:rPr>
              <a:t>       </a:t>
            </a:r>
            <a:r>
              <a:rPr lang="es-ES" sz="2000" spc="-1" dirty="0" smtClean="0">
                <a:solidFill>
                  <a:srgbClr val="000000"/>
                </a:solidFill>
              </a:rPr>
              <a:t>default</a:t>
            </a:r>
            <a:r>
              <a:rPr lang="es-ES" sz="2000" spc="-1" dirty="0">
                <a:solidFill>
                  <a:srgbClr val="000000"/>
                </a:solidFill>
              </a:rPr>
              <a:t>:            { </a:t>
            </a:r>
            <a:r>
              <a:rPr lang="es-ES" sz="2000" spc="-1" dirty="0" err="1">
                <a:solidFill>
                  <a:srgbClr val="000000"/>
                </a:solidFill>
              </a:rPr>
              <a:t>cout</a:t>
            </a:r>
            <a:r>
              <a:rPr lang="es-ES" sz="2000" spc="-1" dirty="0">
                <a:solidFill>
                  <a:srgbClr val="000000"/>
                </a:solidFill>
              </a:rPr>
              <a:t>&lt;&lt;”Es otro mes \n”; break;        }</a:t>
            </a:r>
          </a:p>
          <a:p>
            <a:pPr lvl="1" algn="just">
              <a:spcAft>
                <a:spcPts val="300"/>
              </a:spcAft>
            </a:pPr>
            <a:r>
              <a:rPr lang="es-ES" sz="2000" spc="-1" dirty="0" smtClean="0">
                <a:solidFill>
                  <a:srgbClr val="000000"/>
                </a:solidFill>
              </a:rPr>
              <a:t>  }</a:t>
            </a:r>
          </a:p>
          <a:p>
            <a:pPr lvl="1" algn="just">
              <a:spcAft>
                <a:spcPts val="300"/>
              </a:spcAft>
            </a:pPr>
            <a:endParaRPr lang="es-ES" sz="2000" spc="-1" dirty="0">
              <a:solidFill>
                <a:srgbClr val="000000"/>
              </a:solidFill>
              <a:latin typeface="Arial"/>
              <a:ea typeface="DejaVu Sans"/>
            </a:endParaRPr>
          </a:p>
          <a:p>
            <a:pPr lvl="1" algn="just">
              <a:spcAft>
                <a:spcPts val="300"/>
              </a:spcAft>
            </a:pPr>
            <a:r>
              <a:rPr lang="es-ES" sz="2000" spc="-1" dirty="0" smtClean="0">
                <a:solidFill>
                  <a:srgbClr val="000000"/>
                </a:solidFill>
                <a:latin typeface="Arial"/>
                <a:ea typeface="DejaVu Sans"/>
              </a:rPr>
              <a:t>La clausula </a:t>
            </a:r>
            <a:r>
              <a:rPr lang="es-ES" sz="2000" b="1" spc="-1" dirty="0" smtClean="0">
                <a:solidFill>
                  <a:srgbClr val="000000"/>
                </a:solidFill>
                <a:latin typeface="Arial"/>
                <a:ea typeface="DejaVu Sans"/>
              </a:rPr>
              <a:t>default</a:t>
            </a:r>
            <a:r>
              <a:rPr lang="es-ES" sz="2000" spc="-1" dirty="0" smtClean="0">
                <a:solidFill>
                  <a:srgbClr val="000000"/>
                </a:solidFill>
                <a:latin typeface="Arial"/>
                <a:ea typeface="DejaVu Sans"/>
              </a:rPr>
              <a:t> puede o no aparecer, si aparece solo se ejecutará si no hay coincidencia en las clausulas </a:t>
            </a:r>
            <a:r>
              <a:rPr lang="es-ES" sz="2000" b="1" spc="-1" dirty="0" smtClean="0">
                <a:solidFill>
                  <a:srgbClr val="000000"/>
                </a:solidFill>
                <a:latin typeface="Arial"/>
                <a:ea typeface="DejaVu Sans"/>
              </a:rPr>
              <a:t>case</a:t>
            </a:r>
            <a:endParaRPr lang="es-ES" sz="2000" spc="-1" dirty="0" smtClean="0">
              <a:solidFill>
                <a:srgbClr val="000000"/>
              </a:solidFill>
              <a:latin typeface="Arial"/>
              <a:ea typeface="DejaVu San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ES" sz="2800" b="1" spc="-1" dirty="0" smtClean="0">
                <a:solidFill>
                  <a:srgbClr val="000000"/>
                </a:solidFill>
                <a:latin typeface="Times New Roman"/>
              </a:rPr>
              <a:t>ESTRUCTURAS DE ITERACIÓN</a:t>
            </a:r>
            <a:endParaRPr lang="es-ES" sz="2800" b="0" strike="noStrike" spc="-1" dirty="0">
              <a:latin typeface="Arial"/>
            </a:endParaRPr>
          </a:p>
        </p:txBody>
      </p:sp>
      <p:sp>
        <p:nvSpPr>
          <p:cNvPr id="99" name="CustomShape 2"/>
          <p:cNvSpPr/>
          <p:nvPr/>
        </p:nvSpPr>
        <p:spPr>
          <a:xfrm>
            <a:off x="467640" y="1196640"/>
            <a:ext cx="8227440" cy="511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00000"/>
              </a:lnSpc>
              <a:spcAft>
                <a:spcPts val="850"/>
              </a:spcAft>
            </a:pPr>
            <a:r>
              <a:rPr lang="es-ES" sz="2200" b="1" spc="-1" dirty="0" smtClean="0">
                <a:solidFill>
                  <a:srgbClr val="000000"/>
                </a:solidFill>
                <a:latin typeface="Arial"/>
                <a:ea typeface="DejaVu Sans"/>
              </a:rPr>
              <a:t>Iteración MIENTRAS:</a:t>
            </a:r>
          </a:p>
          <a:p>
            <a:pPr lvl="1" algn="just"/>
            <a:r>
              <a:rPr lang="es-ES" sz="2000" spc="-1" dirty="0" err="1">
                <a:solidFill>
                  <a:srgbClr val="000000"/>
                </a:solidFill>
              </a:rPr>
              <a:t>while</a:t>
            </a:r>
            <a:r>
              <a:rPr lang="es-ES" sz="2000" spc="-1" dirty="0">
                <a:solidFill>
                  <a:srgbClr val="000000"/>
                </a:solidFill>
              </a:rPr>
              <a:t> (</a:t>
            </a:r>
            <a:r>
              <a:rPr lang="es-ES" sz="2000" spc="-1" dirty="0" err="1">
                <a:solidFill>
                  <a:srgbClr val="000000"/>
                </a:solidFill>
              </a:rPr>
              <a:t>condición_bucle</a:t>
            </a:r>
            <a:r>
              <a:rPr lang="es-ES" sz="2000" spc="-1" dirty="0" smtClean="0">
                <a:solidFill>
                  <a:srgbClr val="000000"/>
                </a:solidFill>
              </a:rPr>
              <a:t>)</a:t>
            </a:r>
          </a:p>
          <a:p>
            <a:pPr lvl="1" algn="just"/>
            <a:r>
              <a:rPr lang="es-ES" sz="2000" spc="-1" dirty="0">
                <a:solidFill>
                  <a:srgbClr val="000000"/>
                </a:solidFill>
              </a:rPr>
              <a:t>{</a:t>
            </a:r>
          </a:p>
          <a:p>
            <a:pPr lvl="2" algn="just"/>
            <a:r>
              <a:rPr lang="es-ES" sz="2000" spc="-1" dirty="0">
                <a:solidFill>
                  <a:srgbClr val="000000"/>
                </a:solidFill>
              </a:rPr>
              <a:t>sentencia</a:t>
            </a:r>
            <a:r>
              <a:rPr lang="es-ES" sz="2000" spc="-1" dirty="0" smtClean="0">
                <a:solidFill>
                  <a:srgbClr val="000000"/>
                </a:solidFill>
              </a:rPr>
              <a:t>;</a:t>
            </a:r>
          </a:p>
          <a:p>
            <a:pPr lvl="1" algn="just">
              <a:spcAft>
                <a:spcPts val="850"/>
              </a:spcAft>
            </a:pPr>
            <a:r>
              <a:rPr lang="es-ES" sz="2000" spc="-1" dirty="0" smtClean="0">
                <a:solidFill>
                  <a:srgbClr val="000000"/>
                </a:solidFill>
              </a:rPr>
              <a:t>}</a:t>
            </a:r>
          </a:p>
          <a:p>
            <a:pPr lvl="1" algn="just">
              <a:spcAft>
                <a:spcPts val="850"/>
              </a:spcAft>
            </a:pPr>
            <a:endParaRPr lang="es-ES" sz="2000" spc="-1" dirty="0">
              <a:solidFill>
                <a:srgbClr val="000000"/>
              </a:solidFill>
            </a:endParaRPr>
          </a:p>
          <a:p>
            <a:pPr lvl="1" algn="just"/>
            <a:r>
              <a:rPr lang="es-ES" sz="2000" spc="-1" dirty="0" err="1" smtClean="0">
                <a:solidFill>
                  <a:srgbClr val="000000"/>
                </a:solidFill>
              </a:rPr>
              <a:t>while</a:t>
            </a:r>
            <a:r>
              <a:rPr lang="es-ES" sz="2000" spc="-1" dirty="0" smtClean="0">
                <a:solidFill>
                  <a:srgbClr val="000000"/>
                </a:solidFill>
              </a:rPr>
              <a:t> (</a:t>
            </a:r>
            <a:r>
              <a:rPr lang="es-ES" sz="2000" spc="-1" dirty="0" err="1" smtClean="0">
                <a:solidFill>
                  <a:srgbClr val="000000"/>
                </a:solidFill>
              </a:rPr>
              <a:t>condición_bucle</a:t>
            </a:r>
            <a:r>
              <a:rPr lang="es-ES" sz="2000" spc="-1" dirty="0" smtClean="0">
                <a:solidFill>
                  <a:srgbClr val="000000"/>
                </a:solidFill>
              </a:rPr>
              <a:t>)</a:t>
            </a:r>
          </a:p>
          <a:p>
            <a:pPr lvl="1" algn="just"/>
            <a:r>
              <a:rPr lang="es-ES" sz="2000" spc="-1" dirty="0" smtClean="0">
                <a:solidFill>
                  <a:srgbClr val="000000"/>
                </a:solidFill>
              </a:rPr>
              <a:t>{</a:t>
            </a:r>
          </a:p>
          <a:p>
            <a:pPr lvl="2" algn="just"/>
            <a:r>
              <a:rPr lang="es-ES" sz="2000" spc="-1" dirty="0" smtClean="0">
                <a:solidFill>
                  <a:srgbClr val="000000"/>
                </a:solidFill>
              </a:rPr>
              <a:t>sentencia1;</a:t>
            </a:r>
          </a:p>
          <a:p>
            <a:pPr lvl="2" algn="just"/>
            <a:r>
              <a:rPr lang="es-ES" sz="2000" spc="-1" dirty="0" smtClean="0">
                <a:solidFill>
                  <a:srgbClr val="000000"/>
                </a:solidFill>
              </a:rPr>
              <a:t>Sentencia2;</a:t>
            </a:r>
          </a:p>
          <a:p>
            <a:pPr lvl="2" algn="just"/>
            <a:r>
              <a:rPr lang="es-ES" sz="2000" spc="-1" dirty="0" smtClean="0">
                <a:solidFill>
                  <a:srgbClr val="000000"/>
                </a:solidFill>
              </a:rPr>
              <a:t>…</a:t>
            </a:r>
          </a:p>
          <a:p>
            <a:pPr lvl="2" algn="just"/>
            <a:r>
              <a:rPr lang="es-ES" sz="2000" spc="-1" dirty="0" smtClean="0">
                <a:solidFill>
                  <a:srgbClr val="000000"/>
                </a:solidFill>
              </a:rPr>
              <a:t>Sentencian;</a:t>
            </a:r>
          </a:p>
          <a:p>
            <a:pPr lvl="1" algn="just">
              <a:spcAft>
                <a:spcPts val="850"/>
              </a:spcAft>
            </a:pPr>
            <a:r>
              <a:rPr lang="es-ES" sz="2000" spc="-1" dirty="0" smtClean="0">
                <a:solidFill>
                  <a:srgbClr val="000000"/>
                </a:solidFill>
              </a:rPr>
              <a:t>}</a:t>
            </a:r>
          </a:p>
          <a:p>
            <a:pPr lvl="1" algn="just">
              <a:spcAft>
                <a:spcPts val="850"/>
              </a:spcAft>
            </a:pPr>
            <a:endParaRPr lang="es-ES" sz="2200" spc="-1" dirty="0" smtClean="0">
              <a:solidFill>
                <a:srgbClr val="000000"/>
              </a:solidFill>
              <a:latin typeface="Arial"/>
              <a:ea typeface="DejaVu San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ES" sz="2800" b="1" spc="-1" dirty="0" smtClean="0">
                <a:solidFill>
                  <a:srgbClr val="000000"/>
                </a:solidFill>
                <a:latin typeface="Times New Roman"/>
              </a:rPr>
              <a:t>ESTRUCTURAS DE ITERACIÓN</a:t>
            </a:r>
            <a:endParaRPr lang="es-ES" sz="2800" b="0" strike="noStrike" spc="-1" dirty="0">
              <a:latin typeface="Arial"/>
            </a:endParaRPr>
          </a:p>
        </p:txBody>
      </p:sp>
      <p:sp>
        <p:nvSpPr>
          <p:cNvPr id="99" name="CustomShape 2"/>
          <p:cNvSpPr/>
          <p:nvPr/>
        </p:nvSpPr>
        <p:spPr>
          <a:xfrm>
            <a:off x="467640" y="1196640"/>
            <a:ext cx="8227440" cy="511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00000"/>
              </a:lnSpc>
              <a:spcAft>
                <a:spcPts val="850"/>
              </a:spcAft>
            </a:pPr>
            <a:r>
              <a:rPr lang="es-ES" sz="2200" b="1" spc="-1" dirty="0" smtClean="0">
                <a:solidFill>
                  <a:srgbClr val="000000"/>
                </a:solidFill>
                <a:latin typeface="Arial"/>
                <a:ea typeface="DejaVu Sans"/>
              </a:rPr>
              <a:t>Iteración HACER-MIENTRAS:</a:t>
            </a:r>
          </a:p>
          <a:p>
            <a:pPr lvl="1" algn="just"/>
            <a:r>
              <a:rPr lang="es-ES" sz="2000" spc="-1" dirty="0" err="1">
                <a:solidFill>
                  <a:srgbClr val="000000"/>
                </a:solidFill>
              </a:rPr>
              <a:t>while</a:t>
            </a:r>
            <a:r>
              <a:rPr lang="es-ES" sz="2000" spc="-1" dirty="0">
                <a:solidFill>
                  <a:srgbClr val="000000"/>
                </a:solidFill>
              </a:rPr>
              <a:t> (</a:t>
            </a:r>
            <a:r>
              <a:rPr lang="es-ES" sz="2000" spc="-1" dirty="0" err="1">
                <a:solidFill>
                  <a:srgbClr val="000000"/>
                </a:solidFill>
              </a:rPr>
              <a:t>condición_bucle</a:t>
            </a:r>
            <a:r>
              <a:rPr lang="es-ES" sz="2000" spc="-1" dirty="0" smtClean="0">
                <a:solidFill>
                  <a:srgbClr val="000000"/>
                </a:solidFill>
              </a:rPr>
              <a:t>)</a:t>
            </a:r>
          </a:p>
          <a:p>
            <a:pPr lvl="1" algn="just"/>
            <a:r>
              <a:rPr lang="es-ES" sz="2000" spc="-1" dirty="0">
                <a:solidFill>
                  <a:srgbClr val="000000"/>
                </a:solidFill>
              </a:rPr>
              <a:t>{</a:t>
            </a:r>
          </a:p>
          <a:p>
            <a:pPr lvl="2" algn="just"/>
            <a:r>
              <a:rPr lang="es-ES" sz="2000" spc="-1" dirty="0">
                <a:solidFill>
                  <a:srgbClr val="000000"/>
                </a:solidFill>
              </a:rPr>
              <a:t>sentencia</a:t>
            </a:r>
            <a:r>
              <a:rPr lang="es-ES" sz="2000" spc="-1" dirty="0" smtClean="0">
                <a:solidFill>
                  <a:srgbClr val="000000"/>
                </a:solidFill>
              </a:rPr>
              <a:t>;</a:t>
            </a:r>
          </a:p>
          <a:p>
            <a:pPr lvl="1" algn="just">
              <a:spcAft>
                <a:spcPts val="850"/>
              </a:spcAft>
            </a:pPr>
            <a:r>
              <a:rPr lang="es-ES" sz="2000" spc="-1" dirty="0" smtClean="0">
                <a:solidFill>
                  <a:srgbClr val="000000"/>
                </a:solidFill>
              </a:rPr>
              <a:t>}</a:t>
            </a:r>
          </a:p>
          <a:p>
            <a:pPr lvl="1" algn="just">
              <a:spcAft>
                <a:spcPts val="850"/>
              </a:spcAft>
            </a:pPr>
            <a:endParaRPr lang="es-ES" sz="2000" spc="-1" dirty="0">
              <a:solidFill>
                <a:srgbClr val="000000"/>
              </a:solidFill>
            </a:endParaRPr>
          </a:p>
          <a:p>
            <a:pPr lvl="1" algn="just"/>
            <a:r>
              <a:rPr lang="es-ES" sz="2000" spc="-1" dirty="0" err="1" smtClean="0">
                <a:solidFill>
                  <a:srgbClr val="000000"/>
                </a:solidFill>
              </a:rPr>
              <a:t>while</a:t>
            </a:r>
            <a:r>
              <a:rPr lang="es-ES" sz="2000" spc="-1" dirty="0" smtClean="0">
                <a:solidFill>
                  <a:srgbClr val="000000"/>
                </a:solidFill>
              </a:rPr>
              <a:t> (</a:t>
            </a:r>
            <a:r>
              <a:rPr lang="es-ES" sz="2000" spc="-1" dirty="0" err="1" smtClean="0">
                <a:solidFill>
                  <a:srgbClr val="000000"/>
                </a:solidFill>
              </a:rPr>
              <a:t>condición_bucle</a:t>
            </a:r>
            <a:r>
              <a:rPr lang="es-ES" sz="2000" spc="-1" dirty="0" smtClean="0">
                <a:solidFill>
                  <a:srgbClr val="000000"/>
                </a:solidFill>
              </a:rPr>
              <a:t>)</a:t>
            </a:r>
          </a:p>
          <a:p>
            <a:pPr lvl="1" algn="just"/>
            <a:r>
              <a:rPr lang="es-ES" sz="2000" spc="-1" dirty="0" smtClean="0">
                <a:solidFill>
                  <a:srgbClr val="000000"/>
                </a:solidFill>
              </a:rPr>
              <a:t>{</a:t>
            </a:r>
          </a:p>
          <a:p>
            <a:pPr lvl="2" algn="just"/>
            <a:r>
              <a:rPr lang="es-ES" sz="2000" spc="-1" dirty="0" smtClean="0">
                <a:solidFill>
                  <a:srgbClr val="000000"/>
                </a:solidFill>
              </a:rPr>
              <a:t>sentencia1;</a:t>
            </a:r>
          </a:p>
          <a:p>
            <a:pPr lvl="2" algn="just"/>
            <a:r>
              <a:rPr lang="es-ES" sz="2000" spc="-1" dirty="0" smtClean="0">
                <a:solidFill>
                  <a:srgbClr val="000000"/>
                </a:solidFill>
              </a:rPr>
              <a:t>Sentencia2;</a:t>
            </a:r>
          </a:p>
          <a:p>
            <a:pPr lvl="2" algn="just"/>
            <a:r>
              <a:rPr lang="es-ES" sz="2000" spc="-1" dirty="0" smtClean="0">
                <a:solidFill>
                  <a:srgbClr val="000000"/>
                </a:solidFill>
              </a:rPr>
              <a:t>…</a:t>
            </a:r>
          </a:p>
          <a:p>
            <a:pPr lvl="2" algn="just"/>
            <a:r>
              <a:rPr lang="es-ES" sz="2000" spc="-1" dirty="0" smtClean="0">
                <a:solidFill>
                  <a:srgbClr val="000000"/>
                </a:solidFill>
              </a:rPr>
              <a:t>Sentencian;</a:t>
            </a:r>
          </a:p>
          <a:p>
            <a:pPr lvl="1" algn="just">
              <a:spcAft>
                <a:spcPts val="850"/>
              </a:spcAft>
            </a:pPr>
            <a:r>
              <a:rPr lang="es-ES" sz="2000" spc="-1" dirty="0" smtClean="0">
                <a:solidFill>
                  <a:srgbClr val="000000"/>
                </a:solidFill>
              </a:rPr>
              <a:t>}</a:t>
            </a:r>
          </a:p>
          <a:p>
            <a:pPr lvl="1" algn="just">
              <a:spcAft>
                <a:spcPts val="850"/>
              </a:spcAft>
            </a:pPr>
            <a:endParaRPr lang="es-ES" sz="2200" spc="-1" dirty="0" smtClean="0">
              <a:solidFill>
                <a:srgbClr val="000000"/>
              </a:solidFill>
              <a:latin typeface="Arial"/>
              <a:ea typeface="DejaVu San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ES" sz="2800" b="1" strike="noStrike" spc="-1">
                <a:solidFill>
                  <a:srgbClr val="000000"/>
                </a:solidFill>
                <a:latin typeface="Times New Roman"/>
                <a:ea typeface="DejaVu Sans"/>
              </a:rPr>
              <a:t>CARACTERÍSTICAS DE C++</a:t>
            </a:r>
            <a:endParaRPr lang="es-ES" sz="2800" b="0" strike="noStrike" spc="-1">
              <a:latin typeface="Arial"/>
            </a:endParaRPr>
          </a:p>
        </p:txBody>
      </p:sp>
      <p:sp>
        <p:nvSpPr>
          <p:cNvPr id="79" name="CustomShape 2"/>
          <p:cNvSpPr/>
          <p:nvPr/>
        </p:nvSpPr>
        <p:spPr>
          <a:xfrm>
            <a:off x="467640" y="1196640"/>
            <a:ext cx="8227440" cy="511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00000"/>
              </a:lnSpc>
              <a:spcBef>
                <a:spcPts val="499"/>
              </a:spcBef>
              <a:spcAft>
                <a:spcPts val="601"/>
              </a:spcAft>
            </a:pPr>
            <a:r>
              <a:rPr lang="es-ES" sz="2200" b="0" strike="noStrike" spc="-1">
                <a:solidFill>
                  <a:srgbClr val="000000"/>
                </a:solidFill>
                <a:latin typeface="Times New Roman"/>
                <a:ea typeface="DejaVu Sans"/>
              </a:rPr>
              <a:t>Distingue entre mayúsculas y minúsculas (en identificadores, palabras reservadas, etc).</a:t>
            </a:r>
            <a:endParaRPr lang="es-ES" sz="2200" b="0" strike="noStrike" spc="-1">
              <a:latin typeface="Arial"/>
            </a:endParaRPr>
          </a:p>
          <a:p>
            <a:pPr algn="just">
              <a:lnSpc>
                <a:spcPct val="100000"/>
              </a:lnSpc>
              <a:spcBef>
                <a:spcPts val="499"/>
              </a:spcBef>
              <a:spcAft>
                <a:spcPts val="601"/>
              </a:spcAft>
            </a:pPr>
            <a:r>
              <a:rPr lang="es-ES" sz="2000" b="0" strike="noStrike" spc="-1">
                <a:solidFill>
                  <a:srgbClr val="000000"/>
                </a:solidFill>
                <a:latin typeface="Times New Roman"/>
                <a:ea typeface="DejaVu Sans"/>
              </a:rPr>
              <a:t>Un programa en C empieza por la inclusión de ficheros de cabecera que contienen las definiciones de funciones importadas, estructuras de datos comunes, etc...</a:t>
            </a:r>
            <a:endParaRPr lang="es-ES" sz="2000" b="0" strike="noStrike" spc="-1">
              <a:latin typeface="Arial"/>
            </a:endParaRPr>
          </a:p>
          <a:p>
            <a:pPr marL="743040" lvl="1" indent="-283680" algn="just">
              <a:lnSpc>
                <a:spcPct val="100000"/>
              </a:lnSpc>
              <a:spcBef>
                <a:spcPts val="499"/>
              </a:spcBef>
              <a:buClr>
                <a:srgbClr val="000000"/>
              </a:buClr>
              <a:buFont typeface="Arial"/>
              <a:buChar char="–"/>
            </a:pPr>
            <a:r>
              <a:rPr lang="es-ES" sz="2000" b="0" strike="noStrike" spc="-1">
                <a:solidFill>
                  <a:srgbClr val="000000"/>
                </a:solidFill>
                <a:latin typeface="Times New Roman"/>
                <a:ea typeface="DejaVu Sans"/>
              </a:rPr>
              <a:t>#include&lt;stdio.h&gt; // printf(…), scanf(…),…</a:t>
            </a:r>
            <a:endParaRPr lang="es-ES" sz="2000" b="0" strike="noStrike" spc="-1">
              <a:latin typeface="Arial"/>
            </a:endParaRPr>
          </a:p>
          <a:p>
            <a:pPr marL="743040" lvl="1" indent="-283680" algn="just">
              <a:lnSpc>
                <a:spcPct val="100000"/>
              </a:lnSpc>
              <a:spcBef>
                <a:spcPts val="499"/>
              </a:spcBef>
              <a:spcAft>
                <a:spcPts val="601"/>
              </a:spcAft>
              <a:buClr>
                <a:srgbClr val="000000"/>
              </a:buClr>
              <a:buFont typeface="Arial"/>
              <a:buChar char="–"/>
            </a:pPr>
            <a:r>
              <a:rPr lang="es-ES" sz="2000" b="0" strike="noStrike" spc="-1">
                <a:solidFill>
                  <a:srgbClr val="000000"/>
                </a:solidFill>
                <a:latin typeface="Times New Roman"/>
                <a:ea typeface="DejaVu Sans"/>
              </a:rPr>
              <a:t>#include&lt;conio.h&gt; // clrscr(), getch(),…</a:t>
            </a:r>
            <a:endParaRPr lang="es-ES" sz="2000" b="0" strike="noStrike" spc="-1">
              <a:latin typeface="Arial"/>
            </a:endParaRPr>
          </a:p>
          <a:p>
            <a:pPr algn="just">
              <a:lnSpc>
                <a:spcPct val="100000"/>
              </a:lnSpc>
              <a:spcBef>
                <a:spcPts val="499"/>
              </a:spcBef>
              <a:spcAft>
                <a:spcPts val="601"/>
              </a:spcAft>
            </a:pPr>
            <a:r>
              <a:rPr lang="es-ES" sz="2200" b="0" strike="noStrike" spc="-1">
                <a:solidFill>
                  <a:srgbClr val="000000"/>
                </a:solidFill>
                <a:latin typeface="Times New Roman"/>
                <a:ea typeface="DejaVu Sans"/>
              </a:rPr>
              <a:t>Todas las instrucciones terminan en punto y coma (;)</a:t>
            </a:r>
            <a:endParaRPr lang="es-ES" sz="2200" b="0" strike="noStrike" spc="-1">
              <a:latin typeface="Arial"/>
            </a:endParaRPr>
          </a:p>
          <a:p>
            <a:pPr algn="just">
              <a:lnSpc>
                <a:spcPct val="100000"/>
              </a:lnSpc>
              <a:spcBef>
                <a:spcPts val="499"/>
              </a:spcBef>
              <a:spcAft>
                <a:spcPts val="601"/>
              </a:spcAft>
            </a:pPr>
            <a:r>
              <a:rPr lang="es-ES" sz="2200" b="0" strike="noStrike" spc="-1">
                <a:solidFill>
                  <a:srgbClr val="000000"/>
                </a:solidFill>
                <a:latin typeface="Times New Roman"/>
                <a:ea typeface="DejaVu Sans"/>
              </a:rPr>
              <a:t>Un programa en C empieza por la palabra reservada </a:t>
            </a:r>
            <a:r>
              <a:rPr lang="es-ES" sz="2200" b="1" strike="noStrike" spc="-1">
                <a:solidFill>
                  <a:srgbClr val="000000"/>
                </a:solidFill>
                <a:latin typeface="Times New Roman"/>
                <a:ea typeface="DejaVu Sans"/>
              </a:rPr>
              <a:t>main() </a:t>
            </a:r>
            <a:r>
              <a:rPr lang="es-ES" sz="2200" b="0" strike="noStrike" spc="-1">
                <a:solidFill>
                  <a:srgbClr val="000000"/>
                </a:solidFill>
                <a:latin typeface="Times New Roman"/>
                <a:ea typeface="DejaVu Sans"/>
              </a:rPr>
              <a:t>y las sentencias se escriben entre una llave de abrir y otra de cerrar.</a:t>
            </a:r>
            <a:endParaRPr lang="es-ES"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ES" sz="2800" b="1" spc="-1" dirty="0" smtClean="0">
                <a:solidFill>
                  <a:srgbClr val="000000"/>
                </a:solidFill>
                <a:latin typeface="Times New Roman"/>
              </a:rPr>
              <a:t>ESTRUCTURAS DE ITERACIÓN</a:t>
            </a:r>
            <a:endParaRPr lang="es-ES" sz="2800" b="0" strike="noStrike" spc="-1" dirty="0">
              <a:latin typeface="Arial"/>
            </a:endParaRPr>
          </a:p>
        </p:txBody>
      </p:sp>
      <p:sp>
        <p:nvSpPr>
          <p:cNvPr id="99" name="CustomShape 2"/>
          <p:cNvSpPr/>
          <p:nvPr/>
        </p:nvSpPr>
        <p:spPr>
          <a:xfrm>
            <a:off x="467640" y="1196640"/>
            <a:ext cx="8227440" cy="511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00000"/>
              </a:lnSpc>
              <a:spcAft>
                <a:spcPts val="850"/>
              </a:spcAft>
            </a:pPr>
            <a:r>
              <a:rPr lang="es-ES" sz="2200" b="1" spc="-1" dirty="0" smtClean="0">
                <a:solidFill>
                  <a:srgbClr val="000000"/>
                </a:solidFill>
                <a:latin typeface="Arial"/>
                <a:ea typeface="DejaVu Sans"/>
              </a:rPr>
              <a:t>Iteración DESDE:</a:t>
            </a:r>
          </a:p>
          <a:p>
            <a:pPr algn="just">
              <a:lnSpc>
                <a:spcPct val="100000"/>
              </a:lnSpc>
            </a:pPr>
            <a:r>
              <a:rPr lang="es-ES" sz="2200" spc="-1" dirty="0" smtClean="0">
                <a:solidFill>
                  <a:srgbClr val="000000"/>
                </a:solidFill>
                <a:latin typeface="Arial"/>
                <a:ea typeface="DejaVu Sans"/>
              </a:rPr>
              <a:t>	</a:t>
            </a:r>
            <a:r>
              <a:rPr lang="es-ES" sz="2000" spc="-1" dirty="0" err="1" smtClean="0">
                <a:solidFill>
                  <a:srgbClr val="000000"/>
                </a:solidFill>
                <a:latin typeface="Arial"/>
                <a:ea typeface="DejaVu Sans"/>
              </a:rPr>
              <a:t>for</a:t>
            </a:r>
            <a:r>
              <a:rPr lang="es-ES" sz="2000" spc="-1" dirty="0" smtClean="0">
                <a:solidFill>
                  <a:srgbClr val="000000"/>
                </a:solidFill>
                <a:latin typeface="Arial"/>
                <a:ea typeface="DejaVu Sans"/>
              </a:rPr>
              <a:t>(inicialización; condición; incremento)</a:t>
            </a:r>
          </a:p>
          <a:p>
            <a:pPr algn="just">
              <a:lnSpc>
                <a:spcPct val="100000"/>
              </a:lnSpc>
            </a:pPr>
            <a:r>
              <a:rPr lang="es-ES" sz="2000" spc="-1" dirty="0" smtClean="0">
                <a:solidFill>
                  <a:srgbClr val="000000"/>
                </a:solidFill>
                <a:latin typeface="Arial"/>
                <a:ea typeface="DejaVu Sans"/>
              </a:rPr>
              <a:t>	{</a:t>
            </a:r>
          </a:p>
          <a:p>
            <a:pPr algn="just">
              <a:lnSpc>
                <a:spcPct val="100000"/>
              </a:lnSpc>
            </a:pPr>
            <a:r>
              <a:rPr lang="es-ES" sz="2000" spc="-1" dirty="0" smtClean="0">
                <a:solidFill>
                  <a:srgbClr val="000000"/>
                </a:solidFill>
                <a:latin typeface="Arial"/>
                <a:ea typeface="DejaVu Sans"/>
              </a:rPr>
              <a:t>		sentencia;</a:t>
            </a:r>
          </a:p>
          <a:p>
            <a:pPr algn="just">
              <a:lnSpc>
                <a:spcPct val="100000"/>
              </a:lnSpc>
              <a:spcAft>
                <a:spcPts val="300"/>
              </a:spcAft>
            </a:pPr>
            <a:r>
              <a:rPr lang="es-ES" sz="2000" spc="-1" dirty="0" smtClean="0">
                <a:solidFill>
                  <a:srgbClr val="000000"/>
                </a:solidFill>
                <a:latin typeface="Arial"/>
                <a:ea typeface="DejaVu Sans"/>
              </a:rPr>
              <a:t>	}</a:t>
            </a:r>
          </a:p>
          <a:p>
            <a:pPr algn="just">
              <a:spcAft>
                <a:spcPts val="850"/>
              </a:spcAft>
            </a:pPr>
            <a:endParaRPr lang="es-ES" sz="2200" spc="-1" dirty="0" smtClean="0">
              <a:solidFill>
                <a:srgbClr val="000000"/>
              </a:solidFill>
              <a:latin typeface="Arial"/>
              <a:ea typeface="DejaVu Sans"/>
            </a:endParaRPr>
          </a:p>
          <a:p>
            <a:pPr algn="just">
              <a:lnSpc>
                <a:spcPct val="100000"/>
              </a:lnSpc>
            </a:pPr>
            <a:r>
              <a:rPr lang="es-ES" sz="2200" spc="-1" dirty="0" smtClean="0">
                <a:solidFill>
                  <a:srgbClr val="000000"/>
                </a:solidFill>
                <a:latin typeface="Arial"/>
                <a:ea typeface="DejaVu Sans"/>
              </a:rPr>
              <a:t>	</a:t>
            </a:r>
            <a:r>
              <a:rPr lang="es-ES" sz="2200" spc="-1" dirty="0" err="1" smtClean="0">
                <a:solidFill>
                  <a:srgbClr val="000000"/>
                </a:solidFill>
                <a:latin typeface="Times New Roman" pitchFamily="18" charset="0"/>
                <a:cs typeface="Times New Roman" pitchFamily="18" charset="0"/>
              </a:rPr>
              <a:t>for</a:t>
            </a:r>
            <a:r>
              <a:rPr lang="es-ES" sz="2200" spc="-1" dirty="0" smtClean="0">
                <a:solidFill>
                  <a:srgbClr val="000000"/>
                </a:solidFill>
                <a:latin typeface="Times New Roman" pitchFamily="18" charset="0"/>
                <a:cs typeface="Times New Roman" pitchFamily="18" charset="0"/>
              </a:rPr>
              <a:t>(inicialización; condición; incremento)</a:t>
            </a:r>
          </a:p>
          <a:p>
            <a:pPr algn="just">
              <a:lnSpc>
                <a:spcPct val="100000"/>
              </a:lnSpc>
            </a:pPr>
            <a:r>
              <a:rPr lang="es-ES" sz="2200" spc="-1" dirty="0" smtClean="0">
                <a:solidFill>
                  <a:srgbClr val="000000"/>
                </a:solidFill>
                <a:latin typeface="Times New Roman" pitchFamily="18" charset="0"/>
                <a:cs typeface="Times New Roman" pitchFamily="18" charset="0"/>
              </a:rPr>
              <a:t>	{</a:t>
            </a:r>
          </a:p>
          <a:p>
            <a:pPr algn="just">
              <a:lnSpc>
                <a:spcPct val="100000"/>
              </a:lnSpc>
            </a:pPr>
            <a:r>
              <a:rPr lang="es-ES" sz="2200" spc="-1" dirty="0" smtClean="0">
                <a:solidFill>
                  <a:srgbClr val="000000"/>
                </a:solidFill>
                <a:latin typeface="Times New Roman" pitchFamily="18" charset="0"/>
                <a:cs typeface="Times New Roman" pitchFamily="18" charset="0"/>
              </a:rPr>
              <a:t>		sentencia1;</a:t>
            </a:r>
          </a:p>
          <a:p>
            <a:pPr algn="just">
              <a:lnSpc>
                <a:spcPct val="100000"/>
              </a:lnSpc>
            </a:pPr>
            <a:r>
              <a:rPr lang="es-ES" sz="2200" spc="-1" dirty="0" smtClean="0">
                <a:solidFill>
                  <a:srgbClr val="000000"/>
                </a:solidFill>
                <a:latin typeface="Times New Roman" pitchFamily="18" charset="0"/>
                <a:cs typeface="Times New Roman" pitchFamily="18" charset="0"/>
              </a:rPr>
              <a:t>		sentencia2;</a:t>
            </a:r>
          </a:p>
          <a:p>
            <a:pPr algn="just">
              <a:lnSpc>
                <a:spcPct val="100000"/>
              </a:lnSpc>
            </a:pPr>
            <a:r>
              <a:rPr lang="es-ES" sz="2200" spc="-1" dirty="0" smtClean="0">
                <a:solidFill>
                  <a:srgbClr val="000000"/>
                </a:solidFill>
                <a:latin typeface="Times New Roman" pitchFamily="18" charset="0"/>
                <a:cs typeface="Times New Roman" pitchFamily="18" charset="0"/>
              </a:rPr>
              <a:t>		…</a:t>
            </a:r>
          </a:p>
          <a:p>
            <a:pPr algn="just">
              <a:lnSpc>
                <a:spcPct val="100000"/>
              </a:lnSpc>
            </a:pPr>
            <a:r>
              <a:rPr lang="es-ES" sz="2200" spc="-1" dirty="0" smtClean="0">
                <a:solidFill>
                  <a:srgbClr val="000000"/>
                </a:solidFill>
                <a:latin typeface="Times New Roman" pitchFamily="18" charset="0"/>
                <a:cs typeface="Times New Roman" pitchFamily="18" charset="0"/>
              </a:rPr>
              <a:t>		</a:t>
            </a:r>
            <a:r>
              <a:rPr lang="es-ES" sz="2200" spc="-1" dirty="0" err="1" smtClean="0">
                <a:solidFill>
                  <a:srgbClr val="000000"/>
                </a:solidFill>
                <a:latin typeface="Times New Roman" pitchFamily="18" charset="0"/>
                <a:cs typeface="Times New Roman" pitchFamily="18" charset="0"/>
              </a:rPr>
              <a:t>sentenciaN</a:t>
            </a:r>
            <a:r>
              <a:rPr lang="es-ES" sz="2200" spc="-1" dirty="0" smtClean="0">
                <a:solidFill>
                  <a:srgbClr val="000000"/>
                </a:solidFill>
                <a:latin typeface="Times New Roman" pitchFamily="18" charset="0"/>
                <a:cs typeface="Times New Roman" pitchFamily="18" charset="0"/>
              </a:rPr>
              <a:t>;</a:t>
            </a:r>
          </a:p>
          <a:p>
            <a:pPr algn="just">
              <a:lnSpc>
                <a:spcPct val="100000"/>
              </a:lnSpc>
              <a:spcAft>
                <a:spcPts val="850"/>
              </a:spcAft>
            </a:pPr>
            <a:r>
              <a:rPr lang="es-ES" sz="2200" spc="-1" dirty="0" smtClean="0">
                <a:solidFill>
                  <a:srgbClr val="000000"/>
                </a:solidFill>
                <a:latin typeface="Times New Roman" pitchFamily="18" charset="0"/>
                <a:cs typeface="Times New Roman" pitchFamily="18" charset="0"/>
              </a:rPr>
              <a:t>	}</a:t>
            </a:r>
          </a:p>
          <a:p>
            <a:pPr algn="just">
              <a:spcAft>
                <a:spcPts val="850"/>
              </a:spcAft>
            </a:pPr>
            <a:endParaRPr lang="es-ES" sz="2200" spc="-1" dirty="0" smtClean="0">
              <a:solidFill>
                <a:srgbClr val="000000"/>
              </a:solidFill>
              <a:latin typeface="Arial"/>
              <a:ea typeface="DejaVu San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ES" sz="2800" b="1" spc="-1" dirty="0" smtClean="0">
                <a:solidFill>
                  <a:srgbClr val="000000"/>
                </a:solidFill>
                <a:latin typeface="Times New Roman"/>
              </a:rPr>
              <a:t>ESTRUCTURAS DE ITERACIÓN</a:t>
            </a:r>
            <a:endParaRPr lang="es-ES" sz="2800" b="0" strike="noStrike" spc="-1" dirty="0">
              <a:latin typeface="Arial"/>
            </a:endParaRPr>
          </a:p>
        </p:txBody>
      </p:sp>
      <p:sp>
        <p:nvSpPr>
          <p:cNvPr id="99" name="CustomShape 2"/>
          <p:cNvSpPr/>
          <p:nvPr/>
        </p:nvSpPr>
        <p:spPr>
          <a:xfrm>
            <a:off x="467640" y="1196640"/>
            <a:ext cx="8227440" cy="511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00000"/>
              </a:lnSpc>
              <a:spcAft>
                <a:spcPts val="850"/>
              </a:spcAft>
            </a:pPr>
            <a:r>
              <a:rPr lang="es-ES" sz="2200" b="1" spc="-1" dirty="0" smtClean="0">
                <a:solidFill>
                  <a:srgbClr val="000000"/>
                </a:solidFill>
                <a:latin typeface="Arial"/>
                <a:ea typeface="DejaVu Sans"/>
              </a:rPr>
              <a:t>Iteración DESDE:</a:t>
            </a:r>
          </a:p>
          <a:p>
            <a:pPr algn="just">
              <a:lnSpc>
                <a:spcPct val="100000"/>
              </a:lnSpc>
            </a:pPr>
            <a:r>
              <a:rPr lang="es-ES" sz="2000" spc="-1" dirty="0" smtClean="0">
                <a:solidFill>
                  <a:srgbClr val="000000"/>
                </a:solidFill>
                <a:latin typeface="Arial"/>
                <a:ea typeface="DejaVu Sans"/>
              </a:rPr>
              <a:t>Algoritmo que muestra todos los números entre 1 y 10 utilizando un bucle FOR:</a:t>
            </a:r>
          </a:p>
          <a:p>
            <a:pPr algn="just">
              <a:lnSpc>
                <a:spcPct val="100000"/>
              </a:lnSpc>
            </a:pPr>
            <a:endParaRPr lang="es-ES" sz="2000" spc="-1" dirty="0" smtClean="0">
              <a:solidFill>
                <a:srgbClr val="000000"/>
              </a:solidFill>
              <a:latin typeface="Arial"/>
              <a:ea typeface="DejaVu Sans"/>
            </a:endParaRPr>
          </a:p>
          <a:p>
            <a:pPr algn="just">
              <a:lnSpc>
                <a:spcPct val="100000"/>
              </a:lnSpc>
            </a:pPr>
            <a:r>
              <a:rPr lang="es-ES" sz="2000" spc="-1" dirty="0" smtClean="0">
                <a:solidFill>
                  <a:srgbClr val="000000"/>
                </a:solidFill>
                <a:latin typeface="Arial"/>
                <a:ea typeface="DejaVu Sans"/>
              </a:rPr>
              <a:t>	</a:t>
            </a:r>
            <a:r>
              <a:rPr lang="es-ES" sz="2000" spc="-1" dirty="0" err="1" smtClean="0">
                <a:solidFill>
                  <a:srgbClr val="000000"/>
                </a:solidFill>
                <a:latin typeface="Arial"/>
                <a:ea typeface="DejaVu Sans"/>
              </a:rPr>
              <a:t>int</a:t>
            </a:r>
            <a:r>
              <a:rPr lang="es-ES" sz="2000" spc="-1" dirty="0" smtClean="0">
                <a:solidFill>
                  <a:srgbClr val="000000"/>
                </a:solidFill>
                <a:latin typeface="Arial"/>
                <a:ea typeface="DejaVu Sans"/>
              </a:rPr>
              <a:t> </a:t>
            </a:r>
            <a:r>
              <a:rPr lang="es-ES" sz="2000" spc="-1" dirty="0" err="1" smtClean="0">
                <a:solidFill>
                  <a:srgbClr val="000000"/>
                </a:solidFill>
                <a:latin typeface="Arial"/>
                <a:ea typeface="DejaVu Sans"/>
              </a:rPr>
              <a:t>indice</a:t>
            </a:r>
            <a:r>
              <a:rPr lang="es-ES" sz="2000" spc="-1" dirty="0" smtClean="0">
                <a:solidFill>
                  <a:srgbClr val="000000"/>
                </a:solidFill>
                <a:latin typeface="Arial"/>
                <a:ea typeface="DejaVu Sans"/>
              </a:rPr>
              <a:t>;</a:t>
            </a:r>
          </a:p>
          <a:p>
            <a:pPr algn="just">
              <a:lnSpc>
                <a:spcPct val="100000"/>
              </a:lnSpc>
            </a:pPr>
            <a:r>
              <a:rPr lang="es-ES" sz="2000" spc="-1" dirty="0" smtClean="0">
                <a:solidFill>
                  <a:srgbClr val="000000"/>
                </a:solidFill>
                <a:latin typeface="Arial"/>
                <a:ea typeface="DejaVu Sans"/>
              </a:rPr>
              <a:t>	</a:t>
            </a:r>
            <a:r>
              <a:rPr lang="es-ES" sz="2000" spc="-1" dirty="0" err="1" smtClean="0">
                <a:solidFill>
                  <a:srgbClr val="000000"/>
                </a:solidFill>
                <a:latin typeface="Arial"/>
                <a:ea typeface="DejaVu Sans"/>
              </a:rPr>
              <a:t>for</a:t>
            </a:r>
            <a:r>
              <a:rPr lang="es-ES" sz="2000" spc="-1" dirty="0" smtClean="0">
                <a:solidFill>
                  <a:srgbClr val="000000"/>
                </a:solidFill>
                <a:latin typeface="Arial"/>
                <a:ea typeface="DejaVu Sans"/>
              </a:rPr>
              <a:t> (</a:t>
            </a:r>
            <a:r>
              <a:rPr lang="es-ES" sz="2000" spc="-1" dirty="0" err="1" smtClean="0">
                <a:solidFill>
                  <a:srgbClr val="000000"/>
                </a:solidFill>
                <a:latin typeface="Arial"/>
                <a:ea typeface="DejaVu Sans"/>
              </a:rPr>
              <a:t>indice</a:t>
            </a:r>
            <a:r>
              <a:rPr lang="es-ES" sz="2000" spc="-1" dirty="0" smtClean="0">
                <a:solidFill>
                  <a:srgbClr val="000000"/>
                </a:solidFill>
                <a:latin typeface="Arial"/>
                <a:ea typeface="DejaVu Sans"/>
              </a:rPr>
              <a:t>=1; </a:t>
            </a:r>
            <a:r>
              <a:rPr lang="es-ES" sz="2000" spc="-1" dirty="0" err="1" smtClean="0">
                <a:solidFill>
                  <a:srgbClr val="000000"/>
                </a:solidFill>
                <a:latin typeface="Arial"/>
                <a:ea typeface="DejaVu Sans"/>
              </a:rPr>
              <a:t>indice</a:t>
            </a:r>
            <a:r>
              <a:rPr lang="es-ES" sz="2000" spc="-1" dirty="0" smtClean="0">
                <a:solidFill>
                  <a:srgbClr val="000000"/>
                </a:solidFill>
                <a:latin typeface="Arial"/>
                <a:ea typeface="DejaVu Sans"/>
              </a:rPr>
              <a:t>&lt;=10; </a:t>
            </a:r>
            <a:r>
              <a:rPr lang="es-ES" sz="2000" spc="-1" dirty="0" err="1" smtClean="0">
                <a:solidFill>
                  <a:srgbClr val="000000"/>
                </a:solidFill>
                <a:latin typeface="Arial"/>
                <a:ea typeface="DejaVu Sans"/>
              </a:rPr>
              <a:t>indice</a:t>
            </a:r>
            <a:r>
              <a:rPr lang="es-ES" sz="2000" spc="-1" dirty="0" smtClean="0">
                <a:solidFill>
                  <a:srgbClr val="000000"/>
                </a:solidFill>
                <a:latin typeface="Arial"/>
                <a:ea typeface="DejaVu Sans"/>
              </a:rPr>
              <a:t>++)</a:t>
            </a:r>
          </a:p>
          <a:p>
            <a:pPr algn="just">
              <a:lnSpc>
                <a:spcPct val="100000"/>
              </a:lnSpc>
            </a:pPr>
            <a:r>
              <a:rPr lang="es-ES" sz="2000" spc="-1" dirty="0" smtClean="0">
                <a:solidFill>
                  <a:srgbClr val="000000"/>
                </a:solidFill>
                <a:latin typeface="Arial"/>
                <a:ea typeface="DejaVu Sans"/>
              </a:rPr>
              <a:t>	{</a:t>
            </a:r>
          </a:p>
          <a:p>
            <a:pPr algn="just">
              <a:lnSpc>
                <a:spcPct val="100000"/>
              </a:lnSpc>
            </a:pPr>
            <a:r>
              <a:rPr lang="es-ES" sz="2000" spc="-1" dirty="0" smtClean="0">
                <a:solidFill>
                  <a:srgbClr val="000000"/>
                </a:solidFill>
                <a:latin typeface="Arial"/>
                <a:ea typeface="DejaVu Sans"/>
              </a:rPr>
              <a:t>		</a:t>
            </a:r>
            <a:r>
              <a:rPr lang="es-ES" sz="2000" spc="-1" dirty="0" err="1" smtClean="0">
                <a:solidFill>
                  <a:srgbClr val="000000"/>
                </a:solidFill>
                <a:latin typeface="Arial"/>
                <a:ea typeface="DejaVu Sans"/>
              </a:rPr>
              <a:t>cout</a:t>
            </a:r>
            <a:r>
              <a:rPr lang="es-ES" sz="2000" spc="-1" dirty="0" smtClean="0">
                <a:solidFill>
                  <a:srgbClr val="000000"/>
                </a:solidFill>
                <a:latin typeface="Arial"/>
                <a:ea typeface="DejaVu Sans"/>
              </a:rPr>
              <a:t>&lt;&lt;</a:t>
            </a:r>
            <a:r>
              <a:rPr lang="es-ES" sz="2000" spc="-1" dirty="0" err="1" smtClean="0">
                <a:solidFill>
                  <a:srgbClr val="000000"/>
                </a:solidFill>
                <a:latin typeface="Arial"/>
                <a:ea typeface="DejaVu Sans"/>
              </a:rPr>
              <a:t>indice</a:t>
            </a:r>
            <a:r>
              <a:rPr lang="es-ES" sz="2000" spc="-1" dirty="0" smtClean="0">
                <a:solidFill>
                  <a:srgbClr val="000000"/>
                </a:solidFill>
                <a:latin typeface="Arial"/>
                <a:ea typeface="DejaVu Sans"/>
              </a:rPr>
              <a:t>;</a:t>
            </a:r>
          </a:p>
          <a:p>
            <a:pPr algn="just">
              <a:lnSpc>
                <a:spcPct val="100000"/>
              </a:lnSpc>
              <a:spcAft>
                <a:spcPts val="600"/>
              </a:spcAft>
            </a:pPr>
            <a:r>
              <a:rPr lang="es-ES" sz="2000" spc="-1" dirty="0" smtClean="0">
                <a:solidFill>
                  <a:srgbClr val="000000"/>
                </a:solidFill>
                <a:latin typeface="Arial"/>
                <a:ea typeface="DejaVu Sans"/>
              </a:rPr>
              <a:t>	}</a:t>
            </a:r>
          </a:p>
          <a:p>
            <a:pPr algn="just">
              <a:lnSpc>
                <a:spcPct val="100000"/>
              </a:lnSpc>
            </a:pPr>
            <a:r>
              <a:rPr lang="es-ES" sz="2000" spc="-1" dirty="0" smtClean="0">
                <a:solidFill>
                  <a:srgbClr val="000000"/>
                </a:solidFill>
                <a:latin typeface="Arial"/>
                <a:ea typeface="DejaVu Sans"/>
              </a:rPr>
              <a:t>Recordad que la el proceso de inicialización solo se ejecuta la primera vez que entra al bucle; la comprobación la ejecuta antes de ejecutar las sentencias del cuerpo del bucle y el incremento al finalizar la ejecución del cuerpo </a:t>
            </a:r>
            <a:r>
              <a:rPr lang="es-ES" sz="2000" spc="-1" smtClean="0">
                <a:solidFill>
                  <a:srgbClr val="000000"/>
                </a:solidFill>
                <a:latin typeface="Arial"/>
                <a:ea typeface="DejaVu Sans"/>
              </a:rPr>
              <a:t>del bucle.</a:t>
            </a:r>
            <a:endParaRPr lang="es-ES" sz="2000" spc="-1" dirty="0" smtClean="0">
              <a:solidFill>
                <a:srgbClr val="000000"/>
              </a:solidFill>
              <a:latin typeface="Arial"/>
              <a:ea typeface="DejaVu Sans"/>
            </a:endParaRPr>
          </a:p>
          <a:p>
            <a:pPr algn="just">
              <a:lnSpc>
                <a:spcPct val="100000"/>
              </a:lnSpc>
            </a:pPr>
            <a:endParaRPr lang="es-ES" sz="2000" spc="-1" dirty="0" smtClean="0">
              <a:solidFill>
                <a:srgbClr val="000000"/>
              </a:solidFill>
              <a:latin typeface="Arial"/>
              <a:ea typeface="DejaVu Sans"/>
            </a:endParaRPr>
          </a:p>
          <a:p>
            <a:pPr algn="just">
              <a:lnSpc>
                <a:spcPct val="100000"/>
              </a:lnSpc>
            </a:pPr>
            <a:r>
              <a:rPr lang="es-ES" sz="2000" spc="-1" dirty="0" smtClean="0">
                <a:solidFill>
                  <a:srgbClr val="000000"/>
                </a:solidFill>
                <a:latin typeface="Arial"/>
                <a:ea typeface="DejaVu Sans"/>
              </a:rPr>
              <a:t>	</a:t>
            </a:r>
            <a:endParaRPr lang="es-ES" sz="2200" spc="-1" dirty="0" smtClean="0">
              <a:solidFill>
                <a:srgbClr val="000000"/>
              </a:solidFill>
              <a:latin typeface="Arial"/>
              <a:ea typeface="DejaVu San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ES" sz="2800" b="1" spc="-1" dirty="0" smtClean="0">
                <a:solidFill>
                  <a:srgbClr val="000000"/>
                </a:solidFill>
                <a:latin typeface="Times New Roman"/>
              </a:rPr>
              <a:t>ESTRUCTURAS DE ITERACIÓN</a:t>
            </a:r>
            <a:endParaRPr lang="es-ES" sz="2800" b="0" strike="noStrike" spc="-1" dirty="0">
              <a:latin typeface="Arial"/>
            </a:endParaRPr>
          </a:p>
        </p:txBody>
      </p:sp>
      <p:sp>
        <p:nvSpPr>
          <p:cNvPr id="99" name="CustomShape 2"/>
          <p:cNvSpPr/>
          <p:nvPr/>
        </p:nvSpPr>
        <p:spPr>
          <a:xfrm>
            <a:off x="467640" y="1196640"/>
            <a:ext cx="8227440" cy="511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algn="just">
              <a:lnSpc>
                <a:spcPct val="100000"/>
              </a:lnSpc>
              <a:spcAft>
                <a:spcPts val="850"/>
              </a:spcAft>
            </a:pPr>
            <a:r>
              <a:rPr lang="es-ES" sz="2200" spc="-1" dirty="0" smtClean="0">
                <a:solidFill>
                  <a:srgbClr val="000000"/>
                </a:solidFill>
                <a:latin typeface="Arial"/>
                <a:ea typeface="DejaVu Sans"/>
              </a:rPr>
              <a:t>Realiza los siguientes ejercicios utilizando el bucle </a:t>
            </a:r>
            <a:r>
              <a:rPr lang="es-ES" sz="2200" b="1" spc="-1" dirty="0" err="1" smtClean="0">
                <a:solidFill>
                  <a:srgbClr val="000000"/>
                </a:solidFill>
                <a:latin typeface="Arial"/>
                <a:ea typeface="DejaVu Sans"/>
              </a:rPr>
              <a:t>for</a:t>
            </a:r>
            <a:endParaRPr lang="es-ES" sz="2200" spc="-1" dirty="0" smtClean="0">
              <a:solidFill>
                <a:srgbClr val="000000"/>
              </a:solidFill>
              <a:latin typeface="Arial"/>
              <a:ea typeface="DejaVu Sans"/>
            </a:endParaRPr>
          </a:p>
          <a:p>
            <a:pPr marL="0" lvl="1" algn="just">
              <a:spcAft>
                <a:spcPts val="850"/>
              </a:spcAft>
            </a:pPr>
            <a:r>
              <a:rPr lang="es-ES" sz="2000" spc="-1" dirty="0" smtClean="0">
                <a:solidFill>
                  <a:srgbClr val="000000"/>
                </a:solidFill>
                <a:latin typeface="Times New Roman"/>
              </a:rPr>
              <a:t>En una clase hay 30 alumnos. Escribe el algoritmo que permita obtener la media de las notas que han obtenido los alumnos en matemáticas</a:t>
            </a:r>
            <a:endParaRPr lang="es-ES" sz="2000" spc="-1" dirty="0" smtClean="0"/>
          </a:p>
          <a:p>
            <a:pPr marL="0" lvl="1" algn="just">
              <a:spcAft>
                <a:spcPts val="850"/>
              </a:spcAft>
            </a:pPr>
            <a:r>
              <a:rPr lang="es-ES" sz="2000" spc="-1" dirty="0" smtClean="0">
                <a:solidFill>
                  <a:srgbClr val="000000"/>
                </a:solidFill>
                <a:latin typeface="Times New Roman"/>
              </a:rPr>
              <a:t>Escribir un algoritmo que muestre el inverso de un número leído por teclado</a:t>
            </a:r>
            <a:endParaRPr lang="es-ES" sz="2000" spc="-1" dirty="0" smtClean="0"/>
          </a:p>
          <a:p>
            <a:pPr marL="0" lvl="1" algn="just">
              <a:spcAft>
                <a:spcPts val="850"/>
              </a:spcAft>
            </a:pPr>
            <a:r>
              <a:rPr lang="es-ES" sz="2000" spc="-1" dirty="0" smtClean="0">
                <a:solidFill>
                  <a:srgbClr val="000000"/>
                </a:solidFill>
                <a:latin typeface="Times New Roman"/>
              </a:rPr>
              <a:t>Escribe un algoritmo que lea por teclado un número entero y cuente todos los pares que hay entre 1 y el número leído por teclado</a:t>
            </a:r>
            <a:endParaRPr lang="es-ES" sz="2000" spc="-1" dirty="0" smtClean="0"/>
          </a:p>
          <a:p>
            <a:pPr marL="0" lvl="1" algn="just">
              <a:spcAft>
                <a:spcPts val="850"/>
              </a:spcAft>
            </a:pPr>
            <a:r>
              <a:rPr lang="es-ES" sz="2000" spc="-1" dirty="0" smtClean="0">
                <a:solidFill>
                  <a:srgbClr val="000000"/>
                </a:solidFill>
                <a:latin typeface="Times New Roman"/>
              </a:rPr>
              <a:t>Algoritmo que pida al usuario un número entero mayor que 1 y menor que 100 y muestre la cantidad de múltiplos de 2, de 3 y de 7 que hay entre 1 y el número </a:t>
            </a:r>
            <a:r>
              <a:rPr lang="es-ES" sz="2000" spc="-1" dirty="0" smtClean="0">
                <a:solidFill>
                  <a:srgbClr val="000000"/>
                </a:solidFill>
                <a:latin typeface="Times New Roman"/>
              </a:rPr>
              <a:t>leído</a:t>
            </a:r>
            <a:endParaRPr lang="es-ES" sz="2000" spc="-1" dirty="0" smtClean="0"/>
          </a:p>
          <a:p>
            <a:pPr marL="0" lvl="1" algn="just">
              <a:spcAft>
                <a:spcPts val="850"/>
              </a:spcAft>
            </a:pPr>
            <a:r>
              <a:rPr lang="es-ES" sz="2000" spc="-1" dirty="0" smtClean="0">
                <a:solidFill>
                  <a:srgbClr val="000000"/>
                </a:solidFill>
                <a:latin typeface="Times New Roman"/>
              </a:rPr>
              <a:t>Escribe un algoritmo que lea un número entero por teclado y muestre el factorial del número</a:t>
            </a:r>
            <a:endParaRPr lang="es-ES" sz="2000" spc="-1" dirty="0" smtClean="0"/>
          </a:p>
          <a:p>
            <a:pPr marL="0" lvl="1" indent="-339840" algn="just">
              <a:spcAft>
                <a:spcPts val="850"/>
              </a:spcAft>
              <a:buClr>
                <a:srgbClr val="000000"/>
              </a:buClr>
            </a:pPr>
            <a:r>
              <a:rPr lang="es-ES" sz="2100" spc="-1" dirty="0" smtClean="0">
                <a:solidFill>
                  <a:srgbClr val="000000"/>
                </a:solidFill>
                <a:latin typeface="Times New Roman"/>
              </a:rPr>
              <a:t>Algoritmo que pida por teclado tres dígitos y los convierta en un numero entero</a:t>
            </a:r>
          </a:p>
          <a:p>
            <a:pPr marL="0" lvl="1" indent="-339840" algn="just">
              <a:spcAft>
                <a:spcPts val="850"/>
              </a:spcAft>
              <a:buClr>
                <a:srgbClr val="000000"/>
              </a:buClr>
            </a:pPr>
            <a:r>
              <a:rPr lang="es-ES" sz="2100" spc="-1" dirty="0" smtClean="0">
                <a:solidFill>
                  <a:srgbClr val="000000"/>
                </a:solidFill>
                <a:latin typeface="Times New Roman"/>
              </a:rPr>
              <a:t>Algoritmo que pida la cantidad de dígitos que se van a leer y forme el número entero que se forma con dichos dígito</a:t>
            </a:r>
            <a:r>
              <a:rPr lang="es-ES" sz="2000" spc="-1" dirty="0" smtClean="0">
                <a:solidFill>
                  <a:srgbClr val="000000"/>
                </a:solidFill>
                <a:latin typeface="Times New Roman"/>
              </a:rPr>
              <a:t>s.</a:t>
            </a:r>
            <a:endParaRPr lang="es-ES" sz="2000" spc="-1" dirty="0" smtClean="0"/>
          </a:p>
          <a:p>
            <a:pPr algn="just">
              <a:lnSpc>
                <a:spcPct val="100000"/>
              </a:lnSpc>
              <a:spcAft>
                <a:spcPts val="850"/>
              </a:spcAft>
            </a:pPr>
            <a:endParaRPr lang="es-ES" sz="2000" spc="-1" dirty="0" smtClean="0">
              <a:solidFill>
                <a:srgbClr val="000000"/>
              </a:solidFill>
              <a:latin typeface="Arial"/>
              <a:ea typeface="DejaVu Sans"/>
            </a:endParaRPr>
          </a:p>
          <a:p>
            <a:pPr algn="just">
              <a:lnSpc>
                <a:spcPct val="100000"/>
              </a:lnSpc>
            </a:pPr>
            <a:r>
              <a:rPr lang="es-ES" sz="2000" spc="-1" dirty="0" smtClean="0">
                <a:solidFill>
                  <a:srgbClr val="000000"/>
                </a:solidFill>
                <a:latin typeface="Arial"/>
                <a:ea typeface="DejaVu Sans"/>
              </a:rPr>
              <a:t>	</a:t>
            </a:r>
            <a:endParaRPr lang="es-ES" sz="2200" spc="-1" dirty="0" smtClean="0">
              <a:solidFill>
                <a:srgbClr val="000000"/>
              </a:solidFill>
              <a:latin typeface="Arial"/>
              <a:ea typeface="DejaVu San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ES" sz="2800" b="1" strike="noStrike" spc="-1">
                <a:solidFill>
                  <a:srgbClr val="000000"/>
                </a:solidFill>
                <a:latin typeface="Times New Roman"/>
                <a:ea typeface="DejaVu Sans"/>
              </a:rPr>
              <a:t>CARACTERÍSTICAS DE C++</a:t>
            </a:r>
            <a:endParaRPr lang="es-ES" sz="2800" b="0" strike="noStrike" spc="-1">
              <a:latin typeface="Arial"/>
            </a:endParaRPr>
          </a:p>
        </p:txBody>
      </p:sp>
      <p:sp>
        <p:nvSpPr>
          <p:cNvPr id="81" name="CustomShape 2"/>
          <p:cNvSpPr/>
          <p:nvPr/>
        </p:nvSpPr>
        <p:spPr>
          <a:xfrm>
            <a:off x="467640" y="1196640"/>
            <a:ext cx="8227440" cy="511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0920" algn="just">
              <a:lnSpc>
                <a:spcPct val="100000"/>
              </a:lnSpc>
              <a:spcBef>
                <a:spcPts val="499"/>
              </a:spcBef>
            </a:pPr>
            <a:r>
              <a:rPr lang="es-ES" sz="2200" b="0" strike="noStrike" spc="-1">
                <a:solidFill>
                  <a:srgbClr val="000000"/>
                </a:solidFill>
                <a:latin typeface="Times New Roman"/>
                <a:ea typeface="DejaVu Sans"/>
              </a:rPr>
              <a:t>La creación de un programa en C++ tiene las siguientes etapas:</a:t>
            </a:r>
            <a:endParaRPr lang="es-ES" sz="2200" b="0" strike="noStrike" spc="-1">
              <a:latin typeface="Arial"/>
            </a:endParaRPr>
          </a:p>
          <a:p>
            <a:pPr marL="457200" indent="-340920" algn="just">
              <a:lnSpc>
                <a:spcPct val="100000"/>
              </a:lnSpc>
              <a:spcBef>
                <a:spcPts val="499"/>
              </a:spcBef>
            </a:pPr>
            <a:r>
              <a:rPr lang="es-ES" sz="1800" b="0" strike="noStrike" spc="-1">
                <a:solidFill>
                  <a:srgbClr val="000000"/>
                </a:solidFill>
                <a:latin typeface="Times New Roman"/>
                <a:ea typeface="DejaVu Sans"/>
              </a:rPr>
              <a:t>Utilizar un </a:t>
            </a:r>
            <a:r>
              <a:rPr lang="es-ES" sz="1800" b="1" strike="noStrike" spc="-1">
                <a:solidFill>
                  <a:srgbClr val="000000"/>
                </a:solidFill>
                <a:latin typeface="Times New Roman"/>
                <a:ea typeface="DejaVu Sans"/>
              </a:rPr>
              <a:t>editor de texto</a:t>
            </a:r>
            <a:r>
              <a:rPr lang="es-ES" sz="1800" b="0" strike="noStrike" spc="-1">
                <a:solidFill>
                  <a:srgbClr val="000000"/>
                </a:solidFill>
                <a:latin typeface="Times New Roman"/>
                <a:ea typeface="DejaVu Sans"/>
              </a:rPr>
              <a:t> para escribir el programa fuente y guardarlo en un archivo llamado </a:t>
            </a:r>
            <a:r>
              <a:rPr lang="es-ES" sz="1800" b="1" strike="noStrike" spc="-1">
                <a:solidFill>
                  <a:srgbClr val="000000"/>
                </a:solidFill>
                <a:latin typeface="Times New Roman"/>
                <a:ea typeface="DejaVu Sans"/>
              </a:rPr>
              <a:t>archivo fuente o código fuente</a:t>
            </a:r>
            <a:r>
              <a:rPr lang="es-ES" sz="1800" b="0" strike="noStrike" spc="-1">
                <a:solidFill>
                  <a:srgbClr val="000000"/>
                </a:solidFill>
                <a:latin typeface="Times New Roman"/>
                <a:ea typeface="DejaVu Sans"/>
              </a:rPr>
              <a:t> (en C++ tiene un nombre y una extensión: .cpp).</a:t>
            </a:r>
            <a:endParaRPr lang="es-ES" sz="1800" b="0" strike="noStrike" spc="-1">
              <a:latin typeface="Arial"/>
            </a:endParaRPr>
          </a:p>
          <a:p>
            <a:pPr marL="457200" indent="-340920" algn="just">
              <a:lnSpc>
                <a:spcPct val="100000"/>
              </a:lnSpc>
              <a:spcBef>
                <a:spcPts val="499"/>
              </a:spcBef>
            </a:pPr>
            <a:r>
              <a:rPr lang="es-ES" sz="1800" b="1" strike="noStrike" spc="-1">
                <a:solidFill>
                  <a:srgbClr val="000000"/>
                </a:solidFill>
                <a:latin typeface="Times New Roman"/>
                <a:ea typeface="DejaVu Sans"/>
              </a:rPr>
              <a:t>Compilar el código fuente</a:t>
            </a:r>
            <a:r>
              <a:rPr lang="es-ES" sz="1800" b="0" strike="noStrike" spc="-1">
                <a:solidFill>
                  <a:srgbClr val="000000"/>
                </a:solidFill>
                <a:latin typeface="Times New Roman"/>
                <a:ea typeface="DejaVu Sans"/>
              </a:rPr>
              <a:t>. El compilador traduce el código fuente al lenguaje interno de la máquina y lo convierte en un archivo denominado </a:t>
            </a:r>
            <a:r>
              <a:rPr lang="es-ES" sz="1800" b="1" strike="noStrike" spc="-1">
                <a:solidFill>
                  <a:srgbClr val="000000"/>
                </a:solidFill>
                <a:latin typeface="Times New Roman"/>
                <a:ea typeface="DejaVu Sans"/>
              </a:rPr>
              <a:t>código objeto</a:t>
            </a:r>
            <a:r>
              <a:rPr lang="es-ES" sz="1800" b="0" strike="noStrike" spc="-1">
                <a:solidFill>
                  <a:srgbClr val="000000"/>
                </a:solidFill>
                <a:latin typeface="Times New Roman"/>
                <a:ea typeface="DejaVu Sans"/>
              </a:rPr>
              <a:t>. En C++, el.archivo resultante tiene el mismo nombre que el fuente y extensión. obj o bien solamente o.</a:t>
            </a:r>
            <a:endParaRPr lang="es-ES" sz="1800" b="0" strike="noStrike" spc="-1">
              <a:latin typeface="Arial"/>
            </a:endParaRPr>
          </a:p>
          <a:p>
            <a:pPr marL="457200" indent="-340920" algn="just">
              <a:lnSpc>
                <a:spcPct val="100000"/>
              </a:lnSpc>
              <a:spcBef>
                <a:spcPts val="499"/>
              </a:spcBef>
            </a:pPr>
            <a:r>
              <a:rPr lang="es-ES" sz="1800" b="0" strike="noStrike" spc="-1">
                <a:solidFill>
                  <a:srgbClr val="000000"/>
                </a:solidFill>
                <a:latin typeface="Times New Roman"/>
                <a:ea typeface="DejaVu Sans"/>
              </a:rPr>
              <a:t>Si la etapa anterior tiene éxito, el</a:t>
            </a:r>
            <a:r>
              <a:rPr lang="es-ES" sz="1800" b="1" strike="noStrike" spc="-1">
                <a:solidFill>
                  <a:srgbClr val="000000"/>
                </a:solidFill>
                <a:latin typeface="Times New Roman"/>
                <a:ea typeface="DejaVu Sans"/>
              </a:rPr>
              <a:t> código objeto se enlaza con las bibliotecas de C++</a:t>
            </a:r>
            <a:r>
              <a:rPr lang="es-ES" sz="1800" b="0" strike="noStrike" spc="-1">
                <a:solidFill>
                  <a:srgbClr val="000000"/>
                </a:solidFill>
                <a:latin typeface="Times New Roman"/>
                <a:ea typeface="DejaVu Sans"/>
              </a:rPr>
              <a:t> mediante el enlazador (linker). Una biblioteca de C++ contiene el código objeto (máquina) de una colección de funciones (rutinas de las computadoras), que realizan tareas tales como visualizar información en pantalla, calcular la raíz cuadrada de un número, etc. El enlazado o montaje de los códigos objeto se combina también con el código de arranque estándar para producir una versión ejecutable de su programa. El archivo que contiene el producto final de la ejecución del programa se denomina archivo programa o código ejecutable (nombre igual que el fuente y extensión. exe).</a:t>
            </a:r>
            <a:endParaRPr lang="es-E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ES" sz="2800" b="1" strike="noStrike" spc="-1">
                <a:solidFill>
                  <a:srgbClr val="000000"/>
                </a:solidFill>
                <a:latin typeface="Times New Roman"/>
                <a:ea typeface="DejaVu Sans"/>
              </a:rPr>
              <a:t>ESTRUCTURA GENERAL DE UN PROGRAMA</a:t>
            </a:r>
            <a:endParaRPr lang="es-ES" sz="2800" b="0" strike="noStrike" spc="-1">
              <a:latin typeface="Arial"/>
            </a:endParaRPr>
          </a:p>
        </p:txBody>
      </p:sp>
      <p:sp>
        <p:nvSpPr>
          <p:cNvPr id="83" name="CustomShape 2"/>
          <p:cNvSpPr/>
          <p:nvPr/>
        </p:nvSpPr>
        <p:spPr>
          <a:xfrm>
            <a:off x="467640" y="1196640"/>
            <a:ext cx="8227440" cy="511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0920" algn="just">
              <a:lnSpc>
                <a:spcPct val="100000"/>
              </a:lnSpc>
              <a:spcAft>
                <a:spcPts val="850"/>
              </a:spcAft>
            </a:pPr>
            <a:r>
              <a:rPr lang="es-ES" sz="2200" b="0" strike="noStrike" spc="-1">
                <a:solidFill>
                  <a:srgbClr val="000000"/>
                </a:solidFill>
                <a:latin typeface="Times New Roman"/>
                <a:ea typeface="DejaVu Sans"/>
              </a:rPr>
              <a:t>Un programa en C++ se compone de:</a:t>
            </a:r>
            <a:endParaRPr lang="es-ES" sz="2200" b="0" strike="noStrike" spc="-1">
              <a:latin typeface="Arial"/>
            </a:endParaRPr>
          </a:p>
          <a:p>
            <a:pPr marL="673200" indent="-214920">
              <a:lnSpc>
                <a:spcPct val="100000"/>
              </a:lnSpc>
              <a:spcAft>
                <a:spcPts val="850"/>
              </a:spcAft>
            </a:pPr>
            <a:r>
              <a:rPr lang="es-ES" sz="1800" b="0" strike="noStrike" spc="-1">
                <a:solidFill>
                  <a:srgbClr val="000000"/>
                </a:solidFill>
                <a:latin typeface="Arial"/>
                <a:ea typeface="DejaVu Sans"/>
              </a:rPr>
              <a:t> directivas de pre-procesador con #include</a:t>
            </a:r>
            <a:endParaRPr lang="es-ES" sz="1800" b="0" strike="noStrike" spc="-1">
              <a:latin typeface="Arial"/>
            </a:endParaRPr>
          </a:p>
          <a:p>
            <a:pPr marL="673200" indent="-214920">
              <a:lnSpc>
                <a:spcPct val="100000"/>
              </a:lnSpc>
              <a:spcAft>
                <a:spcPts val="850"/>
              </a:spcAft>
            </a:pPr>
            <a:r>
              <a:rPr lang="es-ES" sz="1800" b="0" strike="noStrike" spc="-1">
                <a:solidFill>
                  <a:srgbClr val="000000"/>
                </a:solidFill>
                <a:latin typeface="Arial"/>
                <a:ea typeface="DejaVu Sans"/>
              </a:rPr>
              <a:t>declaraciones globales;</a:t>
            </a:r>
            <a:endParaRPr lang="es-ES" sz="1800" b="0" strike="noStrike" spc="-1">
              <a:latin typeface="Arial"/>
            </a:endParaRPr>
          </a:p>
          <a:p>
            <a:pPr marL="673200" indent="-214920">
              <a:lnSpc>
                <a:spcPct val="100000"/>
              </a:lnSpc>
              <a:spcAft>
                <a:spcPts val="850"/>
              </a:spcAft>
            </a:pPr>
            <a:r>
              <a:rPr lang="es-ES" sz="1800" b="0" strike="noStrike" spc="-1">
                <a:solidFill>
                  <a:srgbClr val="000000"/>
                </a:solidFill>
                <a:latin typeface="Arial"/>
                <a:ea typeface="DejaVu Sans"/>
              </a:rPr>
              <a:t>La función main()</a:t>
            </a:r>
            <a:endParaRPr lang="es-ES" sz="1800" b="0" strike="noStrike" spc="-1">
              <a:latin typeface="Arial"/>
            </a:endParaRPr>
          </a:p>
          <a:p>
            <a:pPr marL="673200" indent="-214920">
              <a:lnSpc>
                <a:spcPct val="100000"/>
              </a:lnSpc>
              <a:spcAft>
                <a:spcPts val="850"/>
              </a:spcAft>
            </a:pPr>
            <a:r>
              <a:rPr lang="es-ES" sz="1800" b="0" strike="noStrike" spc="-1">
                <a:solidFill>
                  <a:srgbClr val="000000"/>
                </a:solidFill>
                <a:latin typeface="Arial"/>
                <a:ea typeface="DejaVu Sans"/>
              </a:rPr>
              <a:t>Funciones definidas por el usuario;</a:t>
            </a:r>
            <a:endParaRPr lang="es-ES" sz="1800" b="0" strike="noStrike" spc="-1">
              <a:latin typeface="Arial"/>
            </a:endParaRPr>
          </a:p>
          <a:p>
            <a:pPr marL="673200" indent="-214920">
              <a:lnSpc>
                <a:spcPct val="100000"/>
              </a:lnSpc>
              <a:spcAft>
                <a:spcPts val="850"/>
              </a:spcAft>
            </a:pPr>
            <a:r>
              <a:rPr lang="es-ES" sz="1800" b="0" strike="noStrike" spc="-1">
                <a:solidFill>
                  <a:srgbClr val="000000"/>
                </a:solidFill>
                <a:latin typeface="Arial"/>
                <a:ea typeface="DejaVu Sans"/>
              </a:rPr>
              <a:t>Comentarios del programa (utilizados en su totalidad)</a:t>
            </a:r>
            <a:endParaRPr lang="es-ES" sz="1800" b="0" strike="noStrike" spc="-1">
              <a:latin typeface="Arial"/>
            </a:endParaRPr>
          </a:p>
          <a:p>
            <a:pPr marL="673200" indent="-214920">
              <a:lnSpc>
                <a:spcPct val="100000"/>
              </a:lnSpc>
              <a:spcAft>
                <a:spcPts val="850"/>
              </a:spcAft>
            </a:pPr>
            <a:r>
              <a:rPr lang="es-ES" sz="1800" b="0" strike="noStrike" spc="-1">
                <a:solidFill>
                  <a:srgbClr val="000000"/>
                </a:solidFill>
                <a:latin typeface="Arial"/>
                <a:ea typeface="DejaVu Sans"/>
              </a:rPr>
              <a:t>sentencias</a:t>
            </a:r>
            <a:endParaRPr lang="es-ES" sz="1800" b="0" strike="noStrike" spc="-1">
              <a:latin typeface="Arial"/>
            </a:endParaRPr>
          </a:p>
          <a:p>
            <a:pPr marL="673200" indent="-214920" algn="just">
              <a:lnSpc>
                <a:spcPct val="100000"/>
              </a:lnSpc>
              <a:spcBef>
                <a:spcPts val="499"/>
              </a:spcBef>
            </a:pPr>
            <a:endParaRPr lang="es-E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ES" sz="2800" b="1" strike="noStrike" spc="-1">
                <a:solidFill>
                  <a:srgbClr val="000000"/>
                </a:solidFill>
                <a:latin typeface="Times New Roman"/>
                <a:ea typeface="DejaVu Sans"/>
              </a:rPr>
              <a:t>LA DIRECTIVA INCLUDE</a:t>
            </a:r>
            <a:endParaRPr lang="es-ES" sz="2800" b="0" strike="noStrike" spc="-1">
              <a:latin typeface="Arial"/>
            </a:endParaRPr>
          </a:p>
        </p:txBody>
      </p:sp>
      <p:sp>
        <p:nvSpPr>
          <p:cNvPr id="85" name="CustomShape 2"/>
          <p:cNvSpPr/>
          <p:nvPr/>
        </p:nvSpPr>
        <p:spPr>
          <a:xfrm>
            <a:off x="467640" y="1196640"/>
            <a:ext cx="8227440" cy="511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00000"/>
              </a:lnSpc>
              <a:spcAft>
                <a:spcPts val="850"/>
              </a:spcAft>
            </a:pPr>
            <a:r>
              <a:rPr lang="es-ES" sz="2200" b="0" strike="noStrike" spc="-1">
                <a:solidFill>
                  <a:srgbClr val="000000"/>
                </a:solidFill>
                <a:latin typeface="Times New Roman"/>
                <a:ea typeface="DejaVu Sans"/>
              </a:rPr>
              <a:t>La directiva </a:t>
            </a:r>
            <a:r>
              <a:rPr lang="es-ES" sz="2200" b="1" strike="noStrike" spc="-1">
                <a:solidFill>
                  <a:srgbClr val="000000"/>
                </a:solidFill>
                <a:latin typeface="Times New Roman"/>
                <a:ea typeface="DejaVu Sans"/>
              </a:rPr>
              <a:t>#include</a:t>
            </a:r>
            <a:r>
              <a:rPr lang="es-ES" sz="2200" b="0" strike="noStrike" spc="-1">
                <a:solidFill>
                  <a:srgbClr val="000000"/>
                </a:solidFill>
                <a:latin typeface="Times New Roman"/>
                <a:ea typeface="DejaVu Sans"/>
              </a:rPr>
              <a:t> -una de las muchas directivas del pre-procesador- indica al procesador que inserte otro archivo en su archivo fuente.</a:t>
            </a:r>
            <a:endParaRPr lang="es-ES" sz="2200" b="0" strike="noStrike" spc="-1">
              <a:latin typeface="Arial"/>
            </a:endParaRPr>
          </a:p>
          <a:p>
            <a:pPr algn="just">
              <a:lnSpc>
                <a:spcPct val="100000"/>
              </a:lnSpc>
              <a:spcAft>
                <a:spcPts val="850"/>
              </a:spcAft>
            </a:pPr>
            <a:r>
              <a:rPr lang="es-ES" sz="2200" b="0" strike="noStrike" spc="-1">
                <a:solidFill>
                  <a:srgbClr val="000000"/>
                </a:solidFill>
                <a:latin typeface="Times New Roman"/>
                <a:ea typeface="DejaVu Sans"/>
              </a:rPr>
              <a:t>En efecto, la directiva </a:t>
            </a:r>
            <a:r>
              <a:rPr lang="es-ES" sz="2200" b="1" strike="noStrike" spc="-1">
                <a:solidFill>
                  <a:srgbClr val="000000"/>
                </a:solidFill>
                <a:latin typeface="Times New Roman"/>
                <a:ea typeface="DejaVu Sans"/>
              </a:rPr>
              <a:t>#include</a:t>
            </a:r>
            <a:r>
              <a:rPr lang="es-ES" sz="2200" b="0" strike="noStrike" spc="-1">
                <a:solidFill>
                  <a:srgbClr val="000000"/>
                </a:solidFill>
                <a:latin typeface="Times New Roman"/>
                <a:ea typeface="DejaVu Sans"/>
              </a:rPr>
              <a:t> es reemplazada por el contenido del archivo indicado a continuación.</a:t>
            </a:r>
            <a:endParaRPr lang="es-ES" sz="2200" b="0" strike="noStrike" spc="-1">
              <a:latin typeface="Arial"/>
            </a:endParaRPr>
          </a:p>
          <a:p>
            <a:pPr algn="just">
              <a:lnSpc>
                <a:spcPct val="100000"/>
              </a:lnSpc>
              <a:spcAft>
                <a:spcPts val="850"/>
              </a:spcAft>
            </a:pPr>
            <a:r>
              <a:rPr lang="es-ES" sz="2200" b="0" strike="noStrike" spc="-1">
                <a:solidFill>
                  <a:srgbClr val="000000"/>
                </a:solidFill>
                <a:latin typeface="Times New Roman"/>
                <a:ea typeface="DejaVu Sans"/>
              </a:rPr>
              <a:t>En la práctica, usar una directiva </a:t>
            </a:r>
            <a:r>
              <a:rPr lang="es-ES" sz="2200" b="1" strike="noStrike" spc="-1">
                <a:solidFill>
                  <a:srgbClr val="000000"/>
                </a:solidFill>
                <a:latin typeface="Times New Roman"/>
                <a:ea typeface="DejaVu Sans"/>
              </a:rPr>
              <a:t>#include</a:t>
            </a:r>
            <a:r>
              <a:rPr lang="es-ES" sz="2200" b="0" strike="noStrike" spc="-1">
                <a:solidFill>
                  <a:srgbClr val="000000"/>
                </a:solidFill>
                <a:latin typeface="Times New Roman"/>
                <a:ea typeface="DejaVu Sans"/>
              </a:rPr>
              <a:t> para insertar otro archivo en su archivo fuente es similar a la tarea de «pegar» un bloque de texto en un documento con un procesador de textos.</a:t>
            </a:r>
            <a:endParaRPr lang="es-ES" sz="2200" b="0" strike="noStrike" spc="-1">
              <a:latin typeface="Arial"/>
            </a:endParaRPr>
          </a:p>
          <a:p>
            <a:pPr algn="just">
              <a:lnSpc>
                <a:spcPct val="100000"/>
              </a:lnSpc>
              <a:spcAft>
                <a:spcPts val="850"/>
              </a:spcAft>
            </a:pPr>
            <a:r>
              <a:rPr lang="es-ES" sz="2200" b="0" strike="noStrike" spc="-1">
                <a:solidFill>
                  <a:srgbClr val="000000"/>
                </a:solidFill>
                <a:latin typeface="Times New Roman"/>
                <a:ea typeface="DejaVu Sans"/>
              </a:rPr>
              <a:t>El archivo de texto que se incluye en </a:t>
            </a:r>
            <a:r>
              <a:rPr lang="es-ES" sz="2200" b="1" strike="noStrike" spc="-1">
                <a:solidFill>
                  <a:srgbClr val="000000"/>
                </a:solidFill>
                <a:latin typeface="Times New Roman"/>
                <a:ea typeface="DejaVu Sans"/>
              </a:rPr>
              <a:t>#include</a:t>
            </a:r>
            <a:r>
              <a:rPr lang="es-ES" sz="2200" b="0" strike="noStrike" spc="-1">
                <a:solidFill>
                  <a:srgbClr val="000000"/>
                </a:solidFill>
                <a:latin typeface="Times New Roman"/>
                <a:ea typeface="DejaVu Sans"/>
              </a:rPr>
              <a:t> y en otras directivas se denomina archivo de cabecera.</a:t>
            </a:r>
            <a:endParaRPr lang="es-ES" sz="2200" b="0" strike="noStrike" spc="-1">
              <a:latin typeface="Arial"/>
            </a:endParaRPr>
          </a:p>
          <a:p>
            <a:pPr algn="just">
              <a:lnSpc>
                <a:spcPct val="100000"/>
              </a:lnSpc>
              <a:spcAft>
                <a:spcPts val="850"/>
              </a:spcAft>
            </a:pPr>
            <a:r>
              <a:rPr lang="es-ES" sz="2200" b="0" strike="noStrike" spc="-1">
                <a:solidFill>
                  <a:srgbClr val="000000"/>
                </a:solidFill>
                <a:latin typeface="Times New Roman"/>
                <a:ea typeface="DejaVu Sans"/>
              </a:rPr>
              <a:t>El formato es:</a:t>
            </a:r>
            <a:endParaRPr lang="es-ES" sz="2200" b="0" strike="noStrike" spc="-1">
              <a:latin typeface="Arial"/>
            </a:endParaRPr>
          </a:p>
          <a:p>
            <a:pPr algn="just">
              <a:lnSpc>
                <a:spcPct val="100000"/>
              </a:lnSpc>
              <a:spcAft>
                <a:spcPts val="850"/>
              </a:spcAft>
            </a:pPr>
            <a:r>
              <a:rPr lang="es-ES" sz="2200" b="0" strike="noStrike" spc="-1">
                <a:solidFill>
                  <a:srgbClr val="000000"/>
                </a:solidFill>
                <a:latin typeface="Times New Roman"/>
                <a:ea typeface="DejaVu Sans"/>
              </a:rPr>
              <a:t>      #include &lt;nombre archivo cabecera&gt;</a:t>
            </a:r>
            <a:endParaRPr lang="es-ES" sz="2200" b="0" strike="noStrike" spc="-1">
              <a:latin typeface="Arial"/>
            </a:endParaRPr>
          </a:p>
          <a:p>
            <a:pPr algn="just">
              <a:lnSpc>
                <a:spcPct val="100000"/>
              </a:lnSpc>
              <a:spcBef>
                <a:spcPts val="499"/>
              </a:spcBef>
            </a:pPr>
            <a:endParaRPr lang="es-ES"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ES" sz="2800" b="1" strike="noStrike" spc="-1">
                <a:solidFill>
                  <a:srgbClr val="000000"/>
                </a:solidFill>
                <a:latin typeface="Times New Roman"/>
                <a:ea typeface="DejaVu Sans"/>
              </a:rPr>
              <a:t>LA DIRECTIVA USING</a:t>
            </a:r>
            <a:endParaRPr lang="es-ES" sz="2800" b="0" strike="noStrike" spc="-1">
              <a:latin typeface="Arial"/>
            </a:endParaRPr>
          </a:p>
        </p:txBody>
      </p:sp>
      <p:sp>
        <p:nvSpPr>
          <p:cNvPr id="87" name="CustomShape 2"/>
          <p:cNvSpPr/>
          <p:nvPr/>
        </p:nvSpPr>
        <p:spPr>
          <a:xfrm>
            <a:off x="467640" y="1196640"/>
            <a:ext cx="8227440" cy="511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00000"/>
              </a:lnSpc>
              <a:spcAft>
                <a:spcPts val="850"/>
              </a:spcAft>
            </a:pPr>
            <a:r>
              <a:rPr lang="es-ES" sz="2200" b="0" strike="noStrike" spc="-1">
                <a:solidFill>
                  <a:srgbClr val="000000"/>
                </a:solidFill>
                <a:latin typeface="Times New Roman"/>
                <a:ea typeface="DejaVu Sans"/>
              </a:rPr>
              <a:t>Si se utiliza el archivo iostream, en lugar de iostream.h, se debe indicar el espacio de nombre, de la forma:</a:t>
            </a:r>
            <a:endParaRPr lang="es-ES" sz="2200" b="0" strike="noStrike" spc="-1">
              <a:latin typeface="Arial"/>
            </a:endParaRPr>
          </a:p>
          <a:p>
            <a:pPr algn="just">
              <a:lnSpc>
                <a:spcPct val="100000"/>
              </a:lnSpc>
              <a:spcAft>
                <a:spcPts val="850"/>
              </a:spcAft>
            </a:pPr>
            <a:r>
              <a:rPr lang="es-ES" sz="2200" b="0" strike="noStrike" spc="-1">
                <a:solidFill>
                  <a:srgbClr val="000000"/>
                </a:solidFill>
                <a:latin typeface="Times New Roman"/>
                <a:ea typeface="DejaVu Sans"/>
              </a:rPr>
              <a:t>	#include &lt;iostream&gt;</a:t>
            </a:r>
            <a:endParaRPr lang="es-ES" sz="2200" b="0" strike="noStrike" spc="-1">
              <a:latin typeface="Arial"/>
            </a:endParaRPr>
          </a:p>
          <a:p>
            <a:pPr algn="just">
              <a:lnSpc>
                <a:spcPct val="100000"/>
              </a:lnSpc>
              <a:spcAft>
                <a:spcPts val="850"/>
              </a:spcAft>
            </a:pPr>
            <a:r>
              <a:rPr lang="es-ES" sz="2200" b="0" strike="noStrike" spc="-1">
                <a:solidFill>
                  <a:srgbClr val="000000"/>
                </a:solidFill>
                <a:latin typeface="Times New Roman"/>
                <a:ea typeface="DejaVu Sans"/>
              </a:rPr>
              <a:t>	#using namespace std;</a:t>
            </a:r>
            <a:endParaRPr lang="es-ES" sz="2200" b="0" strike="noStrike" spc="-1">
              <a:latin typeface="Arial"/>
            </a:endParaRPr>
          </a:p>
          <a:p>
            <a:pPr algn="just">
              <a:lnSpc>
                <a:spcPct val="100000"/>
              </a:lnSpc>
              <a:spcAft>
                <a:spcPts val="850"/>
              </a:spcAft>
            </a:pPr>
            <a:r>
              <a:rPr lang="es-ES" sz="2200" b="0" strike="noStrike" spc="-1">
                <a:solidFill>
                  <a:srgbClr val="000000"/>
                </a:solidFill>
                <a:latin typeface="Times New Roman"/>
                <a:ea typeface="DejaVu Sans"/>
              </a:rPr>
              <a:t>De esta forma cuando necesitemos realizar una entrada-salida por teclado, podemos utilizar la orden:</a:t>
            </a:r>
            <a:endParaRPr lang="es-ES" sz="2200" b="0" strike="noStrike" spc="-1">
              <a:latin typeface="Arial"/>
            </a:endParaRPr>
          </a:p>
          <a:p>
            <a:pPr algn="just">
              <a:lnSpc>
                <a:spcPct val="100000"/>
              </a:lnSpc>
              <a:spcAft>
                <a:spcPts val="850"/>
              </a:spcAft>
            </a:pPr>
            <a:r>
              <a:rPr lang="es-ES" sz="2200" b="0" strike="noStrike" spc="-1">
                <a:solidFill>
                  <a:srgbClr val="000000"/>
                </a:solidFill>
                <a:latin typeface="Times New Roman"/>
                <a:ea typeface="DejaVu Sans"/>
              </a:rPr>
              <a:t>	cout &lt;&lt; “Hola mundo!\n”;</a:t>
            </a:r>
            <a:endParaRPr lang="es-ES" sz="2200" b="0" strike="noStrike" spc="-1">
              <a:latin typeface="Arial"/>
            </a:endParaRPr>
          </a:p>
          <a:p>
            <a:pPr algn="just">
              <a:lnSpc>
                <a:spcPct val="100000"/>
              </a:lnSpc>
              <a:spcAft>
                <a:spcPts val="850"/>
              </a:spcAft>
            </a:pPr>
            <a:r>
              <a:rPr lang="es-ES" sz="2200" b="0" strike="noStrike" spc="-1">
                <a:solidFill>
                  <a:srgbClr val="000000"/>
                </a:solidFill>
                <a:latin typeface="Times New Roman"/>
                <a:ea typeface="DejaVu Sans"/>
              </a:rPr>
              <a:t>Si no incluimos el espacio de nombres std, deberemos incluir:</a:t>
            </a:r>
            <a:endParaRPr lang="es-ES" sz="2200" b="0" strike="noStrike" spc="-1">
              <a:latin typeface="Arial"/>
            </a:endParaRPr>
          </a:p>
          <a:p>
            <a:pPr algn="just">
              <a:lnSpc>
                <a:spcPct val="100000"/>
              </a:lnSpc>
              <a:spcAft>
                <a:spcPts val="850"/>
              </a:spcAft>
            </a:pPr>
            <a:r>
              <a:rPr lang="es-ES" sz="2200" b="0" strike="noStrike" spc="-1">
                <a:solidFill>
                  <a:srgbClr val="000000"/>
                </a:solidFill>
                <a:latin typeface="Times New Roman"/>
                <a:ea typeface="DejaVu Sans"/>
              </a:rPr>
              <a:t>	std::cout &lt;&lt; “Hola mundo!\n”;</a:t>
            </a:r>
            <a:endParaRPr lang="es-ES" sz="2200" b="0" strike="noStrike" spc="-1">
              <a:latin typeface="Arial"/>
            </a:endParaRPr>
          </a:p>
          <a:p>
            <a:pPr algn="just">
              <a:lnSpc>
                <a:spcPct val="100000"/>
              </a:lnSpc>
              <a:spcAft>
                <a:spcPts val="850"/>
              </a:spcAft>
            </a:pPr>
            <a:r>
              <a:rPr lang="es-ES" sz="2200" b="0" strike="noStrike" spc="-1">
                <a:solidFill>
                  <a:srgbClr val="000000"/>
                </a:solidFill>
                <a:latin typeface="Times New Roman"/>
                <a:ea typeface="DejaVu Sans"/>
              </a:rPr>
              <a:t> </a:t>
            </a:r>
            <a:endParaRPr lang="es-ES" sz="2200" b="0" strike="noStrike" spc="-1">
              <a:latin typeface="Arial"/>
            </a:endParaRPr>
          </a:p>
          <a:p>
            <a:pPr algn="just">
              <a:lnSpc>
                <a:spcPct val="100000"/>
              </a:lnSpc>
              <a:spcBef>
                <a:spcPts val="499"/>
              </a:spcBef>
            </a:pPr>
            <a:endParaRPr lang="es-ES"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ES" sz="2800" b="1" strike="noStrike" spc="-1">
                <a:solidFill>
                  <a:srgbClr val="000000"/>
                </a:solidFill>
                <a:latin typeface="Times New Roman"/>
                <a:ea typeface="DejaVu Sans"/>
              </a:rPr>
              <a:t>IDENTIFICADORES</a:t>
            </a:r>
            <a:endParaRPr lang="es-ES" sz="2800" b="0" strike="noStrike" spc="-1">
              <a:latin typeface="Arial"/>
            </a:endParaRPr>
          </a:p>
        </p:txBody>
      </p:sp>
      <p:sp>
        <p:nvSpPr>
          <p:cNvPr id="89" name="CustomShape 2"/>
          <p:cNvSpPr/>
          <p:nvPr/>
        </p:nvSpPr>
        <p:spPr>
          <a:xfrm>
            <a:off x="467640" y="1196640"/>
            <a:ext cx="8227440" cy="511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00000"/>
              </a:lnSpc>
              <a:spcAft>
                <a:spcPts val="1800"/>
              </a:spcAft>
            </a:pPr>
            <a:r>
              <a:rPr lang="es-ES" sz="2200" b="0" strike="noStrike" spc="-1" dirty="0">
                <a:solidFill>
                  <a:srgbClr val="000000"/>
                </a:solidFill>
                <a:latin typeface="Arial"/>
                <a:ea typeface="DejaVu Sans"/>
              </a:rPr>
              <a:t>Los identificadores no pueden ser palabras reservadas (palabras que tienen significado especial para el lenguaje)</a:t>
            </a:r>
            <a:endParaRPr lang="es-ES" sz="2200" b="0" strike="noStrike" spc="-1" dirty="0">
              <a:latin typeface="Arial"/>
            </a:endParaRPr>
          </a:p>
          <a:p>
            <a:pPr algn="just">
              <a:lnSpc>
                <a:spcPct val="100000"/>
              </a:lnSpc>
              <a:spcAft>
                <a:spcPts val="1800"/>
              </a:spcAft>
            </a:pPr>
            <a:r>
              <a:rPr lang="es-ES" sz="2200" b="0" strike="noStrike" spc="-1" dirty="0">
                <a:solidFill>
                  <a:srgbClr val="000000"/>
                </a:solidFill>
                <a:latin typeface="Arial"/>
                <a:ea typeface="DejaVu Sans"/>
              </a:rPr>
              <a:t>Los identificadores de variables suelen escribirse en minúsculas y los de las constantes en mayúsculas.</a:t>
            </a:r>
            <a:endParaRPr lang="es-ES" sz="2200" b="0" strike="noStrike" spc="-1" dirty="0">
              <a:latin typeface="Arial"/>
            </a:endParaRPr>
          </a:p>
          <a:p>
            <a:pPr algn="just">
              <a:lnSpc>
                <a:spcPct val="100000"/>
              </a:lnSpc>
              <a:spcAft>
                <a:spcPts val="1800"/>
              </a:spcAft>
            </a:pPr>
            <a:r>
              <a:rPr lang="es-ES" sz="2200" b="0" strike="noStrike" spc="-1" dirty="0">
                <a:solidFill>
                  <a:srgbClr val="000000"/>
                </a:solidFill>
                <a:latin typeface="Arial"/>
                <a:ea typeface="DejaVu Sans"/>
              </a:rPr>
              <a:t>C++ diferencia entre mayúsculas y minúsculas</a:t>
            </a:r>
            <a:endParaRPr lang="es-ES" sz="2200" b="0" strike="noStrike" spc="-1" dirty="0">
              <a:latin typeface="Arial"/>
            </a:endParaRPr>
          </a:p>
          <a:p>
            <a:pPr algn="just">
              <a:lnSpc>
                <a:spcPct val="100000"/>
              </a:lnSpc>
              <a:spcAft>
                <a:spcPts val="1800"/>
              </a:spcAft>
            </a:pPr>
            <a:r>
              <a:rPr lang="es-ES" sz="2200" b="0" strike="noStrike" spc="-1" dirty="0">
                <a:solidFill>
                  <a:srgbClr val="000000"/>
                </a:solidFill>
                <a:latin typeface="Arial"/>
                <a:ea typeface="DejaVu Sans"/>
              </a:rPr>
              <a:t>El primer carácter debe ser una letra o un subrayado</a:t>
            </a:r>
            <a:endParaRPr lang="es-ES" sz="2200" b="0" strike="noStrike" spc="-1" dirty="0">
              <a:latin typeface="Arial"/>
            </a:endParaRPr>
          </a:p>
          <a:p>
            <a:pPr algn="just">
              <a:lnSpc>
                <a:spcPct val="100000"/>
              </a:lnSpc>
              <a:spcAft>
                <a:spcPts val="1800"/>
              </a:spcAft>
            </a:pPr>
            <a:r>
              <a:rPr lang="es-ES" sz="2200" b="0" strike="noStrike" spc="-1" dirty="0">
                <a:solidFill>
                  <a:srgbClr val="000000"/>
                </a:solidFill>
                <a:latin typeface="Arial"/>
                <a:ea typeface="DejaVu Sans"/>
              </a:rPr>
              <a:t>Puede tener cualquier longitud, pero la mayoría de los compiladores solo reconocen los 32 primeros caracteres</a:t>
            </a:r>
            <a:endParaRPr lang="es-ES" sz="2200" b="0" strike="noStrike" spc="-1" dirty="0">
              <a:latin typeface="Arial"/>
            </a:endParaRPr>
          </a:p>
          <a:p>
            <a:pPr algn="just">
              <a:lnSpc>
                <a:spcPct val="100000"/>
              </a:lnSpc>
              <a:spcAft>
                <a:spcPts val="850"/>
              </a:spcAft>
            </a:pPr>
            <a:endParaRPr lang="es-ES" sz="2200" b="0" strike="noStrike" spc="-1" dirty="0">
              <a:latin typeface="Arial"/>
            </a:endParaRPr>
          </a:p>
          <a:p>
            <a:pPr algn="just">
              <a:lnSpc>
                <a:spcPct val="100000"/>
              </a:lnSpc>
              <a:spcBef>
                <a:spcPts val="499"/>
              </a:spcBef>
            </a:pPr>
            <a:endParaRPr lang="es-ES" sz="2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ES" sz="2800" b="1" strike="noStrike" spc="-1">
                <a:solidFill>
                  <a:srgbClr val="000000"/>
                </a:solidFill>
                <a:latin typeface="Times New Roman"/>
                <a:ea typeface="DejaVu Sans"/>
              </a:rPr>
              <a:t>TIPOS DE DATOS NUMÉRICOS</a:t>
            </a:r>
            <a:endParaRPr lang="es-ES" sz="2800" b="0" strike="noStrike" spc="-1">
              <a:latin typeface="Arial"/>
            </a:endParaRPr>
          </a:p>
        </p:txBody>
      </p:sp>
      <p:sp>
        <p:nvSpPr>
          <p:cNvPr id="91" name="CustomShape 2"/>
          <p:cNvSpPr/>
          <p:nvPr/>
        </p:nvSpPr>
        <p:spPr>
          <a:xfrm>
            <a:off x="467640" y="1196640"/>
            <a:ext cx="8227440" cy="511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00000"/>
              </a:lnSpc>
              <a:spcAft>
                <a:spcPts val="850"/>
              </a:spcAft>
            </a:pPr>
            <a:r>
              <a:rPr lang="es-ES" sz="2200" b="0" strike="noStrike" spc="-1">
                <a:solidFill>
                  <a:srgbClr val="000000"/>
                </a:solidFill>
                <a:latin typeface="Arial"/>
                <a:ea typeface="DejaVu Sans"/>
              </a:rPr>
              <a:t>Los tres tipos de datos numéricos básicos son:</a:t>
            </a:r>
            <a:endParaRPr lang="es-ES" sz="2200" b="0" strike="noStrike" spc="-1">
              <a:latin typeface="Arial"/>
            </a:endParaRPr>
          </a:p>
          <a:p>
            <a:pPr marL="457200" algn="just">
              <a:lnSpc>
                <a:spcPct val="100000"/>
              </a:lnSpc>
              <a:spcAft>
                <a:spcPts val="850"/>
              </a:spcAft>
            </a:pPr>
            <a:r>
              <a:rPr lang="es-ES" sz="2200" b="1" strike="noStrike" spc="-1">
                <a:solidFill>
                  <a:srgbClr val="000000"/>
                </a:solidFill>
                <a:latin typeface="Arial"/>
                <a:ea typeface="DejaVu Sans"/>
              </a:rPr>
              <a:t>Enteros:</a:t>
            </a:r>
            <a:endParaRPr lang="es-ES" sz="2200" b="0" strike="noStrike" spc="-1">
              <a:latin typeface="Arial"/>
            </a:endParaRPr>
          </a:p>
          <a:p>
            <a:pPr marL="914400" algn="just">
              <a:lnSpc>
                <a:spcPct val="100000"/>
              </a:lnSpc>
              <a:spcAft>
                <a:spcPts val="601"/>
              </a:spcAft>
            </a:pPr>
            <a:r>
              <a:rPr lang="es-ES" sz="2000" b="1" strike="noStrike" spc="-1">
                <a:solidFill>
                  <a:srgbClr val="000000"/>
                </a:solidFill>
                <a:latin typeface="Arial"/>
                <a:ea typeface="DejaVu Sans"/>
              </a:rPr>
              <a:t>short: </a:t>
            </a:r>
            <a:r>
              <a:rPr lang="es-ES" sz="2000" b="0" strike="noStrike" spc="-1">
                <a:solidFill>
                  <a:srgbClr val="000000"/>
                </a:solidFill>
                <a:latin typeface="Arial"/>
                <a:ea typeface="DejaVu Sans"/>
              </a:rPr>
              <a:t>ocupa 2 bytes (-128..127)</a:t>
            </a:r>
            <a:endParaRPr lang="es-ES" sz="2000" b="0" strike="noStrike" spc="-1">
              <a:latin typeface="Arial"/>
            </a:endParaRPr>
          </a:p>
          <a:p>
            <a:pPr marL="914400" algn="just">
              <a:lnSpc>
                <a:spcPct val="100000"/>
              </a:lnSpc>
              <a:spcAft>
                <a:spcPts val="601"/>
              </a:spcAft>
            </a:pPr>
            <a:r>
              <a:rPr lang="es-ES" sz="2000" b="1" strike="noStrike" spc="-1">
                <a:solidFill>
                  <a:srgbClr val="000000"/>
                </a:solidFill>
                <a:latin typeface="Arial"/>
                <a:ea typeface="DejaVu Sans"/>
              </a:rPr>
              <a:t>int: </a:t>
            </a:r>
            <a:r>
              <a:rPr lang="es-ES" sz="2000" b="0" strike="noStrike" spc="-1">
                <a:solidFill>
                  <a:srgbClr val="000000"/>
                </a:solidFill>
                <a:latin typeface="Arial"/>
                <a:ea typeface="DejaVu Sans"/>
              </a:rPr>
              <a:t>ocupa 2 bytes (-32.768..32.767)</a:t>
            </a:r>
            <a:endParaRPr lang="es-ES" sz="2000" b="0" strike="noStrike" spc="-1">
              <a:latin typeface="Arial"/>
            </a:endParaRPr>
          </a:p>
          <a:p>
            <a:pPr marL="914400" algn="just">
              <a:lnSpc>
                <a:spcPct val="100000"/>
              </a:lnSpc>
              <a:spcAft>
                <a:spcPts val="601"/>
              </a:spcAft>
            </a:pPr>
            <a:r>
              <a:rPr lang="es-ES" sz="2000" b="1" strike="noStrike" spc="-1">
                <a:solidFill>
                  <a:srgbClr val="000000"/>
                </a:solidFill>
                <a:latin typeface="Arial"/>
                <a:ea typeface="DejaVu Sans"/>
              </a:rPr>
              <a:t>unsigneaad int:</a:t>
            </a:r>
            <a:r>
              <a:rPr lang="es-ES" sz="2000" b="0" strike="noStrike" spc="-1">
                <a:solidFill>
                  <a:srgbClr val="000000"/>
                </a:solidFill>
                <a:latin typeface="Arial"/>
                <a:ea typeface="DejaVu Sans"/>
              </a:rPr>
              <a:t> 2 bytes (0..65.535</a:t>
            </a:r>
            <a:endParaRPr lang="es-ES" sz="2000" b="0" strike="noStrike" spc="-1">
              <a:latin typeface="Arial"/>
            </a:endParaRPr>
          </a:p>
          <a:p>
            <a:pPr marL="914400" algn="just">
              <a:lnSpc>
                <a:spcPct val="100000"/>
              </a:lnSpc>
              <a:spcAft>
                <a:spcPts val="850"/>
              </a:spcAft>
            </a:pPr>
            <a:r>
              <a:rPr lang="es-ES" sz="2000" b="1" strike="noStrike" spc="-1">
                <a:solidFill>
                  <a:srgbClr val="000000"/>
                </a:solidFill>
                <a:latin typeface="Arial"/>
                <a:ea typeface="DejaVu Sans"/>
              </a:rPr>
              <a:t>Long:</a:t>
            </a:r>
            <a:r>
              <a:rPr lang="es-ES" sz="2000" b="0" strike="noStrike" spc="-1">
                <a:solidFill>
                  <a:srgbClr val="000000"/>
                </a:solidFill>
                <a:latin typeface="Arial"/>
                <a:ea typeface="DejaVu Sans"/>
              </a:rPr>
              <a:t> ocupa 4 bytes (-2.147.483.648..2.147.483.637)</a:t>
            </a:r>
            <a:endParaRPr lang="es-ES" sz="2000" b="0" strike="noStrike" spc="-1">
              <a:latin typeface="Arial"/>
            </a:endParaRPr>
          </a:p>
          <a:p>
            <a:pPr marL="457200" algn="just">
              <a:lnSpc>
                <a:spcPct val="100000"/>
              </a:lnSpc>
              <a:spcAft>
                <a:spcPts val="850"/>
              </a:spcAft>
            </a:pPr>
            <a:r>
              <a:rPr lang="es-ES" sz="2200" b="1" strike="noStrike" spc="-1">
                <a:solidFill>
                  <a:srgbClr val="000000"/>
                </a:solidFill>
                <a:latin typeface="Arial"/>
                <a:ea typeface="DejaVu Sans"/>
              </a:rPr>
              <a:t>Coma flotante:</a:t>
            </a:r>
            <a:endParaRPr lang="es-ES" sz="2200" b="0" strike="noStrike" spc="-1">
              <a:latin typeface="Arial"/>
            </a:endParaRPr>
          </a:p>
          <a:p>
            <a:pPr marL="914400" algn="just">
              <a:lnSpc>
                <a:spcPct val="100000"/>
              </a:lnSpc>
              <a:spcAft>
                <a:spcPts val="850"/>
              </a:spcAft>
            </a:pPr>
            <a:r>
              <a:rPr lang="es-ES" sz="2000" b="1" strike="noStrike" spc="-1">
                <a:solidFill>
                  <a:srgbClr val="000000"/>
                </a:solidFill>
                <a:latin typeface="Arial"/>
                <a:ea typeface="DejaVu Sans"/>
              </a:rPr>
              <a:t>float:</a:t>
            </a:r>
            <a:r>
              <a:rPr lang="es-ES" sz="2000" b="0" strike="noStrike" spc="-1">
                <a:solidFill>
                  <a:srgbClr val="000000"/>
                </a:solidFill>
                <a:latin typeface="Arial"/>
                <a:ea typeface="DejaVu Sans"/>
              </a:rPr>
              <a:t> ocupa 4 bytes (1,7*10</a:t>
            </a:r>
            <a:r>
              <a:rPr lang="es-ES" sz="2000" b="0" strike="noStrike" spc="-1" baseline="30000">
                <a:solidFill>
                  <a:srgbClr val="000000"/>
                </a:solidFill>
                <a:latin typeface="Arial"/>
                <a:ea typeface="DejaVu Sans"/>
              </a:rPr>
              <a:t>-308</a:t>
            </a:r>
            <a:r>
              <a:rPr lang="es-ES" sz="2000" b="0" strike="noStrike" spc="-1">
                <a:solidFill>
                  <a:srgbClr val="000000"/>
                </a:solidFill>
                <a:latin typeface="Arial"/>
                <a:ea typeface="DejaVu Sans"/>
              </a:rPr>
              <a:t>..1,7*10</a:t>
            </a:r>
            <a:r>
              <a:rPr lang="es-ES" sz="2000" b="0" strike="noStrike" spc="-1" baseline="30000">
                <a:solidFill>
                  <a:srgbClr val="000000"/>
                </a:solidFill>
                <a:latin typeface="Arial"/>
                <a:ea typeface="DejaVu Sans"/>
              </a:rPr>
              <a:t>308</a:t>
            </a:r>
            <a:r>
              <a:rPr lang="es-ES" sz="2000" b="0" strike="noStrike" spc="-1">
                <a:solidFill>
                  <a:srgbClr val="000000"/>
                </a:solidFill>
                <a:latin typeface="Arial"/>
                <a:ea typeface="DejaVu Sans"/>
              </a:rPr>
              <a:t>)</a:t>
            </a:r>
            <a:endParaRPr lang="es-ES" sz="2000" b="0" strike="noStrike" spc="-1">
              <a:latin typeface="Arial"/>
            </a:endParaRPr>
          </a:p>
          <a:p>
            <a:pPr marL="914400" algn="just">
              <a:lnSpc>
                <a:spcPct val="100000"/>
              </a:lnSpc>
              <a:spcAft>
                <a:spcPts val="850"/>
              </a:spcAft>
            </a:pPr>
            <a:r>
              <a:rPr lang="es-ES" sz="2000" b="1" strike="noStrike" spc="-1">
                <a:solidFill>
                  <a:srgbClr val="000000"/>
                </a:solidFill>
                <a:latin typeface="Arial"/>
                <a:ea typeface="DejaVu Sans"/>
              </a:rPr>
              <a:t>double:</a:t>
            </a:r>
            <a:r>
              <a:rPr lang="es-ES" sz="2000" b="0" strike="noStrike" spc="-1">
                <a:solidFill>
                  <a:srgbClr val="000000"/>
                </a:solidFill>
                <a:latin typeface="Arial"/>
                <a:ea typeface="DejaVu Sans"/>
              </a:rPr>
              <a:t> ocupa 8 bytes (números en notación científica)</a:t>
            </a:r>
            <a:endParaRPr lang="es-ES" sz="2000" b="0" strike="noStrike" spc="-1">
              <a:latin typeface="Arial"/>
            </a:endParaRPr>
          </a:p>
          <a:p>
            <a:pPr marL="457200" algn="just">
              <a:lnSpc>
                <a:spcPct val="100000"/>
              </a:lnSpc>
              <a:spcAft>
                <a:spcPts val="850"/>
              </a:spcAft>
            </a:pPr>
            <a:r>
              <a:rPr lang="es-ES" sz="2200" b="1" strike="noStrike" spc="-1">
                <a:solidFill>
                  <a:srgbClr val="000000"/>
                </a:solidFill>
                <a:latin typeface="Arial"/>
                <a:ea typeface="DejaVu Sans"/>
              </a:rPr>
              <a:t>Carácter</a:t>
            </a:r>
            <a:r>
              <a:rPr lang="es-ES" sz="2200" b="0" strike="noStrike" spc="-1">
                <a:solidFill>
                  <a:srgbClr val="000000"/>
                </a:solidFill>
                <a:latin typeface="Arial"/>
                <a:ea typeface="DejaVu Sans"/>
              </a:rPr>
              <a:t>: ocupa 1 bytes (cualquier carácter del alfabeto ASCII)</a:t>
            </a:r>
            <a:endParaRPr lang="es-ES" sz="2200" b="0" strike="noStrike" spc="-1">
              <a:latin typeface="Arial"/>
            </a:endParaRPr>
          </a:p>
          <a:p>
            <a:pPr marL="457200" algn="just">
              <a:lnSpc>
                <a:spcPct val="100000"/>
              </a:lnSpc>
              <a:spcBef>
                <a:spcPts val="499"/>
              </a:spcBef>
            </a:pPr>
            <a:endParaRPr lang="es-ES"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ES" sz="2800" b="1" strike="noStrike" spc="-1">
                <a:solidFill>
                  <a:srgbClr val="000000"/>
                </a:solidFill>
                <a:latin typeface="Times New Roman"/>
                <a:ea typeface="DejaVu Sans"/>
              </a:rPr>
              <a:t>TIPOS DE DATOS NUMÉRICOS</a:t>
            </a:r>
            <a:endParaRPr lang="es-ES" sz="2800" b="0" strike="noStrike" spc="-1">
              <a:latin typeface="Arial"/>
            </a:endParaRPr>
          </a:p>
        </p:txBody>
      </p:sp>
      <p:sp>
        <p:nvSpPr>
          <p:cNvPr id="93" name="CustomShape 2"/>
          <p:cNvSpPr/>
          <p:nvPr/>
        </p:nvSpPr>
        <p:spPr>
          <a:xfrm>
            <a:off x="467640" y="1196640"/>
            <a:ext cx="8227440" cy="511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00000"/>
              </a:lnSpc>
              <a:spcAft>
                <a:spcPts val="850"/>
              </a:spcAft>
            </a:pPr>
            <a:r>
              <a:rPr lang="es-ES" sz="2200" b="0" strike="noStrike" spc="-1">
                <a:solidFill>
                  <a:srgbClr val="000000"/>
                </a:solidFill>
                <a:latin typeface="Arial"/>
                <a:ea typeface="DejaVu Sans"/>
              </a:rPr>
              <a:t>Internamente, los caracteres se almacenan como números, con valores entre 0 y 255.</a:t>
            </a:r>
            <a:endParaRPr lang="es-ES" sz="2200" b="0" strike="noStrike" spc="-1">
              <a:latin typeface="Arial"/>
            </a:endParaRPr>
          </a:p>
          <a:p>
            <a:pPr algn="just">
              <a:lnSpc>
                <a:spcPct val="100000"/>
              </a:lnSpc>
              <a:spcAft>
                <a:spcPts val="850"/>
              </a:spcAft>
            </a:pPr>
            <a:r>
              <a:rPr lang="es-ES" sz="2200" b="0" strike="noStrike" spc="-1">
                <a:solidFill>
                  <a:srgbClr val="000000"/>
                </a:solidFill>
                <a:latin typeface="Arial"/>
                <a:ea typeface="DejaVu Sans"/>
              </a:rPr>
              <a:t>La letra A, por ejemplo, se almacena internamente como el número 65,la letra B es 66,la letra e es 67,etc.</a:t>
            </a:r>
            <a:endParaRPr lang="es-ES" sz="2200" b="0" strike="noStrike" spc="-1">
              <a:latin typeface="Arial"/>
            </a:endParaRPr>
          </a:p>
          <a:p>
            <a:pPr algn="just">
              <a:lnSpc>
                <a:spcPct val="100000"/>
              </a:lnSpc>
              <a:spcAft>
                <a:spcPts val="850"/>
              </a:spcAft>
            </a:pPr>
            <a:r>
              <a:rPr lang="es-ES" sz="2200" b="0" strike="noStrike" spc="-1">
                <a:solidFill>
                  <a:srgbClr val="000000"/>
                </a:solidFill>
                <a:latin typeface="Arial"/>
                <a:ea typeface="DejaVu Sans"/>
              </a:rPr>
              <a:t>Puesto que los caracteres se almacenan internamente como números, se pueden realizar operaciones aritméticas con datos tipo </a:t>
            </a:r>
            <a:r>
              <a:rPr lang="es-ES" sz="2200" b="1" strike="noStrike" spc="-1">
                <a:solidFill>
                  <a:srgbClr val="000000"/>
                </a:solidFill>
                <a:latin typeface="Arial"/>
                <a:ea typeface="DejaVu Sans"/>
              </a:rPr>
              <a:t>char</a:t>
            </a:r>
            <a:endParaRPr lang="es-ES" sz="2200" b="0" strike="noStrike" spc="-1">
              <a:latin typeface="Arial"/>
            </a:endParaRPr>
          </a:p>
          <a:p>
            <a:pPr algn="just">
              <a:lnSpc>
                <a:spcPct val="100000"/>
              </a:lnSpc>
              <a:spcAft>
                <a:spcPts val="850"/>
              </a:spcAft>
            </a:pPr>
            <a:r>
              <a:rPr lang="es-ES" sz="2200" b="0" strike="noStrike" spc="-1">
                <a:solidFill>
                  <a:srgbClr val="000000"/>
                </a:solidFill>
                <a:latin typeface="Arial"/>
                <a:ea typeface="DejaVu Sans"/>
              </a:rPr>
              <a:t>Por ejemplo, se puede convertir una letra minúscula a en una letra mayúscula A, restando 32 del código ASCII</a:t>
            </a:r>
            <a:endParaRPr lang="es-ES" sz="2200" b="0" strike="noStrike" spc="-1">
              <a:latin typeface="Arial"/>
            </a:endParaRPr>
          </a:p>
          <a:p>
            <a:pPr algn="just">
              <a:lnSpc>
                <a:spcPct val="100000"/>
              </a:lnSpc>
              <a:spcAft>
                <a:spcPts val="850"/>
              </a:spcAft>
            </a:pPr>
            <a:r>
              <a:rPr lang="es-ES" sz="2200" b="0" strike="noStrike" spc="-1">
                <a:solidFill>
                  <a:srgbClr val="000000"/>
                </a:solidFill>
                <a:latin typeface="Arial"/>
                <a:ea typeface="DejaVu Sans"/>
              </a:rPr>
              <a:t>Como los tipos </a:t>
            </a:r>
            <a:r>
              <a:rPr lang="es-ES" sz="2200" b="1" strike="noStrike" spc="-1">
                <a:solidFill>
                  <a:srgbClr val="000000"/>
                </a:solidFill>
                <a:latin typeface="Arial"/>
                <a:ea typeface="DejaVu Sans"/>
              </a:rPr>
              <a:t>char</a:t>
            </a:r>
            <a:r>
              <a:rPr lang="es-ES" sz="2200" b="0" strike="noStrike" spc="-1">
                <a:solidFill>
                  <a:srgbClr val="000000"/>
                </a:solidFill>
                <a:latin typeface="Arial"/>
                <a:ea typeface="DejaVu Sans"/>
              </a:rPr>
              <a:t> son subconjuntos de los tipos enteros, se puede asignar un tipo </a:t>
            </a:r>
            <a:r>
              <a:rPr lang="es-ES" sz="2200" b="1" strike="noStrike" spc="-1">
                <a:solidFill>
                  <a:srgbClr val="000000"/>
                </a:solidFill>
                <a:latin typeface="Arial"/>
                <a:ea typeface="DejaVu Sans"/>
              </a:rPr>
              <a:t>char</a:t>
            </a:r>
            <a:r>
              <a:rPr lang="es-ES" sz="2200" b="0" strike="noStrike" spc="-1">
                <a:solidFill>
                  <a:srgbClr val="000000"/>
                </a:solidFill>
                <a:latin typeface="Arial"/>
                <a:ea typeface="DejaVu Sans"/>
              </a:rPr>
              <a:t> a un entero</a:t>
            </a:r>
            <a:endParaRPr lang="es-ES" sz="2200" b="0" strike="noStrike" spc="-1">
              <a:latin typeface="Arial"/>
            </a:endParaRPr>
          </a:p>
          <a:p>
            <a:pPr algn="just">
              <a:lnSpc>
                <a:spcPct val="100000"/>
              </a:lnSpc>
              <a:spcAft>
                <a:spcPts val="850"/>
              </a:spcAft>
            </a:pPr>
            <a:endParaRPr lang="es-ES"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PersonalizadaProgramacion</Template>
  <TotalTime>1483</TotalTime>
  <Words>1281</Words>
  <Application>Microsoft Office PowerPoint</Application>
  <PresentationFormat>Presentación en pantalla (4:3)</PresentationFormat>
  <Paragraphs>182</Paragraphs>
  <Slides>22</Slides>
  <Notes>0</Notes>
  <HiddenSlides>0</HiddenSlides>
  <MMClips>0</MMClips>
  <ScaleCrop>false</ScaleCrop>
  <HeadingPairs>
    <vt:vector size="4" baseType="variant">
      <vt:variant>
        <vt:lpstr>Tema</vt:lpstr>
      </vt:variant>
      <vt:variant>
        <vt:i4>2</vt:i4>
      </vt:variant>
      <vt:variant>
        <vt:lpstr>Títulos de diapositiva</vt:lpstr>
      </vt:variant>
      <vt:variant>
        <vt:i4>22</vt:i4>
      </vt:variant>
    </vt:vector>
  </HeadingPairs>
  <TitlesOfParts>
    <vt:vector size="24" baseType="lpstr">
      <vt:lpstr>Office Theme</vt:lpstr>
      <vt:lpstr>Office Theme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PROGRAMACIÓN</dc:title>
  <dc:subject/>
  <dc:creator>Geles</dc:creator>
  <dc:description/>
  <cp:lastModifiedBy>Geles</cp:lastModifiedBy>
  <cp:revision>145</cp:revision>
  <dcterms:created xsi:type="dcterms:W3CDTF">2018-07-19T17:04:06Z</dcterms:created>
  <dcterms:modified xsi:type="dcterms:W3CDTF">2018-10-15T17:32:47Z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Hewlett-Packard Company</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Presentación en pantalla (4:3)</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ies>
</file>